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74971f361_0_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74971f36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749742006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74974200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749742006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74974200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749742006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74974200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749742006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74974200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aadda5289_0_10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aadda5289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1C724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573100" y="769675"/>
            <a:ext cx="4899000" cy="10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What is Keras?</a:t>
            </a:r>
            <a:endParaRPr sz="19200"/>
          </a:p>
        </p:txBody>
      </p:sp>
      <p:sp>
        <p:nvSpPr>
          <p:cNvPr id="65" name="Google Shape;65;p13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5971" y="1580648"/>
            <a:ext cx="2066204" cy="20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1400" y="2718587"/>
            <a:ext cx="2144924" cy="21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817425" y="2063525"/>
            <a:ext cx="61863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Neural network library in Python built on TensorFlow</a:t>
            </a:r>
            <a:endParaRPr sz="2900"/>
          </a:p>
          <a:p>
            <a:pPr indent="-412750" lvl="0" marL="457200" rtl="0" algn="l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SzPts val="2900"/>
              <a:buChar char="●"/>
            </a:pPr>
            <a:r>
              <a:rPr lang="en" sz="2900"/>
              <a:t>Allows fast experimentation on deep neural networks</a:t>
            </a:r>
            <a:endParaRPr sz="29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525" y="408375"/>
            <a:ext cx="1780050" cy="17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658750" y="2160725"/>
            <a:ext cx="2228100" cy="15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" sz="3600"/>
              <a:t>D</a:t>
            </a:r>
            <a:r>
              <a:rPr lang="en" sz="3600"/>
              <a:t>eep neural network</a:t>
            </a:r>
            <a:endParaRPr sz="3600"/>
          </a:p>
        </p:txBody>
      </p:sp>
      <p:sp>
        <p:nvSpPr>
          <p:cNvPr id="79" name="Google Shape;79;p15"/>
          <p:cNvSpPr/>
          <p:nvPr/>
        </p:nvSpPr>
        <p:spPr>
          <a:xfrm>
            <a:off x="3184632" y="610731"/>
            <a:ext cx="1206600" cy="1121100"/>
          </a:xfrm>
          <a:prstGeom prst="ellipse">
            <a:avLst/>
          </a:prstGeom>
          <a:solidFill>
            <a:srgbClr val="027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4737622" y="600556"/>
            <a:ext cx="1633200" cy="1141500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736455" y="636036"/>
            <a:ext cx="1206600" cy="1121100"/>
          </a:xfrm>
          <a:prstGeom prst="ellipse">
            <a:avLst/>
          </a:prstGeom>
          <a:solidFill>
            <a:srgbClr val="027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5"/>
          <p:cNvCxnSpPr>
            <a:stCxn id="79" idx="6"/>
            <a:endCxn id="80" idx="1"/>
          </p:cNvCxnSpPr>
          <p:nvPr/>
        </p:nvCxnSpPr>
        <p:spPr>
          <a:xfrm>
            <a:off x="4391232" y="1171281"/>
            <a:ext cx="346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5"/>
          <p:cNvSpPr/>
          <p:nvPr/>
        </p:nvSpPr>
        <p:spPr>
          <a:xfrm>
            <a:off x="3184632" y="2013824"/>
            <a:ext cx="1206600" cy="1121100"/>
          </a:xfrm>
          <a:prstGeom prst="ellipse">
            <a:avLst/>
          </a:prstGeom>
          <a:solidFill>
            <a:srgbClr val="027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4737622" y="2003650"/>
            <a:ext cx="1633200" cy="1141500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6736455" y="2039129"/>
            <a:ext cx="1206600" cy="1121100"/>
          </a:xfrm>
          <a:prstGeom prst="ellipse">
            <a:avLst/>
          </a:prstGeom>
          <a:solidFill>
            <a:srgbClr val="027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5"/>
          <p:cNvCxnSpPr>
            <a:stCxn id="83" idx="6"/>
            <a:endCxn id="84" idx="1"/>
          </p:cNvCxnSpPr>
          <p:nvPr/>
        </p:nvCxnSpPr>
        <p:spPr>
          <a:xfrm>
            <a:off x="4391232" y="2574374"/>
            <a:ext cx="346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/>
          <p:nvPr/>
        </p:nvCxnSpPr>
        <p:spPr>
          <a:xfrm>
            <a:off x="6370832" y="1171281"/>
            <a:ext cx="346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/>
          <p:nvPr/>
        </p:nvCxnSpPr>
        <p:spPr>
          <a:xfrm>
            <a:off x="6370832" y="2574374"/>
            <a:ext cx="346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5"/>
          <p:cNvSpPr/>
          <p:nvPr/>
        </p:nvSpPr>
        <p:spPr>
          <a:xfrm>
            <a:off x="3175020" y="3416924"/>
            <a:ext cx="1206600" cy="1121100"/>
          </a:xfrm>
          <a:prstGeom prst="ellipse">
            <a:avLst/>
          </a:prstGeom>
          <a:solidFill>
            <a:srgbClr val="027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4728010" y="3406750"/>
            <a:ext cx="1633200" cy="1141500"/>
          </a:xfrm>
          <a:prstGeom prst="rect">
            <a:avLst/>
          </a:prstGeom>
          <a:solidFill>
            <a:srgbClr val="F4B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6726843" y="3442229"/>
            <a:ext cx="1206600" cy="1121100"/>
          </a:xfrm>
          <a:prstGeom prst="ellipse">
            <a:avLst/>
          </a:prstGeom>
          <a:solidFill>
            <a:srgbClr val="027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5"/>
          <p:cNvCxnSpPr>
            <a:stCxn id="89" idx="6"/>
            <a:endCxn id="90" idx="1"/>
          </p:cNvCxnSpPr>
          <p:nvPr/>
        </p:nvCxnSpPr>
        <p:spPr>
          <a:xfrm>
            <a:off x="4381620" y="3977474"/>
            <a:ext cx="346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5"/>
          <p:cNvCxnSpPr/>
          <p:nvPr/>
        </p:nvCxnSpPr>
        <p:spPr>
          <a:xfrm>
            <a:off x="6361220" y="3977474"/>
            <a:ext cx="3465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ctrTitle"/>
          </p:nvPr>
        </p:nvSpPr>
        <p:spPr>
          <a:xfrm>
            <a:off x="724975" y="1986100"/>
            <a:ext cx="5553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What is TensorFlow 2?</a:t>
            </a:r>
            <a:endParaRPr sz="3600"/>
          </a:p>
          <a:p>
            <a:pPr indent="-41275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An open-source software library </a:t>
            </a:r>
            <a:endParaRPr sz="2900"/>
          </a:p>
          <a:p>
            <a:pPr indent="-412750" lvl="0" marL="457200" rtl="0" algn="l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SzPts val="2900"/>
              <a:buChar char="●"/>
            </a:pPr>
            <a:r>
              <a:rPr lang="en" sz="2900"/>
              <a:t>Developed by Google</a:t>
            </a:r>
            <a:endParaRPr sz="2900"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250" y="684338"/>
            <a:ext cx="20574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ctrTitle"/>
          </p:nvPr>
        </p:nvSpPr>
        <p:spPr>
          <a:xfrm>
            <a:off x="668100" y="1836775"/>
            <a:ext cx="54825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Its math library is often used for neural networks</a:t>
            </a:r>
            <a:endParaRPr sz="2900"/>
          </a:p>
          <a:p>
            <a:pPr indent="-412750" lvl="0" marL="457200" rtl="0" algn="l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SzPts val="2900"/>
              <a:buChar char="●"/>
            </a:pPr>
            <a:r>
              <a:rPr lang="en" sz="2900"/>
              <a:t>TensorFlow 2 offers easy model building</a:t>
            </a:r>
            <a:endParaRPr sz="2900"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475" y="641663"/>
            <a:ext cx="2057400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ctrTitle"/>
          </p:nvPr>
        </p:nvSpPr>
        <p:spPr>
          <a:xfrm>
            <a:off x="1002300" y="2084850"/>
            <a:ext cx="74496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900"/>
              <a:buFont typeface="Raleway"/>
              <a:buChar char="●"/>
            </a:pPr>
            <a:r>
              <a:rPr lang="en" sz="2900"/>
              <a:t>Good starting point in Keras is the</a:t>
            </a:r>
            <a:r>
              <a:rPr lang="en" sz="2900"/>
              <a:t> </a:t>
            </a:r>
            <a:r>
              <a:rPr lang="en" sz="2900">
                <a:solidFill>
                  <a:schemeClr val="accent6"/>
                </a:solidFill>
              </a:rPr>
              <a:t>Sequential model</a:t>
            </a:r>
            <a:r>
              <a:rPr lang="en" sz="2900"/>
              <a:t>:</a:t>
            </a:r>
            <a:endParaRPr sz="2900"/>
          </a:p>
          <a:p>
            <a:pPr indent="-412750" lvl="1" marL="914400" rtl="0" algn="l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SzPts val="2900"/>
              <a:buFont typeface="Raleway"/>
              <a:buChar char="○"/>
            </a:pPr>
            <a:r>
              <a:rPr b="1" lang="en" sz="2900">
                <a:latin typeface="Raleway"/>
                <a:ea typeface="Raleway"/>
                <a:cs typeface="Raleway"/>
                <a:sym typeface="Raleway"/>
              </a:rPr>
              <a:t>A plain stack of layers where each layer has 1 input tensor and 1 output tensor.</a:t>
            </a:r>
            <a:endParaRPr b="1" sz="2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ctrTitle"/>
          </p:nvPr>
        </p:nvSpPr>
        <p:spPr>
          <a:xfrm>
            <a:off x="495475" y="751425"/>
            <a:ext cx="56580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What is Keras</a:t>
            </a:r>
            <a:r>
              <a:rPr lang="en"/>
              <a:t>? 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✓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6" name="Google Shape;116;p19"/>
          <p:cNvSpPr/>
          <p:nvPr/>
        </p:nvSpPr>
        <p:spPr>
          <a:xfrm flipH="1">
            <a:off x="0" y="14925"/>
            <a:ext cx="9144000" cy="5143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type="ctrTitle"/>
          </p:nvPr>
        </p:nvSpPr>
        <p:spPr>
          <a:xfrm>
            <a:off x="5190475" y="3808625"/>
            <a:ext cx="3459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>
                <a:solidFill>
                  <a:srgbClr val="000000"/>
                </a:solidFill>
              </a:rPr>
              <a:t>Let’s begin</a:t>
            </a:r>
            <a:r>
              <a:rPr b="1" lang="en" sz="6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...</a:t>
            </a:r>
            <a:endParaRPr b="1" sz="65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