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9BED8-43C1-4D28-AB3F-FB7CEAEA4E3C}" type="datetimeFigureOut">
              <a:rPr lang="en-IN" smtClean="0"/>
              <a:t>22-12-2023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76260F-5624-4387-A705-BBD94B6C7432}" type="slidenum">
              <a:rPr lang="en-IN" smtClean="0"/>
              <a:t>‹#›</a:t>
            </a:fld>
            <a:endParaRPr lang="en-IN"/>
          </a:p>
        </p:txBody>
      </p:sp>
    </p:spTree>
    <p:extLst>
      <p:ext uri="{BB962C8B-B14F-4D97-AF65-F5344CB8AC3E}">
        <p14:creationId xmlns:p14="http://schemas.microsoft.com/office/powerpoint/2010/main" val="1198728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https://nv-tlabs.github.io/DIB-R/</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D3B71A-2468-47CC-84B3-BEC2926675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6467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22A077D-938F-4299-8E25-EDCC8938EC2E}"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E67FD1-1CFE-42E5-9BDB-7BE85F6347D6}" type="slidenum">
              <a:rPr lang="en-IN" smtClean="0"/>
              <a:t>‹#›</a:t>
            </a:fld>
            <a:endParaRPr lang="en-IN"/>
          </a:p>
        </p:txBody>
      </p:sp>
    </p:spTree>
    <p:extLst>
      <p:ext uri="{BB962C8B-B14F-4D97-AF65-F5344CB8AC3E}">
        <p14:creationId xmlns:p14="http://schemas.microsoft.com/office/powerpoint/2010/main" val="109994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2A077D-938F-4299-8E25-EDCC8938EC2E}"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E67FD1-1CFE-42E5-9BDB-7BE85F6347D6}" type="slidenum">
              <a:rPr lang="en-IN" smtClean="0"/>
              <a:t>‹#›</a:t>
            </a:fld>
            <a:endParaRPr lang="en-IN"/>
          </a:p>
        </p:txBody>
      </p:sp>
    </p:spTree>
    <p:extLst>
      <p:ext uri="{BB962C8B-B14F-4D97-AF65-F5344CB8AC3E}">
        <p14:creationId xmlns:p14="http://schemas.microsoft.com/office/powerpoint/2010/main" val="3870310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2A077D-938F-4299-8E25-EDCC8938EC2E}"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E67FD1-1CFE-42E5-9BDB-7BE85F6347D6}" type="slidenum">
              <a:rPr lang="en-IN" smtClean="0"/>
              <a:t>‹#›</a:t>
            </a:fld>
            <a:endParaRPr lang="en-IN"/>
          </a:p>
        </p:txBody>
      </p:sp>
    </p:spTree>
    <p:extLst>
      <p:ext uri="{BB962C8B-B14F-4D97-AF65-F5344CB8AC3E}">
        <p14:creationId xmlns:p14="http://schemas.microsoft.com/office/powerpoint/2010/main" val="334187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2A077D-938F-4299-8E25-EDCC8938EC2E}"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E67FD1-1CFE-42E5-9BDB-7BE85F6347D6}" type="slidenum">
              <a:rPr lang="en-IN" smtClean="0"/>
              <a:t>‹#›</a:t>
            </a:fld>
            <a:endParaRPr lang="en-IN"/>
          </a:p>
        </p:txBody>
      </p:sp>
    </p:spTree>
    <p:extLst>
      <p:ext uri="{BB962C8B-B14F-4D97-AF65-F5344CB8AC3E}">
        <p14:creationId xmlns:p14="http://schemas.microsoft.com/office/powerpoint/2010/main" val="253444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2A077D-938F-4299-8E25-EDCC8938EC2E}"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E67FD1-1CFE-42E5-9BDB-7BE85F6347D6}" type="slidenum">
              <a:rPr lang="en-IN" smtClean="0"/>
              <a:t>‹#›</a:t>
            </a:fld>
            <a:endParaRPr lang="en-IN"/>
          </a:p>
        </p:txBody>
      </p:sp>
    </p:spTree>
    <p:extLst>
      <p:ext uri="{BB962C8B-B14F-4D97-AF65-F5344CB8AC3E}">
        <p14:creationId xmlns:p14="http://schemas.microsoft.com/office/powerpoint/2010/main" val="184896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22A077D-938F-4299-8E25-EDCC8938EC2E}"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E67FD1-1CFE-42E5-9BDB-7BE85F6347D6}" type="slidenum">
              <a:rPr lang="en-IN" smtClean="0"/>
              <a:t>‹#›</a:t>
            </a:fld>
            <a:endParaRPr lang="en-IN"/>
          </a:p>
        </p:txBody>
      </p:sp>
    </p:spTree>
    <p:extLst>
      <p:ext uri="{BB962C8B-B14F-4D97-AF65-F5344CB8AC3E}">
        <p14:creationId xmlns:p14="http://schemas.microsoft.com/office/powerpoint/2010/main" val="15114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22A077D-938F-4299-8E25-EDCC8938EC2E}" type="datetimeFigureOut">
              <a:rPr lang="en-IN" smtClean="0"/>
              <a:t>22-12-2023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E67FD1-1CFE-42E5-9BDB-7BE85F6347D6}" type="slidenum">
              <a:rPr lang="en-IN" smtClean="0"/>
              <a:t>‹#›</a:t>
            </a:fld>
            <a:endParaRPr lang="en-IN"/>
          </a:p>
        </p:txBody>
      </p:sp>
    </p:spTree>
    <p:extLst>
      <p:ext uri="{BB962C8B-B14F-4D97-AF65-F5344CB8AC3E}">
        <p14:creationId xmlns:p14="http://schemas.microsoft.com/office/powerpoint/2010/main" val="371894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22A077D-938F-4299-8E25-EDCC8938EC2E}" type="datetimeFigureOut">
              <a:rPr lang="en-IN" smtClean="0"/>
              <a:t>22-12-2023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E67FD1-1CFE-42E5-9BDB-7BE85F6347D6}" type="slidenum">
              <a:rPr lang="en-IN" smtClean="0"/>
              <a:t>‹#›</a:t>
            </a:fld>
            <a:endParaRPr lang="en-IN"/>
          </a:p>
        </p:txBody>
      </p:sp>
    </p:spTree>
    <p:extLst>
      <p:ext uri="{BB962C8B-B14F-4D97-AF65-F5344CB8AC3E}">
        <p14:creationId xmlns:p14="http://schemas.microsoft.com/office/powerpoint/2010/main" val="19052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A077D-938F-4299-8E25-EDCC8938EC2E}" type="datetimeFigureOut">
              <a:rPr lang="en-IN" smtClean="0"/>
              <a:t>22-12-2023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E67FD1-1CFE-42E5-9BDB-7BE85F6347D6}" type="slidenum">
              <a:rPr lang="en-IN" smtClean="0"/>
              <a:t>‹#›</a:t>
            </a:fld>
            <a:endParaRPr lang="en-IN"/>
          </a:p>
        </p:txBody>
      </p:sp>
    </p:spTree>
    <p:extLst>
      <p:ext uri="{BB962C8B-B14F-4D97-AF65-F5344CB8AC3E}">
        <p14:creationId xmlns:p14="http://schemas.microsoft.com/office/powerpoint/2010/main" val="3804680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2A077D-938F-4299-8E25-EDCC8938EC2E}"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E67FD1-1CFE-42E5-9BDB-7BE85F6347D6}" type="slidenum">
              <a:rPr lang="en-IN" smtClean="0"/>
              <a:t>‹#›</a:t>
            </a:fld>
            <a:endParaRPr lang="en-IN"/>
          </a:p>
        </p:txBody>
      </p:sp>
    </p:spTree>
    <p:extLst>
      <p:ext uri="{BB962C8B-B14F-4D97-AF65-F5344CB8AC3E}">
        <p14:creationId xmlns:p14="http://schemas.microsoft.com/office/powerpoint/2010/main" val="349066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2A077D-938F-4299-8E25-EDCC8938EC2E}"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E67FD1-1CFE-42E5-9BDB-7BE85F6347D6}" type="slidenum">
              <a:rPr lang="en-IN" smtClean="0"/>
              <a:t>‹#›</a:t>
            </a:fld>
            <a:endParaRPr lang="en-IN"/>
          </a:p>
        </p:txBody>
      </p:sp>
    </p:spTree>
    <p:extLst>
      <p:ext uri="{BB962C8B-B14F-4D97-AF65-F5344CB8AC3E}">
        <p14:creationId xmlns:p14="http://schemas.microsoft.com/office/powerpoint/2010/main" val="395615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A077D-938F-4299-8E25-EDCC8938EC2E}" type="datetimeFigureOut">
              <a:rPr lang="en-IN" smtClean="0"/>
              <a:t>22-12-2023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E67FD1-1CFE-42E5-9BDB-7BE85F6347D6}" type="slidenum">
              <a:rPr lang="en-IN" smtClean="0"/>
              <a:t>‹#›</a:t>
            </a:fld>
            <a:endParaRPr lang="en-IN"/>
          </a:p>
        </p:txBody>
      </p:sp>
    </p:spTree>
    <p:extLst>
      <p:ext uri="{BB962C8B-B14F-4D97-AF65-F5344CB8AC3E}">
        <p14:creationId xmlns:p14="http://schemas.microsoft.com/office/powerpoint/2010/main" val="2760372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28003" y="994788"/>
            <a:ext cx="5191760" cy="586179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pic>
        <p:nvPicPr>
          <p:cNvPr id="7" name="Picture 6"/>
          <p:cNvPicPr>
            <a:picLocks noChangeAspect="1"/>
          </p:cNvPicPr>
          <p:nvPr/>
        </p:nvPicPr>
        <p:blipFill>
          <a:blip r:embed="rId3"/>
          <a:stretch>
            <a:fillRect/>
          </a:stretch>
        </p:blipFill>
        <p:spPr>
          <a:xfrm>
            <a:off x="10616796" y="105045"/>
            <a:ext cx="1540998" cy="323924"/>
          </a:xfrm>
          <a:prstGeom prst="rect">
            <a:avLst/>
          </a:prstGeom>
        </p:spPr>
      </p:pic>
      <p:sp>
        <p:nvSpPr>
          <p:cNvPr id="8" name="Rectangle 7"/>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32" name="TextBox 31"/>
          <p:cNvSpPr txBox="1"/>
          <p:nvPr/>
        </p:nvSpPr>
        <p:spPr>
          <a:xfrm>
            <a:off x="268071" y="3642483"/>
            <a:ext cx="4824347" cy="261610"/>
          </a:xfrm>
          <a:prstGeom prst="rect">
            <a:avLst/>
          </a:prstGeom>
          <a:noFill/>
        </p:spPr>
        <p:txBody>
          <a:bodyPr wrap="square" rtlCol="0" anchor="ctr">
            <a:spAutoFit/>
          </a:bodyPr>
          <a:lstStyle/>
          <a:p>
            <a:pPr lvl="0" algn="just">
              <a:spcBef>
                <a:spcPts val="1200"/>
              </a:spcBef>
              <a:spcAft>
                <a:spcPts val="1200"/>
              </a:spcAft>
              <a:defRPr/>
            </a:pPr>
            <a:r>
              <a:rPr lang="en-IN" sz="1100" dirty="0" smtClean="0">
                <a:solidFill>
                  <a:prstClr val="black"/>
                </a:solidFill>
                <a:latin typeface="SamsungOne 700" panose="020B0803030303020204" pitchFamily="34" charset="0"/>
                <a:ea typeface="SamsungOne 700" panose="020B0803030303020204" pitchFamily="34" charset="0"/>
              </a:rPr>
              <a:t>Implement </a:t>
            </a:r>
            <a:r>
              <a:rPr lang="en-IN" sz="1100" dirty="0" err="1" smtClean="0">
                <a:solidFill>
                  <a:prstClr val="black"/>
                </a:solidFill>
                <a:latin typeface="SamsungOne 700" panose="020B0803030303020204" pitchFamily="34" charset="0"/>
                <a:ea typeface="SamsungOne 700" panose="020B0803030303020204" pitchFamily="34" charset="0"/>
              </a:rPr>
              <a:t>DeepCache</a:t>
            </a:r>
            <a:r>
              <a:rPr lang="en-IN" sz="1100" dirty="0" smtClean="0">
                <a:solidFill>
                  <a:prstClr val="black"/>
                </a:solidFill>
                <a:latin typeface="SamsungOne 700" panose="020B0803030303020204" pitchFamily="34" charset="0"/>
                <a:ea typeface="SamsungOne 700" panose="020B0803030303020204" pitchFamily="34" charset="0"/>
              </a:rPr>
              <a:t> on latest Stable Diffusion model.</a:t>
            </a:r>
            <a:endParaRPr lang="en-IN" sz="1100" noProof="0" dirty="0" smtClean="0">
              <a:solidFill>
                <a:prstClr val="black"/>
              </a:solidFill>
              <a:latin typeface="SamsungOne 700" panose="020B0803030303020204" pitchFamily="34" charset="0"/>
              <a:ea typeface="SamsungOne 700" panose="020B0803030303020204" pitchFamily="34" charset="0"/>
            </a:endParaRPr>
          </a:p>
        </p:txBody>
      </p:sp>
      <p:sp>
        <p:nvSpPr>
          <p:cNvPr id="9" name="Rectangle 8"/>
          <p:cNvSpPr/>
          <p:nvPr/>
        </p:nvSpPr>
        <p:spPr>
          <a:xfrm>
            <a:off x="1624454" y="1011117"/>
            <a:ext cx="1991251"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rPr>
              <a:t>Problem Statement</a:t>
            </a:r>
          </a:p>
        </p:txBody>
      </p:sp>
      <p:sp>
        <p:nvSpPr>
          <p:cNvPr id="52" name="Rectangle 51"/>
          <p:cNvSpPr/>
          <p:nvPr/>
        </p:nvSpPr>
        <p:spPr>
          <a:xfrm>
            <a:off x="7986798" y="998667"/>
            <a:ext cx="1378904"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smtClean="0">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rPr>
              <a:t>Expectations</a:t>
            </a:r>
            <a:endParaRPr kumimoji="0" lang="en-IN" sz="1600" b="1" i="0" u="none" strike="noStrike" kern="1200" cap="none" spc="0" normalizeH="0" baseline="0" noProof="0" dirty="0">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endParaRPr>
          </a:p>
        </p:txBody>
      </p:sp>
      <p:sp>
        <p:nvSpPr>
          <p:cNvPr id="57" name="Rectangle 56"/>
          <p:cNvSpPr/>
          <p:nvPr/>
        </p:nvSpPr>
        <p:spPr>
          <a:xfrm>
            <a:off x="231738" y="1274038"/>
            <a:ext cx="729687"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Context</a:t>
            </a:r>
            <a:endPar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endParaRPr>
          </a:p>
        </p:txBody>
      </p:sp>
      <p:sp>
        <p:nvSpPr>
          <p:cNvPr id="16" name="Rectangle 15"/>
          <p:cNvSpPr/>
          <p:nvPr/>
        </p:nvSpPr>
        <p:spPr>
          <a:xfrm>
            <a:off x="198680" y="3391920"/>
            <a:ext cx="4842798" cy="276999"/>
          </a:xfrm>
          <a:prstGeom prst="rect">
            <a:avLst/>
          </a:prstGeom>
        </p:spPr>
        <p:txBody>
          <a:bodyPr wrap="square">
            <a:spAutoFit/>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IN" sz="1200" b="0" i="0" u="none" strike="noStrike" kern="1200" cap="none" spc="0" normalizeH="0" baseline="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mn-cs"/>
              </a:rPr>
              <a:t>Statement</a:t>
            </a:r>
            <a:endParaRPr kumimoji="0" lang="en-US"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p:txBody>
      </p:sp>
      <p:sp>
        <p:nvSpPr>
          <p:cNvPr id="58" name="Rectangle 57"/>
          <p:cNvSpPr/>
          <p:nvPr/>
        </p:nvSpPr>
        <p:spPr>
          <a:xfrm>
            <a:off x="768161" y="3942900"/>
            <a:ext cx="1667444"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err="1" smtClean="0">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rPr>
              <a:t>Worklet</a:t>
            </a:r>
            <a:r>
              <a:rPr kumimoji="0" lang="en-IN" sz="1600" b="1" i="0" u="none" strike="noStrike" kern="1200" cap="none" spc="0" normalizeH="0" baseline="0" noProof="0" dirty="0" smtClean="0">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rPr>
              <a:t> Details</a:t>
            </a:r>
            <a:endParaRPr kumimoji="0" lang="en-IN" sz="1600" b="1" i="0" u="none" strike="noStrike" kern="1200" cap="none" spc="0" normalizeH="0" baseline="0" noProof="0" dirty="0">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endParaRPr>
          </a:p>
        </p:txBody>
      </p:sp>
      <p:sp>
        <p:nvSpPr>
          <p:cNvPr id="62" name="Rectangle 61"/>
          <p:cNvSpPr/>
          <p:nvPr/>
        </p:nvSpPr>
        <p:spPr>
          <a:xfrm>
            <a:off x="240833" y="5064411"/>
            <a:ext cx="1447832"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Duration (Months)</a:t>
            </a:r>
            <a:endPar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endParaRPr>
          </a:p>
        </p:txBody>
      </p:sp>
      <p:sp>
        <p:nvSpPr>
          <p:cNvPr id="63" name="Rectangle 62"/>
          <p:cNvSpPr/>
          <p:nvPr/>
        </p:nvSpPr>
        <p:spPr>
          <a:xfrm>
            <a:off x="748138" y="4229855"/>
            <a:ext cx="38664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b="1" dirty="0">
                <a:solidFill>
                  <a:prstClr val="black">
                    <a:lumMod val="65000"/>
                    <a:lumOff val="35000"/>
                  </a:prstClr>
                </a:solidFill>
                <a:latin typeface="Samsung Sharp Sans Bold" pitchFamily="2" charset="0"/>
                <a:ea typeface="Samsung Sharp Sans Bold" pitchFamily="2" charset="0"/>
                <a:cs typeface="Samsung Sharp Sans Bold" pitchFamily="2" charset="0"/>
              </a:rPr>
              <a:t>6</a:t>
            </a:r>
            <a:endParaRPr kumimoji="0" lang="en-IN" sz="2800" b="1" i="0" u="none" strike="noStrike" kern="1200" cap="none" spc="0" normalizeH="0" baseline="0" noProof="0" dirty="0">
              <a:ln>
                <a:noFill/>
              </a:ln>
              <a:solidFill>
                <a:prstClr val="black">
                  <a:lumMod val="65000"/>
                  <a:lumOff val="35000"/>
                </a:prstClr>
              </a:solidFill>
              <a:effectLst/>
              <a:uLnTx/>
              <a:uFillTx/>
              <a:latin typeface="Samsung Sharp Sans Bold" pitchFamily="2" charset="0"/>
              <a:ea typeface="Samsung Sharp Sans Bold" pitchFamily="2" charset="0"/>
              <a:cs typeface="Samsung Sharp Sans Bold" pitchFamily="2" charset="0"/>
            </a:endParaRPr>
          </a:p>
        </p:txBody>
      </p:sp>
      <p:sp>
        <p:nvSpPr>
          <p:cNvPr id="64" name="Rectangle 63"/>
          <p:cNvSpPr/>
          <p:nvPr/>
        </p:nvSpPr>
        <p:spPr>
          <a:xfrm>
            <a:off x="1837907" y="5078389"/>
            <a:ext cx="1269899"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Members Count</a:t>
            </a:r>
            <a:endPar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endParaRPr>
          </a:p>
        </p:txBody>
      </p:sp>
      <p:sp>
        <p:nvSpPr>
          <p:cNvPr id="65" name="Rectangle 64"/>
          <p:cNvSpPr/>
          <p:nvPr/>
        </p:nvSpPr>
        <p:spPr>
          <a:xfrm>
            <a:off x="2314722" y="4238504"/>
            <a:ext cx="409086"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b="1" dirty="0">
                <a:solidFill>
                  <a:prstClr val="black">
                    <a:lumMod val="65000"/>
                    <a:lumOff val="35000"/>
                  </a:prstClr>
                </a:solidFill>
                <a:latin typeface="Samsung Sharp Sans Bold" pitchFamily="2" charset="0"/>
                <a:ea typeface="Samsung Sharp Sans Bold" pitchFamily="2" charset="0"/>
                <a:cs typeface="Samsung Sharp Sans Bold" pitchFamily="2" charset="0"/>
              </a:rPr>
              <a:t>4</a:t>
            </a:r>
            <a:endParaRPr kumimoji="0" lang="en-IN" sz="2800" b="1" i="0" u="none" strike="noStrike" kern="1200" cap="none" spc="0" normalizeH="0" baseline="0" noProof="0" dirty="0">
              <a:ln>
                <a:noFill/>
              </a:ln>
              <a:solidFill>
                <a:prstClr val="black">
                  <a:lumMod val="65000"/>
                  <a:lumOff val="35000"/>
                </a:prstClr>
              </a:solidFill>
              <a:effectLst/>
              <a:uLnTx/>
              <a:uFillTx/>
              <a:latin typeface="Samsung Sharp Sans Bold" pitchFamily="2" charset="0"/>
              <a:ea typeface="Samsung Sharp Sans Bold" pitchFamily="2" charset="0"/>
              <a:cs typeface="Samsung Sharp Sans Bold" pitchFamily="2" charset="0"/>
            </a:endParaRPr>
          </a:p>
        </p:txBody>
      </p:sp>
      <p:sp>
        <p:nvSpPr>
          <p:cNvPr id="18" name="Rectangle 17"/>
          <p:cNvSpPr/>
          <p:nvPr/>
        </p:nvSpPr>
        <p:spPr>
          <a:xfrm>
            <a:off x="248866" y="6060059"/>
            <a:ext cx="4666975" cy="276999"/>
          </a:xfrm>
          <a:prstGeom prst="rect">
            <a:avLst/>
          </a:prstGeom>
        </p:spPr>
        <p:txBody>
          <a:bodyPr wrap="square">
            <a:spAutoFit/>
          </a:bodyPr>
          <a:lstStyle/>
          <a:p>
            <a:pPr marL="177800" lvl="0" indent="-177800" algn="just">
              <a:buFont typeface="Arial" panose="020B0604020202020204" pitchFamily="34" charset="0"/>
              <a:buChar char="•"/>
              <a:defRPr/>
            </a:pPr>
            <a:r>
              <a:rPr lang="en-IN" sz="1200" dirty="0"/>
              <a:t>2312.00858.pdf (arxiv.org)</a:t>
            </a:r>
            <a:endParaRPr kumimoji="0" lang="en-IN" sz="1200" b="0" i="0" u="none" strike="noStrike" kern="1200" cap="none" spc="0" normalizeH="0" noProof="0" dirty="0" smtClean="0">
              <a:ln>
                <a:noFill/>
              </a:ln>
              <a:solidFill>
                <a:prstClr val="black"/>
              </a:solidFill>
              <a:effectLst/>
              <a:uLnTx/>
              <a:uFillTx/>
              <a:latin typeface="SamsungOne 400C" panose="020B0506030303020204" pitchFamily="34" charset="0"/>
              <a:ea typeface="SamsungOne 400C" panose="020B0506030303020204" pitchFamily="34" charset="0"/>
              <a:cs typeface="+mn-cs"/>
            </a:endParaRPr>
          </a:p>
        </p:txBody>
      </p:sp>
      <p:sp>
        <p:nvSpPr>
          <p:cNvPr id="76" name="Rectangle 75"/>
          <p:cNvSpPr/>
          <p:nvPr/>
        </p:nvSpPr>
        <p:spPr>
          <a:xfrm>
            <a:off x="5521644" y="1269841"/>
            <a:ext cx="141897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Undertaken Tasks</a:t>
            </a:r>
            <a:endPar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endParaRPr>
          </a:p>
        </p:txBody>
      </p:sp>
      <p:sp>
        <p:nvSpPr>
          <p:cNvPr id="89" name="TextBox 88"/>
          <p:cNvSpPr txBox="1"/>
          <p:nvPr/>
        </p:nvSpPr>
        <p:spPr>
          <a:xfrm>
            <a:off x="373093" y="218945"/>
            <a:ext cx="10524113" cy="369332"/>
          </a:xfrm>
          <a:prstGeom prst="rect">
            <a:avLst/>
          </a:prstGeom>
          <a:noFill/>
        </p:spPr>
        <p:txBody>
          <a:bodyPr wrap="square" rtlCol="0" anchor="ctr">
            <a:spAutoFit/>
          </a:bodyPr>
          <a:lstStyle/>
          <a:p>
            <a:pPr lvl="0">
              <a:defRPr/>
            </a:pPr>
            <a:r>
              <a:rPr lang="en-IN" b="1" dirty="0" err="1">
                <a:solidFill>
                  <a:prstClr val="black"/>
                </a:solidFill>
                <a:latin typeface="SamsungOne 800" panose="020B0903030303020204" pitchFamily="34" charset="0"/>
                <a:ea typeface="SamsungOne 800" panose="020B0903030303020204" pitchFamily="34" charset="0"/>
              </a:rPr>
              <a:t>DeepCache</a:t>
            </a:r>
            <a:r>
              <a:rPr lang="en-IN" b="1" dirty="0">
                <a:solidFill>
                  <a:prstClr val="black"/>
                </a:solidFill>
                <a:latin typeface="SamsungOne 800" panose="020B0903030303020204" pitchFamily="34" charset="0"/>
                <a:ea typeface="SamsungOne 800" panose="020B0903030303020204" pitchFamily="34" charset="0"/>
              </a:rPr>
              <a:t> Implementation</a:t>
            </a:r>
            <a:endParaRPr kumimoji="0" lang="en-IN" sz="1800" b="0" i="0" u="none" strike="noStrike" kern="1200" cap="none" spc="0" normalizeH="0" baseline="0" noProof="0" dirty="0">
              <a:ln>
                <a:noFill/>
              </a:ln>
              <a:solidFill>
                <a:srgbClr val="4472C4">
                  <a:lumMod val="50000"/>
                </a:srgbClr>
              </a:solidFill>
              <a:effectLst/>
              <a:uLnTx/>
              <a:uFillTx/>
              <a:latin typeface="SamsungOne 800" panose="020B0903030303020204" pitchFamily="34" charset="0"/>
              <a:ea typeface="SamsungOne 800" panose="020B0903030303020204" pitchFamily="34" charset="0"/>
              <a:cs typeface="+mn-cs"/>
            </a:endParaRPr>
          </a:p>
        </p:txBody>
      </p:sp>
      <p:sp>
        <p:nvSpPr>
          <p:cNvPr id="95" name="Rectangle 94"/>
          <p:cNvSpPr/>
          <p:nvPr/>
        </p:nvSpPr>
        <p:spPr>
          <a:xfrm>
            <a:off x="249997" y="5780453"/>
            <a:ext cx="4842798" cy="276999"/>
          </a:xfrm>
          <a:prstGeom prst="rect">
            <a:avLst/>
          </a:prstGeom>
        </p:spPr>
        <p:txBody>
          <a:bodyPr wrap="square">
            <a:spAutoFit/>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IN" sz="1200" b="0" i="0" u="none" strike="noStrike" kern="1200" cap="none" spc="0" normalizeH="0" baseline="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mn-cs"/>
              </a:rPr>
              <a:t>Pre-Requisite</a:t>
            </a:r>
            <a:endParaRPr kumimoji="0" lang="en-US"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p:txBody>
      </p:sp>
      <p:sp>
        <p:nvSpPr>
          <p:cNvPr id="37" name="Rectangle 36"/>
          <p:cNvSpPr/>
          <p:nvPr/>
        </p:nvSpPr>
        <p:spPr>
          <a:xfrm>
            <a:off x="5521644" y="1514521"/>
            <a:ext cx="6566724" cy="1200329"/>
          </a:xfrm>
          <a:prstGeom prst="rect">
            <a:avLst/>
          </a:prstGeom>
        </p:spPr>
        <p:txBody>
          <a:bodyPr wrap="square">
            <a:sp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smtClean="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rPr>
              <a:t>Conduct Literature survey.</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200" dirty="0" smtClean="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Implement </a:t>
            </a:r>
            <a:r>
              <a:rPr lang="en-IN" sz="1200" dirty="0" err="1" smtClean="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DeepCache</a:t>
            </a:r>
            <a:r>
              <a:rPr lang="en-IN" sz="1200" dirty="0" smtClean="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a:t>
            </a:r>
            <a:endParaRPr lang="en-IN" sz="1200" dirty="0" smtClean="0">
              <a:solidFill>
                <a:prstClr val="black"/>
              </a:solidFill>
              <a:latin typeface="SamsungOne 400C" panose="020B0506030303020204" pitchFamily="34" charset="0"/>
              <a:ea typeface="SamsungOne 400C" panose="020B0506030303020204" pitchFamily="34" charset="0"/>
              <a:sym typeface="Wingdings" panose="05000000000000000000" pitchFamily="2" charset="2"/>
            </a:endParaRP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200" dirty="0" smtClean="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Identify whether </a:t>
            </a:r>
            <a:r>
              <a:rPr lang="en-IN" sz="1200" dirty="0" err="1" smtClean="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LoRA</a:t>
            </a:r>
            <a:r>
              <a:rPr lang="en-IN" sz="1200" dirty="0" smtClean="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 technique post </a:t>
            </a:r>
            <a:r>
              <a:rPr lang="en-IN" sz="1200" dirty="0" err="1" smtClean="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DeepCache</a:t>
            </a:r>
            <a:r>
              <a:rPr lang="en-IN" sz="1200" dirty="0" smtClean="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 implementation is feasible and helps in getting more inference time.</a:t>
            </a:r>
            <a:endParaRPr lang="en-IN" sz="1200" dirty="0" smtClean="0">
              <a:solidFill>
                <a:prstClr val="black"/>
              </a:solidFill>
              <a:latin typeface="SamsungOne 400C" panose="020B0506030303020204" pitchFamily="34" charset="0"/>
              <a:ea typeface="SamsungOne 400C" panose="020B0506030303020204" pitchFamily="34" charset="0"/>
              <a:sym typeface="Wingdings" panose="05000000000000000000" pitchFamily="2" charset="2"/>
            </a:endParaRPr>
          </a:p>
        </p:txBody>
      </p:sp>
      <p:sp>
        <p:nvSpPr>
          <p:cNvPr id="39" name="Rectangle 38"/>
          <p:cNvSpPr/>
          <p:nvPr/>
        </p:nvSpPr>
        <p:spPr>
          <a:xfrm>
            <a:off x="5515660" y="3043009"/>
            <a:ext cx="41549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KPI</a:t>
            </a:r>
            <a:endPar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endParaRPr>
          </a:p>
        </p:txBody>
      </p:sp>
      <p:sp>
        <p:nvSpPr>
          <p:cNvPr id="40" name="Rectangle 39"/>
          <p:cNvSpPr/>
          <p:nvPr/>
        </p:nvSpPr>
        <p:spPr>
          <a:xfrm>
            <a:off x="5521644" y="3340060"/>
            <a:ext cx="6566724" cy="646331"/>
          </a:xfrm>
          <a:prstGeom prst="rect">
            <a:avLst/>
          </a:prstGeom>
        </p:spPr>
        <p:txBody>
          <a:bodyPr wrap="square">
            <a:sp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IN" sz="1200" noProof="0" dirty="0" smtClean="0">
              <a:solidFill>
                <a:prstClr val="black"/>
              </a:solidFill>
              <a:latin typeface="SamsungOne 400C" panose="020B0506030303020204" pitchFamily="34" charset="0"/>
              <a:ea typeface="SamsungOne 400C" panose="020B0506030303020204" pitchFamily="34" charset="0"/>
              <a:sym typeface="Wingdings" panose="05000000000000000000" pitchFamily="2" charset="2"/>
            </a:endParaRP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IN" sz="1200" b="0" i="0" u="none" strike="noStrike" kern="1200" cap="none" spc="0" normalizeH="0" baseline="0" noProof="0" dirty="0" smtClean="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endParaRPr>
          </a:p>
        </p:txBody>
      </p:sp>
      <p:sp>
        <p:nvSpPr>
          <p:cNvPr id="41" name="Rectangle 40"/>
          <p:cNvSpPr/>
          <p:nvPr/>
        </p:nvSpPr>
        <p:spPr>
          <a:xfrm>
            <a:off x="5515660" y="3233974"/>
            <a:ext cx="6529976" cy="1200329"/>
          </a:xfrm>
          <a:prstGeom prst="rect">
            <a:avLst/>
          </a:prstGeom>
        </p:spPr>
        <p:txBody>
          <a:bodyPr wrap="square">
            <a:sp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200" dirty="0" err="1" smtClean="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DeepCache</a:t>
            </a:r>
            <a:r>
              <a:rPr lang="en-IN" sz="1200" dirty="0" smtClean="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 implementation</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200" dirty="0" smtClean="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Inference speed should have at least 25% improvement for similar prompt on vanilla Stable Diffusion model.</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200" dirty="0" err="1" smtClean="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LoRA</a:t>
            </a:r>
            <a:r>
              <a:rPr lang="en-IN" sz="1200" dirty="0" smtClean="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 implementation.</a:t>
            </a:r>
            <a:endParaRPr lang="en-IN" sz="1200" dirty="0" smtClean="0">
              <a:solidFill>
                <a:prstClr val="black"/>
              </a:solidFill>
              <a:latin typeface="SamsungOne 400C" panose="020B0506030303020204" pitchFamily="34" charset="0"/>
              <a:ea typeface="SamsungOne 400C" panose="020B0506030303020204" pitchFamily="34" charset="0"/>
              <a:sym typeface="Wingdings" panose="05000000000000000000" pitchFamily="2" charset="2"/>
            </a:endParaRPr>
          </a:p>
        </p:txBody>
      </p:sp>
      <p:sp>
        <p:nvSpPr>
          <p:cNvPr id="47" name="Rectangle 46"/>
          <p:cNvSpPr/>
          <p:nvPr/>
        </p:nvSpPr>
        <p:spPr>
          <a:xfrm>
            <a:off x="3916233" y="3836200"/>
            <a:ext cx="1043723" cy="276999"/>
          </a:xfrm>
          <a:prstGeom prst="rect">
            <a:avLst/>
          </a:prstGeom>
        </p:spPr>
        <p:txBody>
          <a:bodyPr wrap="square">
            <a:spAutoFit/>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IN" sz="1200" b="0" i="0" u="none" strike="noStrike" kern="1200" cap="none" spc="0" normalizeH="0" baseline="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mn-cs"/>
              </a:rPr>
              <a:t>Mentors</a:t>
            </a:r>
            <a:endParaRPr kumimoji="0" lang="en-US"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p:txBody>
      </p:sp>
      <p:sp>
        <p:nvSpPr>
          <p:cNvPr id="43" name="TextBox 42"/>
          <p:cNvSpPr txBox="1"/>
          <p:nvPr/>
        </p:nvSpPr>
        <p:spPr>
          <a:xfrm>
            <a:off x="445085" y="1995416"/>
            <a:ext cx="4854577" cy="938719"/>
          </a:xfrm>
          <a:prstGeom prst="rect">
            <a:avLst/>
          </a:prstGeom>
          <a:noFill/>
        </p:spPr>
        <p:txBody>
          <a:bodyPr wrap="square" rtlCol="0" anchor="ctr">
            <a:spAutoFit/>
          </a:bodyPr>
          <a:lstStyle/>
          <a:p>
            <a:pPr lvl="0" algn="just">
              <a:defRPr/>
            </a:pPr>
            <a:r>
              <a:rPr lang="en-IN" sz="1100" dirty="0" err="1">
                <a:solidFill>
                  <a:prstClr val="black"/>
                </a:solidFill>
                <a:latin typeface="Malgun Gothic" panose="020B0503020000020004" pitchFamily="34" charset="-127"/>
                <a:ea typeface="Malgun Gothic" panose="020B0503020000020004" pitchFamily="34" charset="-127"/>
              </a:rPr>
              <a:t>DeepCache</a:t>
            </a:r>
            <a:r>
              <a:rPr lang="en-IN" sz="1100" dirty="0">
                <a:solidFill>
                  <a:prstClr val="black"/>
                </a:solidFill>
                <a:latin typeface="Malgun Gothic" panose="020B0503020000020004" pitchFamily="34" charset="-127"/>
                <a:ea typeface="Malgun Gothic" panose="020B0503020000020004" pitchFamily="34" charset="-127"/>
              </a:rPr>
              <a:t> helps improve inference speed of Stable Diffusion model. It does this by skipping few steps in U-Net during inference. The results are faster with very little degradation in quality. We can have this worklet to compare this method as well as combining this with other methods to improve inference speed of SD.</a:t>
            </a:r>
            <a:endParaRPr lang="en-IN" sz="1100" dirty="0" smtClean="0">
              <a:solidFill>
                <a:prstClr val="black"/>
              </a:solidFill>
              <a:latin typeface="Malgun Gothic" panose="020B0503020000020004" pitchFamily="34" charset="-127"/>
              <a:ea typeface="Malgun Gothic" panose="020B0503020000020004" pitchFamily="34" charset="-127"/>
            </a:endParaRPr>
          </a:p>
        </p:txBody>
      </p:sp>
      <p:sp>
        <p:nvSpPr>
          <p:cNvPr id="42" name="Rectangle 41"/>
          <p:cNvSpPr/>
          <p:nvPr/>
        </p:nvSpPr>
        <p:spPr>
          <a:xfrm>
            <a:off x="5455177" y="6539343"/>
            <a:ext cx="97174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Complexity</a:t>
            </a:r>
            <a:endPar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endParaRPr>
          </a:p>
        </p:txBody>
      </p:sp>
      <p:pic>
        <p:nvPicPr>
          <p:cNvPr id="44" name="Picture 2" descr="20+ Pain Scale 10 Stock Photos, Pictures &amp; Royalty-Free Images - iStock"/>
          <p:cNvPicPr>
            <a:picLocks noChangeAspect="1" noChangeArrowheads="1"/>
          </p:cNvPicPr>
          <p:nvPr/>
        </p:nvPicPr>
        <p:blipFill rotWithShape="1">
          <a:blip r:embed="rId4">
            <a:extLst>
              <a:ext uri="{28A0092B-C50C-407E-A947-70E740481C1C}">
                <a14:useLocalDpi xmlns:a14="http://schemas.microsoft.com/office/drawing/2010/main" val="0"/>
              </a:ext>
            </a:extLst>
          </a:blip>
          <a:srcRect t="46809" b="21328"/>
          <a:stretch/>
        </p:blipFill>
        <p:spPr bwMode="auto">
          <a:xfrm>
            <a:off x="6582632" y="6474685"/>
            <a:ext cx="2589810" cy="31687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Arrow Icon In Flat Style, Arrow, Vector, Arrows Png And Vector - Arrow  Vector PNG – Stunning free transparent png clipart images free download"/>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4286" b="96429" l="3929" r="96667"/>
                    </a14:imgEffect>
                  </a14:imgLayer>
                </a14:imgProps>
              </a:ext>
              <a:ext uri="{28A0092B-C50C-407E-A947-70E740481C1C}">
                <a14:useLocalDpi xmlns:a14="http://schemas.microsoft.com/office/drawing/2010/main" val="0"/>
              </a:ext>
            </a:extLst>
          </a:blip>
          <a:srcRect/>
          <a:stretch>
            <a:fillRect/>
          </a:stretch>
        </p:blipFill>
        <p:spPr bwMode="auto">
          <a:xfrm rot="16200000">
            <a:off x="7907274" y="6697535"/>
            <a:ext cx="159047" cy="159047"/>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p:cNvSpPr/>
          <p:nvPr/>
        </p:nvSpPr>
        <p:spPr>
          <a:xfrm>
            <a:off x="3659677" y="4063276"/>
            <a:ext cx="1556836" cy="553998"/>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err="1" smtClean="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Pranal</a:t>
            </a:r>
            <a:r>
              <a:rPr kumimoji="0" lang="en-IN" sz="1000" b="1" i="0" u="none" strike="noStrike" kern="1200" cap="none" spc="0" normalizeH="0" baseline="0" noProof="0" dirty="0" smtClean="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 Prasad </a:t>
            </a:r>
            <a:r>
              <a:rPr kumimoji="0" lang="en-IN" sz="1000" b="1" i="0" u="none" strike="noStrike" kern="1200" cap="none" spc="0" normalizeH="0" baseline="0" noProof="0" dirty="0" err="1" smtClean="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Dongare</a:t>
            </a:r>
            <a:endParaRPr kumimoji="0" lang="en-IN" sz="1000" b="1" i="0" u="none" strike="noStrike" kern="1200" cap="none" spc="0" normalizeH="0" baseline="0" noProof="0" dirty="0" smtClean="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a:p>
            <a:pPr lvl="0" algn="ctr">
              <a:defRPr/>
            </a:pPr>
            <a:r>
              <a:rPr lang="en-IN" sz="1000" dirty="0" smtClean="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a:t>
            </a:r>
            <a:r>
              <a:rPr lang="en-IN" sz="1000" dirty="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91-7022250561</a:t>
            </a:r>
            <a:endParaRPr kumimoji="0" lang="en-IN" sz="1000" i="0" u="none" strike="noStrike" kern="1200" cap="none" spc="0" normalizeH="0" baseline="0" noProof="0" dirty="0" smtClean="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a:p>
            <a:pPr lvl="0" algn="ctr">
              <a:defRPr/>
            </a:pPr>
            <a:r>
              <a:rPr lang="en-IN" sz="1000" dirty="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pranal.p@samsung.com</a:t>
            </a:r>
            <a:endParaRPr kumimoji="0" lang="en-IN" sz="1000"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p:txBody>
      </p:sp>
      <p:pic>
        <p:nvPicPr>
          <p:cNvPr id="51" name="Picture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12185" y="4283378"/>
            <a:ext cx="196638" cy="124537"/>
          </a:xfrm>
          <a:prstGeom prst="rect">
            <a:avLst/>
          </a:prstGeom>
        </p:spPr>
      </p:pic>
      <p:pic>
        <p:nvPicPr>
          <p:cNvPr id="53" name="Picture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29507" y="4103697"/>
            <a:ext cx="135338" cy="135338"/>
          </a:xfrm>
          <a:prstGeom prst="rect">
            <a:avLst/>
          </a:prstGeom>
        </p:spPr>
      </p:pic>
      <p:sp>
        <p:nvSpPr>
          <p:cNvPr id="54" name="Rectangle 53"/>
          <p:cNvSpPr/>
          <p:nvPr/>
        </p:nvSpPr>
        <p:spPr>
          <a:xfrm>
            <a:off x="3415806" y="4691226"/>
            <a:ext cx="1680268" cy="553998"/>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dirty="0" smtClean="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Tushar Madaan</a:t>
            </a:r>
            <a:endParaRPr kumimoji="0" lang="en-IN" sz="1000" b="1" i="0" u="none" strike="noStrike" kern="1200" cap="none" spc="0" normalizeH="0" baseline="0" noProof="0" dirty="0" smtClean="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a:p>
            <a:pPr lvl="0" algn="ctr">
              <a:defRPr/>
            </a:pPr>
            <a:r>
              <a:rPr lang="en-IN" sz="1000" dirty="0" smtClean="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+91-9205301569</a:t>
            </a:r>
            <a:endParaRPr kumimoji="0" lang="en-IN" sz="1000" i="0" u="none" strike="noStrike" kern="1200" cap="none" spc="0" normalizeH="0" baseline="0" noProof="0" dirty="0" smtClean="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a:p>
            <a:pPr lvl="0" algn="ctr">
              <a:defRPr/>
            </a:pPr>
            <a:r>
              <a:rPr lang="en-IN" sz="1000" dirty="0" smtClean="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Tushar.m2@samsung.com</a:t>
            </a:r>
            <a:endParaRPr kumimoji="0" lang="en-IN" sz="1000"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p:txBody>
      </p:sp>
      <p:pic>
        <p:nvPicPr>
          <p:cNvPr id="55" name="Picture 5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12185" y="4825263"/>
            <a:ext cx="196638" cy="124537"/>
          </a:xfrm>
          <a:prstGeom prst="rect">
            <a:avLst/>
          </a:prstGeom>
        </p:spPr>
      </p:pic>
      <p:pic>
        <p:nvPicPr>
          <p:cNvPr id="56" name="Picture 5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29507" y="4645582"/>
            <a:ext cx="135338" cy="135338"/>
          </a:xfrm>
          <a:prstGeom prst="rect">
            <a:avLst/>
          </a:prstGeom>
        </p:spPr>
      </p:pic>
      <p:sp>
        <p:nvSpPr>
          <p:cNvPr id="48" name="TextBox 47"/>
          <p:cNvSpPr txBox="1"/>
          <p:nvPr/>
        </p:nvSpPr>
        <p:spPr>
          <a:xfrm>
            <a:off x="5979627" y="5554145"/>
            <a:ext cx="1921989" cy="923330"/>
          </a:xfrm>
          <a:prstGeom prst="rect">
            <a:avLst/>
          </a:prstGeom>
          <a:noFill/>
        </p:spPr>
        <p:txBody>
          <a:bodyPr wrap="square" rtlCol="0">
            <a:spAutoFit/>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mn-cs"/>
              </a:rPr>
              <a:t>Problem Briefing </a:t>
            </a:r>
            <a:endParaRPr kumimoji="0" lang="en-IN" sz="900" b="0" i="0" u="none" strike="noStrike" kern="1200" cap="none" spc="0" normalizeH="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900" baseline="0" dirty="0" smtClean="0">
                <a:solidFill>
                  <a:prstClr val="black"/>
                </a:solidFill>
                <a:latin typeface="SamsungOne 800" panose="020B0903030303020204" pitchFamily="34" charset="0"/>
                <a:ea typeface="SamsungOne 800" panose="020B0903030303020204" pitchFamily="34" charset="0"/>
              </a:rPr>
              <a:t>Check Feasibility</a:t>
            </a:r>
            <a:endParaRPr lang="en-IN" sz="900" dirty="0" smtClean="0">
              <a:solidFill>
                <a:prstClr val="black"/>
              </a:solidFill>
              <a:latin typeface="SamsungOne 800" panose="020B0903030303020204" pitchFamily="34" charset="0"/>
              <a:ea typeface="SamsungOne 800" panose="020B0903030303020204" pitchFamily="34"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900" dirty="0" smtClean="0">
                <a:solidFill>
                  <a:prstClr val="black"/>
                </a:solidFill>
                <a:latin typeface="SamsungOne 800" panose="020B0903030303020204" pitchFamily="34" charset="0"/>
                <a:ea typeface="SamsungOne 800" panose="020B0903030303020204" pitchFamily="34" charset="0"/>
              </a:rPr>
              <a:t>Literature Survey</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900" dirty="0" smtClean="0">
                <a:solidFill>
                  <a:prstClr val="black"/>
                </a:solidFill>
                <a:latin typeface="SamsungOne 800" panose="020B0903030303020204" pitchFamily="34" charset="0"/>
                <a:ea typeface="SamsungOne 800" panose="020B0903030303020204" pitchFamily="34" charset="0"/>
              </a:rPr>
              <a:t>LLM Setup</a:t>
            </a:r>
          </a:p>
        </p:txBody>
      </p:sp>
      <p:sp>
        <p:nvSpPr>
          <p:cNvPr id="49" name="TextBox 48"/>
          <p:cNvSpPr txBox="1"/>
          <p:nvPr/>
        </p:nvSpPr>
        <p:spPr>
          <a:xfrm>
            <a:off x="7611404" y="5566846"/>
            <a:ext cx="2271522" cy="715581"/>
          </a:xfrm>
          <a:prstGeom prst="rect">
            <a:avLst/>
          </a:prstGeom>
          <a:noFill/>
        </p:spPr>
        <p:txBody>
          <a:bodyPr wrap="square" rtlCol="0">
            <a:spAutoFit/>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mn-cs"/>
              </a:rPr>
              <a:t>Initial implementation of architecture.</a:t>
            </a:r>
            <a:endParaRPr kumimoji="0" lang="en-US" sz="900" b="0" i="0" u="none" strike="noStrike" kern="1200" cap="none" spc="0" normalizeH="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00" dirty="0" smtClean="0">
                <a:solidFill>
                  <a:prstClr val="black"/>
                </a:solidFill>
                <a:latin typeface="SamsungOne 800" panose="020B0903030303020204" pitchFamily="34" charset="0"/>
                <a:ea typeface="SamsungOne 800" panose="020B0903030303020204" pitchFamily="34" charset="0"/>
              </a:rPr>
              <a:t>Initial benchmarking of performance.</a:t>
            </a:r>
            <a:endParaRPr kumimoji="0" lang="en-US" sz="900" b="0" i="0" u="none" strike="noStrike" kern="1200" cap="none" spc="0" normalizeH="0" baseline="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mn-cs"/>
            </a:endParaRPr>
          </a:p>
        </p:txBody>
      </p:sp>
      <p:sp>
        <p:nvSpPr>
          <p:cNvPr id="50" name="TextBox 49"/>
          <p:cNvSpPr txBox="1"/>
          <p:nvPr/>
        </p:nvSpPr>
        <p:spPr>
          <a:xfrm>
            <a:off x="10335311" y="5610140"/>
            <a:ext cx="1502494" cy="507831"/>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mn-cs"/>
              </a:rPr>
              <a:t>Optimization and enhancement of implemented model.</a:t>
            </a:r>
          </a:p>
        </p:txBody>
      </p:sp>
      <p:sp>
        <p:nvSpPr>
          <p:cNvPr id="59" name="Rectangle 58"/>
          <p:cNvSpPr/>
          <p:nvPr/>
        </p:nvSpPr>
        <p:spPr>
          <a:xfrm>
            <a:off x="5521644" y="4497696"/>
            <a:ext cx="785793"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Timeline</a:t>
            </a:r>
            <a:endPar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endParaRPr>
          </a:p>
        </p:txBody>
      </p:sp>
      <p:cxnSp>
        <p:nvCxnSpPr>
          <p:cNvPr id="60" name="Straight Connector 59"/>
          <p:cNvCxnSpPr>
            <a:stCxn id="61" idx="6"/>
            <a:endCxn id="67" idx="6"/>
          </p:cNvCxnSpPr>
          <p:nvPr/>
        </p:nvCxnSpPr>
        <p:spPr>
          <a:xfrm>
            <a:off x="6394066" y="5414697"/>
            <a:ext cx="4645381" cy="0"/>
          </a:xfrm>
          <a:prstGeom prst="line">
            <a:avLst/>
          </a:prstGeom>
          <a:ln w="12700">
            <a:solidFill>
              <a:srgbClr val="B2B2B2"/>
            </a:solidFill>
          </a:ln>
        </p:spPr>
        <p:style>
          <a:lnRef idx="1">
            <a:schemeClr val="dk1"/>
          </a:lnRef>
          <a:fillRef idx="0">
            <a:schemeClr val="dk1"/>
          </a:fillRef>
          <a:effectRef idx="0">
            <a:schemeClr val="dk1"/>
          </a:effectRef>
          <a:fontRef idx="minor">
            <a:schemeClr val="tx1"/>
          </a:fontRef>
        </p:style>
      </p:cxnSp>
      <p:sp>
        <p:nvSpPr>
          <p:cNvPr id="61" name="Oval 60"/>
          <p:cNvSpPr/>
          <p:nvPr/>
        </p:nvSpPr>
        <p:spPr>
          <a:xfrm>
            <a:off x="6251826" y="5343577"/>
            <a:ext cx="142240" cy="142240"/>
          </a:xfrm>
          <a:prstGeom prst="ellipse">
            <a:avLst/>
          </a:prstGeom>
          <a:solidFill>
            <a:srgbClr val="266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66" name="Oval 65"/>
          <p:cNvSpPr/>
          <p:nvPr/>
        </p:nvSpPr>
        <p:spPr>
          <a:xfrm>
            <a:off x="8604925" y="5343577"/>
            <a:ext cx="142240" cy="142240"/>
          </a:xfrm>
          <a:prstGeom prst="ellipse">
            <a:avLst/>
          </a:prstGeom>
          <a:solidFill>
            <a:srgbClr val="266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67" name="Oval 66"/>
          <p:cNvSpPr/>
          <p:nvPr/>
        </p:nvSpPr>
        <p:spPr>
          <a:xfrm>
            <a:off x="10897207" y="5343577"/>
            <a:ext cx="142240" cy="142240"/>
          </a:xfrm>
          <a:prstGeom prst="ellipse">
            <a:avLst/>
          </a:prstGeom>
          <a:solidFill>
            <a:srgbClr val="266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68" name="Rectangle 67"/>
          <p:cNvSpPr/>
          <p:nvPr/>
        </p:nvSpPr>
        <p:spPr>
          <a:xfrm>
            <a:off x="5798397" y="4814799"/>
            <a:ext cx="104547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Kick Off </a:t>
            </a:r>
            <a:r>
              <a:rPr kumimoji="0" lang="en-IN" sz="1200" b="1" i="0" u="none" strike="noStrike" kern="1200" cap="none" spc="0" normalizeH="0" baseline="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mn-cs"/>
              </a:rPr>
              <a:t/>
            </a:r>
            <a:br>
              <a:rPr kumimoji="0" lang="en-IN" sz="1200" b="1" i="0" u="none" strike="noStrike" kern="1200" cap="none" spc="0" normalizeH="0" baseline="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mn-cs"/>
              </a:rPr>
            </a:br>
            <a:r>
              <a:rPr kumimoji="0" lang="en-IN" sz="1200" b="1" i="0" u="none" strike="noStrike" kern="1200" cap="none" spc="0" normalizeH="0" baseline="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mn-cs"/>
              </a:rPr>
              <a:t>&lt; </a:t>
            </a: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1</a:t>
            </a:r>
            <a:r>
              <a:rPr kumimoji="0" lang="en-IN" sz="1200" b="1" i="0" u="none" strike="noStrike" kern="1200" cap="none" spc="0" normalizeH="0" baseline="3000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st</a:t>
            </a: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  </a:t>
            </a:r>
            <a:r>
              <a:rPr kumimoji="0" lang="en-IN" sz="1200" b="1" i="0" u="none" strike="noStrike" kern="1200" cap="none" spc="0" normalizeH="0" baseline="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mn-cs"/>
              </a:rPr>
              <a:t>Month </a:t>
            </a: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&gt;</a:t>
            </a:r>
          </a:p>
        </p:txBody>
      </p:sp>
      <p:sp>
        <p:nvSpPr>
          <p:cNvPr id="69" name="Rectangle 68"/>
          <p:cNvSpPr/>
          <p:nvPr/>
        </p:nvSpPr>
        <p:spPr>
          <a:xfrm>
            <a:off x="7945251" y="4826289"/>
            <a:ext cx="139629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Milestone 1 </a:t>
            </a:r>
            <a:b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b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&lt; </a:t>
            </a:r>
            <a:r>
              <a:rPr lang="en-IN" sz="1200" b="1" dirty="0" smtClean="0">
                <a:solidFill>
                  <a:prstClr val="black"/>
                </a:solidFill>
                <a:latin typeface="SamsungOne 800" panose="020B0903030303020204" pitchFamily="34" charset="0"/>
                <a:ea typeface="SamsungOne 800" panose="020B0903030303020204" pitchFamily="34" charset="0"/>
              </a:rPr>
              <a:t>3</a:t>
            </a:r>
            <a:r>
              <a:rPr lang="en-IN" sz="1200" b="1" baseline="30000" dirty="0">
                <a:solidFill>
                  <a:prstClr val="black"/>
                </a:solidFill>
                <a:latin typeface="SamsungOne 800" panose="020B0903030303020204" pitchFamily="34" charset="0"/>
                <a:ea typeface="SamsungOne 800" panose="020B0903030303020204" pitchFamily="34" charset="0"/>
              </a:rPr>
              <a:t>r</a:t>
            </a:r>
            <a:r>
              <a:rPr kumimoji="0" lang="en-IN" sz="1200" b="1" i="0" u="none" strike="noStrike" kern="1200" cap="none" spc="0" normalizeH="0" baseline="3000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mn-cs"/>
              </a:rPr>
              <a:t>d</a:t>
            </a:r>
            <a:r>
              <a:rPr kumimoji="0" lang="en-IN" sz="1200" b="1" i="0" u="none" strike="noStrike" kern="1200" cap="none" spc="0" normalizeH="0" baseline="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mn-cs"/>
              </a:rPr>
              <a:t> Month </a:t>
            </a: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&gt;</a:t>
            </a:r>
          </a:p>
        </p:txBody>
      </p:sp>
      <p:sp>
        <p:nvSpPr>
          <p:cNvPr id="70" name="Rectangle 69"/>
          <p:cNvSpPr/>
          <p:nvPr/>
        </p:nvSpPr>
        <p:spPr>
          <a:xfrm>
            <a:off x="10335311" y="4827869"/>
            <a:ext cx="1408271"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Milestone 2 </a:t>
            </a:r>
            <a:b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b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&lt; </a:t>
            </a:r>
            <a:r>
              <a:rPr lang="en-IN" sz="1200" b="1" dirty="0" smtClean="0">
                <a:solidFill>
                  <a:prstClr val="black"/>
                </a:solidFill>
                <a:latin typeface="SamsungOne 800" panose="020B0903030303020204" pitchFamily="34" charset="0"/>
                <a:ea typeface="SamsungOne 800" panose="020B0903030303020204" pitchFamily="34" charset="0"/>
              </a:rPr>
              <a:t>6</a:t>
            </a:r>
            <a:r>
              <a:rPr lang="en-IN" sz="1200" b="1" baseline="30000" dirty="0" smtClean="0">
                <a:solidFill>
                  <a:prstClr val="black"/>
                </a:solidFill>
                <a:latin typeface="SamsungOne 800" panose="020B0903030303020204" pitchFamily="34" charset="0"/>
                <a:ea typeface="SamsungOne 800" panose="020B0903030303020204" pitchFamily="34" charset="0"/>
              </a:rPr>
              <a:t>th</a:t>
            </a:r>
            <a:r>
              <a:rPr kumimoji="0" lang="en-IN" sz="1200" b="1" i="0" u="none" strike="noStrike" kern="1200" cap="none" spc="0" normalizeH="0" baseline="0" noProof="0" dirty="0" smtClean="0">
                <a:ln>
                  <a:noFill/>
                </a:ln>
                <a:solidFill>
                  <a:prstClr val="black"/>
                </a:solidFill>
                <a:effectLst/>
                <a:uLnTx/>
                <a:uFillTx/>
                <a:latin typeface="SamsungOne 800" panose="020B0903030303020204" pitchFamily="34" charset="0"/>
                <a:ea typeface="SamsungOne 800" panose="020B0903030303020204" pitchFamily="34" charset="0"/>
                <a:cs typeface="+mn-cs"/>
              </a:rPr>
              <a:t> Month&gt;</a:t>
            </a:r>
            <a:endPar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p:txBody>
      </p:sp>
    </p:spTree>
    <p:extLst>
      <p:ext uri="{BB962C8B-B14F-4D97-AF65-F5344CB8AC3E}">
        <p14:creationId xmlns:p14="http://schemas.microsoft.com/office/powerpoint/2010/main" val="1002076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TotalTime>
  <Words>202</Words>
  <Application>Microsoft Office PowerPoint</Application>
  <PresentationFormat>Widescreen</PresentationFormat>
  <Paragraphs>43</Paragraphs>
  <Slides>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vt:i4>
      </vt:variant>
    </vt:vector>
  </HeadingPairs>
  <TitlesOfParts>
    <vt:vector size="12" baseType="lpstr">
      <vt:lpstr>Malgun Gothic</vt:lpstr>
      <vt:lpstr>Arial</vt:lpstr>
      <vt:lpstr>Calibri</vt:lpstr>
      <vt:lpstr>Calibri Light</vt:lpstr>
      <vt:lpstr>Samsung Sharp Sans Bold</vt:lpstr>
      <vt:lpstr>SamsungOne 400C</vt:lpstr>
      <vt:lpstr>SamsungOne 600C</vt:lpstr>
      <vt:lpstr>SamsungOne 700</vt:lpstr>
      <vt:lpstr>SamsungOne 800</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tushar.m2</dc:creator>
  <cp:lastModifiedBy>pranal.p</cp:lastModifiedBy>
  <cp:revision>43</cp:revision>
  <dcterms:created xsi:type="dcterms:W3CDTF">2023-05-12T10:06:05Z</dcterms:created>
  <dcterms:modified xsi:type="dcterms:W3CDTF">2023-12-22T09:48:44Z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