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https://nv-tlabs.github.io/DIB-R/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B71A-2468-47CC-84B3-BEC2926675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8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966" y="3263832"/>
            <a:ext cx="11591922" cy="2924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Preliminary Discussion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  </a:t>
            </a:r>
          </a:p>
          <a:p>
            <a:pPr marL="685800" lvl="1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 G.K.Sandhia / sandhiag@srmist.edu.in</a:t>
            </a:r>
          </a:p>
          <a:p>
            <a:pPr marL="685800" lvl="1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Dr.D.Viji / vijid@srmist.edu.in</a:t>
            </a: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Abhishek Soni / as8819@srmist.edu.in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Arnav Agarwal / aa5579@srmist.edu.in</a:t>
            </a:r>
          </a:p>
          <a:p>
            <a:pPr marL="685800" lvl="1" indent="-228600">
              <a:buAutoNum type="arabicPeriod"/>
            </a:pPr>
            <a:r>
              <a:rPr lang="en-IN" sz="1400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Devanand</a:t>
            </a: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K / dk7180@srmist.edu.in</a:t>
            </a:r>
          </a:p>
          <a:p>
            <a:pPr marL="685800" lvl="1" indent="-228600">
              <a:buAutoNum type="arabicPeriod"/>
            </a:pPr>
            <a:r>
              <a:rPr lang="en-IN" sz="14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Kushagra Saxena / 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ks3780@srmist.edu.in</a:t>
            </a:r>
          </a:p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Department: CTECH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84080" y="6437194"/>
            <a:ext cx="24079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6</a:t>
            </a:r>
            <a:r>
              <a:rPr lang="en-IN" sz="2000" baseline="30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th</a:t>
            </a:r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 May 2024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08136" y="2277799"/>
            <a:ext cx="94021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i="1" dirty="0">
                <a:latin typeface="SamsungOne 700" panose="020B0803030303020204" pitchFamily="34" charset="0"/>
                <a:ea typeface="SamsungOne 700" panose="020B0803030303020204" pitchFamily="34" charset="0"/>
              </a:rPr>
              <a:t>Deep Cache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FF90-7626-D3BF-DCFE-E0E82C6E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30" y="365125"/>
            <a:ext cx="10430069" cy="493291"/>
          </a:xfrm>
        </p:spPr>
        <p:txBody>
          <a:bodyPr>
            <a:normAutofit fontScale="90000"/>
          </a:bodyPr>
          <a:lstStyle/>
          <a:p>
            <a:r>
              <a:rPr lang="en-IN" sz="2800" b="1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lang="en-IN" sz="2800"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lang="en-IN" sz="2800" b="1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</a:t>
            </a:r>
            <a:r>
              <a:rPr lang="en-IN" sz="28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lang="en-IN" sz="2800" b="1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ts</a:t>
            </a:r>
            <a:br>
              <a:rPr lang="en-IN" sz="2800" dirty="0">
                <a:latin typeface="Times New Roman"/>
                <a:cs typeface="Times New Roman"/>
              </a:rPr>
            </a:b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D65FC7-F0F5-BFCB-334C-FB726E660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107" y="611770"/>
            <a:ext cx="8005665" cy="27744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28B7EF-6AB0-A8D0-6CBF-11FFAA4A5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108" y="3293706"/>
            <a:ext cx="8123852" cy="30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9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DeepCache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Implementation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23GAI30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SRM Institute of Science and Technology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707064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707065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r>
              <a:rPr lang="en-US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Successfully developed Stable Diffusion Model required.</a:t>
            </a:r>
          </a:p>
          <a:p>
            <a:pPr marL="93663" lvl="1"/>
            <a:r>
              <a:rPr lang="en-US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Successfully generated images using the text to image SD-model.</a:t>
            </a:r>
          </a:p>
          <a:p>
            <a:pPr marL="93663" lvl="1"/>
            <a:r>
              <a:rPr lang="en-US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Completion of Deep Cache analysis and coding.</a:t>
            </a:r>
          </a:p>
          <a:p>
            <a:pPr marL="93663" lvl="1"/>
            <a:r>
              <a:rPr lang="en-US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Theoretical stand base for </a:t>
            </a:r>
            <a:r>
              <a:rPr lang="en-US" sz="14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LoRA</a:t>
            </a:r>
            <a:r>
              <a:rPr lang="en-US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implementation analysis.</a:t>
            </a:r>
          </a:p>
          <a:p>
            <a:pPr marL="93663" lvl="1"/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707064" cy="1495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u="sng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92405" indent="-180340">
              <a:lnSpc>
                <a:spcPct val="100000"/>
              </a:lnSpc>
              <a:buChar char="•"/>
              <a:tabLst>
                <a:tab pos="193040" algn="l"/>
              </a:tabLst>
            </a:pPr>
            <a:r>
              <a:rPr lang="en-US" sz="1500" spc="10" dirty="0">
                <a:latin typeface="Times New Roman"/>
                <a:cs typeface="Times New Roman"/>
              </a:rPr>
              <a:t>Integration</a:t>
            </a:r>
            <a:r>
              <a:rPr lang="en-US" sz="1500" spc="-5" dirty="0">
                <a:latin typeface="Times New Roman"/>
                <a:cs typeface="Times New Roman"/>
              </a:rPr>
              <a:t> </a:t>
            </a:r>
            <a:r>
              <a:rPr lang="en-US" sz="1500" spc="10" dirty="0">
                <a:latin typeface="Times New Roman"/>
                <a:cs typeface="Times New Roman"/>
              </a:rPr>
              <a:t>of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15" dirty="0">
                <a:latin typeface="Times New Roman"/>
                <a:cs typeface="Times New Roman"/>
              </a:rPr>
              <a:t>Deep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10" dirty="0">
                <a:latin typeface="Times New Roman"/>
                <a:cs typeface="Times New Roman"/>
              </a:rPr>
              <a:t>cache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10" dirty="0">
                <a:latin typeface="Times New Roman"/>
                <a:cs typeface="Times New Roman"/>
              </a:rPr>
              <a:t>in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10" dirty="0">
                <a:latin typeface="Times New Roman"/>
                <a:cs typeface="Times New Roman"/>
              </a:rPr>
              <a:t>the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20" dirty="0">
                <a:latin typeface="Times New Roman"/>
                <a:cs typeface="Times New Roman"/>
              </a:rPr>
              <a:t>SD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  <a:r>
              <a:rPr lang="en-US" sz="1500" spc="10" dirty="0">
                <a:latin typeface="Times New Roman"/>
                <a:cs typeface="Times New Roman"/>
              </a:rPr>
              <a:t>model.</a:t>
            </a:r>
            <a:endParaRPr lang="en-US" sz="1500" dirty="0">
              <a:latin typeface="Times New Roman"/>
              <a:cs typeface="Times New Roman"/>
            </a:endParaRPr>
          </a:p>
          <a:p>
            <a:pPr marL="192405" marR="224154" indent="-180340">
              <a:lnSpc>
                <a:spcPts val="2000"/>
              </a:lnSpc>
              <a:spcBef>
                <a:spcPts val="1260"/>
              </a:spcBef>
              <a:buFont typeface="Times New Roman"/>
              <a:buChar char="•"/>
              <a:tabLst>
                <a:tab pos="247650" algn="l"/>
                <a:tab pos="248285" algn="l"/>
              </a:tabLst>
            </a:pPr>
            <a:r>
              <a:rPr lang="en-US" sz="1500" spc="10" dirty="0">
                <a:latin typeface="Times New Roman"/>
                <a:cs typeface="Times New Roman"/>
              </a:rPr>
              <a:t>Implementation of </a:t>
            </a:r>
            <a:r>
              <a:rPr lang="en-US" sz="1500" spc="15" dirty="0" err="1">
                <a:latin typeface="Times New Roman"/>
                <a:cs typeface="Times New Roman"/>
              </a:rPr>
              <a:t>LoRA</a:t>
            </a:r>
            <a:r>
              <a:rPr lang="en-US" sz="1500" spc="15" dirty="0">
                <a:latin typeface="Times New Roman"/>
                <a:cs typeface="Times New Roman"/>
              </a:rPr>
              <a:t> </a:t>
            </a:r>
            <a:r>
              <a:rPr lang="en-US" sz="1500" spc="10" dirty="0">
                <a:latin typeface="Times New Roman"/>
                <a:cs typeface="Times New Roman"/>
              </a:rPr>
              <a:t>over </a:t>
            </a:r>
            <a:r>
              <a:rPr lang="en-US" sz="1500" spc="20" dirty="0">
                <a:latin typeface="Times New Roman"/>
                <a:cs typeface="Times New Roman"/>
              </a:rPr>
              <a:t>SD </a:t>
            </a:r>
            <a:r>
              <a:rPr lang="en-US" sz="1500" spc="10" dirty="0">
                <a:latin typeface="Times New Roman"/>
                <a:cs typeface="Times New Roman"/>
              </a:rPr>
              <a:t>model combined with </a:t>
            </a:r>
            <a:r>
              <a:rPr lang="en-US" sz="1500" spc="15" dirty="0">
                <a:latin typeface="Times New Roman"/>
                <a:cs typeface="Times New Roman"/>
              </a:rPr>
              <a:t>Deep </a:t>
            </a:r>
            <a:r>
              <a:rPr lang="en-US" sz="1500" spc="-409" dirty="0">
                <a:latin typeface="Times New Roman"/>
                <a:cs typeface="Times New Roman"/>
              </a:rPr>
              <a:t> </a:t>
            </a:r>
            <a:r>
              <a:rPr lang="en-US" sz="1500" spc="10" dirty="0">
                <a:latin typeface="Times New Roman"/>
                <a:cs typeface="Times New Roman"/>
              </a:rPr>
              <a:t>cache</a:t>
            </a:r>
            <a:r>
              <a:rPr lang="en-US" sz="1500" spc="5" dirty="0">
                <a:latin typeface="Times New Roman"/>
                <a:cs typeface="Times New Roman"/>
              </a:rPr>
              <a:t> </a:t>
            </a:r>
            <a:r>
              <a:rPr lang="en-US" sz="1500" spc="10" dirty="0">
                <a:latin typeface="Times New Roman"/>
                <a:cs typeface="Times New Roman"/>
              </a:rPr>
              <a:t>and</a:t>
            </a:r>
            <a:r>
              <a:rPr lang="en-US" sz="1500" spc="5" dirty="0">
                <a:latin typeface="Times New Roman"/>
                <a:cs typeface="Times New Roman"/>
              </a:rPr>
              <a:t> </a:t>
            </a:r>
            <a:r>
              <a:rPr lang="en-US" sz="1500" spc="10" dirty="0" err="1">
                <a:latin typeface="Times New Roman"/>
                <a:cs typeface="Times New Roman"/>
              </a:rPr>
              <a:t>analysing</a:t>
            </a:r>
            <a:r>
              <a:rPr lang="en-US" sz="1500" spc="5" dirty="0">
                <a:latin typeface="Times New Roman"/>
                <a:cs typeface="Times New Roman"/>
              </a:rPr>
              <a:t> its feasibility</a:t>
            </a:r>
            <a:r>
              <a:rPr lang="en-US" sz="1500" spc="10" dirty="0">
                <a:latin typeface="Times New Roman"/>
                <a:cs typeface="Times New Roman"/>
              </a:rPr>
              <a:t> in</a:t>
            </a:r>
            <a:r>
              <a:rPr lang="en-US" sz="1500" spc="5" dirty="0">
                <a:latin typeface="Times New Roman"/>
                <a:cs typeface="Times New Roman"/>
              </a:rPr>
              <a:t> </a:t>
            </a:r>
            <a:r>
              <a:rPr lang="en-US" sz="1500" spc="10" dirty="0">
                <a:latin typeface="Times New Roman"/>
                <a:cs typeface="Times New Roman"/>
              </a:rPr>
              <a:t>inference</a:t>
            </a:r>
            <a:r>
              <a:rPr lang="en-US" sz="1500" spc="5" dirty="0">
                <a:latin typeface="Times New Roman"/>
                <a:cs typeface="Times New Roman"/>
              </a:rPr>
              <a:t> time.</a:t>
            </a:r>
            <a:endParaRPr lang="en-US" sz="1500" dirty="0">
              <a:latin typeface="Times New Roman"/>
              <a:cs typeface="Times New Roman"/>
            </a:endParaRPr>
          </a:p>
          <a:p>
            <a:pPr algn="just"/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078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68291" y="4205097"/>
            <a:ext cx="59394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SamsungOne 600C" panose="020B0706030303020204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SamsungOne 600C" panose="020B0706030303020204"/>
              </a:rPr>
              <a:t>Successful implementation of stable diffusion model 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  <a:latin typeface="SamsungOne 600C" panose="020B0706030303020204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SamsungOne 600C" panose="020B0706030303020204"/>
              </a:rPr>
              <a:t>Generation of high quality images through descriptive prompts given by the user.</a:t>
            </a: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38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68290" y="2037123"/>
            <a:ext cx="5980531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sz="1400" dirty="0">
              <a:solidFill>
                <a:schemeClr val="tx1"/>
              </a:solidFill>
              <a:latin typeface="SamsungOne 600C" panose="020B0706030303020204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SamsungOne 600C" panose="020B0706030303020204"/>
              </a:rPr>
              <a:t>One of the primary challenges we encountered was that the we needed high performance laptop 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SamsungOne 600C" panose="020B0706030303020204"/>
              </a:rPr>
              <a:t>Our current devices are taking too long to generate images.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6</a:t>
            </a:r>
            <a:r>
              <a:rPr lang="en-IN" baseline="30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th</a:t>
            </a:r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 May 2024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7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28003" y="994788"/>
            <a:ext cx="5191760" cy="5861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600C" panose="020B070603030302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600C" panose="020B0706030303020204"/>
              <a:ea typeface="SamsungOne 600C" panose="020B0706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796" y="105045"/>
            <a:ext cx="1540998" cy="3239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600C" panose="020B0706030303020204"/>
              <a:ea typeface="SamsungOne 600C" panose="020B07060303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8071" y="3634789"/>
            <a:ext cx="482434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just">
              <a:spcBef>
                <a:spcPts val="1200"/>
              </a:spcBef>
              <a:spcAft>
                <a:spcPts val="1200"/>
              </a:spcAft>
              <a:defRPr/>
            </a:pPr>
            <a:r>
              <a:rPr lang="en-IN" sz="1200" dirty="0">
                <a:solidFill>
                  <a:prstClr val="black"/>
                </a:solidFill>
                <a:latin typeface="SamsungOne 600C" panose="020B0706030303020204"/>
                <a:ea typeface="SamsungOne 700" panose="020B0803030303020204" pitchFamily="34" charset="0"/>
              </a:rPr>
              <a:t>Implement DeepCache on latest Stable Diffusion model.</a:t>
            </a:r>
            <a:endParaRPr lang="en-IN" sz="1200" noProof="0" dirty="0">
              <a:solidFill>
                <a:prstClr val="black"/>
              </a:solidFill>
              <a:latin typeface="SamsungOne 600C" panose="020B0706030303020204"/>
              <a:ea typeface="SamsungOne 700" panose="020B0803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4454" y="1011117"/>
            <a:ext cx="188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Problem Statement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986798" y="998667"/>
            <a:ext cx="1320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Expectations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1738" y="1274038"/>
            <a:ext cx="784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Context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600C" panose="020B0706030303020204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8680" y="3391920"/>
            <a:ext cx="4842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Statement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600C" panose="020B0706030303020204"/>
              <a:ea typeface="SamsungOne 800" panose="020B0903030303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8161" y="3942900"/>
            <a:ext cx="152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Worklet Details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0833" y="5064411"/>
            <a:ext cx="1448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Duration (Months)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48138" y="4229855"/>
            <a:ext cx="394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600C" panose="020B0706030303020204"/>
                <a:ea typeface="Samsung Sharp Sans Bold" pitchFamily="2" charset="0"/>
                <a:cs typeface="Samsung Sharp Sans Bold" pitchFamily="2" charset="0"/>
              </a:rPr>
              <a:t>6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600C" panose="020B0706030303020204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37907" y="5078389"/>
            <a:ext cx="1266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Members Count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14722" y="4238504"/>
            <a:ext cx="394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600C" panose="020B0706030303020204"/>
                <a:ea typeface="Samsung Sharp Sans Bold" pitchFamily="2" charset="0"/>
                <a:cs typeface="Samsung Sharp Sans Bold" pitchFamily="2" charset="0"/>
              </a:rPr>
              <a:t>4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600C" panose="020B0706030303020204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866" y="6060059"/>
            <a:ext cx="46669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algn="just">
              <a:buFont typeface="Arial" panose="020B0604020202020204" pitchFamily="34" charset="0"/>
              <a:buChar char="•"/>
              <a:defRPr/>
            </a:pPr>
            <a:r>
              <a:rPr lang="en-IN" sz="1400" dirty="0">
                <a:latin typeface="SamsungOne 600C" panose="020B0706030303020204"/>
              </a:rPr>
              <a:t>2312.00858.pdf (arxiv.org)</a:t>
            </a:r>
            <a:endParaRPr kumimoji="0" lang="en-IN" sz="1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600C" panose="020B0706030303020204"/>
              <a:ea typeface="SamsungOne 400C" panose="020B0506030303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21644" y="1269841"/>
            <a:ext cx="1404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Undertaken Tasks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3093" y="172779"/>
            <a:ext cx="105241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IN" sz="2400" b="1" dirty="0">
                <a:solidFill>
                  <a:prstClr val="black"/>
                </a:solidFill>
                <a:latin typeface="SamsungOne 600C" panose="020B0706030303020204"/>
                <a:ea typeface="SamsungOne 800" panose="020B0903030303020204" pitchFamily="34" charset="0"/>
              </a:rPr>
              <a:t>DeepCache Implementation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SamsungOne 600C" panose="020B0706030303020204"/>
              <a:ea typeface="SamsungOne 800" panose="020B0903030303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9997" y="5780453"/>
            <a:ext cx="48427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Pre-Requisite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600C" panose="020B0706030303020204"/>
              <a:ea typeface="SamsungOne 800" panose="020B0903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1644" y="1514521"/>
            <a:ext cx="6566724" cy="1166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400C" panose="020B0506030303020204" pitchFamily="34" charset="0"/>
                <a:sym typeface="Wingdings" panose="05000000000000000000" pitchFamily="2" charset="2"/>
              </a:rPr>
              <a:t>Conduct Literature survey.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amsungOne 600C" panose="020B0706030303020204"/>
                <a:ea typeface="SamsungOne 400C" panose="020B0506030303020204" pitchFamily="34" charset="0"/>
                <a:sym typeface="Wingdings" panose="05000000000000000000" pitchFamily="2" charset="2"/>
              </a:rPr>
              <a:t>Implement DeepCache.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amsungOne 600C" panose="020B0706030303020204"/>
                <a:ea typeface="SamsungOne 400C" panose="020B0506030303020204" pitchFamily="34" charset="0"/>
                <a:sym typeface="Wingdings" panose="05000000000000000000" pitchFamily="2" charset="2"/>
              </a:rPr>
              <a:t>Identify whether </a:t>
            </a:r>
            <a:r>
              <a:rPr lang="en-IN" sz="1200" dirty="0" err="1">
                <a:solidFill>
                  <a:prstClr val="black"/>
                </a:solidFill>
                <a:latin typeface="SamsungOne 600C" panose="020B0706030303020204"/>
                <a:ea typeface="SamsungOne 400C" panose="020B0506030303020204" pitchFamily="34" charset="0"/>
                <a:sym typeface="Wingdings" panose="05000000000000000000" pitchFamily="2" charset="2"/>
              </a:rPr>
              <a:t>LoRA</a:t>
            </a:r>
            <a:r>
              <a:rPr lang="en-IN" sz="1200" dirty="0">
                <a:solidFill>
                  <a:prstClr val="black"/>
                </a:solidFill>
                <a:latin typeface="SamsungOne 600C" panose="020B0706030303020204"/>
                <a:ea typeface="SamsungOne 400C" panose="020B0506030303020204" pitchFamily="34" charset="0"/>
                <a:sym typeface="Wingdings" panose="05000000000000000000" pitchFamily="2" charset="2"/>
              </a:rPr>
              <a:t> technique post DeepCache implementation is feasible and helps in getting more inference time.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515660" y="3043009"/>
            <a:ext cx="420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KPI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21644" y="3340060"/>
            <a:ext cx="65667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400" noProof="0" dirty="0">
              <a:solidFill>
                <a:prstClr val="black"/>
              </a:solidFill>
              <a:latin typeface="SamsungOne 600C" panose="020B0706030303020204"/>
              <a:ea typeface="SamsungOne 400C" panose="020B0506030303020204" pitchFamily="34" charset="0"/>
              <a:sym typeface="Wingdings" panose="05000000000000000000" pitchFamily="2" charset="2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600C" panose="020B0706030303020204"/>
              <a:ea typeface="SamsungOne 400C" panose="020B0506030303020204" pitchFamily="34" charset="0"/>
              <a:sym typeface="Wingdings" panose="05000000000000000000" pitchFamily="2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15660" y="3233974"/>
            <a:ext cx="6529976" cy="1166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amsungOne 600C" panose="020B0706030303020204"/>
                <a:ea typeface="SamsungOne 400C" panose="020B0506030303020204" pitchFamily="34" charset="0"/>
                <a:sym typeface="Wingdings" panose="05000000000000000000" pitchFamily="2" charset="2"/>
              </a:rPr>
              <a:t>DeepCache implementation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amsungOne 600C" panose="020B0706030303020204"/>
                <a:ea typeface="SamsungOne 400C" panose="020B0506030303020204" pitchFamily="34" charset="0"/>
                <a:sym typeface="Wingdings" panose="05000000000000000000" pitchFamily="2" charset="2"/>
              </a:rPr>
              <a:t>Inference speed should have at least 25% improvement for similar prompt on vanilla Stable Diffusion model.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 err="1">
                <a:solidFill>
                  <a:prstClr val="black"/>
                </a:solidFill>
                <a:latin typeface="SamsungOne 600C" panose="020B0706030303020204"/>
                <a:ea typeface="SamsungOne 400C" panose="020B0506030303020204" pitchFamily="34" charset="0"/>
                <a:sym typeface="Wingdings" panose="05000000000000000000" pitchFamily="2" charset="2"/>
              </a:rPr>
              <a:t>LoRA</a:t>
            </a:r>
            <a:r>
              <a:rPr lang="en-IN" sz="1200" dirty="0">
                <a:solidFill>
                  <a:prstClr val="black"/>
                </a:solidFill>
                <a:latin typeface="SamsungOne 600C" panose="020B0706030303020204"/>
                <a:ea typeface="SamsungOne 400C" panose="020B0506030303020204" pitchFamily="34" charset="0"/>
                <a:sym typeface="Wingdings" panose="05000000000000000000" pitchFamily="2" charset="2"/>
              </a:rPr>
              <a:t> implementation.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16233" y="3836200"/>
            <a:ext cx="1043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Mentors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600C" panose="020B0706030303020204"/>
              <a:ea typeface="SamsungOne 800" panose="020B09030303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5085" y="1880000"/>
            <a:ext cx="4854577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just">
              <a:defRPr/>
            </a:pPr>
            <a:r>
              <a:rPr lang="en-IN" sz="1400" dirty="0">
                <a:solidFill>
                  <a:prstClr val="black"/>
                </a:solidFill>
                <a:latin typeface="SamsungOne 600C" panose="020B0706030303020204"/>
                <a:ea typeface="Malgun Gothic" panose="020B0503020000020004" pitchFamily="34" charset="-127"/>
              </a:rPr>
              <a:t>DeepCache helps improve inference speed of Stable Diffusion model. It does this by skipping few steps in U-Net during inference. The results are faster with very little degradation in quality. We can have this </a:t>
            </a:r>
            <a:r>
              <a:rPr lang="en-IN" sz="1400" dirty="0" err="1">
                <a:solidFill>
                  <a:prstClr val="black"/>
                </a:solidFill>
                <a:latin typeface="SamsungOne 600C" panose="020B0706030303020204"/>
                <a:ea typeface="Malgun Gothic" panose="020B0503020000020004" pitchFamily="34" charset="-127"/>
              </a:rPr>
              <a:t>worklet</a:t>
            </a:r>
            <a:r>
              <a:rPr lang="en-IN" sz="1400" dirty="0">
                <a:solidFill>
                  <a:prstClr val="black"/>
                </a:solidFill>
                <a:latin typeface="SamsungOne 600C" panose="020B0706030303020204"/>
                <a:ea typeface="Malgun Gothic" panose="020B0503020000020004" pitchFamily="34" charset="-127"/>
              </a:rPr>
              <a:t> to compare this method as well as combining this with other methods to improve inference speed of SD.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55177" y="6539343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Complexity</a:t>
            </a:r>
          </a:p>
        </p:txBody>
      </p:sp>
      <p:pic>
        <p:nvPicPr>
          <p:cNvPr id="44" name="Picture 2" descr="20+ Pain Scale 10 Stock Photos, Pictures &amp; Royalty-Free Images - i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9" b="21328"/>
          <a:stretch/>
        </p:blipFill>
        <p:spPr bwMode="auto">
          <a:xfrm>
            <a:off x="6582632" y="6474685"/>
            <a:ext cx="2589810" cy="3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Arrow Icon In Flat Style, Arrow, Vector, Arrows Png And Vector - Arrow  Vector PNG – Stunning free transparent png clipart images free downlo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86" b="96429" l="3929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907274" y="6697535"/>
            <a:ext cx="159047" cy="15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735018" y="4063276"/>
            <a:ext cx="1406154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Pranal Prasad Dongare</a:t>
            </a:r>
          </a:p>
          <a:p>
            <a:pPr lvl="0" algn="ctr">
              <a:defRPr/>
            </a:pPr>
            <a:r>
              <a:rPr lang="en-I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+91-7022250561</a:t>
            </a:r>
            <a:endParaRPr kumimoji="0" lang="en-IN" sz="105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600C" panose="020B0706030303020204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pranal.p@samsung.com</a:t>
            </a:r>
            <a:endParaRPr kumimoji="0" lang="en-IN" sz="105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600C" panose="020B0706030303020204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85" y="4283378"/>
            <a:ext cx="196638" cy="1245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7" y="4103697"/>
            <a:ext cx="135338" cy="135338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497559" y="4691226"/>
            <a:ext cx="1516762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50" b="1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Tushar Madaan</a:t>
            </a:r>
            <a:endParaRPr kumimoji="0" lang="en-IN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600C" panose="020B0706030303020204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+91-9205301569</a:t>
            </a:r>
            <a:endParaRPr kumimoji="0" lang="en-IN" sz="105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600C" panose="020B0706030303020204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Tushar.m2@samsung.com</a:t>
            </a:r>
            <a:endParaRPr kumimoji="0" lang="en-IN" sz="105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600C" panose="020B0706030303020204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85" y="4825263"/>
            <a:ext cx="196638" cy="12453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7" y="4645582"/>
            <a:ext cx="135338" cy="13533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979627" y="5554145"/>
            <a:ext cx="1921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Problem Briefing </a:t>
            </a:r>
            <a:endParaRPr kumimoji="0" lang="en-IN" sz="1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600C" panose="020B0706030303020204"/>
              <a:ea typeface="SamsungOne 800" panose="020B0903030303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000" baseline="0" dirty="0">
                <a:solidFill>
                  <a:prstClr val="black"/>
                </a:solidFill>
                <a:latin typeface="SamsungOne 600C" panose="020B0706030303020204"/>
                <a:ea typeface="SamsungOne 800" panose="020B0903030303020204" pitchFamily="34" charset="0"/>
              </a:rPr>
              <a:t>Check Feasibility</a:t>
            </a:r>
            <a:endParaRPr lang="en-IN" sz="1000" dirty="0">
              <a:solidFill>
                <a:prstClr val="black"/>
              </a:solidFill>
              <a:latin typeface="SamsungOne 600C" panose="020B0706030303020204"/>
              <a:ea typeface="SamsungOne 800" panose="020B0903030303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000" dirty="0">
                <a:solidFill>
                  <a:prstClr val="black"/>
                </a:solidFill>
                <a:latin typeface="SamsungOne 600C" panose="020B0706030303020204"/>
                <a:ea typeface="SamsungOne 800" panose="020B0903030303020204" pitchFamily="34" charset="0"/>
              </a:rPr>
              <a:t>Literature Survey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000" dirty="0">
                <a:solidFill>
                  <a:prstClr val="black"/>
                </a:solidFill>
                <a:latin typeface="SamsungOne 600C" panose="020B0706030303020204"/>
                <a:ea typeface="SamsungOne 800" panose="020B0903030303020204" pitchFamily="34" charset="0"/>
              </a:rPr>
              <a:t>LLM Setup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11404" y="5566846"/>
            <a:ext cx="2271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Initial implementation of architecture.</a:t>
            </a:r>
            <a:endParaRPr kumimoji="0" lang="en-US" sz="1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600C" panose="020B0706030303020204"/>
              <a:ea typeface="SamsungOne 800" panose="020B0903030303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prstClr val="black"/>
                </a:solidFill>
                <a:latin typeface="SamsungOne 600C" panose="020B0706030303020204"/>
                <a:ea typeface="SamsungOne 800" panose="020B0903030303020204" pitchFamily="34" charset="0"/>
              </a:rPr>
              <a:t>Initial benchmarking of performance.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600C" panose="020B0706030303020204"/>
              <a:ea typeface="SamsungOne 800" panose="020B0903030303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35311" y="5610140"/>
            <a:ext cx="15024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Optimization and enhancement of implemented model.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521644" y="4497696"/>
            <a:ext cx="7644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  <a:cs typeface="Samsung Sharp Sans Bold" pitchFamily="2" charset="0"/>
              </a:rPr>
              <a:t>Timeline</a:t>
            </a:r>
          </a:p>
        </p:txBody>
      </p:sp>
      <p:cxnSp>
        <p:nvCxnSpPr>
          <p:cNvPr id="60" name="Straight Connector 59"/>
          <p:cNvCxnSpPr>
            <a:stCxn id="61" idx="6"/>
            <a:endCxn id="67" idx="6"/>
          </p:cNvCxnSpPr>
          <p:nvPr/>
        </p:nvCxnSpPr>
        <p:spPr>
          <a:xfrm>
            <a:off x="6394066" y="5414697"/>
            <a:ext cx="4645381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251826" y="5343577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600C" panose="020B0706030303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8604925" y="5343577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600C" panose="020B0706030303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0897207" y="5343577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600C" panose="020B0706030303020204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759701" y="4814799"/>
            <a:ext cx="1122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Kick Off </a:t>
            </a:r>
            <a:b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</a:b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&lt; 1</a:t>
            </a:r>
            <a:r>
              <a:rPr kumimoji="0" lang="en-IN" sz="1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st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  Month &gt;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945251" y="4826289"/>
            <a:ext cx="1396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Milestone 1 </a:t>
            </a:r>
            <a:b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</a:b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&lt; </a:t>
            </a:r>
            <a:r>
              <a:rPr lang="en-IN" sz="1400" b="1" dirty="0">
                <a:solidFill>
                  <a:prstClr val="black"/>
                </a:solidFill>
                <a:latin typeface="SamsungOne 600C" panose="020B0706030303020204"/>
                <a:ea typeface="SamsungOne 800" panose="020B0903030303020204" pitchFamily="34" charset="0"/>
              </a:rPr>
              <a:t>3</a:t>
            </a:r>
            <a:r>
              <a:rPr lang="en-IN" sz="1400" b="1" baseline="30000" dirty="0">
                <a:solidFill>
                  <a:prstClr val="black"/>
                </a:solidFill>
                <a:latin typeface="SamsungOne 600C" panose="020B0706030303020204"/>
                <a:ea typeface="SamsungOne 800" panose="020B0903030303020204" pitchFamily="34" charset="0"/>
              </a:rPr>
              <a:t>r</a:t>
            </a:r>
            <a:r>
              <a:rPr kumimoji="0" lang="en-IN" sz="1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d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 Month &gt;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335311" y="4827869"/>
            <a:ext cx="1408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Milestone 2 </a:t>
            </a:r>
            <a:b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</a:b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&lt; </a:t>
            </a:r>
            <a:r>
              <a:rPr lang="en-IN" sz="1400" b="1" dirty="0">
                <a:solidFill>
                  <a:prstClr val="black"/>
                </a:solidFill>
                <a:latin typeface="SamsungOne 600C" panose="020B0706030303020204"/>
                <a:ea typeface="SamsungOne 800" panose="020B0903030303020204" pitchFamily="34" charset="0"/>
              </a:rPr>
              <a:t>6</a:t>
            </a:r>
            <a:r>
              <a:rPr lang="en-IN" sz="1400" b="1" baseline="30000" dirty="0">
                <a:solidFill>
                  <a:prstClr val="black"/>
                </a:solidFill>
                <a:latin typeface="SamsungOne 600C" panose="020B0706030303020204"/>
                <a:ea typeface="SamsungOne 800" panose="020B0903030303020204" pitchFamily="34" charset="0"/>
              </a:rPr>
              <a:t>th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600C" panose="020B0706030303020204"/>
                <a:ea typeface="SamsungOne 800" panose="020B0903030303020204" pitchFamily="34" charset="0"/>
              </a:rPr>
              <a:t> Month&gt;</a:t>
            </a:r>
          </a:p>
        </p:txBody>
      </p:sp>
    </p:spTree>
    <p:extLst>
      <p:ext uri="{BB962C8B-B14F-4D97-AF65-F5344CB8AC3E}">
        <p14:creationId xmlns:p14="http://schemas.microsoft.com/office/powerpoint/2010/main" val="15271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DeepCache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Implementation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23GAI30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SRM Institute of Science and Technology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6</a:t>
            </a:r>
            <a:r>
              <a:rPr lang="en-IN" baseline="30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th</a:t>
            </a:r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 May 2024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5708" y="2101521"/>
            <a:ext cx="11157527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0E4094"/>
                </a:solidFill>
                <a:latin typeface="SamsungOne 600C" panose="020B0706030303020204"/>
              </a:rPr>
              <a:t>Last Meet’s Progress</a:t>
            </a:r>
          </a:p>
          <a:p>
            <a:endParaRPr lang="en-IN" sz="1200" b="1" u="sng" dirty="0">
              <a:solidFill>
                <a:srgbClr val="0E4094"/>
              </a:solidFill>
              <a:effectLst/>
              <a:latin typeface="SamsungOne 600C" panose="020B0706030303020204"/>
            </a:endParaRP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SamsungOne 600C" panose="020B0706030303020204"/>
              </a:rPr>
              <a:t>Last month, our team focused on understanding the core concepts outlined in the project </a:t>
            </a:r>
            <a:r>
              <a:rPr lang="en-US" sz="1700" dirty="0" err="1">
                <a:latin typeface="SamsungOne 600C" panose="020B0706030303020204"/>
              </a:rPr>
              <a:t>worklet</a:t>
            </a:r>
            <a:r>
              <a:rPr lang="en-US" sz="1700" dirty="0">
                <a:latin typeface="SamsungOne 600C" panose="020B0706030303020204"/>
              </a:rPr>
              <a:t>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SamsungOne 600C" panose="020B0706030303020204"/>
              </a:rPr>
              <a:t>We delved into implementing </a:t>
            </a:r>
            <a:r>
              <a:rPr lang="en-US" sz="1700" dirty="0" err="1">
                <a:latin typeface="SamsungOne 600C" panose="020B0706030303020204"/>
              </a:rPr>
              <a:t>DeepCache</a:t>
            </a:r>
            <a:r>
              <a:rPr lang="en-US" sz="1700" dirty="0">
                <a:latin typeface="SamsungOne 600C" panose="020B0706030303020204"/>
              </a:rPr>
              <a:t> in diffusion models and exploring </a:t>
            </a:r>
            <a:r>
              <a:rPr lang="en-US" sz="1700" dirty="0" err="1">
                <a:latin typeface="SamsungOne 600C" panose="020B0706030303020204"/>
              </a:rPr>
              <a:t>LoRA</a:t>
            </a:r>
            <a:r>
              <a:rPr lang="en-US" sz="1700" dirty="0">
                <a:latin typeface="SamsungOne 600C" panose="020B0706030303020204"/>
              </a:rPr>
              <a:t> technology integration.</a:t>
            </a: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SamsungOne 600C" panose="020B0706030303020204"/>
              </a:rPr>
              <a:t>Key milestones achieved include:</a:t>
            </a: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SamsungOne 600C" panose="020B0706030303020204"/>
              </a:rPr>
              <a:t>Gaining familiarity with project terminology.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SamsungOne 600C" panose="020B0706030303020204"/>
              </a:rPr>
              <a:t>Establishing a foundational understanding of the project scope.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SamsungOne 600C" panose="020B0706030303020204"/>
              </a:rPr>
              <a:t>These milestones signify significant progress and set the stage for upcoming tasks.</a:t>
            </a:r>
            <a:endParaRPr lang="en-IN" sz="1200" b="1" u="sng" dirty="0">
              <a:solidFill>
                <a:srgbClr val="0E4094"/>
              </a:solidFill>
              <a:effectLst/>
              <a:latin typeface="SamsungOne 600C" panose="020B0706030303020204"/>
            </a:endParaRPr>
          </a:p>
          <a:p>
            <a:endParaRPr lang="en-US" u="sng" dirty="0">
              <a:solidFill>
                <a:srgbClr val="0E4094"/>
              </a:solidFill>
              <a:effectLst/>
              <a:latin typeface="SamsungOne 600C" panose="020B0706030303020204"/>
            </a:endParaRPr>
          </a:p>
        </p:txBody>
      </p:sp>
    </p:spTree>
    <p:extLst>
      <p:ext uri="{BB962C8B-B14F-4D97-AF65-F5344CB8AC3E}">
        <p14:creationId xmlns:p14="http://schemas.microsoft.com/office/powerpoint/2010/main" val="80846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D3D-0BC4-E1DB-EA39-58906058B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251926"/>
            <a:ext cx="11775233" cy="6326155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Stable</a:t>
            </a:r>
            <a:r>
              <a:rPr kumimoji="0" lang="en-US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Diffusion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Model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:</a:t>
            </a:r>
          </a:p>
          <a:p>
            <a:pPr marL="12700" marR="134620" lvl="0" indent="0" algn="l" defTabSz="914400" rtl="0" eaLnBrk="1" fontAlgn="auto" latinLnBrk="0" hangingPunct="1">
              <a:lnSpc>
                <a:spcPts val="1700"/>
              </a:lnSpc>
              <a:spcBef>
                <a:spcPts val="1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Stable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Diffusion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(SD) model is a type of generative model used in machine </a:t>
            </a:r>
            <a:r>
              <a:rPr kumimoji="0" lang="en-US" sz="1800" b="0" i="0" u="none" strike="noStrike" kern="1200" cap="none" spc="-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learning for image generation. It is designed to generate high-quality images by </a:t>
            </a:r>
            <a:r>
              <a:rPr kumimoji="0" lang="en-US" sz="1800" b="0" i="0" u="none" strike="noStrike" kern="1200" cap="none" spc="-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modelling the data distribution in a probabilistic </a:t>
            </a:r>
            <a:r>
              <a:rPr kumimoji="0" lang="en-US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way.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key idea behind 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diffusion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models is to transform a simple noise distribution into the desired data </a:t>
            </a:r>
            <a:r>
              <a:rPr kumimoji="0" lang="en-US" sz="1800" b="0" i="0" u="none" strike="noStrike" kern="1200" cap="none" spc="-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distribution through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series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steps.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"diffusion" refers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the gradual 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transformation of the noise into the desired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data,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stability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introduced to 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ensure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robustness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training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process.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5080" lvl="0" indent="0" algn="l" defTabSz="9144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context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image generation, the 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SD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model uses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diffusion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process to 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iteratively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refine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initial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noise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signal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until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converges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realistic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image.</a:t>
            </a:r>
            <a:r>
              <a:rPr kumimoji="0" lang="en-US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</a:t>
            </a:r>
            <a:r>
              <a:rPr kumimoji="0" lang="en-US" sz="1800" b="0" i="0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process involves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series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steps, making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computationally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intensive,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especially </a:t>
            </a:r>
            <a:r>
              <a:rPr kumimoji="0" lang="en-US" sz="1800" b="0" i="0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during the inference phase. Approaches like </a:t>
            </a:r>
            <a:r>
              <a:rPr kumimoji="0" lang="en-US" sz="1800" b="0" i="0" u="none" strike="noStrike" kern="1200" cap="none" spc="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DeepCache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aim to improve the 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inference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models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optimising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certain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steps.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indent="0">
              <a:buNone/>
            </a:pPr>
            <a:endParaRPr lang="en-IN" dirty="0"/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DeepCache</a:t>
            </a:r>
            <a:r>
              <a:rPr kumimoji="0" lang="it-IT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lang="it-IT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it-IT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Stable</a:t>
            </a:r>
            <a:r>
              <a:rPr kumimoji="0" lang="it-IT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Diffusion</a:t>
            </a:r>
            <a:r>
              <a:rPr kumimoji="0" lang="it-IT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it-IT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Model: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5080" lvl="0" indent="0" algn="l" defTabSz="914400" rtl="0" eaLnBrk="1" fontAlgn="auto" latinLnBrk="0" hangingPunct="1">
              <a:lnSpc>
                <a:spcPts val="17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DeepCache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is a new way to speed up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diffusion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models used in image synthesis 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without needing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retrain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them. It works by saving and reusing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certain parts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model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 it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processes images, which reduces the need for repetitive 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calculations.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By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doing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this,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DeepCache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makes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diffusion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models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run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faster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while 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maintaining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similar quality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results.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It's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shown to be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better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than other methods like </a:t>
            </a:r>
            <a:r>
              <a:rPr kumimoji="0" lang="en-US" sz="1800" b="0" i="0" u="none" strike="noStrike" kern="1200" cap="none" spc="-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pruning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distillation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require</a:t>
            </a:r>
            <a:r>
              <a:rPr kumimoji="0" 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retraining.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27305" lvl="0" indent="0" algn="l" defTabSz="9144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DeepCache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is a technique designed to speed up the inference process 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diffusion </a:t>
            </a:r>
            <a:r>
              <a:rPr kumimoji="0" lang="en-US" sz="1800" b="0" i="0" u="none" strike="noStrike" kern="1200" cap="none" spc="-3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models by leveraging the redundancy present in consecutive steps of the reverse 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diffusion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process. It draws inspiration from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caching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mechanism used in </a:t>
            </a: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computer systems, where frequently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accessed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is stored for quick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retrieval,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reducing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repeated calculations.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4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C8B4-3B60-1D3F-BCBB-46B3C134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8" y="139958"/>
            <a:ext cx="11765902" cy="6540759"/>
          </a:xfrm>
        </p:spPr>
        <p:txBody>
          <a:bodyPr>
            <a:normAutofit fontScale="55000" lnSpcReduction="20000"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3600" b="1" spc="-5" dirty="0">
                <a:latin typeface="Times New Roman"/>
                <a:cs typeface="Times New Roman"/>
              </a:rPr>
              <a:t>Working</a:t>
            </a:r>
            <a:r>
              <a:rPr lang="en-US" sz="3600" b="1" spc="-10" dirty="0">
                <a:latin typeface="Times New Roman"/>
                <a:cs typeface="Times New Roman"/>
              </a:rPr>
              <a:t> </a:t>
            </a:r>
            <a:r>
              <a:rPr lang="en-US" sz="3600" b="1" spc="5" dirty="0">
                <a:latin typeface="Times New Roman"/>
                <a:cs typeface="Times New Roman"/>
              </a:rPr>
              <a:t>of</a:t>
            </a:r>
            <a:r>
              <a:rPr lang="en-US" sz="3600" b="1" spc="-5" dirty="0">
                <a:latin typeface="Times New Roman"/>
                <a:cs typeface="Times New Roman"/>
              </a:rPr>
              <a:t> </a:t>
            </a:r>
            <a:r>
              <a:rPr lang="en-US" sz="3600" b="1" spc="5" dirty="0" err="1">
                <a:latin typeface="Times New Roman"/>
                <a:cs typeface="Times New Roman"/>
              </a:rPr>
              <a:t>DeepCache</a:t>
            </a:r>
            <a:r>
              <a:rPr lang="en-US" sz="3600" b="1" spc="-10" dirty="0">
                <a:latin typeface="Times New Roman"/>
                <a:cs typeface="Times New Roman"/>
              </a:rPr>
              <a:t> </a:t>
            </a:r>
            <a:r>
              <a:rPr lang="en-US" sz="3600" b="1" spc="5" dirty="0">
                <a:latin typeface="Times New Roman"/>
                <a:cs typeface="Times New Roman"/>
              </a:rPr>
              <a:t>in</a:t>
            </a:r>
            <a:r>
              <a:rPr lang="en-US" sz="3600" b="1" spc="-5" dirty="0">
                <a:latin typeface="Times New Roman"/>
                <a:cs typeface="Times New Roman"/>
              </a:rPr>
              <a:t> </a:t>
            </a:r>
            <a:r>
              <a:rPr lang="en-US" sz="3600" b="1" spc="10" dirty="0">
                <a:latin typeface="Times New Roman"/>
                <a:cs typeface="Times New Roman"/>
              </a:rPr>
              <a:t>SD</a:t>
            </a:r>
            <a:r>
              <a:rPr lang="en-US" sz="3600" b="1" spc="-10" dirty="0">
                <a:latin typeface="Times New Roman"/>
                <a:cs typeface="Times New Roman"/>
              </a:rPr>
              <a:t> </a:t>
            </a:r>
            <a:r>
              <a:rPr lang="en-US" sz="3600" b="1" spc="5" dirty="0">
                <a:latin typeface="Times New Roman"/>
                <a:cs typeface="Times New Roman"/>
              </a:rPr>
              <a:t>Model:</a:t>
            </a:r>
            <a:endParaRPr lang="en-US" sz="3600" dirty="0">
              <a:latin typeface="Times New Roman"/>
              <a:cs typeface="Times New Roman"/>
            </a:endParaRPr>
          </a:p>
          <a:p>
            <a:pPr marL="165100" marR="46355" indent="-153035">
              <a:lnSpc>
                <a:spcPct val="103400"/>
              </a:lnSpc>
              <a:spcBef>
                <a:spcPts val="1200"/>
              </a:spcBef>
              <a:buChar char="•"/>
              <a:tabLst>
                <a:tab pos="165735" algn="l"/>
              </a:tabLst>
            </a:pPr>
            <a:r>
              <a:rPr lang="en-US" sz="2900" spc="5" dirty="0" err="1">
                <a:latin typeface="Times New Roman"/>
                <a:cs typeface="Times New Roman"/>
              </a:rPr>
              <a:t>Utilising</a:t>
            </a:r>
            <a:r>
              <a:rPr lang="en-US" sz="2900" spc="5" dirty="0">
                <a:latin typeface="Times New Roman"/>
                <a:cs typeface="Times New Roman"/>
              </a:rPr>
              <a:t> Skip Connections: </a:t>
            </a:r>
            <a:r>
              <a:rPr lang="en-US" sz="2900" spc="5" dirty="0" err="1">
                <a:latin typeface="Times New Roman"/>
                <a:cs typeface="Times New Roman"/>
              </a:rPr>
              <a:t>DeepCache</a:t>
            </a:r>
            <a:r>
              <a:rPr lang="en-US" sz="2900" spc="5" dirty="0">
                <a:latin typeface="Times New Roman"/>
                <a:cs typeface="Times New Roman"/>
              </a:rPr>
              <a:t> focuses on the skip connections within </a:t>
            </a:r>
            <a:r>
              <a:rPr lang="en-US" sz="2900" spc="-35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the U-Net </a:t>
            </a:r>
            <a:r>
              <a:rPr lang="en-US" sz="2900" dirty="0">
                <a:latin typeface="Times New Roman"/>
                <a:cs typeface="Times New Roman"/>
              </a:rPr>
              <a:t>architecture, </a:t>
            </a:r>
            <a:r>
              <a:rPr lang="en-US" sz="2900" spc="5" dirty="0">
                <a:latin typeface="Times New Roman"/>
                <a:cs typeface="Times New Roman"/>
              </a:rPr>
              <a:t>which </a:t>
            </a:r>
            <a:r>
              <a:rPr lang="en-US" sz="2900" dirty="0">
                <a:latin typeface="Times New Roman"/>
                <a:cs typeface="Times New Roman"/>
              </a:rPr>
              <a:t>offers </a:t>
            </a:r>
            <a:r>
              <a:rPr lang="en-US" sz="2900" spc="5" dirty="0">
                <a:latin typeface="Times New Roman"/>
                <a:cs typeface="Times New Roman"/>
              </a:rPr>
              <a:t>a dual-pathway </a:t>
            </a:r>
            <a:r>
              <a:rPr lang="en-US" sz="2900" dirty="0">
                <a:latin typeface="Times New Roman"/>
                <a:cs typeface="Times New Roman"/>
              </a:rPr>
              <a:t>advantage. </a:t>
            </a:r>
            <a:r>
              <a:rPr lang="en-US" sz="2900" spc="5" dirty="0">
                <a:latin typeface="Times New Roman"/>
                <a:cs typeface="Times New Roman"/>
              </a:rPr>
              <a:t>The main 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pathway requires heavy computation to traverse the </a:t>
            </a:r>
            <a:r>
              <a:rPr lang="en-US" sz="2900" dirty="0">
                <a:latin typeface="Times New Roman"/>
                <a:cs typeface="Times New Roman"/>
              </a:rPr>
              <a:t>entire </a:t>
            </a:r>
            <a:r>
              <a:rPr lang="en-US" sz="2900" spc="5" dirty="0">
                <a:latin typeface="Times New Roman"/>
                <a:cs typeface="Times New Roman"/>
              </a:rPr>
              <a:t>network, while the 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skip pathway only needs to go through shallow layers, resulting in a much 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lower</a:t>
            </a:r>
            <a:r>
              <a:rPr lang="en-US" sz="2900" spc="-5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computational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load.</a:t>
            </a:r>
            <a:endParaRPr lang="en-US" sz="2900" dirty="0">
              <a:latin typeface="Times New Roman"/>
              <a:cs typeface="Times New Roman"/>
            </a:endParaRPr>
          </a:p>
          <a:p>
            <a:pPr marL="165100" marR="210820" indent="-153035">
              <a:lnSpc>
                <a:spcPct val="103400"/>
              </a:lnSpc>
              <a:spcBef>
                <a:spcPts val="1200"/>
              </a:spcBef>
              <a:buChar char="•"/>
              <a:tabLst>
                <a:tab pos="165735" algn="l"/>
              </a:tabLst>
            </a:pPr>
            <a:r>
              <a:rPr lang="en-US" sz="2900" spc="5" dirty="0">
                <a:latin typeface="Times New Roman"/>
                <a:cs typeface="Times New Roman"/>
              </a:rPr>
              <a:t>Caching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Features: </a:t>
            </a:r>
            <a:r>
              <a:rPr lang="en-US" sz="2900" spc="5" dirty="0" err="1">
                <a:latin typeface="Times New Roman"/>
                <a:cs typeface="Times New Roman"/>
              </a:rPr>
              <a:t>DeepCache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-5" dirty="0">
                <a:latin typeface="Times New Roman"/>
                <a:cs typeface="Times New Roman"/>
              </a:rPr>
              <a:t>identifies</a:t>
            </a:r>
            <a:r>
              <a:rPr lang="en-US" sz="2900" spc="5" dirty="0">
                <a:latin typeface="Times New Roman"/>
                <a:cs typeface="Times New Roman"/>
              </a:rPr>
              <a:t> </a:t>
            </a:r>
            <a:r>
              <a:rPr lang="en-US" sz="2900" dirty="0">
                <a:latin typeface="Times New Roman"/>
                <a:cs typeface="Times New Roman"/>
              </a:rPr>
              <a:t>features</a:t>
            </a:r>
            <a:r>
              <a:rPr lang="en-US" sz="2900" spc="5" dirty="0">
                <a:latin typeface="Times New Roman"/>
                <a:cs typeface="Times New Roman"/>
              </a:rPr>
              <a:t> within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the </a:t>
            </a:r>
            <a:r>
              <a:rPr lang="en-US" sz="2900" dirty="0">
                <a:latin typeface="Times New Roman"/>
                <a:cs typeface="Times New Roman"/>
              </a:rPr>
              <a:t>diffusion </a:t>
            </a:r>
            <a:r>
              <a:rPr lang="en-US" sz="2900" spc="5" dirty="0">
                <a:latin typeface="Times New Roman"/>
                <a:cs typeface="Times New Roman"/>
              </a:rPr>
              <a:t>process </a:t>
            </a:r>
            <a:r>
              <a:rPr lang="en-US" sz="2900" spc="-345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that change slowly over time. These </a:t>
            </a:r>
            <a:r>
              <a:rPr lang="en-US" sz="2900" dirty="0">
                <a:latin typeface="Times New Roman"/>
                <a:cs typeface="Times New Roman"/>
              </a:rPr>
              <a:t>features </a:t>
            </a:r>
            <a:r>
              <a:rPr lang="en-US" sz="2900" spc="5" dirty="0">
                <a:latin typeface="Times New Roman"/>
                <a:cs typeface="Times New Roman"/>
              </a:rPr>
              <a:t>are </a:t>
            </a:r>
            <a:r>
              <a:rPr lang="en-US" sz="2900" dirty="0">
                <a:latin typeface="Times New Roman"/>
                <a:cs typeface="Times New Roman"/>
              </a:rPr>
              <a:t>cached, </a:t>
            </a:r>
            <a:r>
              <a:rPr lang="en-US" sz="2900" spc="5" dirty="0">
                <a:latin typeface="Times New Roman"/>
                <a:cs typeface="Times New Roman"/>
              </a:rPr>
              <a:t>meaning they are 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stored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for</a:t>
            </a:r>
            <a:r>
              <a:rPr lang="en-US" sz="2900" dirty="0">
                <a:latin typeface="Times New Roman"/>
                <a:cs typeface="Times New Roman"/>
              </a:rPr>
              <a:t> later</a:t>
            </a:r>
            <a:r>
              <a:rPr lang="en-US" sz="2900" spc="5" dirty="0">
                <a:latin typeface="Times New Roman"/>
                <a:cs typeface="Times New Roman"/>
              </a:rPr>
              <a:t> use</a:t>
            </a:r>
            <a:r>
              <a:rPr lang="en-US" sz="2900" dirty="0">
                <a:latin typeface="Times New Roman"/>
                <a:cs typeface="Times New Roman"/>
              </a:rPr>
              <a:t> rather</a:t>
            </a:r>
            <a:r>
              <a:rPr lang="en-US" sz="2900" spc="5" dirty="0">
                <a:latin typeface="Times New Roman"/>
                <a:cs typeface="Times New Roman"/>
              </a:rPr>
              <a:t> than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being </a:t>
            </a:r>
            <a:r>
              <a:rPr lang="en-US" sz="2900" dirty="0">
                <a:latin typeface="Times New Roman"/>
                <a:cs typeface="Times New Roman"/>
              </a:rPr>
              <a:t>recalculated </a:t>
            </a:r>
            <a:r>
              <a:rPr lang="en-US" sz="2900" spc="5" dirty="0">
                <a:latin typeface="Times New Roman"/>
                <a:cs typeface="Times New Roman"/>
              </a:rPr>
              <a:t>in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subsequent steps.</a:t>
            </a:r>
            <a:endParaRPr lang="en-US" sz="2900" dirty="0">
              <a:latin typeface="Times New Roman"/>
              <a:cs typeface="Times New Roman"/>
            </a:endParaRPr>
          </a:p>
          <a:p>
            <a:pPr marL="165100" marR="5080" indent="-153035">
              <a:lnSpc>
                <a:spcPct val="103400"/>
              </a:lnSpc>
              <a:spcBef>
                <a:spcPts val="1205"/>
              </a:spcBef>
              <a:buChar char="•"/>
              <a:tabLst>
                <a:tab pos="165735" algn="l"/>
              </a:tabLst>
            </a:pPr>
            <a:r>
              <a:rPr lang="en-US" sz="2900" spc="5" dirty="0">
                <a:latin typeface="Times New Roman"/>
                <a:cs typeface="Times New Roman"/>
              </a:rPr>
              <a:t>Dynamic </a:t>
            </a:r>
            <a:r>
              <a:rPr lang="en-US" sz="2900" dirty="0">
                <a:latin typeface="Times New Roman"/>
                <a:cs typeface="Times New Roman"/>
              </a:rPr>
              <a:t>Inference: </a:t>
            </a:r>
            <a:r>
              <a:rPr lang="en-US" sz="2900" spc="5" dirty="0">
                <a:latin typeface="Times New Roman"/>
                <a:cs typeface="Times New Roman"/>
              </a:rPr>
              <a:t>During the inference process, </a:t>
            </a:r>
            <a:r>
              <a:rPr lang="en-US" sz="2900" spc="5" dirty="0" err="1">
                <a:latin typeface="Times New Roman"/>
                <a:cs typeface="Times New Roman"/>
              </a:rPr>
              <a:t>DeepCache</a:t>
            </a:r>
            <a:r>
              <a:rPr lang="en-US" sz="2900" spc="5" dirty="0">
                <a:latin typeface="Times New Roman"/>
                <a:cs typeface="Times New Roman"/>
              </a:rPr>
              <a:t> dynamically 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decides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which </a:t>
            </a:r>
            <a:r>
              <a:rPr lang="en-US" sz="2900" dirty="0">
                <a:latin typeface="Times New Roman"/>
                <a:cs typeface="Times New Roman"/>
              </a:rPr>
              <a:t>parts</a:t>
            </a:r>
            <a:r>
              <a:rPr lang="en-US" sz="2900" spc="5" dirty="0">
                <a:latin typeface="Times New Roman"/>
                <a:cs typeface="Times New Roman"/>
              </a:rPr>
              <a:t> of the network need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to be </a:t>
            </a:r>
            <a:r>
              <a:rPr lang="en-US" sz="2900" dirty="0">
                <a:latin typeface="Times New Roman"/>
                <a:cs typeface="Times New Roman"/>
              </a:rPr>
              <a:t>recalculated</a:t>
            </a:r>
            <a:r>
              <a:rPr lang="en-US" sz="2900" spc="5" dirty="0">
                <a:latin typeface="Times New Roman"/>
                <a:cs typeface="Times New Roman"/>
              </a:rPr>
              <a:t> and which </a:t>
            </a:r>
            <a:r>
              <a:rPr lang="en-US" sz="2900" dirty="0">
                <a:latin typeface="Times New Roman"/>
                <a:cs typeface="Times New Roman"/>
              </a:rPr>
              <a:t>parts</a:t>
            </a:r>
            <a:r>
              <a:rPr lang="en-US" sz="2900" spc="5" dirty="0">
                <a:latin typeface="Times New Roman"/>
                <a:cs typeface="Times New Roman"/>
              </a:rPr>
              <a:t> </a:t>
            </a:r>
            <a:r>
              <a:rPr lang="en-US" sz="2900" dirty="0">
                <a:latin typeface="Times New Roman"/>
                <a:cs typeface="Times New Roman"/>
              </a:rPr>
              <a:t>can </a:t>
            </a:r>
            <a:r>
              <a:rPr lang="en-US" sz="2900" spc="5" dirty="0">
                <a:latin typeface="Times New Roman"/>
                <a:cs typeface="Times New Roman"/>
              </a:rPr>
              <a:t> be </a:t>
            </a:r>
            <a:r>
              <a:rPr lang="en-US" sz="2900" dirty="0">
                <a:latin typeface="Times New Roman"/>
                <a:cs typeface="Times New Roman"/>
              </a:rPr>
              <a:t>retrieved</a:t>
            </a:r>
            <a:r>
              <a:rPr lang="en-US" sz="2900" spc="5" dirty="0">
                <a:latin typeface="Times New Roman"/>
                <a:cs typeface="Times New Roman"/>
              </a:rPr>
              <a:t> from the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dirty="0">
                <a:latin typeface="Times New Roman"/>
                <a:cs typeface="Times New Roman"/>
              </a:rPr>
              <a:t>cache.</a:t>
            </a:r>
            <a:r>
              <a:rPr lang="en-US" sz="2900" spc="-2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This reduces redundant computations,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dirty="0">
                <a:latin typeface="Times New Roman"/>
                <a:cs typeface="Times New Roman"/>
              </a:rPr>
              <a:t>especially</a:t>
            </a:r>
            <a:r>
              <a:rPr lang="en-US" sz="2900" spc="5" dirty="0">
                <a:latin typeface="Times New Roman"/>
                <a:cs typeface="Times New Roman"/>
              </a:rPr>
              <a:t> in </a:t>
            </a:r>
            <a:r>
              <a:rPr lang="en-US" sz="2900" spc="-35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regions</a:t>
            </a:r>
            <a:r>
              <a:rPr lang="en-US" sz="2900" spc="-5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where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the</a:t>
            </a:r>
            <a:r>
              <a:rPr lang="en-US" sz="2900" dirty="0">
                <a:latin typeface="Times New Roman"/>
                <a:cs typeface="Times New Roman"/>
              </a:rPr>
              <a:t> features </a:t>
            </a:r>
            <a:r>
              <a:rPr lang="en-US" sz="2900" spc="5" dirty="0">
                <a:latin typeface="Times New Roman"/>
                <a:cs typeface="Times New Roman"/>
              </a:rPr>
              <a:t>change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-10" dirty="0">
                <a:latin typeface="Times New Roman"/>
                <a:cs typeface="Times New Roman"/>
              </a:rPr>
              <a:t>slowly.</a:t>
            </a:r>
            <a:endParaRPr lang="en-US" sz="2900" dirty="0">
              <a:latin typeface="Times New Roman"/>
              <a:cs typeface="Times New Roman"/>
            </a:endParaRPr>
          </a:p>
          <a:p>
            <a:pPr marL="165100" marR="38100" indent="-153035">
              <a:lnSpc>
                <a:spcPct val="103400"/>
              </a:lnSpc>
              <a:spcBef>
                <a:spcPts val="1200"/>
              </a:spcBef>
              <a:buChar char="•"/>
              <a:tabLst>
                <a:tab pos="165735" algn="l"/>
              </a:tabLst>
            </a:pPr>
            <a:r>
              <a:rPr lang="en-US" sz="2900" dirty="0">
                <a:latin typeface="Times New Roman"/>
                <a:cs typeface="Times New Roman"/>
              </a:rPr>
              <a:t>Partial Inference:</a:t>
            </a:r>
            <a:r>
              <a:rPr lang="en-US" sz="2900" spc="5" dirty="0">
                <a:latin typeface="Times New Roman"/>
                <a:cs typeface="Times New Roman"/>
              </a:rPr>
              <a:t> Instead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of performing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a </a:t>
            </a:r>
            <a:r>
              <a:rPr lang="en-US" sz="2900" dirty="0">
                <a:latin typeface="Times New Roman"/>
                <a:cs typeface="Times New Roman"/>
              </a:rPr>
              <a:t>full </a:t>
            </a:r>
            <a:r>
              <a:rPr lang="en-US" sz="2900" spc="5" dirty="0">
                <a:latin typeface="Times New Roman"/>
                <a:cs typeface="Times New Roman"/>
              </a:rPr>
              <a:t>inference </a:t>
            </a:r>
            <a:r>
              <a:rPr lang="en-US" sz="2900" dirty="0">
                <a:latin typeface="Times New Roman"/>
                <a:cs typeface="Times New Roman"/>
              </a:rPr>
              <a:t>at each</a:t>
            </a:r>
            <a:r>
              <a:rPr lang="en-US" sz="2900" spc="5" dirty="0">
                <a:latin typeface="Times New Roman"/>
                <a:cs typeface="Times New Roman"/>
              </a:rPr>
              <a:t> step, 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spc="5" dirty="0" err="1">
                <a:latin typeface="Times New Roman"/>
                <a:cs typeface="Times New Roman"/>
              </a:rPr>
              <a:t>DeepCache</a:t>
            </a:r>
            <a:r>
              <a:rPr lang="en-US" sz="2900" spc="5" dirty="0">
                <a:latin typeface="Times New Roman"/>
                <a:cs typeface="Times New Roman"/>
              </a:rPr>
              <a:t> performs </a:t>
            </a:r>
            <a:r>
              <a:rPr lang="en-US" sz="2900" dirty="0">
                <a:latin typeface="Times New Roman"/>
                <a:cs typeface="Times New Roman"/>
              </a:rPr>
              <a:t>partial</a:t>
            </a:r>
            <a:r>
              <a:rPr lang="en-US" sz="2900" spc="5" dirty="0">
                <a:latin typeface="Times New Roman"/>
                <a:cs typeface="Times New Roman"/>
              </a:rPr>
              <a:t> inference by </a:t>
            </a:r>
            <a:r>
              <a:rPr lang="en-US" sz="2900" dirty="0">
                <a:latin typeface="Times New Roman"/>
                <a:cs typeface="Times New Roman"/>
              </a:rPr>
              <a:t>recalculating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only the necessary </a:t>
            </a:r>
            <a:r>
              <a:rPr lang="en-US" sz="2900" dirty="0">
                <a:latin typeface="Times New Roman"/>
                <a:cs typeface="Times New Roman"/>
              </a:rPr>
              <a:t>parts </a:t>
            </a:r>
            <a:r>
              <a:rPr lang="en-US" sz="2900" spc="-345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of the network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and </a:t>
            </a:r>
            <a:r>
              <a:rPr lang="en-US" sz="2900" dirty="0">
                <a:latin typeface="Times New Roman"/>
                <a:cs typeface="Times New Roman"/>
              </a:rPr>
              <a:t>retrieving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dirty="0">
                <a:latin typeface="Times New Roman"/>
                <a:cs typeface="Times New Roman"/>
              </a:rPr>
              <a:t>cached</a:t>
            </a:r>
            <a:r>
              <a:rPr lang="en-US" sz="2900" spc="5" dirty="0">
                <a:latin typeface="Times New Roman"/>
                <a:cs typeface="Times New Roman"/>
              </a:rPr>
              <a:t> </a:t>
            </a:r>
            <a:r>
              <a:rPr lang="en-US" sz="2900" dirty="0">
                <a:latin typeface="Times New Roman"/>
                <a:cs typeface="Times New Roman"/>
              </a:rPr>
              <a:t>features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for the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dirty="0">
                <a:latin typeface="Times New Roman"/>
                <a:cs typeface="Times New Roman"/>
              </a:rPr>
              <a:t>rest.</a:t>
            </a:r>
            <a:r>
              <a:rPr lang="en-US" sz="2900" spc="-2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This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spc="-5" dirty="0">
                <a:latin typeface="Times New Roman"/>
                <a:cs typeface="Times New Roman"/>
              </a:rPr>
              <a:t>significantly 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speeds</a:t>
            </a:r>
            <a:r>
              <a:rPr lang="en-US" sz="2900" spc="-5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up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the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process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while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maintaining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-10" dirty="0">
                <a:latin typeface="Times New Roman"/>
                <a:cs typeface="Times New Roman"/>
              </a:rPr>
              <a:t>accuracy.</a:t>
            </a:r>
            <a:endParaRPr lang="en-US" sz="2900" dirty="0">
              <a:latin typeface="Times New Roman"/>
              <a:cs typeface="Times New Roman"/>
            </a:endParaRPr>
          </a:p>
          <a:p>
            <a:pPr marL="165100" marR="247650" indent="-153035">
              <a:lnSpc>
                <a:spcPct val="103400"/>
              </a:lnSpc>
              <a:spcBef>
                <a:spcPts val="1200"/>
              </a:spcBef>
              <a:buChar char="•"/>
              <a:tabLst>
                <a:tab pos="165735" algn="l"/>
              </a:tabLst>
            </a:pPr>
            <a:r>
              <a:rPr lang="en-US" sz="2900" spc="5" dirty="0">
                <a:latin typeface="Times New Roman"/>
                <a:cs typeface="Times New Roman"/>
              </a:rPr>
              <a:t>Extending to Multiple Steps: </a:t>
            </a:r>
            <a:r>
              <a:rPr lang="en-US" sz="2900" spc="5" dirty="0" err="1">
                <a:latin typeface="Times New Roman"/>
                <a:cs typeface="Times New Roman"/>
              </a:rPr>
              <a:t>DeepCache</a:t>
            </a:r>
            <a:r>
              <a:rPr lang="en-US" sz="2900" spc="5" dirty="0">
                <a:latin typeface="Times New Roman"/>
                <a:cs typeface="Times New Roman"/>
              </a:rPr>
              <a:t> </a:t>
            </a:r>
            <a:r>
              <a:rPr lang="en-US" sz="2900" dirty="0">
                <a:latin typeface="Times New Roman"/>
                <a:cs typeface="Times New Roman"/>
              </a:rPr>
              <a:t>can </a:t>
            </a:r>
            <a:r>
              <a:rPr lang="en-US" sz="2900" spc="5" dirty="0">
                <a:latin typeface="Times New Roman"/>
                <a:cs typeface="Times New Roman"/>
              </a:rPr>
              <a:t>be extended to cover multiple 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consecutive steps of the </a:t>
            </a:r>
            <a:r>
              <a:rPr lang="en-US" sz="2900" dirty="0">
                <a:latin typeface="Times New Roman"/>
                <a:cs typeface="Times New Roman"/>
              </a:rPr>
              <a:t>diffusion </a:t>
            </a:r>
            <a:r>
              <a:rPr lang="en-US" sz="2900" spc="5" dirty="0">
                <a:latin typeface="Times New Roman"/>
                <a:cs typeface="Times New Roman"/>
              </a:rPr>
              <a:t>process. Cached </a:t>
            </a:r>
            <a:r>
              <a:rPr lang="en-US" sz="2900" dirty="0">
                <a:latin typeface="Times New Roman"/>
                <a:cs typeface="Times New Roman"/>
              </a:rPr>
              <a:t>features </a:t>
            </a:r>
            <a:r>
              <a:rPr lang="en-US" sz="2900" spc="5" dirty="0">
                <a:latin typeface="Times New Roman"/>
                <a:cs typeface="Times New Roman"/>
              </a:rPr>
              <a:t>are reused across </a:t>
            </a:r>
            <a:r>
              <a:rPr lang="en-US" sz="2900" spc="-35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these</a:t>
            </a:r>
            <a:r>
              <a:rPr lang="en-US" sz="2900" spc="-5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steps,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reducing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computational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overhead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-10" dirty="0">
                <a:latin typeface="Times New Roman"/>
                <a:cs typeface="Times New Roman"/>
              </a:rPr>
              <a:t>further.</a:t>
            </a:r>
            <a:endParaRPr lang="en-US" sz="2900" dirty="0">
              <a:latin typeface="Times New Roman"/>
              <a:cs typeface="Times New Roman"/>
            </a:endParaRPr>
          </a:p>
          <a:p>
            <a:pPr marL="12700" marR="74930">
              <a:lnSpc>
                <a:spcPct val="103400"/>
              </a:lnSpc>
              <a:spcBef>
                <a:spcPts val="1200"/>
              </a:spcBef>
            </a:pPr>
            <a:r>
              <a:rPr lang="en-US" sz="2900" spc="5" dirty="0">
                <a:latin typeface="Times New Roman"/>
                <a:cs typeface="Times New Roman"/>
              </a:rPr>
              <a:t>Overall, </a:t>
            </a:r>
            <a:r>
              <a:rPr lang="en-US" sz="2900" spc="5" dirty="0" err="1">
                <a:latin typeface="Times New Roman"/>
                <a:cs typeface="Times New Roman"/>
              </a:rPr>
              <a:t>DeepCache</a:t>
            </a:r>
            <a:r>
              <a:rPr lang="en-US" sz="2900" spc="5" dirty="0">
                <a:latin typeface="Times New Roman"/>
                <a:cs typeface="Times New Roman"/>
              </a:rPr>
              <a:t> </a:t>
            </a:r>
            <a:r>
              <a:rPr lang="en-US" sz="2900" spc="5" dirty="0" err="1">
                <a:latin typeface="Times New Roman"/>
                <a:cs typeface="Times New Roman"/>
              </a:rPr>
              <a:t>optimises</a:t>
            </a:r>
            <a:r>
              <a:rPr lang="en-US" sz="2900" spc="5" dirty="0">
                <a:latin typeface="Times New Roman"/>
                <a:cs typeface="Times New Roman"/>
              </a:rPr>
              <a:t> the inference process in </a:t>
            </a:r>
            <a:r>
              <a:rPr lang="en-US" sz="2900" dirty="0">
                <a:latin typeface="Times New Roman"/>
                <a:cs typeface="Times New Roman"/>
              </a:rPr>
              <a:t>diffusion </a:t>
            </a:r>
            <a:r>
              <a:rPr lang="en-US" sz="2900" spc="5" dirty="0">
                <a:latin typeface="Times New Roman"/>
                <a:cs typeface="Times New Roman"/>
              </a:rPr>
              <a:t>models by 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dirty="0">
                <a:latin typeface="Times New Roman"/>
                <a:cs typeface="Times New Roman"/>
              </a:rPr>
              <a:t>strategically</a:t>
            </a:r>
            <a:r>
              <a:rPr lang="en-US" sz="2900" spc="5" dirty="0">
                <a:latin typeface="Times New Roman"/>
                <a:cs typeface="Times New Roman"/>
              </a:rPr>
              <a:t> </a:t>
            </a:r>
            <a:r>
              <a:rPr lang="en-US" sz="2900" dirty="0">
                <a:latin typeface="Times New Roman"/>
                <a:cs typeface="Times New Roman"/>
              </a:rPr>
              <a:t>caching</a:t>
            </a:r>
            <a:r>
              <a:rPr lang="en-US" sz="2900" spc="5" dirty="0">
                <a:latin typeface="Times New Roman"/>
                <a:cs typeface="Times New Roman"/>
              </a:rPr>
              <a:t> </a:t>
            </a:r>
            <a:r>
              <a:rPr lang="en-US" sz="2900" dirty="0">
                <a:latin typeface="Times New Roman"/>
                <a:cs typeface="Times New Roman"/>
              </a:rPr>
              <a:t>features</a:t>
            </a:r>
            <a:r>
              <a:rPr lang="en-US" sz="2900" spc="5" dirty="0">
                <a:latin typeface="Times New Roman"/>
                <a:cs typeface="Times New Roman"/>
              </a:rPr>
              <a:t> and dynamically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adjusting the computation load. 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This</a:t>
            </a:r>
            <a:r>
              <a:rPr lang="en-US" sz="2900" dirty="0">
                <a:latin typeface="Times New Roman"/>
                <a:cs typeface="Times New Roman"/>
              </a:rPr>
              <a:t> results</a:t>
            </a:r>
            <a:r>
              <a:rPr lang="en-US" sz="2900" spc="5" dirty="0">
                <a:latin typeface="Times New Roman"/>
                <a:cs typeface="Times New Roman"/>
              </a:rPr>
              <a:t> in </a:t>
            </a:r>
            <a:r>
              <a:rPr lang="en-US" sz="2900" dirty="0">
                <a:latin typeface="Times New Roman"/>
                <a:cs typeface="Times New Roman"/>
              </a:rPr>
              <a:t>faster</a:t>
            </a:r>
            <a:r>
              <a:rPr lang="en-US" sz="2900" spc="5" dirty="0">
                <a:latin typeface="Times New Roman"/>
                <a:cs typeface="Times New Roman"/>
              </a:rPr>
              <a:t> inference times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without </a:t>
            </a:r>
            <a:r>
              <a:rPr lang="en-US" sz="2900" spc="-5" dirty="0">
                <a:latin typeface="Times New Roman"/>
                <a:cs typeface="Times New Roman"/>
              </a:rPr>
              <a:t>sacrificing</a:t>
            </a:r>
            <a:r>
              <a:rPr lang="en-US" sz="2900" spc="5" dirty="0">
                <a:latin typeface="Times New Roman"/>
                <a:cs typeface="Times New Roman"/>
              </a:rPr>
              <a:t> the quality of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the output.</a:t>
            </a:r>
            <a:endParaRPr lang="en-US"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lang="en-US" sz="3200" b="1" spc="10" dirty="0" err="1">
                <a:latin typeface="Times New Roman"/>
                <a:cs typeface="Times New Roman"/>
              </a:rPr>
              <a:t>LoRA</a:t>
            </a:r>
            <a:r>
              <a:rPr lang="en-US" sz="3200" b="1" spc="-95" dirty="0">
                <a:latin typeface="Times New Roman"/>
                <a:cs typeface="Times New Roman"/>
              </a:rPr>
              <a:t> </a:t>
            </a:r>
            <a:r>
              <a:rPr lang="en-US" sz="3200" b="1" spc="10" dirty="0">
                <a:latin typeface="Times New Roman"/>
                <a:cs typeface="Times New Roman"/>
              </a:rPr>
              <a:t>Imp</a:t>
            </a:r>
            <a:r>
              <a:rPr lang="en-US" sz="3200" b="1" dirty="0">
                <a:latin typeface="Times New Roman"/>
                <a:cs typeface="Times New Roman"/>
              </a:rPr>
              <a:t>le</a:t>
            </a:r>
            <a:r>
              <a:rPr lang="en-US" sz="3200" b="1" spc="10" dirty="0">
                <a:latin typeface="Times New Roman"/>
                <a:cs typeface="Times New Roman"/>
              </a:rPr>
              <a:t>m</a:t>
            </a:r>
            <a:r>
              <a:rPr lang="en-US" sz="3200" b="1" dirty="0">
                <a:latin typeface="Times New Roman"/>
                <a:cs typeface="Times New Roman"/>
              </a:rPr>
              <a:t>e</a:t>
            </a:r>
            <a:r>
              <a:rPr lang="en-US" sz="3200" b="1" spc="5" dirty="0">
                <a:latin typeface="Times New Roman"/>
                <a:cs typeface="Times New Roman"/>
              </a:rPr>
              <a:t>ntat</a:t>
            </a:r>
            <a:r>
              <a:rPr lang="en-US" sz="3200" b="1" spc="-5" dirty="0">
                <a:latin typeface="Times New Roman"/>
                <a:cs typeface="Times New Roman"/>
              </a:rPr>
              <a:t>i</a:t>
            </a:r>
            <a:r>
              <a:rPr lang="en-US" sz="3200" b="1" spc="5" dirty="0">
                <a:latin typeface="Times New Roman"/>
                <a:cs typeface="Times New Roman"/>
              </a:rPr>
              <a:t>on: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3600" dirty="0">
              <a:latin typeface="Times New Roman"/>
              <a:cs typeface="Times New Roman"/>
            </a:endParaRPr>
          </a:p>
          <a:p>
            <a:pPr marL="12700" marR="34925">
              <a:lnSpc>
                <a:spcPts val="1700"/>
              </a:lnSpc>
              <a:spcBef>
                <a:spcPts val="5"/>
              </a:spcBef>
            </a:pPr>
            <a:r>
              <a:rPr lang="en-US" sz="2900" spc="5" dirty="0" err="1">
                <a:latin typeface="Times New Roman"/>
                <a:cs typeface="Times New Roman"/>
              </a:rPr>
              <a:t>LoRA</a:t>
            </a:r>
            <a:r>
              <a:rPr lang="en-US" sz="2900" spc="-85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is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a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technique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designed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to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improve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the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training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of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deep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neural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networks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by </a:t>
            </a:r>
            <a:r>
              <a:rPr lang="en-US" sz="2900" spc="-35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aligning the </a:t>
            </a:r>
            <a:r>
              <a:rPr lang="en-US" sz="2900" dirty="0">
                <a:latin typeface="Times New Roman"/>
                <a:cs typeface="Times New Roman"/>
              </a:rPr>
              <a:t>local </a:t>
            </a:r>
            <a:r>
              <a:rPr lang="en-US" sz="2900" spc="5" dirty="0">
                <a:latin typeface="Times New Roman"/>
                <a:cs typeface="Times New Roman"/>
              </a:rPr>
              <a:t>ranks of samples in the feature </a:t>
            </a:r>
            <a:r>
              <a:rPr lang="en-US" sz="2900" dirty="0">
                <a:latin typeface="Times New Roman"/>
                <a:cs typeface="Times New Roman"/>
              </a:rPr>
              <a:t>space. </a:t>
            </a:r>
            <a:r>
              <a:rPr lang="en-US" sz="2900" spc="5" dirty="0">
                <a:latin typeface="Times New Roman"/>
                <a:cs typeface="Times New Roman"/>
              </a:rPr>
              <a:t>It focuses on </a:t>
            </a:r>
            <a:r>
              <a:rPr lang="en-US" sz="2900" dirty="0">
                <a:latin typeface="Times New Roman"/>
                <a:cs typeface="Times New Roman"/>
              </a:rPr>
              <a:t>capturing </a:t>
            </a:r>
            <a:r>
              <a:rPr lang="en-US" sz="2900" spc="5" dirty="0">
                <a:latin typeface="Times New Roman"/>
                <a:cs typeface="Times New Roman"/>
              </a:rPr>
              <a:t> and aligning the </a:t>
            </a:r>
            <a:r>
              <a:rPr lang="en-US" sz="2900" dirty="0">
                <a:latin typeface="Times New Roman"/>
                <a:cs typeface="Times New Roman"/>
              </a:rPr>
              <a:t>local </a:t>
            </a:r>
            <a:r>
              <a:rPr lang="en-US" sz="2900" spc="5" dirty="0">
                <a:latin typeface="Times New Roman"/>
                <a:cs typeface="Times New Roman"/>
              </a:rPr>
              <a:t>relationships between samples, aiming to enhance the </a:t>
            </a:r>
            <a:r>
              <a:rPr lang="en-US" sz="2900" spc="1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discriminative power of the </a:t>
            </a:r>
            <a:r>
              <a:rPr lang="en-US" sz="2900" dirty="0">
                <a:latin typeface="Times New Roman"/>
                <a:cs typeface="Times New Roman"/>
              </a:rPr>
              <a:t>learned </a:t>
            </a:r>
            <a:r>
              <a:rPr lang="en-US" sz="2900" spc="5" dirty="0">
                <a:latin typeface="Times New Roman"/>
                <a:cs typeface="Times New Roman"/>
              </a:rPr>
              <a:t>representations. </a:t>
            </a:r>
            <a:r>
              <a:rPr lang="en-US" sz="2900" dirty="0">
                <a:latin typeface="Times New Roman"/>
                <a:cs typeface="Times New Roman"/>
              </a:rPr>
              <a:t>This </a:t>
            </a:r>
            <a:r>
              <a:rPr lang="en-US" sz="2900" spc="5" dirty="0">
                <a:latin typeface="Times New Roman"/>
                <a:cs typeface="Times New Roman"/>
              </a:rPr>
              <a:t>technique is </a:t>
            </a:r>
            <a:r>
              <a:rPr lang="en-US" sz="2900" dirty="0">
                <a:latin typeface="Times New Roman"/>
                <a:cs typeface="Times New Roman"/>
              </a:rPr>
              <a:t>often </a:t>
            </a:r>
            <a:r>
              <a:rPr lang="en-US" sz="2900" spc="5" dirty="0">
                <a:latin typeface="Times New Roman"/>
                <a:cs typeface="Times New Roman"/>
              </a:rPr>
              <a:t> </a:t>
            </a:r>
            <a:r>
              <a:rPr lang="en-US" sz="2900" dirty="0">
                <a:latin typeface="Times New Roman"/>
                <a:cs typeface="Times New Roman"/>
              </a:rPr>
              <a:t>applied </a:t>
            </a:r>
            <a:r>
              <a:rPr lang="en-US" sz="2900" spc="5" dirty="0">
                <a:latin typeface="Times New Roman"/>
                <a:cs typeface="Times New Roman"/>
              </a:rPr>
              <a:t>in the</a:t>
            </a:r>
            <a:r>
              <a:rPr lang="en-US" sz="2900" dirty="0">
                <a:latin typeface="Times New Roman"/>
                <a:cs typeface="Times New Roman"/>
              </a:rPr>
              <a:t> context</a:t>
            </a:r>
            <a:r>
              <a:rPr lang="en-US" sz="2900" spc="5" dirty="0">
                <a:latin typeface="Times New Roman"/>
                <a:cs typeface="Times New Roman"/>
              </a:rPr>
              <a:t> of image</a:t>
            </a:r>
            <a:r>
              <a:rPr lang="en-US" sz="2900" dirty="0">
                <a:latin typeface="Times New Roman"/>
                <a:cs typeface="Times New Roman"/>
              </a:rPr>
              <a:t> classification</a:t>
            </a:r>
            <a:r>
              <a:rPr lang="en-US" sz="2900" spc="5" dirty="0">
                <a:latin typeface="Times New Roman"/>
                <a:cs typeface="Times New Roman"/>
              </a:rPr>
              <a:t> and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lang="en-US" sz="2900" spc="5" dirty="0">
                <a:latin typeface="Times New Roman"/>
                <a:cs typeface="Times New Roman"/>
              </a:rPr>
              <a:t>feature </a:t>
            </a:r>
            <a:r>
              <a:rPr lang="en-US" sz="2900" dirty="0">
                <a:latin typeface="Times New Roman"/>
                <a:cs typeface="Times New Roman"/>
              </a:rPr>
              <a:t>learning.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40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FD14-DCF0-083F-D47A-C90303A6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65" y="365126"/>
            <a:ext cx="10663335" cy="409316"/>
          </a:xfrm>
        </p:spPr>
        <p:txBody>
          <a:bodyPr>
            <a:normAutofit fontScale="90000"/>
          </a:bodyPr>
          <a:lstStyle/>
          <a:p>
            <a:r>
              <a:rPr lang="en-IN" sz="3000" b="1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Image</a:t>
            </a:r>
            <a:r>
              <a:rPr lang="en-IN" sz="3000" b="1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3000" b="1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lang="en-IN" sz="3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3000" b="1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through</a:t>
            </a:r>
            <a:r>
              <a:rPr lang="en-IN" sz="3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3000" b="1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Noise</a:t>
            </a:r>
            <a:br>
              <a:rPr lang="en-IN" sz="3000" b="1">
                <a:latin typeface="Times New Roman"/>
                <a:cs typeface="Times New Roman"/>
              </a:rPr>
            </a:br>
            <a:endParaRPr lang="en-IN" sz="3000" b="1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C653E52C-65BC-5B6C-C7D5-30EA06999370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6511" y="1113179"/>
            <a:ext cx="8378977" cy="49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4500927-5A55-4EBB-1725-338191A54C2F}"/>
              </a:ext>
            </a:extLst>
          </p:cNvPr>
          <p:cNvSpPr txBox="1"/>
          <p:nvPr/>
        </p:nvSpPr>
        <p:spPr>
          <a:xfrm>
            <a:off x="3629609" y="614332"/>
            <a:ext cx="5561044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Mathematical</a:t>
            </a:r>
            <a:r>
              <a:rPr sz="2400" b="1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Algorithm of </a:t>
            </a:r>
            <a:r>
              <a:rPr sz="2400" b="1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SD</a:t>
            </a:r>
            <a:r>
              <a:rPr sz="2400" b="1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ED0B6490-DE5E-D392-0DDE-808774C9917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26" y="1546726"/>
            <a:ext cx="7696466" cy="2036229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0B59E5C2-C2EB-B469-618E-32642D9274B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105469"/>
            <a:ext cx="7631150" cy="23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3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C228-8A3F-169E-DB68-DA8B45CA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80" y="365126"/>
            <a:ext cx="10598020" cy="595928"/>
          </a:xfrm>
        </p:spPr>
        <p:txBody>
          <a:bodyPr>
            <a:normAutofit fontScale="90000"/>
          </a:bodyPr>
          <a:lstStyle/>
          <a:p>
            <a:r>
              <a:rPr lang="en-IN" sz="3000" b="1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Architecture</a:t>
            </a:r>
            <a:r>
              <a:rPr lang="en-IN" sz="30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3000" b="1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lang="en-IN" sz="3000" b="1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3000" b="1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SD</a:t>
            </a:r>
            <a:r>
              <a:rPr lang="en-IN" sz="30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3000" b="1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</a:t>
            </a:r>
            <a:br>
              <a:rPr lang="en-IN" sz="3000" dirty="0">
                <a:latin typeface="Times New Roman"/>
                <a:cs typeface="Times New Roman"/>
              </a:rPr>
            </a:br>
            <a:endParaRPr lang="en-IN" sz="3000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8D7D478-C5A6-4E25-F8AF-6966D7DBEA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780" y="1231640"/>
            <a:ext cx="10702212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9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AF0C-FECF-A717-3CB8-23BCB7C8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919"/>
          </a:xfrm>
        </p:spPr>
        <p:txBody>
          <a:bodyPr>
            <a:normAutofit fontScale="90000"/>
          </a:bodyPr>
          <a:lstStyle/>
          <a:p>
            <a:r>
              <a:rPr lang="en-IN" sz="3000" b="1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Components</a:t>
            </a:r>
            <a:br>
              <a:rPr lang="en-IN" sz="3000" dirty="0">
                <a:latin typeface="Times New Roman"/>
                <a:cs typeface="Times New Roman"/>
              </a:rPr>
            </a:b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CA45-9AF3-3DEF-100B-D46F4654E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2" y="1138335"/>
            <a:ext cx="11635274" cy="5514391"/>
          </a:xfrm>
        </p:spPr>
        <p:txBody>
          <a:bodyPr>
            <a:normAutofit/>
          </a:bodyPr>
          <a:lstStyle/>
          <a:p>
            <a:pPr marL="330200" marR="207645" lvl="0" indent="-317500" algn="l" defTabSz="914400" rtl="0" eaLnBrk="1" fontAlgn="auto" latinLnBrk="0" hangingPunct="1">
              <a:lnSpc>
                <a:spcPts val="14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9565" algn="l"/>
                <a:tab pos="330200" algn="l"/>
              </a:tabLst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Scheduler:</a:t>
            </a:r>
            <a:r>
              <a:rPr kumimoji="0" lang="en-US" sz="15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component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manages</a:t>
            </a:r>
            <a:r>
              <a:rPr kumimoji="0" lang="en-US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overall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training</a:t>
            </a:r>
            <a:r>
              <a:rPr kumimoji="0" lang="en-US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process,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likely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coordinating</a:t>
            </a:r>
            <a:r>
              <a:rPr kumimoji="0" lang="en-US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lang="en-US" sz="15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flow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and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ensuring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other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parts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work </a:t>
            </a:r>
            <a:r>
              <a:rPr kumimoji="0" lang="en-US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together.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Times New Roman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0200" marR="17145" lvl="0" indent="-31750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9565" algn="l"/>
                <a:tab pos="330200" algn="l"/>
              </a:tabLst>
              <a:defRPr/>
            </a:pPr>
            <a:r>
              <a:rPr kumimoji="0" lang="en-US" sz="15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Prompt:</a:t>
            </a:r>
            <a:r>
              <a:rPr kumimoji="0" lang="en-US" sz="15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refers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the input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description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 to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generate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</a:t>
            </a:r>
            <a:r>
              <a:rPr kumimoji="0" lang="en-US" sz="15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Times New Roman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0200" marR="610235" lvl="0" indent="-31750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9565" algn="l"/>
                <a:tab pos="330200" algn="l"/>
              </a:tabLst>
              <a:defRPr/>
            </a:pP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Encoder:</a:t>
            </a:r>
            <a:r>
              <a:rPr kumimoji="0" lang="en-US" sz="15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block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takes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prompt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converts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into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machine-readable </a:t>
            </a:r>
            <a:r>
              <a:rPr kumimoji="0" lang="en-US" sz="15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representation,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like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vector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numbers.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Times New Roman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0200" marR="69850" lvl="0" indent="-31750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9565" algn="l"/>
                <a:tab pos="330200" algn="l"/>
              </a:tabLst>
              <a:defRPr/>
            </a:pP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Embeddings:</a:t>
            </a:r>
            <a:r>
              <a:rPr kumimoji="0" lang="en-US" sz="15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represents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process</a:t>
            </a:r>
            <a:r>
              <a:rPr kumimoji="0" lang="en-US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converting</a:t>
            </a:r>
            <a:r>
              <a:rPr kumimoji="0" lang="en-US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textual</a:t>
            </a:r>
            <a:r>
              <a:rPr kumimoji="0" lang="en-US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information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into</a:t>
            </a:r>
            <a:r>
              <a:rPr kumimoji="0" lang="en-US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numerical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vectors.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It’s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way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the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model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understand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meaning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words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text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prompt.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Times New Roman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0200" marR="412115" lvl="0" indent="-31750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9565" algn="l"/>
                <a:tab pos="330200" algn="l"/>
              </a:tabLst>
              <a:defRPr/>
            </a:pP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Noise: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Random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noise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introduced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at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stage,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which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helps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model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produce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more </a:t>
            </a:r>
            <a:r>
              <a:rPr kumimoji="0" lang="en-US" sz="15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diverse and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creative outputs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during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 generation.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Times New Roman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0200" marR="149225" lvl="0" indent="-31750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9565" algn="l"/>
                <a:tab pos="330200" algn="l"/>
              </a:tabLst>
              <a:defRPr/>
            </a:pP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Decoder:</a:t>
            </a:r>
            <a:r>
              <a:rPr kumimoji="0" lang="en-US" sz="15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block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takes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encoded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representation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noise,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uses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them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lang="en-US" sz="15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generate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image.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essentially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learns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translate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encoded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into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corresponding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Times New Roman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0200" marR="89535" lvl="0" indent="-31750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9565" algn="l"/>
                <a:tab pos="330200" algn="l"/>
              </a:tabLst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CLIP:</a:t>
            </a:r>
            <a:r>
              <a:rPr kumimoji="0" lang="en-US" sz="15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stands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Contrastive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Language-Image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Pre-training.</a:t>
            </a:r>
            <a:r>
              <a:rPr kumimoji="0" lang="en-US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It’s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model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has</a:t>
            </a:r>
            <a:r>
              <a:rPr kumimoji="0" lang="en-US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been </a:t>
            </a:r>
            <a:r>
              <a:rPr kumimoji="0" lang="en-US" sz="15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trained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massive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dataset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text-image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pairs.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It’s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likely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used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compare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generated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the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encoded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text description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ensure they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align.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Times New Roman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0200" marR="137795" lvl="0" indent="-317500" algn="just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30200" algn="l"/>
              </a:tabLst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Conv 3x3, no </a:t>
            </a: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linear: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refers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a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convolutional layer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a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kernel size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3x3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 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linear activation function applied. Convolutional layers are essential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 recognition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tasks;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help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identify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patterns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in the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image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Times New Roman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0200" marR="372745" lvl="0" indent="-31750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9565" algn="l"/>
                <a:tab pos="330200" algn="l"/>
              </a:tabLst>
              <a:defRPr/>
            </a:pP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Max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Pool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2x2:</a:t>
            </a:r>
            <a:r>
              <a:rPr kumimoji="0" lang="en-US" sz="15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layer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performs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downsampling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reducing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dimensionality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lang="en-US" sz="15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 data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taking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maximum value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2x2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window.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Times New Roman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0200" marR="297180" lvl="0" indent="-31750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9565" algn="l"/>
                <a:tab pos="330200" algn="l"/>
              </a:tabLst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Up-sample</a:t>
            </a: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2x2:</a:t>
            </a:r>
            <a:r>
              <a:rPr kumimoji="0" lang="en-US" sz="15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layer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increases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resolution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image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by a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factor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 in </a:t>
            </a:r>
            <a:r>
              <a:rPr kumimoji="0" lang="en-US" sz="15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dimension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(width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height).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Times New Roman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30200" marR="5080" lvl="0" indent="-31750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29565" algn="l"/>
                <a:tab pos="330200" algn="l"/>
              </a:tabLst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3x3,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</a:t>
            </a:r>
            <a:r>
              <a:rPr kumimoji="0" lang="en-US" sz="15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linear:</a:t>
            </a:r>
            <a:r>
              <a:rPr kumimoji="0" lang="en-US" sz="15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refers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another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convolutional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layer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kernel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size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3x3</a:t>
            </a:r>
            <a:r>
              <a:rPr kumimoji="0" lang="en-US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lang="en-US" sz="1500" b="0" i="0" u="none" strike="noStrike" kern="1200" cap="none" spc="-2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linear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activation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function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applied.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79108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B7E07D-072A-4D90-BA7A-7BCCEBF26EF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53812FF-C65E-4A33-A71C-8464EE635C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79E0A-357E-4659-B827-12FDDE942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1512</Words>
  <Application>Microsoft Office PowerPoint</Application>
  <PresentationFormat>Widescreen</PresentationFormat>
  <Paragraphs>138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MT</vt:lpstr>
      <vt:lpstr>Calibri</vt:lpstr>
      <vt:lpstr>Calibri Light</vt:lpstr>
      <vt:lpstr>Edwardian Script ITC</vt:lpstr>
      <vt:lpstr>SamsungOne 600C</vt:lpstr>
      <vt:lpstr>SamsungOne 700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Generation through Noise </vt:lpstr>
      <vt:lpstr>PowerPoint Presentation</vt:lpstr>
      <vt:lpstr>Architecture for SD Model </vt:lpstr>
      <vt:lpstr>Components </vt:lpstr>
      <vt:lpstr>Results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Rajesh Agarwal</cp:lastModifiedBy>
  <cp:revision>52</cp:revision>
  <dcterms:created xsi:type="dcterms:W3CDTF">2019-07-24T12:22:39Z</dcterms:created>
  <dcterms:modified xsi:type="dcterms:W3CDTF">2024-05-06T06:17:19Z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