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64" r:id="rId4"/>
    <p:sldId id="258" r:id="rId5"/>
    <p:sldId id="263" r:id="rId6"/>
    <p:sldId id="262" r:id="rId7"/>
    <p:sldId id="268" r:id="rId8"/>
    <p:sldId id="267" r:id="rId9"/>
    <p:sldId id="273" r:id="rId10"/>
    <p:sldId id="274" r:id="rId11"/>
    <p:sldId id="275" r:id="rId12"/>
    <p:sldId id="259" r:id="rId13"/>
    <p:sldId id="270" r:id="rId14"/>
    <p:sldId id="271" r:id="rId15"/>
    <p:sldId id="265"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FB5EC85-623F-4AF6-8F63-AA8E32A99CC1}">
          <p14:sldIdLst>
            <p14:sldId id="256"/>
            <p14:sldId id="257"/>
            <p14:sldId id="264"/>
            <p14:sldId id="258"/>
          </p14:sldIdLst>
        </p14:section>
        <p14:section name="Untitled Section" id="{ADBD352E-E295-4660-B64A-FA8298D2C5EC}">
          <p14:sldIdLst>
            <p14:sldId id="263"/>
            <p14:sldId id="262"/>
            <p14:sldId id="268"/>
            <p14:sldId id="267"/>
            <p14:sldId id="273"/>
            <p14:sldId id="274"/>
            <p14:sldId id="275"/>
            <p14:sldId id="259"/>
            <p14:sldId id="270"/>
            <p14:sldId id="271"/>
            <p14:sldId id="265"/>
            <p14:sldId id="27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956"/>
    <p:restoredTop sz="95775"/>
  </p:normalViewPr>
  <p:slideViewPr>
    <p:cSldViewPr snapToGrid="0" snapToObjects="1">
      <p:cViewPr varScale="1">
        <p:scale>
          <a:sx n="87" d="100"/>
          <a:sy n="87" d="100"/>
        </p:scale>
        <p:origin x="67"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Logistic </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Accuracy</c:v>
                </c:pt>
                <c:pt idx="1">
                  <c:v>Precision</c:v>
                </c:pt>
              </c:strCache>
            </c:strRef>
          </c:cat>
          <c:val>
            <c:numRef>
              <c:f>Sheet1!$B$2:$B$3</c:f>
              <c:numCache>
                <c:formatCode>General</c:formatCode>
                <c:ptCount val="2"/>
                <c:pt idx="0">
                  <c:v>78</c:v>
                </c:pt>
                <c:pt idx="1">
                  <c:v>76</c:v>
                </c:pt>
              </c:numCache>
            </c:numRef>
          </c:val>
          <c:extLst>
            <c:ext xmlns:c16="http://schemas.microsoft.com/office/drawing/2014/chart" uri="{C3380CC4-5D6E-409C-BE32-E72D297353CC}">
              <c16:uniqueId val="{00000000-C538-A141-A7B0-03A01487D7CB}"/>
            </c:ext>
          </c:extLst>
        </c:ser>
        <c:ser>
          <c:idx val="1"/>
          <c:order val="1"/>
          <c:tx>
            <c:strRef>
              <c:f>Sheet1!$C$1</c:f>
              <c:strCache>
                <c:ptCount val="1"/>
                <c:pt idx="0">
                  <c:v>Standard Scaler</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Accuracy</c:v>
                </c:pt>
                <c:pt idx="1">
                  <c:v>Precision</c:v>
                </c:pt>
              </c:strCache>
            </c:strRef>
          </c:cat>
          <c:val>
            <c:numRef>
              <c:f>Sheet1!$C$2:$C$3</c:f>
              <c:numCache>
                <c:formatCode>General</c:formatCode>
                <c:ptCount val="2"/>
                <c:pt idx="0">
                  <c:v>81</c:v>
                </c:pt>
                <c:pt idx="1">
                  <c:v>78</c:v>
                </c:pt>
              </c:numCache>
            </c:numRef>
          </c:val>
          <c:extLst>
            <c:ext xmlns:c16="http://schemas.microsoft.com/office/drawing/2014/chart" uri="{C3380CC4-5D6E-409C-BE32-E72D297353CC}">
              <c16:uniqueId val="{00000001-C538-A141-A7B0-03A01487D7CB}"/>
            </c:ext>
          </c:extLst>
        </c:ser>
        <c:ser>
          <c:idx val="2"/>
          <c:order val="2"/>
          <c:tx>
            <c:strRef>
              <c:f>Sheet1!$D$1</c:f>
              <c:strCache>
                <c:ptCount val="1"/>
                <c:pt idx="0">
                  <c:v>Decision Tree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Accuracy</c:v>
                </c:pt>
                <c:pt idx="1">
                  <c:v>Precision</c:v>
                </c:pt>
              </c:strCache>
            </c:strRef>
          </c:cat>
          <c:val>
            <c:numRef>
              <c:f>Sheet1!$D$2:$D$3</c:f>
              <c:numCache>
                <c:formatCode>General</c:formatCode>
                <c:ptCount val="2"/>
                <c:pt idx="0">
                  <c:v>81</c:v>
                </c:pt>
                <c:pt idx="1">
                  <c:v>72</c:v>
                </c:pt>
              </c:numCache>
            </c:numRef>
          </c:val>
          <c:extLst>
            <c:ext xmlns:c16="http://schemas.microsoft.com/office/drawing/2014/chart" uri="{C3380CC4-5D6E-409C-BE32-E72D297353CC}">
              <c16:uniqueId val="{00000002-C538-A141-A7B0-03A01487D7CB}"/>
            </c:ext>
          </c:extLst>
        </c:ser>
        <c:ser>
          <c:idx val="3"/>
          <c:order val="3"/>
          <c:tx>
            <c:strRef>
              <c:f>Sheet1!$E$1</c:f>
              <c:strCache>
                <c:ptCount val="1"/>
                <c:pt idx="0">
                  <c:v>Random Forest</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Accuracy</c:v>
                </c:pt>
                <c:pt idx="1">
                  <c:v>Precision</c:v>
                </c:pt>
              </c:strCache>
            </c:strRef>
          </c:cat>
          <c:val>
            <c:numRef>
              <c:f>Sheet1!$E$2:$E$3</c:f>
              <c:numCache>
                <c:formatCode>General</c:formatCode>
                <c:ptCount val="2"/>
                <c:pt idx="0">
                  <c:v>86</c:v>
                </c:pt>
                <c:pt idx="1">
                  <c:v>90</c:v>
                </c:pt>
              </c:numCache>
            </c:numRef>
          </c:val>
          <c:extLst>
            <c:ext xmlns:c16="http://schemas.microsoft.com/office/drawing/2014/chart" uri="{C3380CC4-5D6E-409C-BE32-E72D297353CC}">
              <c16:uniqueId val="{00000004-C538-A141-A7B0-03A01487D7CB}"/>
            </c:ext>
          </c:extLst>
        </c:ser>
        <c:ser>
          <c:idx val="4"/>
          <c:order val="4"/>
          <c:tx>
            <c:strRef>
              <c:f>Sheet1!$F$1</c:f>
              <c:strCache>
                <c:ptCount val="1"/>
                <c:pt idx="0">
                  <c:v>Gradient Boosting</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Accuracy</c:v>
                </c:pt>
                <c:pt idx="1">
                  <c:v>Precision</c:v>
                </c:pt>
              </c:strCache>
            </c:strRef>
          </c:cat>
          <c:val>
            <c:numRef>
              <c:f>Sheet1!$F$2:$F$3</c:f>
              <c:numCache>
                <c:formatCode>General</c:formatCode>
                <c:ptCount val="2"/>
                <c:pt idx="0">
                  <c:v>85</c:v>
                </c:pt>
                <c:pt idx="1">
                  <c:v>85</c:v>
                </c:pt>
              </c:numCache>
            </c:numRef>
          </c:val>
          <c:extLst>
            <c:ext xmlns:c16="http://schemas.microsoft.com/office/drawing/2014/chart" uri="{C3380CC4-5D6E-409C-BE32-E72D297353CC}">
              <c16:uniqueId val="{00000005-C538-A141-A7B0-03A01487D7CB}"/>
            </c:ext>
          </c:extLst>
        </c:ser>
        <c:ser>
          <c:idx val="5"/>
          <c:order val="5"/>
          <c:tx>
            <c:strRef>
              <c:f>Sheet1!$G$1</c:f>
              <c:strCache>
                <c:ptCount val="1"/>
                <c:pt idx="0">
                  <c:v>XG Boost</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Accuracy</c:v>
                </c:pt>
                <c:pt idx="1">
                  <c:v>Precision</c:v>
                </c:pt>
              </c:strCache>
            </c:strRef>
          </c:cat>
          <c:val>
            <c:numRef>
              <c:f>Sheet1!$G$2:$G$3</c:f>
              <c:numCache>
                <c:formatCode>General</c:formatCode>
                <c:ptCount val="2"/>
                <c:pt idx="0">
                  <c:v>86</c:v>
                </c:pt>
                <c:pt idx="1">
                  <c:v>78</c:v>
                </c:pt>
              </c:numCache>
            </c:numRef>
          </c:val>
          <c:extLst>
            <c:ext xmlns:c16="http://schemas.microsoft.com/office/drawing/2014/chart" uri="{C3380CC4-5D6E-409C-BE32-E72D297353CC}">
              <c16:uniqueId val="{00000007-C538-A141-A7B0-03A01487D7CB}"/>
            </c:ext>
          </c:extLst>
        </c:ser>
        <c:ser>
          <c:idx val="6"/>
          <c:order val="6"/>
          <c:tx>
            <c:strRef>
              <c:f>Sheet1!$H$1</c:f>
              <c:strCache>
                <c:ptCount val="1"/>
                <c:pt idx="0">
                  <c:v>SVC</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Accuracy</c:v>
                </c:pt>
                <c:pt idx="1">
                  <c:v>Precision</c:v>
                </c:pt>
              </c:strCache>
            </c:strRef>
          </c:cat>
          <c:val>
            <c:numRef>
              <c:f>Sheet1!$H$2:$H$3</c:f>
              <c:numCache>
                <c:formatCode>General</c:formatCode>
                <c:ptCount val="2"/>
                <c:pt idx="0">
                  <c:v>67</c:v>
                </c:pt>
                <c:pt idx="1">
                  <c:v>40</c:v>
                </c:pt>
              </c:numCache>
            </c:numRef>
          </c:val>
          <c:extLst>
            <c:ext xmlns:c16="http://schemas.microsoft.com/office/drawing/2014/chart" uri="{C3380CC4-5D6E-409C-BE32-E72D297353CC}">
              <c16:uniqueId val="{00000008-C538-A141-A7B0-03A01487D7CB}"/>
            </c:ext>
          </c:extLst>
        </c:ser>
        <c:dLbls>
          <c:dLblPos val="outEnd"/>
          <c:showLegendKey val="0"/>
          <c:showVal val="1"/>
          <c:showCatName val="0"/>
          <c:showSerName val="0"/>
          <c:showPercent val="0"/>
          <c:showBubbleSize val="0"/>
        </c:dLbls>
        <c:gapWidth val="219"/>
        <c:overlap val="-27"/>
        <c:axId val="1782428320"/>
        <c:axId val="1782476304"/>
      </c:barChart>
      <c:catAx>
        <c:axId val="1782428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82476304"/>
        <c:crosses val="autoZero"/>
        <c:auto val="1"/>
        <c:lblAlgn val="ctr"/>
        <c:lblOffset val="100"/>
        <c:noMultiLvlLbl val="0"/>
      </c:catAx>
      <c:valAx>
        <c:axId val="17824763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8242832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Logistic</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Recall</c:v>
                </c:pt>
              </c:strCache>
            </c:strRef>
          </c:cat>
          <c:val>
            <c:numRef>
              <c:f>Sheet1!$B$2</c:f>
              <c:numCache>
                <c:formatCode>General</c:formatCode>
                <c:ptCount val="1"/>
                <c:pt idx="0">
                  <c:v>46</c:v>
                </c:pt>
              </c:numCache>
            </c:numRef>
          </c:val>
          <c:extLst>
            <c:ext xmlns:c16="http://schemas.microsoft.com/office/drawing/2014/chart" uri="{C3380CC4-5D6E-409C-BE32-E72D297353CC}">
              <c16:uniqueId val="{00000000-C4F6-A54D-9FB0-64595962F574}"/>
            </c:ext>
          </c:extLst>
        </c:ser>
        <c:ser>
          <c:idx val="1"/>
          <c:order val="1"/>
          <c:tx>
            <c:strRef>
              <c:f>Sheet1!$C$1</c:f>
              <c:strCache>
                <c:ptCount val="1"/>
                <c:pt idx="0">
                  <c:v>Standard Scaler</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Recall</c:v>
                </c:pt>
              </c:strCache>
            </c:strRef>
          </c:cat>
          <c:val>
            <c:numRef>
              <c:f>Sheet1!$C$2</c:f>
              <c:numCache>
                <c:formatCode>General</c:formatCode>
                <c:ptCount val="1"/>
                <c:pt idx="0">
                  <c:v>53</c:v>
                </c:pt>
              </c:numCache>
            </c:numRef>
          </c:val>
          <c:extLst>
            <c:ext xmlns:c16="http://schemas.microsoft.com/office/drawing/2014/chart" uri="{C3380CC4-5D6E-409C-BE32-E72D297353CC}">
              <c16:uniqueId val="{00000001-C4F6-A54D-9FB0-64595962F574}"/>
            </c:ext>
          </c:extLst>
        </c:ser>
        <c:ser>
          <c:idx val="2"/>
          <c:order val="2"/>
          <c:tx>
            <c:strRef>
              <c:f>Sheet1!$D$1</c:f>
              <c:strCache>
                <c:ptCount val="1"/>
                <c:pt idx="0">
                  <c:v>SVC</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Recall</c:v>
                </c:pt>
              </c:strCache>
            </c:strRef>
          </c:cat>
          <c:val>
            <c:numRef>
              <c:f>Sheet1!$D$2</c:f>
              <c:numCache>
                <c:formatCode>General</c:formatCode>
                <c:ptCount val="1"/>
                <c:pt idx="0">
                  <c:v>7</c:v>
                </c:pt>
              </c:numCache>
            </c:numRef>
          </c:val>
          <c:extLst>
            <c:ext xmlns:c16="http://schemas.microsoft.com/office/drawing/2014/chart" uri="{C3380CC4-5D6E-409C-BE32-E72D297353CC}">
              <c16:uniqueId val="{00000002-C4F6-A54D-9FB0-64595962F574}"/>
            </c:ext>
          </c:extLst>
        </c:ser>
        <c:ser>
          <c:idx val="3"/>
          <c:order val="3"/>
          <c:tx>
            <c:strRef>
              <c:f>Sheet1!$E$1</c:f>
              <c:strCache>
                <c:ptCount val="1"/>
                <c:pt idx="0">
                  <c:v>Decision Tree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Recall</c:v>
                </c:pt>
              </c:strCache>
            </c:strRef>
          </c:cat>
          <c:val>
            <c:numRef>
              <c:f>Sheet1!$E$2</c:f>
              <c:numCache>
                <c:formatCode>General</c:formatCode>
                <c:ptCount val="1"/>
                <c:pt idx="0">
                  <c:v>64</c:v>
                </c:pt>
              </c:numCache>
            </c:numRef>
          </c:val>
          <c:extLst>
            <c:ext xmlns:c16="http://schemas.microsoft.com/office/drawing/2014/chart" uri="{C3380CC4-5D6E-409C-BE32-E72D297353CC}">
              <c16:uniqueId val="{00000001-415E-364A-8998-AE080FB1661C}"/>
            </c:ext>
          </c:extLst>
        </c:ser>
        <c:ser>
          <c:idx val="4"/>
          <c:order val="4"/>
          <c:tx>
            <c:strRef>
              <c:f>Sheet1!$F$1</c:f>
              <c:strCache>
                <c:ptCount val="1"/>
                <c:pt idx="0">
                  <c:v>Random Forest</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Recall</c:v>
                </c:pt>
              </c:strCache>
            </c:strRef>
          </c:cat>
          <c:val>
            <c:numRef>
              <c:f>Sheet1!$F$2</c:f>
              <c:numCache>
                <c:formatCode>General</c:formatCode>
                <c:ptCount val="1"/>
                <c:pt idx="0">
                  <c:v>64</c:v>
                </c:pt>
              </c:numCache>
            </c:numRef>
          </c:val>
          <c:extLst>
            <c:ext xmlns:c16="http://schemas.microsoft.com/office/drawing/2014/chart" uri="{C3380CC4-5D6E-409C-BE32-E72D297353CC}">
              <c16:uniqueId val="{00000002-415E-364A-8998-AE080FB1661C}"/>
            </c:ext>
          </c:extLst>
        </c:ser>
        <c:ser>
          <c:idx val="5"/>
          <c:order val="5"/>
          <c:tx>
            <c:strRef>
              <c:f>Sheet1!$G$1</c:f>
              <c:strCache>
                <c:ptCount val="1"/>
                <c:pt idx="0">
                  <c:v>Gradient Boosting</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Recall</c:v>
                </c:pt>
              </c:strCache>
            </c:strRef>
          </c:cat>
          <c:val>
            <c:numRef>
              <c:f>Sheet1!$G$2</c:f>
              <c:numCache>
                <c:formatCode>General</c:formatCode>
                <c:ptCount val="1"/>
                <c:pt idx="0">
                  <c:v>64</c:v>
                </c:pt>
              </c:numCache>
            </c:numRef>
          </c:val>
          <c:extLst>
            <c:ext xmlns:c16="http://schemas.microsoft.com/office/drawing/2014/chart" uri="{C3380CC4-5D6E-409C-BE32-E72D297353CC}">
              <c16:uniqueId val="{00000003-415E-364A-8998-AE080FB1661C}"/>
            </c:ext>
          </c:extLst>
        </c:ser>
        <c:ser>
          <c:idx val="6"/>
          <c:order val="6"/>
          <c:tx>
            <c:strRef>
              <c:f>Sheet1!$H$1</c:f>
              <c:strCache>
                <c:ptCount val="1"/>
                <c:pt idx="0">
                  <c:v>XG Boost</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Recall</c:v>
                </c:pt>
              </c:strCache>
            </c:strRef>
          </c:cat>
          <c:val>
            <c:numRef>
              <c:f>Sheet1!$H$2</c:f>
              <c:numCache>
                <c:formatCode>General</c:formatCode>
                <c:ptCount val="1"/>
                <c:pt idx="0">
                  <c:v>78</c:v>
                </c:pt>
              </c:numCache>
            </c:numRef>
          </c:val>
          <c:extLst>
            <c:ext xmlns:c16="http://schemas.microsoft.com/office/drawing/2014/chart" uri="{C3380CC4-5D6E-409C-BE32-E72D297353CC}">
              <c16:uniqueId val="{00000004-415E-364A-8998-AE080FB1661C}"/>
            </c:ext>
          </c:extLst>
        </c:ser>
        <c:dLbls>
          <c:dLblPos val="inEnd"/>
          <c:showLegendKey val="0"/>
          <c:showVal val="1"/>
          <c:showCatName val="0"/>
          <c:showSerName val="0"/>
          <c:showPercent val="0"/>
          <c:showBubbleSize val="0"/>
        </c:dLbls>
        <c:gapWidth val="219"/>
        <c:overlap val="-27"/>
        <c:axId val="1820028400"/>
        <c:axId val="1819791920"/>
      </c:barChart>
      <c:catAx>
        <c:axId val="18200284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19791920"/>
        <c:crosses val="autoZero"/>
        <c:auto val="1"/>
        <c:lblAlgn val="ctr"/>
        <c:lblOffset val="100"/>
        <c:noMultiLvlLbl val="0"/>
      </c:catAx>
      <c:valAx>
        <c:axId val="18197919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2002840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708A6D-C20A-49E5-AE8D-38E3FC4477F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0460ADB5-92F8-40A8-8711-C55F08D9E161}">
      <dgm:prSet/>
      <dgm:spPr/>
      <dgm:t>
        <a:bodyPr/>
        <a:lstStyle/>
        <a:p>
          <a:r>
            <a:rPr lang="en-IN" b="1" u="sng"/>
            <a:t>Standard Scaler</a:t>
          </a:r>
          <a:r>
            <a:rPr lang="en-IN"/>
            <a:t> :-Standardization scales each input variable separately by subtracting the mean (called centering) and dividing by the standard deviation to shift the distribution to have a mean of zero and a standard deviation of one</a:t>
          </a:r>
          <a:endParaRPr lang="en-US"/>
        </a:p>
      </dgm:t>
    </dgm:pt>
    <dgm:pt modelId="{B046921A-CDBD-4A56-8AEF-C5ED23243A40}" type="parTrans" cxnId="{3FF648D8-4F3D-4B6C-ABD4-0A2EDFA740FD}">
      <dgm:prSet/>
      <dgm:spPr/>
      <dgm:t>
        <a:bodyPr/>
        <a:lstStyle/>
        <a:p>
          <a:endParaRPr lang="en-US"/>
        </a:p>
      </dgm:t>
    </dgm:pt>
    <dgm:pt modelId="{719AE90B-2688-4474-9744-637DDC06C31F}" type="sibTrans" cxnId="{3FF648D8-4F3D-4B6C-ABD4-0A2EDFA740FD}">
      <dgm:prSet/>
      <dgm:spPr/>
      <dgm:t>
        <a:bodyPr/>
        <a:lstStyle/>
        <a:p>
          <a:endParaRPr lang="en-US"/>
        </a:p>
      </dgm:t>
    </dgm:pt>
    <dgm:pt modelId="{284963F9-3249-4A24-90ED-DE3274996B07}">
      <dgm:prSet/>
      <dgm:spPr/>
      <dgm:t>
        <a:bodyPr/>
        <a:lstStyle/>
        <a:p>
          <a:endParaRPr lang="en-IN" b="1" u="sng" dirty="0"/>
        </a:p>
        <a:p>
          <a:r>
            <a:rPr lang="en-IN" b="1" u="sng" dirty="0"/>
            <a:t>SVC</a:t>
          </a:r>
          <a:r>
            <a:rPr lang="en-IN" dirty="0"/>
            <a:t> :-  The objective of a Linear SVC (Support Vector Classifier) is to fit to the data you provide, returning a "best fit" hyperplane that divides, or categorizes, your data. From there, after getting the hyperplane, you can then feed some features to your classifier to see what the "predicted" class is.</a:t>
          </a:r>
          <a:endParaRPr lang="en-US" dirty="0"/>
        </a:p>
      </dgm:t>
    </dgm:pt>
    <dgm:pt modelId="{3FA14E03-F8CC-4523-BD58-3C6922148AAD}" type="parTrans" cxnId="{681CC126-E288-4A0B-B1B9-A4BBF1D281C3}">
      <dgm:prSet/>
      <dgm:spPr/>
      <dgm:t>
        <a:bodyPr/>
        <a:lstStyle/>
        <a:p>
          <a:endParaRPr lang="en-US"/>
        </a:p>
      </dgm:t>
    </dgm:pt>
    <dgm:pt modelId="{45F92F28-D353-45FC-B1ED-B6446C98BFB6}" type="sibTrans" cxnId="{681CC126-E288-4A0B-B1B9-A4BBF1D281C3}">
      <dgm:prSet/>
      <dgm:spPr/>
      <dgm:t>
        <a:bodyPr/>
        <a:lstStyle/>
        <a:p>
          <a:endParaRPr lang="en-US"/>
        </a:p>
      </dgm:t>
    </dgm:pt>
    <dgm:pt modelId="{F46C1783-4D20-DF48-8B18-42A95F5FC979}" type="pres">
      <dgm:prSet presAssocID="{95708A6D-C20A-49E5-AE8D-38E3FC4477F3}" presName="vert0" presStyleCnt="0">
        <dgm:presLayoutVars>
          <dgm:dir/>
          <dgm:animOne val="branch"/>
          <dgm:animLvl val="lvl"/>
        </dgm:presLayoutVars>
      </dgm:prSet>
      <dgm:spPr/>
      <dgm:t>
        <a:bodyPr/>
        <a:lstStyle/>
        <a:p>
          <a:endParaRPr lang="en-US"/>
        </a:p>
      </dgm:t>
    </dgm:pt>
    <dgm:pt modelId="{C5BC6F9B-2D95-A143-878B-2E2BD5CC4BD6}" type="pres">
      <dgm:prSet presAssocID="{0460ADB5-92F8-40A8-8711-C55F08D9E161}" presName="thickLine" presStyleLbl="alignNode1" presStyleIdx="0" presStyleCnt="2"/>
      <dgm:spPr/>
    </dgm:pt>
    <dgm:pt modelId="{EE029839-1CB7-6144-B5C2-0ACCF7D86346}" type="pres">
      <dgm:prSet presAssocID="{0460ADB5-92F8-40A8-8711-C55F08D9E161}" presName="horz1" presStyleCnt="0"/>
      <dgm:spPr/>
    </dgm:pt>
    <dgm:pt modelId="{2AA8548F-D3FB-6949-8CA5-910BE233F19B}" type="pres">
      <dgm:prSet presAssocID="{0460ADB5-92F8-40A8-8711-C55F08D9E161}" presName="tx1" presStyleLbl="revTx" presStyleIdx="0" presStyleCnt="2"/>
      <dgm:spPr/>
      <dgm:t>
        <a:bodyPr/>
        <a:lstStyle/>
        <a:p>
          <a:endParaRPr lang="en-US"/>
        </a:p>
      </dgm:t>
    </dgm:pt>
    <dgm:pt modelId="{8F9C5BAE-FEE8-4949-AF4E-69241E5CB52E}" type="pres">
      <dgm:prSet presAssocID="{0460ADB5-92F8-40A8-8711-C55F08D9E161}" presName="vert1" presStyleCnt="0"/>
      <dgm:spPr/>
    </dgm:pt>
    <dgm:pt modelId="{91F19EB5-D246-4644-A8D3-FCB7A7C8A25A}" type="pres">
      <dgm:prSet presAssocID="{284963F9-3249-4A24-90ED-DE3274996B07}" presName="thickLine" presStyleLbl="alignNode1" presStyleIdx="1" presStyleCnt="2"/>
      <dgm:spPr/>
    </dgm:pt>
    <dgm:pt modelId="{1052F005-6EC4-0F45-9642-D1FFE00F285B}" type="pres">
      <dgm:prSet presAssocID="{284963F9-3249-4A24-90ED-DE3274996B07}" presName="horz1" presStyleCnt="0"/>
      <dgm:spPr/>
    </dgm:pt>
    <dgm:pt modelId="{5EB979A5-A6D9-0A4F-A11F-0D2F822AF4A2}" type="pres">
      <dgm:prSet presAssocID="{284963F9-3249-4A24-90ED-DE3274996B07}" presName="tx1" presStyleLbl="revTx" presStyleIdx="1" presStyleCnt="2"/>
      <dgm:spPr/>
      <dgm:t>
        <a:bodyPr/>
        <a:lstStyle/>
        <a:p>
          <a:endParaRPr lang="en-US"/>
        </a:p>
      </dgm:t>
    </dgm:pt>
    <dgm:pt modelId="{4D915CBF-8EAB-7543-A58A-BDA5FA870EA3}" type="pres">
      <dgm:prSet presAssocID="{284963F9-3249-4A24-90ED-DE3274996B07}" presName="vert1" presStyleCnt="0"/>
      <dgm:spPr/>
    </dgm:pt>
  </dgm:ptLst>
  <dgm:cxnLst>
    <dgm:cxn modelId="{A5390DF7-C5AB-4647-805A-37F7E3393797}" type="presOf" srcId="{0460ADB5-92F8-40A8-8711-C55F08D9E161}" destId="{2AA8548F-D3FB-6949-8CA5-910BE233F19B}" srcOrd="0" destOrd="0" presId="urn:microsoft.com/office/officeart/2008/layout/LinedList"/>
    <dgm:cxn modelId="{3FF648D8-4F3D-4B6C-ABD4-0A2EDFA740FD}" srcId="{95708A6D-C20A-49E5-AE8D-38E3FC4477F3}" destId="{0460ADB5-92F8-40A8-8711-C55F08D9E161}" srcOrd="0" destOrd="0" parTransId="{B046921A-CDBD-4A56-8AEF-C5ED23243A40}" sibTransId="{719AE90B-2688-4474-9744-637DDC06C31F}"/>
    <dgm:cxn modelId="{581FB40C-2C77-BF48-AC35-540B979D62F1}" type="presOf" srcId="{284963F9-3249-4A24-90ED-DE3274996B07}" destId="{5EB979A5-A6D9-0A4F-A11F-0D2F822AF4A2}" srcOrd="0" destOrd="0" presId="urn:microsoft.com/office/officeart/2008/layout/LinedList"/>
    <dgm:cxn modelId="{BCE7712D-D1BA-E74D-B5FE-6304B242899D}" type="presOf" srcId="{95708A6D-C20A-49E5-AE8D-38E3FC4477F3}" destId="{F46C1783-4D20-DF48-8B18-42A95F5FC979}" srcOrd="0" destOrd="0" presId="urn:microsoft.com/office/officeart/2008/layout/LinedList"/>
    <dgm:cxn modelId="{681CC126-E288-4A0B-B1B9-A4BBF1D281C3}" srcId="{95708A6D-C20A-49E5-AE8D-38E3FC4477F3}" destId="{284963F9-3249-4A24-90ED-DE3274996B07}" srcOrd="1" destOrd="0" parTransId="{3FA14E03-F8CC-4523-BD58-3C6922148AAD}" sibTransId="{45F92F28-D353-45FC-B1ED-B6446C98BFB6}"/>
    <dgm:cxn modelId="{00146D89-CD20-7047-BD7E-4C36C3178C03}" type="presParOf" srcId="{F46C1783-4D20-DF48-8B18-42A95F5FC979}" destId="{C5BC6F9B-2D95-A143-878B-2E2BD5CC4BD6}" srcOrd="0" destOrd="0" presId="urn:microsoft.com/office/officeart/2008/layout/LinedList"/>
    <dgm:cxn modelId="{59B1EC30-0A9A-254B-94A1-BD422E844B2C}" type="presParOf" srcId="{F46C1783-4D20-DF48-8B18-42A95F5FC979}" destId="{EE029839-1CB7-6144-B5C2-0ACCF7D86346}" srcOrd="1" destOrd="0" presId="urn:microsoft.com/office/officeart/2008/layout/LinedList"/>
    <dgm:cxn modelId="{417CA2C5-E0BE-8248-82E3-75A04862F7E0}" type="presParOf" srcId="{EE029839-1CB7-6144-B5C2-0ACCF7D86346}" destId="{2AA8548F-D3FB-6949-8CA5-910BE233F19B}" srcOrd="0" destOrd="0" presId="urn:microsoft.com/office/officeart/2008/layout/LinedList"/>
    <dgm:cxn modelId="{97255F52-6B3D-5F45-8F3F-CF09029F7596}" type="presParOf" srcId="{EE029839-1CB7-6144-B5C2-0ACCF7D86346}" destId="{8F9C5BAE-FEE8-4949-AF4E-69241E5CB52E}" srcOrd="1" destOrd="0" presId="urn:microsoft.com/office/officeart/2008/layout/LinedList"/>
    <dgm:cxn modelId="{C0793C55-523F-1B45-A889-FD2B173E2C06}" type="presParOf" srcId="{F46C1783-4D20-DF48-8B18-42A95F5FC979}" destId="{91F19EB5-D246-4644-A8D3-FCB7A7C8A25A}" srcOrd="2" destOrd="0" presId="urn:microsoft.com/office/officeart/2008/layout/LinedList"/>
    <dgm:cxn modelId="{45B96559-B08D-9540-A9DA-08132441E2D4}" type="presParOf" srcId="{F46C1783-4D20-DF48-8B18-42A95F5FC979}" destId="{1052F005-6EC4-0F45-9642-D1FFE00F285B}" srcOrd="3" destOrd="0" presId="urn:microsoft.com/office/officeart/2008/layout/LinedList"/>
    <dgm:cxn modelId="{0D573B21-71A9-F541-B45B-DA63F0312E93}" type="presParOf" srcId="{1052F005-6EC4-0F45-9642-D1FFE00F285B}" destId="{5EB979A5-A6D9-0A4F-A11F-0D2F822AF4A2}" srcOrd="0" destOrd="0" presId="urn:microsoft.com/office/officeart/2008/layout/LinedList"/>
    <dgm:cxn modelId="{B508A1C8-959F-B24C-B502-F7F0C2B4CA94}" type="presParOf" srcId="{1052F005-6EC4-0F45-9642-D1FFE00F285B}" destId="{4D915CBF-8EAB-7543-A58A-BDA5FA870EA3}"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BC6F9B-2D95-A143-878B-2E2BD5CC4BD6}">
      <dsp:nvSpPr>
        <dsp:cNvPr id="0" name=""/>
        <dsp:cNvSpPr/>
      </dsp:nvSpPr>
      <dsp:spPr>
        <a:xfrm>
          <a:off x="0" y="0"/>
          <a:ext cx="100583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A8548F-D3FB-6949-8CA5-910BE233F19B}">
      <dsp:nvSpPr>
        <dsp:cNvPr id="0" name=""/>
        <dsp:cNvSpPr/>
      </dsp:nvSpPr>
      <dsp:spPr>
        <a:xfrm>
          <a:off x="0" y="0"/>
          <a:ext cx="10058399" cy="2813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lvl="0" algn="l" defTabSz="1200150">
            <a:lnSpc>
              <a:spcPct val="90000"/>
            </a:lnSpc>
            <a:spcBef>
              <a:spcPct val="0"/>
            </a:spcBef>
            <a:spcAft>
              <a:spcPct val="35000"/>
            </a:spcAft>
          </a:pPr>
          <a:r>
            <a:rPr lang="en-IN" sz="2700" b="1" u="sng" kern="1200"/>
            <a:t>Standard Scaler</a:t>
          </a:r>
          <a:r>
            <a:rPr lang="en-IN" sz="2700" kern="1200"/>
            <a:t> :-Standardization scales each input variable separately by subtracting the mean (called centering) and dividing by the standard deviation to shift the distribution to have a mean of zero and a standard deviation of one</a:t>
          </a:r>
          <a:endParaRPr lang="en-US" sz="2700" kern="1200"/>
        </a:p>
      </dsp:txBody>
      <dsp:txXfrm>
        <a:off x="0" y="0"/>
        <a:ext cx="10058399" cy="2813698"/>
      </dsp:txXfrm>
    </dsp:sp>
    <dsp:sp modelId="{91F19EB5-D246-4644-A8D3-FCB7A7C8A25A}">
      <dsp:nvSpPr>
        <dsp:cNvPr id="0" name=""/>
        <dsp:cNvSpPr/>
      </dsp:nvSpPr>
      <dsp:spPr>
        <a:xfrm>
          <a:off x="0" y="2813698"/>
          <a:ext cx="100583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B979A5-A6D9-0A4F-A11F-0D2F822AF4A2}">
      <dsp:nvSpPr>
        <dsp:cNvPr id="0" name=""/>
        <dsp:cNvSpPr/>
      </dsp:nvSpPr>
      <dsp:spPr>
        <a:xfrm>
          <a:off x="0" y="2813698"/>
          <a:ext cx="10058399" cy="2813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lvl="0" algn="l" defTabSz="1200150">
            <a:lnSpc>
              <a:spcPct val="90000"/>
            </a:lnSpc>
            <a:spcBef>
              <a:spcPct val="0"/>
            </a:spcBef>
            <a:spcAft>
              <a:spcPct val="35000"/>
            </a:spcAft>
          </a:pPr>
          <a:endParaRPr lang="en-IN" sz="2700" b="1" u="sng" kern="1200" dirty="0"/>
        </a:p>
        <a:p>
          <a:pPr lvl="0" algn="l" defTabSz="1200150">
            <a:lnSpc>
              <a:spcPct val="90000"/>
            </a:lnSpc>
            <a:spcBef>
              <a:spcPct val="0"/>
            </a:spcBef>
            <a:spcAft>
              <a:spcPct val="35000"/>
            </a:spcAft>
          </a:pPr>
          <a:r>
            <a:rPr lang="en-IN" sz="2700" b="1" u="sng" kern="1200" dirty="0"/>
            <a:t>SVC</a:t>
          </a:r>
          <a:r>
            <a:rPr lang="en-IN" sz="2700" kern="1200" dirty="0"/>
            <a:t> :-  The objective of a Linear SVC (Support Vector Classifier) is to fit to the data you provide, returning a "best fit" hyperplane that divides, or categorizes, your data. From there, after getting the hyperplane, you can then feed some features to your classifier to see what the "predicted" class is.</a:t>
          </a:r>
          <a:endParaRPr lang="en-US" sz="2700" kern="1200" dirty="0"/>
        </a:p>
      </dsp:txBody>
      <dsp:txXfrm>
        <a:off x="0" y="2813698"/>
        <a:ext cx="10058399" cy="281369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GB"/>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87157CC2-0FC8-4686-B024-99790E0F5162}"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GB"/>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5/28/2023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5/28/2023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5/28/2023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t>5/28/2023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5/28/2023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5/28/2023</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5/28/2023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t>5/28/2023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2.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2.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kaggle.com/prakharshukla93/85-heart-failure-prediction" TargetMode="External"/><Relationship Id="rId2" Type="http://schemas.openxmlformats.org/officeDocument/2006/relationships/hyperlink" Target="https://www.kaggle.com/dongtrieumd/hf-predictio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www.geeksforgeeks.org/machine-learning/?ref=shm" TargetMode="External"/><Relationship Id="rId3" Type="http://schemas.openxmlformats.org/officeDocument/2006/relationships/hyperlink" Target="https://www.equiskill.com/understanding-logistic-regression/" TargetMode="External"/><Relationship Id="rId7" Type="http://schemas.openxmlformats.org/officeDocument/2006/relationships/hyperlink" Target="https://www.kaggle.com/andrewmvd/heart-failure-clinical-data" TargetMode="External"/><Relationship Id="rId2" Type="http://schemas.openxmlformats.org/officeDocument/2006/relationships/hyperlink" Target="https://www.geeksforgeeks.org/decision-tree/" TargetMode="External"/><Relationship Id="rId1" Type="http://schemas.openxmlformats.org/officeDocument/2006/relationships/slideLayout" Target="../slideLayouts/slideLayout2.xml"/><Relationship Id="rId6" Type="http://schemas.openxmlformats.org/officeDocument/2006/relationships/hyperlink" Target="https://medium.com/analytics-vidhya/introduction-to-xgboost-algorithm-d2e7fad76b04" TargetMode="External"/><Relationship Id="rId5" Type="http://schemas.openxmlformats.org/officeDocument/2006/relationships/hyperlink" Target="https://www.omnisci.com/technical-glossary/feature-engineering%20%5b12" TargetMode="External"/><Relationship Id="rId4" Type="http://schemas.openxmlformats.org/officeDocument/2006/relationships/hyperlink" Target="https://www.javatpoint.com/machine-learning-random-forest-algorithm" TargetMode="External"/><Relationship Id="rId9" Type="http://schemas.openxmlformats.org/officeDocument/2006/relationships/hyperlink" Target="https://www.youtube.com/channel/UCNU_lfiiWBdtULKOw6X0Di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microsoft.com/office/2007/relationships/hdphoto" Target="../media/hdphoto1.wdp"/><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2.wdp"/><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11.png"/><Relationship Id="rId4" Type="http://schemas.openxmlformats.org/officeDocument/2006/relationships/diagramData" Target="../diagrams/data1.xml"/><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04C39-A158-2A4A-8283-FE0F2A5E3971}"/>
              </a:ext>
            </a:extLst>
          </p:cNvPr>
          <p:cNvSpPr>
            <a:spLocks noGrp="1"/>
          </p:cNvSpPr>
          <p:nvPr>
            <p:ph type="ctrTitle"/>
          </p:nvPr>
        </p:nvSpPr>
        <p:spPr>
          <a:xfrm>
            <a:off x="947865" y="1535266"/>
            <a:ext cx="9966960" cy="3035808"/>
          </a:xfrm>
        </p:spPr>
        <p:txBody>
          <a:bodyPr/>
          <a:lstStyle/>
          <a:p>
            <a:r>
              <a:rPr lang="en-US" dirty="0"/>
              <a:t>Heart failure predictor</a:t>
            </a:r>
          </a:p>
        </p:txBody>
      </p:sp>
      <p:sp>
        <p:nvSpPr>
          <p:cNvPr id="3" name="Subtitle 2">
            <a:extLst>
              <a:ext uri="{FF2B5EF4-FFF2-40B4-BE49-F238E27FC236}">
                <a16:creationId xmlns:a16="http://schemas.microsoft.com/office/drawing/2014/main" id="{5626D9AE-CB87-CD45-9D0F-038499806854}"/>
              </a:ext>
            </a:extLst>
          </p:cNvPr>
          <p:cNvSpPr>
            <a:spLocks noGrp="1"/>
          </p:cNvSpPr>
          <p:nvPr>
            <p:ph type="subTitle" idx="1"/>
          </p:nvPr>
        </p:nvSpPr>
        <p:spPr>
          <a:xfrm>
            <a:off x="1069848" y="4389120"/>
            <a:ext cx="7891272" cy="552157"/>
          </a:xfrm>
        </p:spPr>
        <p:txBody>
          <a:bodyPr/>
          <a:lstStyle/>
          <a:p>
            <a:r>
              <a:rPr lang="en-US" dirty="0" smtClean="0"/>
              <a:t>SHUBHANSHU SRIVASTAVA</a:t>
            </a:r>
            <a:r>
              <a:rPr lang="en-US" dirty="0" smtClean="0"/>
              <a:t>.    11910544</a:t>
            </a:r>
            <a:endParaRPr lang="en-US" dirty="0"/>
          </a:p>
        </p:txBody>
      </p:sp>
    </p:spTree>
    <p:extLst>
      <p:ext uri="{BB962C8B-B14F-4D97-AF65-F5344CB8AC3E}">
        <p14:creationId xmlns:p14="http://schemas.microsoft.com/office/powerpoint/2010/main" val="620578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C7FF924-8DA0-4BE9-8C7E-095B0EC13A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6502" y="0"/>
            <a:ext cx="6125497"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6" descr="Decision Tree - GeeksforGeeks">
            <a:extLst>
              <a:ext uri="{FF2B5EF4-FFF2-40B4-BE49-F238E27FC236}">
                <a16:creationId xmlns:a16="http://schemas.microsoft.com/office/drawing/2014/main" id="{C8E2BD89-CD10-5949-959E-3E5345C3975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91616" y="0"/>
            <a:ext cx="5112461" cy="383434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4C61ACF-CE4C-4157-9D4D-2C4641D641F9}"/>
              </a:ext>
            </a:extLst>
          </p:cNvPr>
          <p:cNvSpPr>
            <a:spLocks noGrp="1"/>
          </p:cNvSpPr>
          <p:nvPr>
            <p:ph idx="1"/>
          </p:nvPr>
        </p:nvSpPr>
        <p:spPr>
          <a:xfrm>
            <a:off x="6400799" y="644577"/>
            <a:ext cx="5299585" cy="5527623"/>
          </a:xfrm>
        </p:spPr>
        <p:txBody>
          <a:bodyPr>
            <a:normAutofit/>
          </a:bodyPr>
          <a:lstStyle/>
          <a:p>
            <a:r>
              <a:rPr lang="en-IN" b="1" u="sng" dirty="0"/>
              <a:t>Decision tree </a:t>
            </a:r>
            <a:r>
              <a:rPr lang="en-IN" b="1" dirty="0"/>
              <a:t>:- </a:t>
            </a:r>
            <a:r>
              <a:rPr lang="en-IN" dirty="0"/>
              <a:t>A decision tree is a flowchart-like structure in which each internal node represents a "test" on an attribute (e.g. whether a coin flip comes up heads or tails), each branch represents the outcome of the test, and each leaf node represents a class label (decision taken after computing all attributes).</a:t>
            </a:r>
          </a:p>
          <a:p>
            <a:pPr marL="0" indent="0">
              <a:buNone/>
            </a:pPr>
            <a:endParaRPr lang="en-IN" sz="1800" dirty="0"/>
          </a:p>
          <a:p>
            <a:r>
              <a:rPr lang="en-IN" sz="1800" b="1" u="sng" dirty="0"/>
              <a:t>Gradient boosting </a:t>
            </a:r>
            <a:r>
              <a:rPr lang="en-IN" sz="1800" dirty="0"/>
              <a:t>:-  </a:t>
            </a:r>
            <a:r>
              <a:rPr lang="en-US" sz="1800" dirty="0"/>
              <a:t>Gradient boosting classifiers are a group of machine learning algorithms that combine many weak learning models together to create a strong predictive model. Decision trees are usually used when doing gradient boosting.</a:t>
            </a:r>
          </a:p>
          <a:p>
            <a:pPr marL="0" indent="0">
              <a:buNone/>
            </a:pPr>
            <a:endParaRPr lang="en-IN" sz="1700" dirty="0"/>
          </a:p>
          <a:p>
            <a:pPr marL="0" indent="0">
              <a:buNone/>
            </a:pPr>
            <a:endParaRPr lang="en-IN" sz="1800" dirty="0"/>
          </a:p>
          <a:p>
            <a:pPr marL="0" indent="0">
              <a:buNone/>
            </a:pPr>
            <a:endParaRPr lang="en-IN" sz="1800" dirty="0"/>
          </a:p>
        </p:txBody>
      </p:sp>
      <p:grpSp>
        <p:nvGrpSpPr>
          <p:cNvPr id="25" name="Group 24">
            <a:extLst>
              <a:ext uri="{FF2B5EF4-FFF2-40B4-BE49-F238E27FC236}">
                <a16:creationId xmlns:a16="http://schemas.microsoft.com/office/drawing/2014/main" id="{5029B4A8-2CF0-48DC-B29E-F3B62EDDC44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6" name="Oval 25">
              <a:extLst>
                <a:ext uri="{FF2B5EF4-FFF2-40B4-BE49-F238E27FC236}">
                  <a16:creationId xmlns:a16="http://schemas.microsoft.com/office/drawing/2014/main" id="{F71DA811-F7AE-460D-9891-57F221994B9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7" name="Oval 26">
              <a:extLst>
                <a:ext uri="{FF2B5EF4-FFF2-40B4-BE49-F238E27FC236}">
                  <a16:creationId xmlns:a16="http://schemas.microsoft.com/office/drawing/2014/main" id="{3747795E-BBFD-44B4-892D-2054745A841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3076" name="Picture 4" descr="Gradient Boosting for Classification | Paperspace Blog">
            <a:extLst>
              <a:ext uri="{FF2B5EF4-FFF2-40B4-BE49-F238E27FC236}">
                <a16:creationId xmlns:a16="http://schemas.microsoft.com/office/drawing/2014/main" id="{FD282AF8-8034-3D4C-9A87-EA1657BC678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312781"/>
            <a:ext cx="6066502" cy="740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5775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3AF35CD-DA30-4E34-B0F3-32C27766DA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Diagram&#10;&#10;Description automatically generated">
            <a:extLst>
              <a:ext uri="{FF2B5EF4-FFF2-40B4-BE49-F238E27FC236}">
                <a16:creationId xmlns:a16="http://schemas.microsoft.com/office/drawing/2014/main" id="{68E7D22F-6F37-B748-BED1-9DC428B674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4144" y="505918"/>
            <a:ext cx="5216577" cy="2923082"/>
          </a:xfrm>
          <a:prstGeom prst="rect">
            <a:avLst/>
          </a:prstGeom>
        </p:spPr>
      </p:pic>
      <p:sp>
        <p:nvSpPr>
          <p:cNvPr id="3" name="Content Placeholder 2">
            <a:extLst>
              <a:ext uri="{FF2B5EF4-FFF2-40B4-BE49-F238E27FC236}">
                <a16:creationId xmlns:a16="http://schemas.microsoft.com/office/drawing/2014/main" id="{14C61ACF-CE4C-4157-9D4D-2C4641D641F9}"/>
              </a:ext>
            </a:extLst>
          </p:cNvPr>
          <p:cNvSpPr>
            <a:spLocks noGrp="1"/>
          </p:cNvSpPr>
          <p:nvPr>
            <p:ph idx="1"/>
          </p:nvPr>
        </p:nvSpPr>
        <p:spPr>
          <a:xfrm>
            <a:off x="8156351" y="629587"/>
            <a:ext cx="3544034" cy="5542613"/>
          </a:xfrm>
        </p:spPr>
        <p:txBody>
          <a:bodyPr>
            <a:normAutofit/>
          </a:bodyPr>
          <a:lstStyle/>
          <a:p>
            <a:pPr marL="0" indent="0">
              <a:buNone/>
            </a:pPr>
            <a:r>
              <a:rPr lang="en-IN" sz="1800" b="1" u="sng" dirty="0"/>
              <a:t>RANDOM FOREST:- </a:t>
            </a:r>
            <a:r>
              <a:rPr lang="en-IN" sz="1800" dirty="0"/>
              <a:t>Random Forest is a classifier that contains a number of decision trees on various subsets of the given dataset and takes the average to improve the predictive accuracy of that dataset.</a:t>
            </a:r>
          </a:p>
          <a:p>
            <a:pPr marL="0" indent="0">
              <a:buNone/>
            </a:pPr>
            <a:endParaRPr lang="en-IN" sz="1600" dirty="0"/>
          </a:p>
          <a:p>
            <a:pPr marL="0" indent="0">
              <a:buNone/>
            </a:pPr>
            <a:endParaRPr lang="en-IN" sz="1600" dirty="0"/>
          </a:p>
          <a:p>
            <a:r>
              <a:rPr lang="en-IN" sz="1800" b="1" u="sng" dirty="0" err="1"/>
              <a:t>Xgboost</a:t>
            </a:r>
            <a:r>
              <a:rPr lang="en-IN" sz="1800" dirty="0"/>
              <a:t> :- </a:t>
            </a:r>
            <a:r>
              <a:rPr lang="en-US" sz="1800" dirty="0" err="1"/>
              <a:t>XGBoost</a:t>
            </a:r>
            <a:r>
              <a:rPr lang="en-US" sz="1800" dirty="0"/>
              <a:t> is an optimized distributed gradient boosting library designed to be highly efficient, flexible and portable. It implements machine learning algorithms under the Gradient Boosting framework.</a:t>
            </a:r>
            <a:endParaRPr lang="en-IN" sz="18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u="sng" dirty="0"/>
          </a:p>
        </p:txBody>
      </p:sp>
      <p:grpSp>
        <p:nvGrpSpPr>
          <p:cNvPr id="25" name="Group 24">
            <a:extLst>
              <a:ext uri="{FF2B5EF4-FFF2-40B4-BE49-F238E27FC236}">
                <a16:creationId xmlns:a16="http://schemas.microsoft.com/office/drawing/2014/main" id="{BCFC42DC-2C46-47C4-BC61-530557385DB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6" name="Oval 25">
              <a:extLst>
                <a:ext uri="{FF2B5EF4-FFF2-40B4-BE49-F238E27FC236}">
                  <a16:creationId xmlns:a16="http://schemas.microsoft.com/office/drawing/2014/main" id="{54B91A37-AA1F-4966-8ACF-93023547DA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7" name="Oval 26">
              <a:extLst>
                <a:ext uri="{FF2B5EF4-FFF2-40B4-BE49-F238E27FC236}">
                  <a16:creationId xmlns:a16="http://schemas.microsoft.com/office/drawing/2014/main" id="{17B17AC5-0931-432F-9A4A-DDCFAA010AB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4100" name="Picture 4" descr="Introduction to XGBoost Algorithm | by Nadeem | Analytics Vidhya | Medium">
            <a:extLst>
              <a:ext uri="{FF2B5EF4-FFF2-40B4-BE49-F238E27FC236}">
                <a16:creationId xmlns:a16="http://schemas.microsoft.com/office/drawing/2014/main" id="{594EE426-5284-2C41-A426-709D5B80267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5841" y="3429001"/>
            <a:ext cx="6014546" cy="3440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9831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7869A-C4E8-F34F-B2EF-EC6CB0E3EEEE}"/>
              </a:ext>
            </a:extLst>
          </p:cNvPr>
          <p:cNvSpPr>
            <a:spLocks noGrp="1"/>
          </p:cNvSpPr>
          <p:nvPr>
            <p:ph type="title"/>
          </p:nvPr>
        </p:nvSpPr>
        <p:spPr>
          <a:xfrm>
            <a:off x="1069848" y="484632"/>
            <a:ext cx="10058400" cy="1164286"/>
          </a:xfrm>
        </p:spPr>
        <p:txBody>
          <a:bodyPr>
            <a:normAutofit fontScale="90000"/>
          </a:bodyPr>
          <a:lstStyle/>
          <a:p>
            <a:r>
              <a:rPr lang="en-US" dirty="0"/>
              <a:t>FEATURE ENGINERRING</a:t>
            </a:r>
            <a:br>
              <a:rPr lang="en-US" dirty="0"/>
            </a:br>
            <a:endParaRPr lang="en-US" dirty="0"/>
          </a:p>
        </p:txBody>
      </p:sp>
      <p:sp>
        <p:nvSpPr>
          <p:cNvPr id="3" name="Content Placeholder 2">
            <a:extLst>
              <a:ext uri="{FF2B5EF4-FFF2-40B4-BE49-F238E27FC236}">
                <a16:creationId xmlns:a16="http://schemas.microsoft.com/office/drawing/2014/main" id="{3B870DB8-C42E-9F4E-B55A-B2A4BE89B0A5}"/>
              </a:ext>
            </a:extLst>
          </p:cNvPr>
          <p:cNvSpPr>
            <a:spLocks noGrp="1"/>
          </p:cNvSpPr>
          <p:nvPr>
            <p:ph idx="1"/>
          </p:nvPr>
        </p:nvSpPr>
        <p:spPr/>
        <p:txBody>
          <a:bodyPr/>
          <a:lstStyle/>
          <a:p>
            <a:endParaRPr lang="en-US" dirty="0"/>
          </a:p>
          <a:p>
            <a:endParaRPr lang="en-US" dirty="0"/>
          </a:p>
          <a:p>
            <a:endParaRPr lang="en-US" dirty="0"/>
          </a:p>
          <a:p>
            <a:endParaRPr lang="en-US" dirty="0"/>
          </a:p>
        </p:txBody>
      </p:sp>
      <p:sp>
        <p:nvSpPr>
          <p:cNvPr id="5" name="TextBox 4">
            <a:extLst>
              <a:ext uri="{FF2B5EF4-FFF2-40B4-BE49-F238E27FC236}">
                <a16:creationId xmlns:a16="http://schemas.microsoft.com/office/drawing/2014/main" id="{F18BC9F6-ED6D-2640-A7C7-6A62FBCC2F63}"/>
              </a:ext>
            </a:extLst>
          </p:cNvPr>
          <p:cNvSpPr txBox="1"/>
          <p:nvPr/>
        </p:nvSpPr>
        <p:spPr>
          <a:xfrm>
            <a:off x="1069848" y="1873770"/>
            <a:ext cx="10058400" cy="1477328"/>
          </a:xfrm>
          <a:prstGeom prst="rect">
            <a:avLst/>
          </a:prstGeom>
          <a:noFill/>
        </p:spPr>
        <p:txBody>
          <a:bodyPr wrap="square" rtlCol="0">
            <a:spAutoFit/>
          </a:bodyPr>
          <a:lstStyle/>
          <a:p>
            <a:r>
              <a:rPr lang="en-IN" dirty="0"/>
              <a:t>Feature engineering refers to the process of using domain knowledge to select and transform the most relevant variables from raw data when creating a predictive model using machine learning or statistical </a:t>
            </a:r>
            <a:r>
              <a:rPr lang="en-IN" dirty="0" err="1"/>
              <a:t>modeling</a:t>
            </a:r>
            <a:r>
              <a:rPr lang="en-IN" dirty="0"/>
              <a:t>. The goal of feature engineering and selection is to improve the performance of machine learning (ML) algorithms.</a:t>
            </a:r>
          </a:p>
          <a:p>
            <a:endParaRPr lang="en-US" dirty="0"/>
          </a:p>
        </p:txBody>
      </p:sp>
      <p:pic>
        <p:nvPicPr>
          <p:cNvPr id="7" name="Picture 6" descr="Diagram&#10;&#10;Description automatically generated">
            <a:extLst>
              <a:ext uri="{FF2B5EF4-FFF2-40B4-BE49-F238E27FC236}">
                <a16:creationId xmlns:a16="http://schemas.microsoft.com/office/drawing/2014/main" id="{227688BE-C5EA-5E46-BEBF-19FDC6559A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3105" y="3575950"/>
            <a:ext cx="5286747" cy="2647846"/>
          </a:xfrm>
          <a:prstGeom prst="rect">
            <a:avLst/>
          </a:prstGeom>
        </p:spPr>
      </p:pic>
    </p:spTree>
    <p:extLst>
      <p:ext uri="{BB962C8B-B14F-4D97-AF65-F5344CB8AC3E}">
        <p14:creationId xmlns:p14="http://schemas.microsoft.com/office/powerpoint/2010/main" val="3377987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0817-41F2-43FF-B759-89E6C31789CF}"/>
              </a:ext>
            </a:extLst>
          </p:cNvPr>
          <p:cNvSpPr>
            <a:spLocks noGrp="1"/>
          </p:cNvSpPr>
          <p:nvPr>
            <p:ph type="title"/>
          </p:nvPr>
        </p:nvSpPr>
        <p:spPr>
          <a:xfrm>
            <a:off x="1069848" y="185738"/>
            <a:ext cx="10058400" cy="1385887"/>
          </a:xfrm>
        </p:spPr>
        <p:txBody>
          <a:bodyPr/>
          <a:lstStyle/>
          <a:p>
            <a:r>
              <a:rPr lang="en-US" dirty="0"/>
              <a:t>COMPARE MODELS</a:t>
            </a:r>
            <a:endParaRPr lang="en-IN" dirty="0"/>
          </a:p>
        </p:txBody>
      </p:sp>
      <p:graphicFrame>
        <p:nvGraphicFramePr>
          <p:cNvPr id="4" name="Content Placeholder 3">
            <a:extLst>
              <a:ext uri="{FF2B5EF4-FFF2-40B4-BE49-F238E27FC236}">
                <a16:creationId xmlns:a16="http://schemas.microsoft.com/office/drawing/2014/main" id="{F660867A-C6E2-8A4B-AF11-C8D7D0685C78}"/>
              </a:ext>
            </a:extLst>
          </p:cNvPr>
          <p:cNvGraphicFramePr>
            <a:graphicFrameLocks noGrp="1"/>
          </p:cNvGraphicFramePr>
          <p:nvPr>
            <p:ph idx="1"/>
            <p:extLst>
              <p:ext uri="{D42A27DB-BD31-4B8C-83A1-F6EECF244321}">
                <p14:modId xmlns:p14="http://schemas.microsoft.com/office/powerpoint/2010/main" val="2114605295"/>
              </p:ext>
            </p:extLst>
          </p:nvPr>
        </p:nvGraphicFramePr>
        <p:xfrm>
          <a:off x="1069975" y="1357313"/>
          <a:ext cx="10160000" cy="49006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13902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58B87-FCA7-4A56-8887-371C70FFB747}"/>
              </a:ext>
            </a:extLst>
          </p:cNvPr>
          <p:cNvSpPr>
            <a:spLocks noGrp="1"/>
          </p:cNvSpPr>
          <p:nvPr>
            <p:ph type="title"/>
          </p:nvPr>
        </p:nvSpPr>
        <p:spPr>
          <a:xfrm>
            <a:off x="1069848" y="289560"/>
            <a:ext cx="10058400" cy="1402080"/>
          </a:xfrm>
        </p:spPr>
        <p:txBody>
          <a:bodyPr/>
          <a:lstStyle/>
          <a:p>
            <a:r>
              <a:rPr lang="en-US" dirty="0"/>
              <a:t>COMPARE MODELS </a:t>
            </a:r>
            <a:endParaRPr lang="en-IN" dirty="0"/>
          </a:p>
        </p:txBody>
      </p:sp>
      <p:graphicFrame>
        <p:nvGraphicFramePr>
          <p:cNvPr id="4" name="Content Placeholder 3">
            <a:extLst>
              <a:ext uri="{FF2B5EF4-FFF2-40B4-BE49-F238E27FC236}">
                <a16:creationId xmlns:a16="http://schemas.microsoft.com/office/drawing/2014/main" id="{52056779-08E8-8B43-BCA0-66DF26C4EA25}"/>
              </a:ext>
            </a:extLst>
          </p:cNvPr>
          <p:cNvGraphicFramePr>
            <a:graphicFrameLocks noGrp="1"/>
          </p:cNvGraphicFramePr>
          <p:nvPr>
            <p:ph idx="1"/>
            <p:extLst>
              <p:ext uri="{D42A27DB-BD31-4B8C-83A1-F6EECF244321}">
                <p14:modId xmlns:p14="http://schemas.microsoft.com/office/powerpoint/2010/main" val="1861333314"/>
              </p:ext>
            </p:extLst>
          </p:nvPr>
        </p:nvGraphicFramePr>
        <p:xfrm>
          <a:off x="1069975" y="1691640"/>
          <a:ext cx="10058400" cy="44805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66476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2DC27-03B1-4B19-8848-C57FC41C257D}"/>
              </a:ext>
            </a:extLst>
          </p:cNvPr>
          <p:cNvSpPr>
            <a:spLocks noGrp="1"/>
          </p:cNvSpPr>
          <p:nvPr>
            <p:ph type="title"/>
          </p:nvPr>
        </p:nvSpPr>
        <p:spPr/>
        <p:txBody>
          <a:bodyPr/>
          <a:lstStyle/>
          <a:p>
            <a:r>
              <a:rPr lang="en-US" dirty="0"/>
              <a:t>RELATED WORK</a:t>
            </a:r>
            <a:endParaRPr lang="en-IN" dirty="0"/>
          </a:p>
        </p:txBody>
      </p:sp>
      <p:sp>
        <p:nvSpPr>
          <p:cNvPr id="3" name="Content Placeholder 2">
            <a:extLst>
              <a:ext uri="{FF2B5EF4-FFF2-40B4-BE49-F238E27FC236}">
                <a16:creationId xmlns:a16="http://schemas.microsoft.com/office/drawing/2014/main" id="{39CACE45-566F-4BB1-A8B8-0632B0C55E8C}"/>
              </a:ext>
            </a:extLst>
          </p:cNvPr>
          <p:cNvSpPr>
            <a:spLocks noGrp="1"/>
          </p:cNvSpPr>
          <p:nvPr>
            <p:ph idx="1"/>
          </p:nvPr>
        </p:nvSpPr>
        <p:spPr/>
        <p:txBody>
          <a:bodyPr/>
          <a:lstStyle/>
          <a:p>
            <a:r>
              <a:rPr lang="en-US" dirty="0">
                <a:hlinkClick r:id="rId2"/>
              </a:rPr>
              <a:t>https://www.kaggle.com/dongtrieumd/hf-prediction</a:t>
            </a:r>
            <a:r>
              <a:rPr lang="en-US" dirty="0"/>
              <a:t>  - The accuracy of this project is only 80% . He </a:t>
            </a:r>
            <a:r>
              <a:rPr lang="en-US" dirty="0" err="1"/>
              <a:t>doesnot</a:t>
            </a:r>
            <a:r>
              <a:rPr lang="en-US" dirty="0"/>
              <a:t> implement all models properly.</a:t>
            </a:r>
          </a:p>
          <a:p>
            <a:endParaRPr lang="en-US" dirty="0"/>
          </a:p>
          <a:p>
            <a:r>
              <a:rPr lang="en-US" dirty="0">
                <a:hlinkClick r:id="rId3"/>
              </a:rPr>
              <a:t>https://www.kaggle.com/prakharshukla93/85-heart-failure-prediction</a:t>
            </a:r>
            <a:r>
              <a:rPr lang="en-US" dirty="0"/>
              <a:t> - In this project although he gets accuracy of 85% using KNN . But his project lacks in reaching the users.</a:t>
            </a:r>
          </a:p>
        </p:txBody>
      </p:sp>
    </p:spTree>
    <p:extLst>
      <p:ext uri="{BB962C8B-B14F-4D97-AF65-F5344CB8AC3E}">
        <p14:creationId xmlns:p14="http://schemas.microsoft.com/office/powerpoint/2010/main" val="2378822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0BFE4-9267-384A-A7F2-06DF056F6AC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94D7F1D7-7977-E040-B956-42126C484998}"/>
              </a:ext>
            </a:extLst>
          </p:cNvPr>
          <p:cNvSpPr>
            <a:spLocks noGrp="1"/>
          </p:cNvSpPr>
          <p:nvPr>
            <p:ph idx="1"/>
          </p:nvPr>
        </p:nvSpPr>
        <p:spPr/>
        <p:txBody>
          <a:bodyPr/>
          <a:lstStyle/>
          <a:p>
            <a:r>
              <a:rPr lang="en-US" dirty="0">
                <a:hlinkClick r:id="rId2"/>
              </a:rPr>
              <a:t>https://www.geeksforgeeks.org/decision-tree/</a:t>
            </a:r>
            <a:r>
              <a:rPr lang="en-US" dirty="0"/>
              <a:t>.   [10]</a:t>
            </a:r>
          </a:p>
          <a:p>
            <a:r>
              <a:rPr lang="en-IN" u="sng" dirty="0">
                <a:hlinkClick r:id="rId3"/>
              </a:rPr>
              <a:t>https://www.equiskill.com/understanding-logistic-regression/</a:t>
            </a:r>
            <a:r>
              <a:rPr lang="en-IN" u="sng" dirty="0"/>
              <a:t>  [8]</a:t>
            </a:r>
            <a:endParaRPr lang="en-US" dirty="0"/>
          </a:p>
          <a:p>
            <a:r>
              <a:rPr lang="en-US" dirty="0">
                <a:hlinkClick r:id="rId4"/>
              </a:rPr>
              <a:t>https://www.javatpoint.com/machine-learning-random-forest-algorithm</a:t>
            </a:r>
            <a:r>
              <a:rPr lang="en-US" dirty="0"/>
              <a:t>  [11 ]</a:t>
            </a:r>
          </a:p>
          <a:p>
            <a:r>
              <a:rPr lang="en-US" dirty="0">
                <a:hlinkClick r:id="rId5"/>
              </a:rPr>
              <a:t>https://www.omnisci.com/technical-glossary/feature-engineering    [12</a:t>
            </a:r>
            <a:r>
              <a:rPr lang="en-US" dirty="0"/>
              <a:t>]</a:t>
            </a:r>
          </a:p>
          <a:p>
            <a:r>
              <a:rPr lang="en-IN" u="sng" dirty="0">
                <a:hlinkClick r:id="rId6"/>
              </a:rPr>
              <a:t>https://medium.com/analytics-vidhya/introduction-to-xgboost-algorithm-d2e7fad76b04</a:t>
            </a:r>
            <a:r>
              <a:rPr lang="en-IN" u="sng" dirty="0"/>
              <a:t> [ 11]</a:t>
            </a:r>
          </a:p>
          <a:p>
            <a:r>
              <a:rPr lang="en-US" dirty="0">
                <a:hlinkClick r:id="rId7"/>
              </a:rPr>
              <a:t>https://www.kaggle.com/andrewmvd/heart-failure-clinical-data</a:t>
            </a:r>
            <a:r>
              <a:rPr lang="en-US" dirty="0"/>
              <a:t> [dataset]</a:t>
            </a:r>
          </a:p>
          <a:p>
            <a:r>
              <a:rPr lang="en-US" dirty="0">
                <a:hlinkClick r:id="rId8"/>
              </a:rPr>
              <a:t>https://www.geeksforgeeks.org/machine-learning/?ref=shm</a:t>
            </a:r>
            <a:r>
              <a:rPr lang="en-US" dirty="0"/>
              <a:t> [study purpose]</a:t>
            </a:r>
          </a:p>
          <a:p>
            <a:r>
              <a:rPr lang="en-US" dirty="0">
                <a:hlinkClick r:id="rId9"/>
              </a:rPr>
              <a:t>https://www.youtube.com/channel/UCNU_lfiiWBdtULKOw6X0Dig</a:t>
            </a:r>
            <a:r>
              <a:rPr lang="en-US" dirty="0"/>
              <a:t> [study purpose]</a:t>
            </a:r>
          </a:p>
          <a:p>
            <a:endParaRPr lang="en-US" dirty="0"/>
          </a:p>
          <a:p>
            <a:endParaRPr lang="en-US" dirty="0"/>
          </a:p>
        </p:txBody>
      </p:sp>
    </p:spTree>
    <p:extLst>
      <p:ext uri="{BB962C8B-B14F-4D97-AF65-F5344CB8AC3E}">
        <p14:creationId xmlns:p14="http://schemas.microsoft.com/office/powerpoint/2010/main" val="542090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F15FB-55F4-5F4C-B7C3-4B435D651FC1}"/>
              </a:ext>
            </a:extLst>
          </p:cNvPr>
          <p:cNvSpPr>
            <a:spLocks noGrp="1"/>
          </p:cNvSpPr>
          <p:nvPr>
            <p:ph type="title"/>
          </p:nvPr>
        </p:nvSpPr>
        <p:spPr>
          <a:xfrm>
            <a:off x="1069848" y="475206"/>
            <a:ext cx="10058400" cy="1609344"/>
          </a:xfrm>
        </p:spPr>
        <p:txBody>
          <a:bodyPr/>
          <a:lstStyle/>
          <a:p>
            <a:r>
              <a:rPr lang="en-US" dirty="0"/>
              <a:t>WHY HEARTH FAILURE PREDICTOR??</a:t>
            </a:r>
          </a:p>
        </p:txBody>
      </p:sp>
      <p:sp>
        <p:nvSpPr>
          <p:cNvPr id="3" name="Content Placeholder 2">
            <a:extLst>
              <a:ext uri="{FF2B5EF4-FFF2-40B4-BE49-F238E27FC236}">
                <a16:creationId xmlns:a16="http://schemas.microsoft.com/office/drawing/2014/main" id="{00EEB9A0-CA93-C84B-8646-4AA14C69FE31}"/>
              </a:ext>
            </a:extLst>
          </p:cNvPr>
          <p:cNvSpPr>
            <a:spLocks noGrp="1"/>
          </p:cNvSpPr>
          <p:nvPr>
            <p:ph idx="1"/>
          </p:nvPr>
        </p:nvSpPr>
        <p:spPr>
          <a:xfrm>
            <a:off x="1069848" y="2084550"/>
            <a:ext cx="10058400" cy="4511856"/>
          </a:xfrm>
        </p:spPr>
        <p:txBody>
          <a:bodyPr/>
          <a:lstStyle/>
          <a:p>
            <a:r>
              <a:rPr lang="en-US" sz="2400" dirty="0">
                <a:solidFill>
                  <a:schemeClr val="tx1"/>
                </a:solidFill>
              </a:rPr>
              <a:t>Because Heart disease is very common now a days so that the regular checkup is very necessary and that’s why we choose this one.</a:t>
            </a:r>
          </a:p>
          <a:p>
            <a:r>
              <a:rPr lang="en-US" sz="2400" dirty="0">
                <a:solidFill>
                  <a:schemeClr val="tx1"/>
                </a:solidFill>
              </a:rPr>
              <a:t>No one fully utilize this dataset </a:t>
            </a:r>
            <a:r>
              <a:rPr lang="en-US" sz="2400" dirty="0"/>
              <a:t>and implemented properly.</a:t>
            </a:r>
            <a:endParaRPr lang="en-US" sz="2400" dirty="0">
              <a:solidFill>
                <a:schemeClr val="tx1"/>
              </a:solidFill>
            </a:endParaRPr>
          </a:p>
          <a:p>
            <a:r>
              <a:rPr lang="en-US" sz="2400" dirty="0"/>
              <a:t>Earlier it is developed in code-based structure and now we had developed it in user friendly manner.</a:t>
            </a:r>
            <a:endParaRPr lang="en-US" sz="2400" dirty="0">
              <a:solidFill>
                <a:schemeClr val="tx1"/>
              </a:solidFill>
            </a:endParaRPr>
          </a:p>
          <a:p>
            <a:r>
              <a:rPr lang="en-US" sz="2400" dirty="0"/>
              <a:t>Cost Effective and ease of use.</a:t>
            </a:r>
            <a:endParaRPr lang="en-US" sz="2400" dirty="0">
              <a:solidFill>
                <a:srgbClr val="FF0000"/>
              </a:solidFill>
            </a:endParaRPr>
          </a:p>
          <a:p>
            <a:endParaRPr lang="en-US" dirty="0"/>
          </a:p>
        </p:txBody>
      </p:sp>
    </p:spTree>
    <p:extLst>
      <p:ext uri="{BB962C8B-B14F-4D97-AF65-F5344CB8AC3E}">
        <p14:creationId xmlns:p14="http://schemas.microsoft.com/office/powerpoint/2010/main" val="2999082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8">
            <a:extLst>
              <a:ext uri="{FF2B5EF4-FFF2-40B4-BE49-F238E27FC236}">
                <a16:creationId xmlns:a16="http://schemas.microsoft.com/office/drawing/2014/main" id="{7049A7D3-684C-4C59-A4B6-7B308A6AD3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0">
            <a:extLst>
              <a:ext uri="{FF2B5EF4-FFF2-40B4-BE49-F238E27FC236}">
                <a16:creationId xmlns:a16="http://schemas.microsoft.com/office/drawing/2014/main" id="{D7B1087B-C592-40E7-B532-60B453A2FE6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12">
            <a:extLst>
              <a:ext uri="{FF2B5EF4-FFF2-40B4-BE49-F238E27FC236}">
                <a16:creationId xmlns:a16="http://schemas.microsoft.com/office/drawing/2014/main" id="{14AE7447-E8F8-4A0F-9E3D-94842BFF88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14">
            <a:extLst>
              <a:ext uri="{FF2B5EF4-FFF2-40B4-BE49-F238E27FC236}">
                <a16:creationId xmlns:a16="http://schemas.microsoft.com/office/drawing/2014/main" id="{85981F80-69EE-4E2B-82A8-47FDFD7720A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35" name="Oval 15">
              <a:extLst>
                <a:ext uri="{FF2B5EF4-FFF2-40B4-BE49-F238E27FC236}">
                  <a16:creationId xmlns:a16="http://schemas.microsoft.com/office/drawing/2014/main" id="{46CE0473-0B07-47EE-A016-EBD87F2C8C9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6" name="Oval 16">
              <a:extLst>
                <a:ext uri="{FF2B5EF4-FFF2-40B4-BE49-F238E27FC236}">
                  <a16:creationId xmlns:a16="http://schemas.microsoft.com/office/drawing/2014/main" id="{EDD0D1E4-DFCA-4DF0-9D37-571A5F529F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7" name="Rectangle 18">
            <a:extLst>
              <a:ext uri="{FF2B5EF4-FFF2-40B4-BE49-F238E27FC236}">
                <a16:creationId xmlns:a16="http://schemas.microsoft.com/office/drawing/2014/main" id="{80E61E04-3F7C-42DE-ABE7-D3F7E349C2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8" name="Rectangle 20">
            <a:extLst>
              <a:ext uri="{FF2B5EF4-FFF2-40B4-BE49-F238E27FC236}">
                <a16:creationId xmlns:a16="http://schemas.microsoft.com/office/drawing/2014/main" id="{2B036F7E-6C8A-4549-99EF-9958C587C8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7366"/>
            <a:ext cx="12192000" cy="2610465"/>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47A1A9-B524-48EE-847B-814172F12CBF}"/>
              </a:ext>
            </a:extLst>
          </p:cNvPr>
          <p:cNvSpPr>
            <a:spLocks noGrp="1"/>
          </p:cNvSpPr>
          <p:nvPr>
            <p:ph type="title"/>
          </p:nvPr>
        </p:nvSpPr>
        <p:spPr>
          <a:xfrm>
            <a:off x="1051560" y="4355692"/>
            <a:ext cx="9085940" cy="1472224"/>
          </a:xfrm>
        </p:spPr>
        <p:txBody>
          <a:bodyPr vert="horz" lIns="91440" tIns="45720" rIns="91440" bIns="45720" rtlCol="0" anchor="b">
            <a:normAutofit/>
          </a:bodyPr>
          <a:lstStyle/>
          <a:p>
            <a:r>
              <a:rPr lang="en-US" sz="6600" dirty="0">
                <a:blipFill dpi="0" rotWithShape="1">
                  <a:blip r:embed="rId4"/>
                  <a:srcRect/>
                  <a:tile tx="6350" ty="-127000" sx="65000" sy="64000" flip="none" algn="tl"/>
                </a:blipFill>
              </a:rPr>
              <a:t>CLINICAL RECORDS DATASET</a:t>
            </a:r>
          </a:p>
        </p:txBody>
      </p:sp>
      <p:pic>
        <p:nvPicPr>
          <p:cNvPr id="4" name="Picture 3" descr="Table&#10;&#10;Description automatically generated with medium confidence">
            <a:extLst>
              <a:ext uri="{FF2B5EF4-FFF2-40B4-BE49-F238E27FC236}">
                <a16:creationId xmlns:a16="http://schemas.microsoft.com/office/drawing/2014/main" id="{803EA655-3636-4DA1-9BFA-9D37267D2C4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9627" y="899563"/>
            <a:ext cx="10982294" cy="2546334"/>
          </a:xfrm>
          <a:prstGeom prst="rect">
            <a:avLst/>
          </a:prstGeom>
        </p:spPr>
      </p:pic>
      <p:grpSp>
        <p:nvGrpSpPr>
          <p:cNvPr id="39" name="Group 22">
            <a:extLst>
              <a:ext uri="{FF2B5EF4-FFF2-40B4-BE49-F238E27FC236}">
                <a16:creationId xmlns:a16="http://schemas.microsoft.com/office/drawing/2014/main" id="{75EE15D0-BDD3-4CA6-B5DC-159D83FA6BC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9685338" y="4460675"/>
            <a:chExt cx="1080904" cy="1080902"/>
          </a:xfrm>
        </p:grpSpPr>
        <p:sp>
          <p:nvSpPr>
            <p:cNvPr id="24" name="Oval 23">
              <a:extLst>
                <a:ext uri="{FF2B5EF4-FFF2-40B4-BE49-F238E27FC236}">
                  <a16:creationId xmlns:a16="http://schemas.microsoft.com/office/drawing/2014/main" id="{C1D99473-F547-41EE-8D8B-3DFA6E58D06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0" name="Oval 24">
              <a:extLst>
                <a:ext uri="{FF2B5EF4-FFF2-40B4-BE49-F238E27FC236}">
                  <a16:creationId xmlns:a16="http://schemas.microsoft.com/office/drawing/2014/main" id="{71482930-66A8-46E9-8554-6D127FFCF18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024236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3AF35CD-DA30-4E34-B0F3-32C27766DA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3BCBFC-EDBF-D84C-A26B-FFAD743D96F2}"/>
              </a:ext>
            </a:extLst>
          </p:cNvPr>
          <p:cNvSpPr>
            <a:spLocks noGrp="1"/>
          </p:cNvSpPr>
          <p:nvPr>
            <p:ph type="title"/>
          </p:nvPr>
        </p:nvSpPr>
        <p:spPr>
          <a:xfrm>
            <a:off x="8156350" y="484632"/>
            <a:ext cx="3544035" cy="1609344"/>
          </a:xfrm>
          <a:ln>
            <a:noFill/>
          </a:ln>
        </p:spPr>
        <p:txBody>
          <a:bodyPr>
            <a:normAutofit/>
          </a:bodyPr>
          <a:lstStyle/>
          <a:p>
            <a:r>
              <a:rPr lang="en-US" sz="3200" dirty="0"/>
              <a:t>DATASET </a:t>
            </a:r>
            <a:r>
              <a:rPr lang="en-US" sz="3200" dirty="0" err="1"/>
              <a:t>InFO</a:t>
            </a:r>
            <a:endParaRPr lang="en-US" sz="3200" dirty="0"/>
          </a:p>
        </p:txBody>
      </p:sp>
      <p:pic>
        <p:nvPicPr>
          <p:cNvPr id="4" name="Picture 3">
            <a:extLst>
              <a:ext uri="{FF2B5EF4-FFF2-40B4-BE49-F238E27FC236}">
                <a16:creationId xmlns:a16="http://schemas.microsoft.com/office/drawing/2014/main" id="{E0800306-77F3-4805-9610-7ED17B7C31E2}"/>
              </a:ext>
            </a:extLst>
          </p:cNvPr>
          <p:cNvPicPr>
            <a:picLocks noChangeAspect="1"/>
          </p:cNvPicPr>
          <p:nvPr/>
        </p:nvPicPr>
        <p:blipFill rotWithShape="1">
          <a:blip r:embed="rId4">
            <a:extLst>
              <a:ext uri="{28A0092B-C50C-407E-A947-70E740481C1C}">
                <a14:useLocalDpi xmlns:a14="http://schemas.microsoft.com/office/drawing/2010/main" val="0"/>
              </a:ext>
            </a:extLst>
          </a:blip>
          <a:srcRect t="9092" b="12361"/>
          <a:stretch/>
        </p:blipFill>
        <p:spPr>
          <a:xfrm>
            <a:off x="633999" y="792038"/>
            <a:ext cx="6882269" cy="5284185"/>
          </a:xfrm>
          <a:prstGeom prst="rect">
            <a:avLst/>
          </a:prstGeom>
        </p:spPr>
      </p:pic>
      <p:sp>
        <p:nvSpPr>
          <p:cNvPr id="3" name="Content Placeholder 2">
            <a:extLst>
              <a:ext uri="{FF2B5EF4-FFF2-40B4-BE49-F238E27FC236}">
                <a16:creationId xmlns:a16="http://schemas.microsoft.com/office/drawing/2014/main" id="{BAD02F74-BEC6-0243-A5B2-D12D76E7C14C}"/>
              </a:ext>
            </a:extLst>
          </p:cNvPr>
          <p:cNvSpPr>
            <a:spLocks noGrp="1"/>
          </p:cNvSpPr>
          <p:nvPr>
            <p:ph idx="1"/>
          </p:nvPr>
        </p:nvSpPr>
        <p:spPr>
          <a:xfrm>
            <a:off x="8156351" y="2121408"/>
            <a:ext cx="3544034" cy="4050792"/>
          </a:xfrm>
        </p:spPr>
        <p:txBody>
          <a:bodyPr>
            <a:normAutofit/>
          </a:bodyPr>
          <a:lstStyle/>
          <a:p>
            <a:pPr marL="0" indent="0">
              <a:buNone/>
            </a:pPr>
            <a:endParaRPr lang="en-US" sz="1600" dirty="0"/>
          </a:p>
          <a:p>
            <a:endParaRPr lang="en-US" sz="1600" dirty="0"/>
          </a:p>
        </p:txBody>
      </p:sp>
      <p:grpSp>
        <p:nvGrpSpPr>
          <p:cNvPr id="26" name="Group 25">
            <a:extLst>
              <a:ext uri="{FF2B5EF4-FFF2-40B4-BE49-F238E27FC236}">
                <a16:creationId xmlns:a16="http://schemas.microsoft.com/office/drawing/2014/main" id="{BCFC42DC-2C46-47C4-BC61-530557385DB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7" name="Oval 26">
              <a:extLst>
                <a:ext uri="{FF2B5EF4-FFF2-40B4-BE49-F238E27FC236}">
                  <a16:creationId xmlns:a16="http://schemas.microsoft.com/office/drawing/2014/main" id="{54B91A37-AA1F-4966-8ACF-93023547DA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8" name="Oval 27">
              <a:extLst>
                <a:ext uri="{FF2B5EF4-FFF2-40B4-BE49-F238E27FC236}">
                  <a16:creationId xmlns:a16="http://schemas.microsoft.com/office/drawing/2014/main" id="{17B17AC5-0931-432F-9A4A-DDCFAA010AB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296084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049A7D3-684C-4C59-A4B6-7B308A6AD3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7B1087B-C592-40E7-B532-60B453A2FE6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4AE7447-E8F8-4A0F-9E3D-94842BFF88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85981F80-69EE-4E2B-82A8-47FDFD7720A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46CE0473-0B07-47EE-A016-EBD87F2C8C9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EDD0D1E4-DFCA-4DF0-9D37-571A5F529F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0" name="Rectangle 19">
            <a:extLst>
              <a:ext uri="{FF2B5EF4-FFF2-40B4-BE49-F238E27FC236}">
                <a16:creationId xmlns:a16="http://schemas.microsoft.com/office/drawing/2014/main" id="{80E61E04-3F7C-42DE-ABE7-D3F7E349C2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Rectangle 21">
            <a:extLst>
              <a:ext uri="{FF2B5EF4-FFF2-40B4-BE49-F238E27FC236}">
                <a16:creationId xmlns:a16="http://schemas.microsoft.com/office/drawing/2014/main" id="{2B036F7E-6C8A-4549-99EF-9958C587C8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7366"/>
            <a:ext cx="12192000" cy="2610465"/>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D404055-EA0C-4C22-BB5D-09E798C75C8D}"/>
              </a:ext>
            </a:extLst>
          </p:cNvPr>
          <p:cNvSpPr txBox="1"/>
          <p:nvPr/>
        </p:nvSpPr>
        <p:spPr>
          <a:xfrm>
            <a:off x="1051560" y="4355692"/>
            <a:ext cx="9085940" cy="1472224"/>
          </a:xfrm>
          <a:prstGeom prst="rect">
            <a:avLst/>
          </a:prstGeom>
        </p:spPr>
        <p:txBody>
          <a:bodyPr vert="horz" lIns="91440" tIns="45720" rIns="91440" bIns="45720" rtlCol="0" anchor="b">
            <a:normAutofit/>
          </a:bodyPr>
          <a:lstStyle/>
          <a:p>
            <a:pPr>
              <a:lnSpc>
                <a:spcPct val="80000"/>
              </a:lnSpc>
              <a:spcBef>
                <a:spcPct val="0"/>
              </a:spcBef>
              <a:spcAft>
                <a:spcPts val="600"/>
              </a:spcAft>
            </a:pPr>
            <a:r>
              <a:rPr lang="en-US" sz="6600" cap="all" dirty="0">
                <a:blipFill dpi="0" rotWithShape="1">
                  <a:blip r:embed="rId4"/>
                  <a:srcRect/>
                  <a:tile tx="6350" ty="-127000" sx="65000" sy="64000" flip="none" algn="tl"/>
                </a:blipFill>
                <a:latin typeface="+mj-lt"/>
                <a:ea typeface="+mj-ea"/>
                <a:cs typeface="+mj-cs"/>
              </a:rPr>
              <a:t>Death event in the dataset</a:t>
            </a:r>
          </a:p>
        </p:txBody>
      </p:sp>
      <p:pic>
        <p:nvPicPr>
          <p:cNvPr id="4" name="Picture 3">
            <a:extLst>
              <a:ext uri="{FF2B5EF4-FFF2-40B4-BE49-F238E27FC236}">
                <a16:creationId xmlns:a16="http://schemas.microsoft.com/office/drawing/2014/main" id="{5812B4B0-DD2A-4E0E-BBC2-3F574478884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5457" y="640080"/>
            <a:ext cx="5436868" cy="3316489"/>
          </a:xfrm>
          <a:prstGeom prst="rect">
            <a:avLst/>
          </a:prstGeom>
        </p:spPr>
      </p:pic>
      <p:grpSp>
        <p:nvGrpSpPr>
          <p:cNvPr id="24" name="Group 23">
            <a:extLst>
              <a:ext uri="{FF2B5EF4-FFF2-40B4-BE49-F238E27FC236}">
                <a16:creationId xmlns:a16="http://schemas.microsoft.com/office/drawing/2014/main" id="{75EE15D0-BDD3-4CA6-B5DC-159D83FA6BC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9685338" y="4460675"/>
            <a:chExt cx="1080904" cy="1080902"/>
          </a:xfrm>
        </p:grpSpPr>
        <p:sp>
          <p:nvSpPr>
            <p:cNvPr id="25" name="Oval 24">
              <a:extLst>
                <a:ext uri="{FF2B5EF4-FFF2-40B4-BE49-F238E27FC236}">
                  <a16:creationId xmlns:a16="http://schemas.microsoft.com/office/drawing/2014/main" id="{C1D99473-F547-41EE-8D8B-3DFA6E58D06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71482930-66A8-46E9-8554-6D127FFCF18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225367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049A7D3-684C-4C59-A4B6-7B308A6AD3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7B1087B-C592-40E7-B532-60B453A2FE6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4AE7447-E8F8-4A0F-9E3D-94842BFF88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85981F80-69EE-4E2B-82A8-47FDFD7720A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8" name="Oval 17">
              <a:extLst>
                <a:ext uri="{FF2B5EF4-FFF2-40B4-BE49-F238E27FC236}">
                  <a16:creationId xmlns:a16="http://schemas.microsoft.com/office/drawing/2014/main" id="{46CE0473-0B07-47EE-A016-EBD87F2C8C9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EDD0D1E4-DFCA-4DF0-9D37-571A5F529F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1" name="Rectangle 20">
            <a:extLst>
              <a:ext uri="{FF2B5EF4-FFF2-40B4-BE49-F238E27FC236}">
                <a16:creationId xmlns:a16="http://schemas.microsoft.com/office/drawing/2014/main" id="{80E61E04-3F7C-42DE-ABE7-D3F7E349C2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Rectangle 22">
            <a:extLst>
              <a:ext uri="{FF2B5EF4-FFF2-40B4-BE49-F238E27FC236}">
                <a16:creationId xmlns:a16="http://schemas.microsoft.com/office/drawing/2014/main" id="{2B036F7E-6C8A-4549-99EF-9958C587C8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7366"/>
            <a:ext cx="12192000" cy="2610465"/>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DF75ECA-A699-4038-9048-79D6A3EFC026}"/>
              </a:ext>
            </a:extLst>
          </p:cNvPr>
          <p:cNvSpPr txBox="1"/>
          <p:nvPr/>
        </p:nvSpPr>
        <p:spPr>
          <a:xfrm>
            <a:off x="1051560" y="4355692"/>
            <a:ext cx="9085940" cy="1472224"/>
          </a:xfrm>
          <a:prstGeom prst="rect">
            <a:avLst/>
          </a:prstGeom>
        </p:spPr>
        <p:txBody>
          <a:bodyPr vert="horz" lIns="91440" tIns="45720" rIns="91440" bIns="45720" rtlCol="0" anchor="b">
            <a:normAutofit/>
          </a:bodyPr>
          <a:lstStyle/>
          <a:p>
            <a:pPr>
              <a:lnSpc>
                <a:spcPct val="80000"/>
              </a:lnSpc>
              <a:spcBef>
                <a:spcPct val="0"/>
              </a:spcBef>
              <a:spcAft>
                <a:spcPts val="600"/>
              </a:spcAft>
            </a:pPr>
            <a:r>
              <a:rPr lang="en-US" sz="6100" cap="all">
                <a:blipFill dpi="0" rotWithShape="1">
                  <a:blip r:embed="rId4"/>
                  <a:srcRect/>
                  <a:tile tx="6350" ty="-127000" sx="65000" sy="64000" flip="none" algn="tl"/>
                </a:blipFill>
                <a:latin typeface="+mj-lt"/>
                <a:ea typeface="+mj-ea"/>
                <a:cs typeface="+mj-cs"/>
              </a:rPr>
              <a:t>Correlation Analysis-Kendall</a:t>
            </a:r>
          </a:p>
        </p:txBody>
      </p:sp>
      <p:pic>
        <p:nvPicPr>
          <p:cNvPr id="5" name="Picture 4" descr="Table&#10;&#10;Description automatically generated">
            <a:extLst>
              <a:ext uri="{FF2B5EF4-FFF2-40B4-BE49-F238E27FC236}">
                <a16:creationId xmlns:a16="http://schemas.microsoft.com/office/drawing/2014/main" id="{6F2F891B-C908-42BF-8F1C-FE3D433168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5457" y="1254744"/>
            <a:ext cx="10916463" cy="2701825"/>
          </a:xfrm>
          <a:prstGeom prst="rect">
            <a:avLst/>
          </a:prstGeom>
        </p:spPr>
      </p:pic>
      <p:grpSp>
        <p:nvGrpSpPr>
          <p:cNvPr id="25" name="Group 24">
            <a:extLst>
              <a:ext uri="{FF2B5EF4-FFF2-40B4-BE49-F238E27FC236}">
                <a16:creationId xmlns:a16="http://schemas.microsoft.com/office/drawing/2014/main" id="{75EE15D0-BDD3-4CA6-B5DC-159D83FA6BC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9685338" y="4460675"/>
            <a:chExt cx="1080904" cy="1080902"/>
          </a:xfrm>
        </p:grpSpPr>
        <p:sp>
          <p:nvSpPr>
            <p:cNvPr id="26" name="Oval 25">
              <a:extLst>
                <a:ext uri="{FF2B5EF4-FFF2-40B4-BE49-F238E27FC236}">
                  <a16:creationId xmlns:a16="http://schemas.microsoft.com/office/drawing/2014/main" id="{C1D99473-F547-41EE-8D8B-3DFA6E58D06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7" name="Oval 26">
              <a:extLst>
                <a:ext uri="{FF2B5EF4-FFF2-40B4-BE49-F238E27FC236}">
                  <a16:creationId xmlns:a16="http://schemas.microsoft.com/office/drawing/2014/main" id="{71482930-66A8-46E9-8554-6D127FFCF18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251849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AF35CD-DA30-4E34-B0F3-32C27766DA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E7A83D-6267-4426-8240-45C3794CE5AC}"/>
              </a:ext>
            </a:extLst>
          </p:cNvPr>
          <p:cNvSpPr>
            <a:spLocks noGrp="1"/>
          </p:cNvSpPr>
          <p:nvPr>
            <p:ph type="title"/>
          </p:nvPr>
        </p:nvSpPr>
        <p:spPr>
          <a:xfrm>
            <a:off x="8156350" y="484632"/>
            <a:ext cx="3544035" cy="1609344"/>
          </a:xfrm>
          <a:ln>
            <a:noFill/>
          </a:ln>
        </p:spPr>
        <p:txBody>
          <a:bodyPr>
            <a:normAutofit/>
          </a:bodyPr>
          <a:lstStyle/>
          <a:p>
            <a:r>
              <a:rPr lang="en-US" sz="3200"/>
              <a:t>LIMITATION</a:t>
            </a:r>
            <a:endParaRPr lang="en-IN" sz="3200"/>
          </a:p>
        </p:txBody>
      </p:sp>
      <p:pic>
        <p:nvPicPr>
          <p:cNvPr id="4" name="Picture 3">
            <a:extLst>
              <a:ext uri="{FF2B5EF4-FFF2-40B4-BE49-F238E27FC236}">
                <a16:creationId xmlns:a16="http://schemas.microsoft.com/office/drawing/2014/main" id="{3C0F203E-BC8F-5740-B900-C33E5EC62C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999" y="1360847"/>
            <a:ext cx="5782041" cy="4146566"/>
          </a:xfrm>
          <a:prstGeom prst="rect">
            <a:avLst/>
          </a:prstGeom>
        </p:spPr>
      </p:pic>
      <p:sp>
        <p:nvSpPr>
          <p:cNvPr id="10" name="Content Placeholder 2">
            <a:extLst>
              <a:ext uri="{FF2B5EF4-FFF2-40B4-BE49-F238E27FC236}">
                <a16:creationId xmlns:a16="http://schemas.microsoft.com/office/drawing/2014/main" id="{352D7263-AE76-45DF-97ED-EDB6F667EC53}"/>
              </a:ext>
            </a:extLst>
          </p:cNvPr>
          <p:cNvSpPr>
            <a:spLocks noGrp="1"/>
          </p:cNvSpPr>
          <p:nvPr>
            <p:ph idx="1"/>
          </p:nvPr>
        </p:nvSpPr>
        <p:spPr>
          <a:xfrm>
            <a:off x="8156351" y="2121408"/>
            <a:ext cx="3544034" cy="4050792"/>
          </a:xfrm>
        </p:spPr>
        <p:txBody>
          <a:bodyPr>
            <a:normAutofit/>
          </a:bodyPr>
          <a:lstStyle/>
          <a:p>
            <a:r>
              <a:rPr lang="en-IN" sz="1600"/>
              <a:t>Dataset has only 299 entry.</a:t>
            </a:r>
          </a:p>
          <a:p>
            <a:r>
              <a:rPr lang="en-IN" sz="1600"/>
              <a:t>Time Feature is more dominant</a:t>
            </a:r>
          </a:p>
          <a:p>
            <a:r>
              <a:rPr lang="en-IN" sz="1600"/>
              <a:t>Accuracy is not up to the mark</a:t>
            </a:r>
          </a:p>
          <a:p>
            <a:endParaRPr lang="en-IN" sz="1600"/>
          </a:p>
        </p:txBody>
      </p:sp>
      <p:grpSp>
        <p:nvGrpSpPr>
          <p:cNvPr id="11" name="Group 10">
            <a:extLst>
              <a:ext uri="{FF2B5EF4-FFF2-40B4-BE49-F238E27FC236}">
                <a16:creationId xmlns:a16="http://schemas.microsoft.com/office/drawing/2014/main" id="{BCFC42DC-2C46-47C4-BC61-530557385DB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54B91A37-AA1F-4966-8ACF-93023547DA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17B17AC5-0931-432F-9A4A-DDCFAA010AB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874551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523079D-D2B7-4F10-A3D3-8949D4F12D96}"/>
              </a:ext>
            </a:extLst>
          </p:cNvPr>
          <p:cNvSpPr>
            <a:spLocks noGrp="1"/>
          </p:cNvSpPr>
          <p:nvPr>
            <p:ph type="title"/>
          </p:nvPr>
        </p:nvSpPr>
        <p:spPr>
          <a:xfrm>
            <a:off x="1069848" y="484632"/>
            <a:ext cx="10058400" cy="1609344"/>
          </a:xfrm>
        </p:spPr>
        <p:txBody>
          <a:bodyPr>
            <a:normAutofit/>
          </a:bodyPr>
          <a:lstStyle/>
          <a:p>
            <a:r>
              <a:rPr lang="en-US" dirty="0"/>
              <a:t>MODEL USES &amp; DESCRIBE MODEL </a:t>
            </a:r>
            <a:endParaRPr lang="en-IN" dirty="0"/>
          </a:p>
        </p:txBody>
      </p:sp>
      <p:sp>
        <p:nvSpPr>
          <p:cNvPr id="3" name="Content Placeholder 2">
            <a:extLst>
              <a:ext uri="{FF2B5EF4-FFF2-40B4-BE49-F238E27FC236}">
                <a16:creationId xmlns:a16="http://schemas.microsoft.com/office/drawing/2014/main" id="{14C61ACF-CE4C-4157-9D4D-2C4641D641F9}"/>
              </a:ext>
            </a:extLst>
          </p:cNvPr>
          <p:cNvSpPr>
            <a:spLocks noGrp="1"/>
          </p:cNvSpPr>
          <p:nvPr>
            <p:ph idx="1"/>
          </p:nvPr>
        </p:nvSpPr>
        <p:spPr>
          <a:xfrm>
            <a:off x="1069848" y="2320412"/>
            <a:ext cx="10058400" cy="3851787"/>
          </a:xfrm>
        </p:spPr>
        <p:txBody>
          <a:bodyPr>
            <a:normAutofit/>
          </a:bodyPr>
          <a:lstStyle/>
          <a:p>
            <a:r>
              <a:rPr lang="en-IN" sz="1800" b="1" u="sng" dirty="0"/>
              <a:t>Logistic Regression </a:t>
            </a:r>
            <a:r>
              <a:rPr lang="en-IN" sz="1800" dirty="0"/>
              <a:t>:-</a:t>
            </a:r>
          </a:p>
          <a:p>
            <a:pPr marL="0" indent="0">
              <a:buNone/>
            </a:pPr>
            <a:r>
              <a:rPr lang="en-IN" sz="1800" dirty="0"/>
              <a:t>                                        In statistics, the </a:t>
            </a:r>
            <a:r>
              <a:rPr lang="en-IN" sz="1800" b="1" dirty="0"/>
              <a:t>logistic model</a:t>
            </a:r>
            <a:r>
              <a:rPr lang="en-IN" sz="1800" dirty="0"/>
              <a:t> (or </a:t>
            </a:r>
            <a:r>
              <a:rPr lang="en-IN" sz="1800" b="1" dirty="0"/>
              <a:t>logit model</a:t>
            </a:r>
            <a:r>
              <a:rPr lang="en-IN" sz="1800" dirty="0"/>
              <a:t>) is used to model the probability of a certain class or event existing such as pass/fail, win/lose, alive/dead or healthy/sick. This can be extended to model several classes of events such as determining whether an image contains a cat, dog, lion, etc. Each object being detected in the image would be assigned a probability between 0 and 1, with a sum of one.</a:t>
            </a:r>
          </a:p>
          <a:p>
            <a:pPr marL="0" indent="0">
              <a:buNone/>
            </a:pPr>
            <a:endParaRPr lang="en-US" sz="1800" dirty="0"/>
          </a:p>
          <a:p>
            <a:pPr marL="0" indent="0">
              <a:buNone/>
            </a:pPr>
            <a:endParaRPr lang="en-US" sz="1400" dirty="0"/>
          </a:p>
          <a:p>
            <a:pPr marL="0" indent="0">
              <a:buNone/>
            </a:pPr>
            <a:endParaRPr lang="en-IN" sz="1400" dirty="0"/>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13" name="Picture 2" descr="Understanding Logistic Regression – Equiskill.com">
            <a:extLst>
              <a:ext uri="{FF2B5EF4-FFF2-40B4-BE49-F238E27FC236}">
                <a16:creationId xmlns:a16="http://schemas.microsoft.com/office/drawing/2014/main" id="{A7A173E2-D1D9-884D-B735-47EEF5BD58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1662" y="4103716"/>
            <a:ext cx="7958138" cy="2411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6922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0" name="Content Placeholder 2">
            <a:extLst>
              <a:ext uri="{FF2B5EF4-FFF2-40B4-BE49-F238E27FC236}">
                <a16:creationId xmlns:a16="http://schemas.microsoft.com/office/drawing/2014/main" id="{AEC9F8B6-1B06-4505-8F7A-7054C7D1BC5E}"/>
              </a:ext>
            </a:extLst>
          </p:cNvPr>
          <p:cNvGraphicFramePr>
            <a:graphicFrameLocks noGrp="1"/>
          </p:cNvGraphicFramePr>
          <p:nvPr>
            <p:ph idx="1"/>
            <p:extLst>
              <p:ext uri="{D42A27DB-BD31-4B8C-83A1-F6EECF244321}">
                <p14:modId xmlns:p14="http://schemas.microsoft.com/office/powerpoint/2010/main" val="2571862393"/>
              </p:ext>
            </p:extLst>
          </p:nvPr>
        </p:nvGraphicFramePr>
        <p:xfrm>
          <a:off x="1069848" y="544802"/>
          <a:ext cx="10058400" cy="562739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9">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6" name="Picture 5" descr="Text&#10;&#10;Description automatically generated with medium confidence">
            <a:extLst>
              <a:ext uri="{FF2B5EF4-FFF2-40B4-BE49-F238E27FC236}">
                <a16:creationId xmlns:a16="http://schemas.microsoft.com/office/drawing/2014/main" id="{155F4EA1-BBDD-0041-9FD1-23FE01A2BE7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203700" y="2360342"/>
            <a:ext cx="2541874" cy="937494"/>
          </a:xfrm>
          <a:prstGeom prst="rect">
            <a:avLst/>
          </a:prstGeom>
        </p:spPr>
      </p:pic>
    </p:spTree>
    <p:extLst>
      <p:ext uri="{BB962C8B-B14F-4D97-AF65-F5344CB8AC3E}">
        <p14:creationId xmlns:p14="http://schemas.microsoft.com/office/powerpoint/2010/main" val="19528708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451</TotalTime>
  <Words>633</Words>
  <Application>Microsoft Office PowerPoint</Application>
  <PresentationFormat>Widescreen</PresentationFormat>
  <Paragraphs>51</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Calibri</vt:lpstr>
      <vt:lpstr>Rockwell</vt:lpstr>
      <vt:lpstr>Rockwell Condensed</vt:lpstr>
      <vt:lpstr>Rockwell Extra Bold</vt:lpstr>
      <vt:lpstr>Wingdings</vt:lpstr>
      <vt:lpstr>Wood Type</vt:lpstr>
      <vt:lpstr>Heart failure predictor</vt:lpstr>
      <vt:lpstr>WHY HEARTH FAILURE PREDICTOR??</vt:lpstr>
      <vt:lpstr>CLINICAL RECORDS DATASET</vt:lpstr>
      <vt:lpstr>DATASET InFO</vt:lpstr>
      <vt:lpstr>PowerPoint Presentation</vt:lpstr>
      <vt:lpstr>PowerPoint Presentation</vt:lpstr>
      <vt:lpstr>LIMITATION</vt:lpstr>
      <vt:lpstr>MODEL USES &amp; DESCRIBE MODEL </vt:lpstr>
      <vt:lpstr>PowerPoint Presentation</vt:lpstr>
      <vt:lpstr>PowerPoint Presentation</vt:lpstr>
      <vt:lpstr>PowerPoint Presentation</vt:lpstr>
      <vt:lpstr>FEATURE ENGINERRING </vt:lpstr>
      <vt:lpstr>COMPARE MODELS</vt:lpstr>
      <vt:lpstr>COMPARE MODELS </vt:lpstr>
      <vt:lpstr>RELATED WORK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failure predictor</dc:title>
  <dc:creator>Yash Kumar Garg</dc:creator>
  <cp:lastModifiedBy>Divyank Srivastava</cp:lastModifiedBy>
  <cp:revision>7</cp:revision>
  <dcterms:created xsi:type="dcterms:W3CDTF">2021-11-23T17:23:50Z</dcterms:created>
  <dcterms:modified xsi:type="dcterms:W3CDTF">2023-05-28T08:57:00Z</dcterms:modified>
</cp:coreProperties>
</file>