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45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BBD46-E28A-D412-7F74-4753AFAF00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111611-D46A-D0C2-7C9D-3F771479A9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98FA47-414C-24FC-8824-FB6DFE79C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10-05-2024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392611-3555-2CED-1DAC-4A677535C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B0E5B-EF7F-82D0-602F-937014DC5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4642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B2398-0724-18CF-582D-9D346F40F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C5B84D-799A-F7C3-F861-4D478FEF3B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CC97C8-61BB-E15D-7E47-C8AD55850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10-05-2024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23071-B264-AB30-88D6-B61849D38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F26D4-0E89-6507-FFA0-1C03A2248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9138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BCAD50-42AA-4CFD-9AE7-C4CB455163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09F205-A587-C7A9-FE09-2934D8FFE3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A54FC0-85C3-18C6-F2EB-5A0B57BD1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10-05-2024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F6C0E0-D00E-24DA-A087-F3B79AB8A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299F84-222D-D9DE-F0CB-5266CDBB0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284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960EE-C15A-7DAC-49CD-94F4B0151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1ACAF-8A30-E730-BC2B-6AC57EAB9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A34E1-F737-5E69-0709-41D992133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10-05-2024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E592A-CE8D-4C12-B751-A55336D58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5F6FFB-3AE7-F753-1BD8-152346A0E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3038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96008-0D20-FD2A-C3C4-CBDF9306A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50D0C7-82D8-C21F-9262-FCB8B03FD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BDB20-E8E7-FAAF-69BB-189BA346E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10-05-2024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16C69-61F2-5646-E857-311C404C8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25390-A498-077F-65A7-2CCC65A3D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5450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87BC3-21B0-D792-48A8-0E991F5BE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BEF35-97A3-9A54-D56E-4AA7BC893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5978F7-A075-E405-EFB9-0DE566C583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C44E71-D76B-52FA-55D7-66E860EE7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10-05-2024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350A39-98D2-A25C-FA1C-31975F014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3F41D-796F-97B7-D5AC-8721ECDA2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2687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1D4BA-8CBE-DA4E-FDFA-64FB65CAA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7F5456-F117-783B-E677-346E1E7DF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1CCE4E-4AFA-EBEB-5007-6A24902637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2C0D09-DF01-E3B0-B37E-0E2A52BE4E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C4253B-2877-EDB2-28C9-D6A6EA62AE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AC84AF-4C25-948B-1BFF-1150EA9A5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10-05-2024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3BC4B3-58E6-D80B-652D-6F5DC521A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31C4F0-A357-064A-D523-E347D3888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0699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8491F-B784-2EE0-528C-92F1056F4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7407B4-6E46-8661-D262-D3227F3D1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10-05-2024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CEB6F2-6136-A0C4-7C28-4F5AEA688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FA9D16-E460-5BBB-52FD-6C7924DE5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1966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698392-FC15-E1AC-8280-51A8DE438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10-05-2024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8BABD9-6E1A-1F28-213B-859A5EA8B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EF9D00-E9B1-4352-EAF7-52764454C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8017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E1F5F-34D6-51DB-08FD-C1955AA92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18A44-437F-C06D-63BA-6ED8230A2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703A2A-96FE-AE70-8D4A-593F676F65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6ADFE-2DC9-E549-6850-377C6D15E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10-05-2024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3DE900-BAC6-9AFC-EC33-8E50DD6EB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951F0C-5E06-4228-D251-E5C75F8DE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697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58C52-6AFA-823F-FD58-831EB4197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B734DC-9626-1C72-E920-8A72743898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AEE5DC-CC4E-8D79-4BC5-A79CC0ACBB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CF4119-53F5-F32B-9C9E-5006D56CF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10-05-2024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36005E-E588-ECA4-2937-03ED838F1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4C7FA9-BE73-BC87-DC63-9D24158A0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7457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D36908-ABB1-18B4-7FF7-010C5FB6E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CECA94-3BD1-93E4-C144-A622905BF7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C1D1D-3198-0F86-2FBC-5354B0E845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BBF06-5B1F-4A04-BE25-D940959E4FD8}" type="datetimeFigureOut">
              <a:rPr lang="en-IN" smtClean="0"/>
              <a:t>10-05-2024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1F22F-5451-EF49-0B1E-EB81629E38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27776F-9D5A-14BB-B981-C0AC22DF68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7695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45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DB93F7E-BF3E-DCC2-2A9E-7A3B3B739EC5}"/>
              </a:ext>
            </a:extLst>
          </p:cNvPr>
          <p:cNvSpPr txBox="1"/>
          <p:nvPr/>
        </p:nvSpPr>
        <p:spPr>
          <a:xfrm>
            <a:off x="120770" y="-51756"/>
            <a:ext cx="5408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bg1"/>
                </a:solidFill>
              </a:rPr>
              <a:t>PROBLEM STATEMENT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27EDE4-94B9-15A6-08BE-DF493C9D16D3}"/>
              </a:ext>
            </a:extLst>
          </p:cNvPr>
          <p:cNvSpPr txBox="1"/>
          <p:nvPr/>
        </p:nvSpPr>
        <p:spPr>
          <a:xfrm>
            <a:off x="129396" y="572705"/>
            <a:ext cx="4477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C000"/>
                </a:solidFill>
              </a:rPr>
              <a:t>KPI’S Requirement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CC5FC7-12BA-259D-12B3-B304F20881D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2331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CC7D991-9DF6-7A33-E18C-90E1E77EAC21}"/>
              </a:ext>
            </a:extLst>
          </p:cNvPr>
          <p:cNvSpPr txBox="1"/>
          <p:nvPr/>
        </p:nvSpPr>
        <p:spPr>
          <a:xfrm>
            <a:off x="112144" y="1670902"/>
            <a:ext cx="10834778" cy="1895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US" sz="1200" b="1" i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</a:rPr>
              <a:t> </a:t>
            </a:r>
            <a:r>
              <a:rPr lang="en-US" sz="1600" b="1" i="0" u="sng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</a:rPr>
              <a:t>Total </a:t>
            </a:r>
            <a:r>
              <a:rPr lang="en-US" sz="1600" b="1" u="sng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Revenue</a:t>
            </a:r>
            <a:r>
              <a:rPr lang="en-US" sz="1600" b="1" i="0" u="sng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</a:rPr>
              <a:t>:</a:t>
            </a:r>
            <a:endParaRPr lang="en-US" sz="1600" b="0" i="0" u="sng" dirty="0"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  <a:p>
            <a:pPr marL="742950" lvl="1" indent="-285750" algn="l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Total revenue generated, sum of sales amount of all pizzas. </a:t>
            </a:r>
            <a:endParaRPr lang="en-US" sz="14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algn="l">
              <a:lnSpc>
                <a:spcPct val="150000"/>
              </a:lnSpc>
              <a:spcAft>
                <a:spcPts val="1000"/>
              </a:spcAft>
            </a:pPr>
            <a:r>
              <a:rPr lang="en-US" sz="1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</a:t>
            </a:r>
            <a:r>
              <a:rPr lang="en-US" sz="1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. </a:t>
            </a:r>
            <a:r>
              <a:rPr lang="en-US" sz="1600" b="1" u="sng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Average Order Value: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bg1"/>
                </a:solidFill>
                <a:effectLst/>
              </a:rPr>
              <a:t>Average amou</a:t>
            </a:r>
            <a:r>
              <a:rPr lang="en-US" sz="1600" dirty="0">
                <a:solidFill>
                  <a:schemeClr val="bg1"/>
                </a:solidFill>
              </a:rPr>
              <a:t>nt spent per order, calculated by total revenue w.r.t total number of orders.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A7DB85-04A9-52DE-662E-5CC7A688709F}"/>
              </a:ext>
            </a:extLst>
          </p:cNvPr>
          <p:cNvSpPr txBox="1"/>
          <p:nvPr/>
        </p:nvSpPr>
        <p:spPr>
          <a:xfrm>
            <a:off x="419878" y="1184988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DA38AF-DE71-6EC6-6269-A4CECC458A44}"/>
              </a:ext>
            </a:extLst>
          </p:cNvPr>
          <p:cNvSpPr txBox="1"/>
          <p:nvPr/>
        </p:nvSpPr>
        <p:spPr>
          <a:xfrm>
            <a:off x="129395" y="1024571"/>
            <a:ext cx="99476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Analyse key indicators for pizza sales data to gain insights into business performance.  Specifically measuring following metrics: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5ADDD0-2AF1-E9E6-367D-9F067FC123DB}"/>
              </a:ext>
            </a:extLst>
          </p:cNvPr>
          <p:cNvSpPr txBox="1"/>
          <p:nvPr/>
        </p:nvSpPr>
        <p:spPr>
          <a:xfrm>
            <a:off x="129395" y="3628105"/>
            <a:ext cx="10834778" cy="1787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spcAft>
                <a:spcPts val="1000"/>
              </a:spcAft>
            </a:pPr>
            <a:r>
              <a:rPr lang="en-US" sz="1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3</a:t>
            </a:r>
            <a:r>
              <a:rPr lang="en-US" sz="1400" b="1" i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</a:rPr>
              <a:t>. </a:t>
            </a:r>
            <a:r>
              <a:rPr lang="en-US" sz="1600" b="1" i="0" u="sng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</a:rPr>
              <a:t>Total Pizzas Sol</a:t>
            </a:r>
            <a:r>
              <a:rPr lang="en-US" sz="1600" b="1" u="sng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d</a:t>
            </a:r>
            <a:endParaRPr lang="en-US" sz="2000" b="0" i="0" u="sng" dirty="0"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Total quantity of pizzas sold.</a:t>
            </a:r>
            <a:endParaRPr lang="en-US" sz="14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algn="l">
              <a:lnSpc>
                <a:spcPct val="150000"/>
              </a:lnSpc>
              <a:spcAft>
                <a:spcPts val="1000"/>
              </a:spcAft>
            </a:pPr>
            <a:r>
              <a:rPr lang="en-US" sz="1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4</a:t>
            </a:r>
            <a:r>
              <a:rPr lang="en-US" sz="1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. </a:t>
            </a:r>
            <a:r>
              <a:rPr lang="en-US" sz="1400" b="1" u="sng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Total Orders</a:t>
            </a:r>
            <a:r>
              <a:rPr lang="en-US" b="1" u="sng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Total number of orders placed. 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19F962-A5DB-903B-BBAE-72EE2462C109}"/>
              </a:ext>
            </a:extLst>
          </p:cNvPr>
          <p:cNvSpPr txBox="1"/>
          <p:nvPr/>
        </p:nvSpPr>
        <p:spPr>
          <a:xfrm>
            <a:off x="112144" y="5477586"/>
            <a:ext cx="10834778" cy="1439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spcAft>
                <a:spcPts val="1000"/>
              </a:spcAft>
            </a:pPr>
            <a:r>
              <a:rPr lang="en-US" sz="1400" b="1" i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</a:rPr>
              <a:t>5. </a:t>
            </a:r>
            <a:r>
              <a:rPr lang="en-US" sz="1600" b="1" u="sng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Average pizzas per order:</a:t>
            </a:r>
            <a:endParaRPr lang="en-US" sz="2400" b="0" i="0" u="sng" dirty="0"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  <a:p>
            <a:pPr marL="742950" lvl="1" indent="-285750" algn="l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Total quantity of pizzas w.r.t total orders placed.</a:t>
            </a:r>
            <a:endParaRPr lang="en-US" sz="14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algn="l">
              <a:lnSpc>
                <a:spcPct val="150000"/>
              </a:lnSpc>
              <a:spcAft>
                <a:spcPts val="1000"/>
              </a:spcAft>
            </a:pP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6096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451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37DEBD1-BC26-798A-DF7B-761D7E3CA3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503C67F-EDCE-AC68-1C2E-F9D42559361F}"/>
              </a:ext>
            </a:extLst>
          </p:cNvPr>
          <p:cNvSpPr txBox="1"/>
          <p:nvPr/>
        </p:nvSpPr>
        <p:spPr>
          <a:xfrm>
            <a:off x="129396" y="97408"/>
            <a:ext cx="4477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FFC000"/>
                </a:solidFill>
              </a:rPr>
              <a:t>Charts Requirement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4EFBB0B-1AE4-B385-4C66-F1CFCF1005B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4C9D5E0-78E1-EEB6-F1D8-6AD72ABE0E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5721" y="97408"/>
            <a:ext cx="966883" cy="69731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442E310-2011-BA88-A664-8C373A6FA9FF}"/>
              </a:ext>
            </a:extLst>
          </p:cNvPr>
          <p:cNvSpPr txBox="1"/>
          <p:nvPr/>
        </p:nvSpPr>
        <p:spPr>
          <a:xfrm>
            <a:off x="129396" y="1001372"/>
            <a:ext cx="10834778" cy="54322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Aft>
                <a:spcPts val="600"/>
              </a:spcAft>
              <a:buFont typeface="+mj-lt"/>
              <a:buAutoNum type="arabicPeriod"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</a:t>
            </a:r>
            <a:r>
              <a:rPr lang="en-US" b="1" u="sng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Daily trend for total orders:</a:t>
            </a:r>
          </a:p>
          <a:p>
            <a:pPr algn="l"/>
            <a:r>
              <a:rPr lang="en-US" b="1" i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</a:rPr>
              <a:t>      </a:t>
            </a:r>
            <a:r>
              <a:rPr lang="en-US" dirty="0">
                <a:solidFill>
                  <a:schemeClr val="bg1"/>
                </a:solidFill>
              </a:rPr>
              <a:t>To analyze the trend of daily orders for each weekday. We will use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bar chart </a:t>
            </a:r>
            <a:r>
              <a:rPr lang="en-US" dirty="0">
                <a:solidFill>
                  <a:schemeClr val="bg1"/>
                </a:solidFill>
              </a:rPr>
              <a:t>for this visualization. This will help  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       us to see max orders on any particular weekday or weekend.</a:t>
            </a:r>
          </a:p>
          <a:p>
            <a:pPr algn="l"/>
            <a:endParaRPr lang="en-US" b="0" i="0" dirty="0">
              <a:solidFill>
                <a:schemeClr val="bg1"/>
              </a:solidFill>
              <a:effectLst/>
            </a:endParaRP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2. </a:t>
            </a:r>
            <a:r>
              <a:rPr lang="en-US" b="1" u="sng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Monthly trend for total orders: </a:t>
            </a:r>
          </a:p>
          <a:p>
            <a:r>
              <a:rPr lang="en-US" b="0" i="0" dirty="0">
                <a:solidFill>
                  <a:schemeClr val="bg1"/>
                </a:solidFill>
                <a:effectLst/>
              </a:rPr>
              <a:t>     In similar way, we will </a:t>
            </a:r>
            <a:r>
              <a:rPr lang="en-US" dirty="0">
                <a:solidFill>
                  <a:schemeClr val="bg1"/>
                </a:solidFill>
              </a:rPr>
              <a:t>calculate orders trend for each month of the year. We will use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line chart </a:t>
            </a:r>
            <a:r>
              <a:rPr lang="en-US" dirty="0">
                <a:solidFill>
                  <a:schemeClr val="bg1"/>
                </a:solidFill>
              </a:rPr>
              <a:t>to see order </a:t>
            </a:r>
          </a:p>
          <a:p>
            <a:r>
              <a:rPr lang="en-US" dirty="0">
                <a:solidFill>
                  <a:schemeClr val="bg1"/>
                </a:solidFill>
              </a:rPr>
              <a:t>     pattern for the year on monthly basis. It will help us  to identify a particular month in which max or min order</a:t>
            </a:r>
          </a:p>
          <a:p>
            <a:r>
              <a:rPr lang="en-US" dirty="0">
                <a:solidFill>
                  <a:schemeClr val="bg1"/>
                </a:solidFill>
              </a:rPr>
              <a:t>     were placed.</a:t>
            </a:r>
          </a:p>
          <a:p>
            <a:endParaRPr lang="en-US" b="0" i="0" dirty="0">
              <a:solidFill>
                <a:schemeClr val="bg1"/>
              </a:solidFill>
              <a:effectLst/>
            </a:endParaRP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3. </a:t>
            </a:r>
            <a:r>
              <a:rPr lang="en-US" b="1" u="sng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Percentage of sales by pizza category:</a:t>
            </a:r>
          </a:p>
          <a:p>
            <a:r>
              <a:rPr lang="en-US" b="1" i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</a:rPr>
              <a:t>    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Pie or donut chart </a:t>
            </a:r>
            <a:r>
              <a:rPr lang="en-US" dirty="0">
                <a:solidFill>
                  <a:schemeClr val="bg1"/>
                </a:solidFill>
              </a:rPr>
              <a:t>in this case will give us insight about contribution of each category of pizza in total revenue</a:t>
            </a:r>
          </a:p>
          <a:p>
            <a:r>
              <a:rPr lang="en-US" dirty="0">
                <a:solidFill>
                  <a:schemeClr val="bg1"/>
                </a:solidFill>
              </a:rPr>
              <a:t>     generated.</a:t>
            </a:r>
            <a:r>
              <a:rPr lang="en-US" b="0" i="0" dirty="0">
                <a:solidFill>
                  <a:schemeClr val="bg1"/>
                </a:solidFill>
                <a:effectLst/>
              </a:rPr>
              <a:t> </a:t>
            </a:r>
          </a:p>
          <a:p>
            <a:endParaRPr lang="en-US" b="0" i="0" dirty="0">
              <a:solidFill>
                <a:schemeClr val="bg1"/>
              </a:solidFill>
              <a:effectLst/>
            </a:endParaRP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4. </a:t>
            </a:r>
            <a:r>
              <a:rPr lang="en-US" b="1" u="sng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Percentage of sales by pizza size:</a:t>
            </a:r>
          </a:p>
          <a:p>
            <a:r>
              <a:rPr lang="en-US" dirty="0">
                <a:solidFill>
                  <a:schemeClr val="bg1"/>
                </a:solidFill>
              </a:rPr>
              <a:t>     Again using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pie or donut chart </a:t>
            </a:r>
            <a:r>
              <a:rPr lang="en-US" dirty="0">
                <a:solidFill>
                  <a:schemeClr val="bg1"/>
                </a:solidFill>
              </a:rPr>
              <a:t>to get insight about contribution of pizzas by their size in total revenue.</a:t>
            </a:r>
          </a:p>
          <a:p>
            <a:endParaRPr lang="en-US" b="0" i="0" dirty="0">
              <a:solidFill>
                <a:schemeClr val="bg1"/>
              </a:solidFill>
              <a:effectLst/>
            </a:endParaRP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5. </a:t>
            </a:r>
            <a:r>
              <a:rPr lang="en-US" b="1" u="sng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Total pizzas sold for each category:</a:t>
            </a:r>
          </a:p>
          <a:p>
            <a:r>
              <a:rPr lang="en-US" b="1" i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</a:rPr>
              <a:t>     </a:t>
            </a:r>
            <a:r>
              <a:rPr lang="en-US" dirty="0">
                <a:solidFill>
                  <a:schemeClr val="bg1"/>
                </a:solidFill>
              </a:rPr>
              <a:t>Using</a:t>
            </a:r>
            <a:r>
              <a:rPr lang="en-US" b="1" i="0" dirty="0">
                <a:solidFill>
                  <a:schemeClr val="bg1"/>
                </a:solidFill>
                <a:effectLst/>
              </a:rPr>
              <a:t> </a:t>
            </a:r>
            <a:r>
              <a:rPr lang="en-US" b="1" i="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</a:rPr>
              <a:t>f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unnel chart </a:t>
            </a:r>
            <a:r>
              <a:rPr lang="en-US" dirty="0">
                <a:solidFill>
                  <a:schemeClr val="bg1"/>
                </a:solidFill>
              </a:rPr>
              <a:t>to represent the total number of pizzas sold for each pizza category to see which category is </a:t>
            </a:r>
          </a:p>
          <a:p>
            <a:r>
              <a:rPr lang="en-US" b="0" i="0" dirty="0">
                <a:solidFill>
                  <a:schemeClr val="bg1"/>
                </a:solidFill>
                <a:effectLst/>
              </a:rPr>
              <a:t>      highest selling in quantity.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0C3AC9-AFC2-F967-A1E0-071359D5C6D1}"/>
              </a:ext>
            </a:extLst>
          </p:cNvPr>
          <p:cNvSpPr txBox="1"/>
          <p:nvPr/>
        </p:nvSpPr>
        <p:spPr>
          <a:xfrm>
            <a:off x="205273" y="514119"/>
            <a:ext cx="8406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As per client requirement, we have to identify following trends in our </a:t>
            </a:r>
            <a:r>
              <a:rPr lang="en-IN" dirty="0" err="1">
                <a:solidFill>
                  <a:schemeClr val="bg1"/>
                </a:solidFill>
              </a:rPr>
              <a:t>PowerBI</a:t>
            </a:r>
            <a:r>
              <a:rPr lang="en-IN" dirty="0">
                <a:solidFill>
                  <a:schemeClr val="bg1"/>
                </a:solidFill>
              </a:rPr>
              <a:t> report.</a:t>
            </a:r>
          </a:p>
        </p:txBody>
      </p:sp>
    </p:spTree>
    <p:extLst>
      <p:ext uri="{BB962C8B-B14F-4D97-AF65-F5344CB8AC3E}">
        <p14:creationId xmlns:p14="http://schemas.microsoft.com/office/powerpoint/2010/main" val="3314815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451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37DEBD1-BC26-798A-DF7B-761D7E3CA3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503C67F-EDCE-AC68-1C2E-F9D42559361F}"/>
              </a:ext>
            </a:extLst>
          </p:cNvPr>
          <p:cNvSpPr txBox="1"/>
          <p:nvPr/>
        </p:nvSpPr>
        <p:spPr>
          <a:xfrm>
            <a:off x="129396" y="97408"/>
            <a:ext cx="4477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FFC000"/>
                </a:solidFill>
              </a:rPr>
              <a:t>Charts Requirement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4EFBB0B-1AE4-B385-4C66-F1CFCF1005B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442E310-2011-BA88-A664-8C373A6FA9FF}"/>
              </a:ext>
            </a:extLst>
          </p:cNvPr>
          <p:cNvSpPr txBox="1"/>
          <p:nvPr/>
        </p:nvSpPr>
        <p:spPr>
          <a:xfrm>
            <a:off x="129396" y="595504"/>
            <a:ext cx="10834778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6. </a:t>
            </a:r>
            <a:r>
              <a:rPr lang="en-US" b="1" u="sng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Top 5 best sellers by total revenue, quantity and no of orders:</a:t>
            </a:r>
          </a:p>
          <a:p>
            <a:pPr algn="l"/>
            <a:r>
              <a:rPr lang="en-US" b="1" i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</a:rPr>
              <a:t>     </a:t>
            </a:r>
            <a:r>
              <a:rPr lang="en-US" dirty="0">
                <a:solidFill>
                  <a:schemeClr val="bg1"/>
                </a:solidFill>
              </a:rPr>
              <a:t>Creating a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column chart </a:t>
            </a:r>
            <a:r>
              <a:rPr lang="en-US" dirty="0">
                <a:solidFill>
                  <a:schemeClr val="bg1"/>
                </a:solidFill>
              </a:rPr>
              <a:t>to represent the top 5 best sellers pizzas, by revenue, quantity and total 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     orders.</a:t>
            </a:r>
          </a:p>
          <a:p>
            <a:pPr algn="l"/>
            <a:endParaRPr lang="en-US" dirty="0">
              <a:solidFill>
                <a:schemeClr val="bg1"/>
              </a:solidFill>
            </a:endParaRPr>
          </a:p>
          <a:p>
            <a:pPr algn="l">
              <a:spcAft>
                <a:spcPts val="600"/>
              </a:spcAft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7. </a:t>
            </a:r>
            <a:r>
              <a:rPr lang="en-US" b="1" u="sng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Bottom 5/worst sellers by total revenue, quantity and no of orders:</a:t>
            </a:r>
          </a:p>
          <a:p>
            <a:pPr algn="l"/>
            <a:r>
              <a:rPr lang="en-US" b="1" i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</a:rPr>
              <a:t>     </a:t>
            </a:r>
            <a:r>
              <a:rPr lang="en-US" dirty="0">
                <a:solidFill>
                  <a:schemeClr val="bg1"/>
                </a:solidFill>
              </a:rPr>
              <a:t>Creating a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column chart </a:t>
            </a:r>
            <a:r>
              <a:rPr lang="en-US" dirty="0">
                <a:solidFill>
                  <a:schemeClr val="bg1"/>
                </a:solidFill>
              </a:rPr>
              <a:t>to represent the bottom 5 pizzas, by revenue, quantity and total 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     orders.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C9D5E0-78E1-EEB6-F1D8-6AD72ABE0E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5721" y="97408"/>
            <a:ext cx="966883" cy="69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836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409</Words>
  <Application>Microsoft Office PowerPoint</Application>
  <PresentationFormat>Widescreen</PresentationFormat>
  <Paragraphs>42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Swapnajeet A</dc:creator>
  <cp:lastModifiedBy>Abhishek Suneja</cp:lastModifiedBy>
  <cp:revision>10</cp:revision>
  <dcterms:created xsi:type="dcterms:W3CDTF">2024-02-05T09:30:29Z</dcterms:created>
  <dcterms:modified xsi:type="dcterms:W3CDTF">2024-05-10T18:58:11Z</dcterms:modified>
</cp:coreProperties>
</file>