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13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CBA8-A1A4-4CE2-AB95-20671FF5799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1350-5688-44FD-A398-008D6BD79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432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CBA8-A1A4-4CE2-AB95-20671FF5799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1350-5688-44FD-A398-008D6BD79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55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CBA8-A1A4-4CE2-AB95-20671FF5799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1350-5688-44FD-A398-008D6BD79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747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CBA8-A1A4-4CE2-AB95-20671FF5799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1350-5688-44FD-A398-008D6BD79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01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CBA8-A1A4-4CE2-AB95-20671FF5799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1350-5688-44FD-A398-008D6BD79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317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CBA8-A1A4-4CE2-AB95-20671FF5799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1350-5688-44FD-A398-008D6BD79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665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CBA8-A1A4-4CE2-AB95-20671FF5799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1350-5688-44FD-A398-008D6BD79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094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CBA8-A1A4-4CE2-AB95-20671FF5799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1350-5688-44FD-A398-008D6BD79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787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CBA8-A1A4-4CE2-AB95-20671FF5799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1350-5688-44FD-A398-008D6BD79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91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09800" y="326276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2209800" y="387431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884397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495944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81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0967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98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07840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882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CBA8-A1A4-4CE2-AB95-20671FF5799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1350-5688-44FD-A398-008D6BD79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4483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CBA8-A1A4-4CE2-AB95-20671FF5799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1350-5688-44FD-A398-008D6BD79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82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2823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DF95759B-DFBD-52FF-4B1E-1EFF531D30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40666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Picture Placeholder 23">
            <a:extLst>
              <a:ext uri="{FF2B5EF4-FFF2-40B4-BE49-F238E27FC236}">
                <a16:creationId xmlns:a16="http://schemas.microsoft.com/office/drawing/2014/main" id="{17E0D596-964B-B199-1020-9CA46C3669D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14918" y="2004052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4768113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5379660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8283A7A-4C73-A1F8-47BC-F89899355C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71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660251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3271798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517256" y="3121266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517256" y="3732813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073847" y="4638571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2073847" y="5250118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6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20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9A74-EB6D-079A-AF31-1569271BC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600" y="575734"/>
            <a:ext cx="9792305" cy="1646302"/>
          </a:xfrm>
        </p:spPr>
        <p:txBody>
          <a:bodyPr/>
          <a:lstStyle/>
          <a:p>
            <a:pPr algn="l"/>
            <a:r>
              <a:rPr lang="en-IN" dirty="0"/>
              <a:t>MOBILE MANUFACTURING – ANALYSIS USING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EDF94-5576-0FA9-7205-75B819CB9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76" y="2880550"/>
            <a:ext cx="7766936" cy="1096899"/>
          </a:xfrm>
        </p:spPr>
        <p:txBody>
          <a:bodyPr>
            <a:normAutofit fontScale="62500" lnSpcReduction="20000"/>
          </a:bodyPr>
          <a:lstStyle/>
          <a:p>
            <a:r>
              <a:rPr lang="en-IN" sz="5400" dirty="0">
                <a:solidFill>
                  <a:schemeClr val="tx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DATA SOURCE - KAGGLE</a:t>
            </a:r>
          </a:p>
          <a:p>
            <a:r>
              <a:rPr lang="en-IN" sz="5400" dirty="0">
                <a:solidFill>
                  <a:schemeClr val="tx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PRESENTED BY: ABHISHEK SUNEJA</a:t>
            </a:r>
          </a:p>
          <a:p>
            <a:endParaRPr lang="en-IN" sz="5400" dirty="0">
              <a:solidFill>
                <a:schemeClr val="tx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50811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B6307-DC0E-5113-0EF6-FBC86DD6D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1422-5450-69BB-9B72-9A1B5BCE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156238"/>
            <a:ext cx="8596668" cy="132080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7B8BD0-96C8-79ED-FBAD-EB7A7EEB0BF4}"/>
              </a:ext>
            </a:extLst>
          </p:cNvPr>
          <p:cNvSpPr txBox="1">
            <a:spLocks/>
          </p:cNvSpPr>
          <p:nvPr/>
        </p:nvSpPr>
        <p:spPr>
          <a:xfrm>
            <a:off x="220134" y="926723"/>
            <a:ext cx="7468290" cy="85542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Q7 -List if there is any model that was in the top 5 in terms of quantity, simultaneously in 2008, 2009 and 2010.</a:t>
            </a:r>
          </a:p>
          <a:p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B07DC85-3D17-6AFE-1A89-E802638836FC}"/>
              </a:ext>
            </a:extLst>
          </p:cNvPr>
          <p:cNvSpPr txBox="1">
            <a:spLocks/>
          </p:cNvSpPr>
          <p:nvPr/>
        </p:nvSpPr>
        <p:spPr>
          <a:xfrm>
            <a:off x="9486210" y="648051"/>
            <a:ext cx="305821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chemeClr val="tx1">
                    <a:lumMod val="65000"/>
                  </a:schemeClr>
                </a:solidFill>
              </a:rPr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8B250-59C7-984D-FCBE-992C0991AA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4" y="1782146"/>
            <a:ext cx="7020905" cy="49196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D160B1-D752-ACC6-1C48-69713DBE760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446" y="1477038"/>
            <a:ext cx="2605041" cy="10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3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39E90-87F1-830B-725E-399C186A3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8879-FF76-08B3-A49E-078A5489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156238"/>
            <a:ext cx="8596668" cy="132080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44CB36-7E50-0FA9-A84F-74EBF0A50F1A}"/>
              </a:ext>
            </a:extLst>
          </p:cNvPr>
          <p:cNvSpPr txBox="1">
            <a:spLocks/>
          </p:cNvSpPr>
          <p:nvPr/>
        </p:nvSpPr>
        <p:spPr>
          <a:xfrm>
            <a:off x="220134" y="926723"/>
            <a:ext cx="7458960" cy="9767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Q8 -Show the manufacturer with the 2nd top sales in the year of 2009 and the manufacturer with the 2nd top sales in the year of 2010.</a:t>
            </a:r>
          </a:p>
          <a:p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DCF469-7D84-3FA7-D841-79C9C197BC5D}"/>
              </a:ext>
            </a:extLst>
          </p:cNvPr>
          <p:cNvSpPr txBox="1">
            <a:spLocks/>
          </p:cNvSpPr>
          <p:nvPr/>
        </p:nvSpPr>
        <p:spPr>
          <a:xfrm>
            <a:off x="9486210" y="648051"/>
            <a:ext cx="305821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chemeClr val="tx1">
                    <a:lumMod val="65000"/>
                  </a:schemeClr>
                </a:solidFill>
              </a:rPr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08D64-8804-275D-6C7A-76110896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3" y="1732989"/>
            <a:ext cx="7497221" cy="4968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D48376-E6EE-1FCA-D926-A188FA62FF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02" y="1554455"/>
            <a:ext cx="3193325" cy="113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4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2982D-2C7F-F698-CD2B-791E886EA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90E7-CF1B-7100-E993-34B31F52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156238"/>
            <a:ext cx="8596668" cy="132080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E35F46-65D0-A4D0-951E-2A98F1B4A235}"/>
              </a:ext>
            </a:extLst>
          </p:cNvPr>
          <p:cNvSpPr txBox="1">
            <a:spLocks/>
          </p:cNvSpPr>
          <p:nvPr/>
        </p:nvSpPr>
        <p:spPr>
          <a:xfrm>
            <a:off x="220134" y="926723"/>
            <a:ext cx="7047441" cy="6033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Q9 -Show the manufacturers that sold cellphones in 2010 but did not in 2009.</a:t>
            </a:r>
          </a:p>
          <a:p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8D20BD-FCA5-1CA4-0649-171A32CA98F6}"/>
              </a:ext>
            </a:extLst>
          </p:cNvPr>
          <p:cNvSpPr txBox="1">
            <a:spLocks/>
          </p:cNvSpPr>
          <p:nvPr/>
        </p:nvSpPr>
        <p:spPr>
          <a:xfrm>
            <a:off x="9486210" y="648051"/>
            <a:ext cx="305821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chemeClr val="tx1">
                    <a:lumMod val="65000"/>
                  </a:schemeClr>
                </a:solidFill>
              </a:rPr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0CB43-9F26-7112-C27C-E8B36C6D66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14" y="1780291"/>
            <a:ext cx="7363853" cy="3351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F00992-09E8-9221-62C8-3666651977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210" y="1380572"/>
            <a:ext cx="2257740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8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4511-A265-5C60-48C7-36E2701CF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6465-1669-D1F2-D39A-A79482822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156238"/>
            <a:ext cx="8596668" cy="132080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7C9D5F-824D-261E-CA1A-D521BD11DAD4}"/>
              </a:ext>
            </a:extLst>
          </p:cNvPr>
          <p:cNvSpPr txBox="1">
            <a:spLocks/>
          </p:cNvSpPr>
          <p:nvPr/>
        </p:nvSpPr>
        <p:spPr>
          <a:xfrm>
            <a:off x="220134" y="926723"/>
            <a:ext cx="8093442" cy="17418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Q10 - Find top 100 customers and their average spend, average quantity by each year. Also find the percentage of change in their spend on YOY basis.</a:t>
            </a:r>
            <a:endParaRPr lang="en-IN" sz="15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1D9E8A-A18C-17D6-9550-9E012B09A48E}"/>
              </a:ext>
            </a:extLst>
          </p:cNvPr>
          <p:cNvSpPr txBox="1">
            <a:spLocks/>
          </p:cNvSpPr>
          <p:nvPr/>
        </p:nvSpPr>
        <p:spPr>
          <a:xfrm>
            <a:off x="9486210" y="648051"/>
            <a:ext cx="305821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A1259-09D4-DD76-BB3A-F5CAA86620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1" y="1776650"/>
            <a:ext cx="10536120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1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543FB-AE1F-819B-AD0F-C42786177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E8E3-2BA7-676D-0316-4CA26953C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261" y="342468"/>
            <a:ext cx="9792305" cy="1646302"/>
          </a:xfrm>
        </p:spPr>
        <p:txBody>
          <a:bodyPr/>
          <a:lstStyle/>
          <a:p>
            <a:pPr algn="l"/>
            <a:r>
              <a:rPr lang="en-IN" dirty="0"/>
              <a:t>BUSINESS Scenario:</a:t>
            </a:r>
            <a:br>
              <a:rPr lang="en-IN" sz="9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2784E-254A-9628-D407-334195A53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25003"/>
            <a:ext cx="7766936" cy="1903997"/>
          </a:xfrm>
        </p:spPr>
        <p:txBody>
          <a:bodyPr>
            <a:normAutofit fontScale="92500"/>
          </a:bodyPr>
          <a:lstStyle/>
          <a:p>
            <a:pPr algn="l"/>
            <a:r>
              <a:rPr lang="en-IN" sz="2400" dirty="0">
                <a:solidFill>
                  <a:schemeClr val="tx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The database “Cellphones Information” contains details on </a:t>
            </a:r>
          </a:p>
          <a:p>
            <a:pPr algn="l">
              <a:spcBef>
                <a:spcPct val="0"/>
              </a:spcBef>
            </a:pPr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cell phone sales or transactions.  </a:t>
            </a:r>
          </a:p>
          <a:p>
            <a:pPr algn="l">
              <a:spcBef>
                <a:spcPct val="0"/>
              </a:spcBef>
            </a:pPr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Details stored are: Dim_manufacturer, 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Dim_model, Dim_customer, Dim_Location, Dim_date and Fact_Transactions. </a:t>
            </a:r>
            <a:endParaRPr lang="en-IN" sz="2400" dirty="0">
              <a:solidFill>
                <a:schemeClr val="tx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813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362E1-4617-71A8-4CDC-4AC1506F5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1CCB-5917-3C13-44F8-1DB6C84C1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260" y="193179"/>
            <a:ext cx="9792305" cy="842519"/>
          </a:xfrm>
        </p:spPr>
        <p:txBody>
          <a:bodyPr/>
          <a:lstStyle/>
          <a:p>
            <a:pPr algn="l"/>
            <a:r>
              <a:rPr lang="en-IN" dirty="0"/>
              <a:t>ER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BAC765-FF08-2BC8-8CC2-2145D51B8C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0" y="1221109"/>
            <a:ext cx="8789437" cy="516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9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5E88-7C72-00C0-79D8-7E6C5C23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156238"/>
            <a:ext cx="8596668" cy="132080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167B03-5975-7251-1533-0B44DBCC79C3}"/>
              </a:ext>
            </a:extLst>
          </p:cNvPr>
          <p:cNvSpPr txBox="1">
            <a:spLocks/>
          </p:cNvSpPr>
          <p:nvPr/>
        </p:nvSpPr>
        <p:spPr>
          <a:xfrm>
            <a:off x="220134" y="926723"/>
            <a:ext cx="7047441" cy="60338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Q1 - List all the states in which we have customers who have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        bought cellphones from 2005 till today.</a:t>
            </a:r>
          </a:p>
          <a:p>
            <a:pPr marL="0" indent="0">
              <a:buFont typeface="Wingdings 3" charset="2"/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73E2F-2FCE-5CEC-8218-348612C6A9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4" y="1680918"/>
            <a:ext cx="6554115" cy="486917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42EE960-18C8-2760-22B6-AF6E0E9B007D}"/>
              </a:ext>
            </a:extLst>
          </p:cNvPr>
          <p:cNvSpPr txBox="1">
            <a:spLocks/>
          </p:cNvSpPr>
          <p:nvPr/>
        </p:nvSpPr>
        <p:spPr>
          <a:xfrm>
            <a:off x="9486210" y="648051"/>
            <a:ext cx="305821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chemeClr val="tx1">
                    <a:lumMod val="65000"/>
                  </a:schemeClr>
                </a:solidFill>
              </a:rPr>
              <a:t>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9919E9-5F51-27D2-C249-1F8C77310AD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116" y="1680918"/>
            <a:ext cx="2571750" cy="31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2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C8A51-999B-F3DE-24BF-08AAA1112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8BBB-296F-A64D-0032-6480C0FE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156238"/>
            <a:ext cx="8596668" cy="132080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97DC3-4726-2359-B8BC-A69E7280B5D7}"/>
              </a:ext>
            </a:extLst>
          </p:cNvPr>
          <p:cNvSpPr txBox="1">
            <a:spLocks/>
          </p:cNvSpPr>
          <p:nvPr/>
        </p:nvSpPr>
        <p:spPr>
          <a:xfrm>
            <a:off x="220134" y="926723"/>
            <a:ext cx="6385939" cy="60338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Q2 - What state in the US is buying the most 'Samsung'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        brand cell phones?</a:t>
            </a:r>
          </a:p>
          <a:p>
            <a:pPr marL="0" indent="0">
              <a:buFont typeface="Wingdings 3" charset="2"/>
              <a:buNone/>
            </a:pP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210950-0539-69BE-073E-1D4D395D6365}"/>
              </a:ext>
            </a:extLst>
          </p:cNvPr>
          <p:cNvSpPr txBox="1">
            <a:spLocks/>
          </p:cNvSpPr>
          <p:nvPr/>
        </p:nvSpPr>
        <p:spPr>
          <a:xfrm>
            <a:off x="9486210" y="648051"/>
            <a:ext cx="305821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chemeClr val="tx1">
                    <a:lumMod val="65000"/>
                  </a:schemeClr>
                </a:solidFill>
              </a:rPr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EBC76-3891-FCF2-28A1-71C9C4AD7B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16" y="1780945"/>
            <a:ext cx="5819883" cy="4489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831B80-A301-FD03-8901-E568876C28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210" y="1399497"/>
            <a:ext cx="2191056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3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B5AEA-9640-24CD-2A06-4B79B85EB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797E-2C54-C2EE-2681-D324F37D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156238"/>
            <a:ext cx="8596668" cy="132080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FD7B1BA-A95D-42C1-15F3-2AF6718746F2}"/>
              </a:ext>
            </a:extLst>
          </p:cNvPr>
          <p:cNvSpPr txBox="1">
            <a:spLocks/>
          </p:cNvSpPr>
          <p:nvPr/>
        </p:nvSpPr>
        <p:spPr>
          <a:xfrm>
            <a:off x="9486210" y="648051"/>
            <a:ext cx="305821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chemeClr val="tx1">
                    <a:lumMod val="65000"/>
                  </a:schemeClr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8D0-7CB3-6F56-ABBC-043D6D94FDAB}"/>
              </a:ext>
            </a:extLst>
          </p:cNvPr>
          <p:cNvSpPr txBox="1">
            <a:spLocks/>
          </p:cNvSpPr>
          <p:nvPr/>
        </p:nvSpPr>
        <p:spPr>
          <a:xfrm>
            <a:off x="220134" y="1006760"/>
            <a:ext cx="7580258" cy="87802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Q3 - Show the number of transactions for each model per zip      code per state. </a:t>
            </a:r>
          </a:p>
          <a:p>
            <a:pPr marL="0" indent="0">
              <a:buFont typeface="Wingdings 3" charset="2"/>
              <a:buNone/>
            </a:pPr>
            <a:r>
              <a:rPr lang="en-IN" sz="6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Font typeface="Wingdings 3" charset="2"/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99037C-2E93-2A05-D7C1-FB066CB404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22" y="1789752"/>
            <a:ext cx="6382641" cy="3360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2C9BDC-AFD8-7186-AF39-4AB1F09DB6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099" y="1789752"/>
            <a:ext cx="3791479" cy="336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8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84D23-A9BF-EE87-0F9A-268809D85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1955-B504-0E32-D59B-8B5AF7165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156238"/>
            <a:ext cx="8596668" cy="132080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CEF0F1-7277-058F-300B-70B7251A1F76}"/>
              </a:ext>
            </a:extLst>
          </p:cNvPr>
          <p:cNvSpPr txBox="1">
            <a:spLocks/>
          </p:cNvSpPr>
          <p:nvPr/>
        </p:nvSpPr>
        <p:spPr>
          <a:xfrm>
            <a:off x="220134" y="926723"/>
            <a:ext cx="7047441" cy="6033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Q4 - 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Show the cheapest cellphone with its price.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Wingdings 3" charset="2"/>
              <a:buNone/>
            </a:pP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7F9119-4BF1-8368-167A-4C990DC142F5}"/>
              </a:ext>
            </a:extLst>
          </p:cNvPr>
          <p:cNvSpPr txBox="1">
            <a:spLocks/>
          </p:cNvSpPr>
          <p:nvPr/>
        </p:nvSpPr>
        <p:spPr>
          <a:xfrm>
            <a:off x="9486210" y="648051"/>
            <a:ext cx="305821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chemeClr val="tx1">
                    <a:lumMod val="65000"/>
                  </a:schemeClr>
                </a:solidFill>
              </a:rPr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50099-B5BA-9459-78DA-B2A8CACAC4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70" y="1707080"/>
            <a:ext cx="7020905" cy="2557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3D3502-5450-814A-B823-6E4BC3B1410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168" y="1707080"/>
            <a:ext cx="3848637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0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026E8-AEFF-4532-694A-B753B9C7E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4C7B-6BA0-0093-B5E3-4663BBB1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156238"/>
            <a:ext cx="8596668" cy="132080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4B4B94-16FE-D993-3751-538A3960D16B}"/>
              </a:ext>
            </a:extLst>
          </p:cNvPr>
          <p:cNvSpPr txBox="1">
            <a:spLocks/>
          </p:cNvSpPr>
          <p:nvPr/>
        </p:nvSpPr>
        <p:spPr>
          <a:xfrm>
            <a:off x="220134" y="926722"/>
            <a:ext cx="7207033" cy="8834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Q5 -  Find out the average price for each model in the top5 manufacturers in terms of sales quantity and order by average price.</a:t>
            </a:r>
          </a:p>
          <a:p>
            <a:pPr marL="0" indent="0">
              <a:buFont typeface="Wingdings 3" charset="2"/>
              <a:buNone/>
            </a:pP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675931A-65AF-EB32-E704-6676F607E1D0}"/>
              </a:ext>
            </a:extLst>
          </p:cNvPr>
          <p:cNvSpPr txBox="1">
            <a:spLocks/>
          </p:cNvSpPr>
          <p:nvPr/>
        </p:nvSpPr>
        <p:spPr>
          <a:xfrm>
            <a:off x="8338544" y="4731487"/>
            <a:ext cx="305821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chemeClr val="tx1">
                    <a:lumMod val="65000"/>
                  </a:schemeClr>
                </a:solidFill>
              </a:rPr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D1B30-988E-6625-8DD9-7D67082E0F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" y="1810139"/>
            <a:ext cx="7525800" cy="3038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9D2D6F-A2D8-B6A5-53F5-4021251862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269" y="5390207"/>
            <a:ext cx="5363323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8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5EA17-F101-DD2E-01A3-9DF7BBB2F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1D73-4D10-B3CF-9615-D301FD81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156238"/>
            <a:ext cx="8596668" cy="132080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35D2B1-EA71-DD43-D431-B673D59F175E}"/>
              </a:ext>
            </a:extLst>
          </p:cNvPr>
          <p:cNvSpPr txBox="1">
            <a:spLocks/>
          </p:cNvSpPr>
          <p:nvPr/>
        </p:nvSpPr>
        <p:spPr>
          <a:xfrm>
            <a:off x="220134" y="926723"/>
            <a:ext cx="7047441" cy="94873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Q6 - List the names of the customers and the average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      amount spent in 2009, where the average is higher than 500.</a:t>
            </a:r>
          </a:p>
          <a:p>
            <a:pPr marL="0" indent="0">
              <a:buFont typeface="Wingdings 3" charset="2"/>
              <a:buNone/>
            </a:pP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69B1FC-3424-E402-81EF-327AADF3DF6D}"/>
              </a:ext>
            </a:extLst>
          </p:cNvPr>
          <p:cNvSpPr txBox="1">
            <a:spLocks/>
          </p:cNvSpPr>
          <p:nvPr/>
        </p:nvSpPr>
        <p:spPr>
          <a:xfrm>
            <a:off x="9486210" y="648051"/>
            <a:ext cx="305821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chemeClr val="tx1">
                    <a:lumMod val="65000"/>
                  </a:schemeClr>
                </a:solidFill>
              </a:rPr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F496C-22F8-35A7-82CF-A545ECEE3D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6" y="2039721"/>
            <a:ext cx="6982799" cy="3511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841EE2-8722-0E2F-5CB7-922DDD1724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163" y="1477038"/>
            <a:ext cx="3498979" cy="223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876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2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E5BD2D-04BE-4267-BE04-167AC5EAFABA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312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Roboto</vt:lpstr>
      <vt:lpstr>Trebuchet MS</vt:lpstr>
      <vt:lpstr>Wingdings 3</vt:lpstr>
      <vt:lpstr>1_Office Theme</vt:lpstr>
      <vt:lpstr>Facet</vt:lpstr>
      <vt:lpstr>MOBILE MANUFACTURING – ANALYSIS USING SQL</vt:lpstr>
      <vt:lpstr>BUSINESS Scenario: </vt:lpstr>
      <vt:lpstr>ER MODEL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MANUFACTURING – ANALYSIS USING SQL</dc:title>
  <dc:creator>Abhishek Suneja</dc:creator>
  <cp:lastModifiedBy>Abhishek Suneja</cp:lastModifiedBy>
  <cp:revision>4</cp:revision>
  <dcterms:created xsi:type="dcterms:W3CDTF">2024-03-03T19:12:21Z</dcterms:created>
  <dcterms:modified xsi:type="dcterms:W3CDTF">2024-03-03T19:59:20Z</dcterms:modified>
</cp:coreProperties>
</file>