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c4b166d6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c4b166d6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c4b166d6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c4b166d6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c4b166d6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c4b166d6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c4b166d6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c4b166d6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c4b166d6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c4b166d6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c4b166d6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c4b166d6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c4b166d6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c4b166d6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c4b166d6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c4b166d6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c4b166d6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c4b166d6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c4b166d6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c4b166d6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c4b166d6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c4b166d6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EDA, we saw the distribution of targeted variables, relation between bikes getting rented with temperature, seasons, hour of the day, etc.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c4b166d6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fc4b166d6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c4b166d6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c4b166d6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300"/>
              <a:t>Bike Sharing Demand Prediction.</a:t>
            </a:r>
            <a:endParaRPr sz="4300"/>
          </a:p>
        </p:txBody>
      </p:sp>
      <p:sp>
        <p:nvSpPr>
          <p:cNvPr id="86" name="Google Shape;86;p13"/>
          <p:cNvSpPr txBox="1"/>
          <p:nvPr>
            <p:ph idx="1" type="subTitle"/>
          </p:nvPr>
        </p:nvSpPr>
        <p:spPr>
          <a:xfrm>
            <a:off x="598088" y="2999038"/>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58"/>
              <a:buNone/>
            </a:pPr>
            <a:r>
              <a:rPr lang="en-GB" sz="1800"/>
              <a:t>By: Abhishek Sushil Tiwari</a:t>
            </a:r>
            <a:endParaRPr sz="1800"/>
          </a:p>
          <a:p>
            <a:pPr indent="0" lvl="0" marL="0" rtl="0" algn="l">
              <a:lnSpc>
                <a:spcPct val="80000"/>
              </a:lnSpc>
              <a:spcBef>
                <a:spcPts val="0"/>
              </a:spcBef>
              <a:spcAft>
                <a:spcPts val="0"/>
              </a:spcAft>
              <a:buSzPts val="358"/>
              <a:buNone/>
            </a:pPr>
            <a:r>
              <a:t/>
            </a:r>
            <a:endParaRPr sz="1800"/>
          </a:p>
          <a:p>
            <a:pPr indent="0" lvl="0" marL="0" rtl="0" algn="l">
              <a:lnSpc>
                <a:spcPct val="80000"/>
              </a:lnSpc>
              <a:spcBef>
                <a:spcPts val="0"/>
              </a:spcBef>
              <a:spcAft>
                <a:spcPts val="0"/>
              </a:spcAft>
              <a:buSzPts val="358"/>
              <a:buNone/>
            </a:pPr>
            <a:r>
              <a:rPr lang="en-GB" sz="1800"/>
              <a:t>17th October 2024</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Modelling:</a:t>
            </a:r>
            <a:endParaRPr/>
          </a:p>
        </p:txBody>
      </p:sp>
      <p:pic>
        <p:nvPicPr>
          <p:cNvPr id="146" name="Google Shape;146;p22"/>
          <p:cNvPicPr preferRelativeResize="0"/>
          <p:nvPr/>
        </p:nvPicPr>
        <p:blipFill>
          <a:blip r:embed="rId3">
            <a:alphaModFix/>
          </a:blip>
          <a:stretch>
            <a:fillRect/>
          </a:stretch>
        </p:blipFill>
        <p:spPr>
          <a:xfrm>
            <a:off x="1843088" y="1153775"/>
            <a:ext cx="5457825"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Deployment:</a:t>
            </a:r>
            <a:endParaRPr/>
          </a:p>
        </p:txBody>
      </p:sp>
      <p:pic>
        <p:nvPicPr>
          <p:cNvPr id="152" name="Google Shape;152;p23"/>
          <p:cNvPicPr preferRelativeResize="0"/>
          <p:nvPr/>
        </p:nvPicPr>
        <p:blipFill>
          <a:blip r:embed="rId3">
            <a:alphaModFix/>
          </a:blip>
          <a:stretch>
            <a:fillRect/>
          </a:stretch>
        </p:blipFill>
        <p:spPr>
          <a:xfrm>
            <a:off x="1220113" y="1017800"/>
            <a:ext cx="6703786" cy="382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Business use case:</a:t>
            </a:r>
            <a:endParaRPr/>
          </a:p>
        </p:txBody>
      </p:sp>
      <p:sp>
        <p:nvSpPr>
          <p:cNvPr id="158" name="Google Shape;158;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rgbClr val="000000"/>
                </a:solidFill>
                <a:latin typeface="Verdana"/>
                <a:ea typeface="Verdana"/>
                <a:cs typeface="Verdana"/>
                <a:sym typeface="Verdana"/>
              </a:rPr>
              <a:t>Resource Allocation:</a:t>
            </a:r>
            <a:r>
              <a:rPr lang="en-GB" sz="1500">
                <a:solidFill>
                  <a:srgbClr val="000000"/>
                </a:solidFill>
                <a:latin typeface="Verdana"/>
                <a:ea typeface="Verdana"/>
                <a:cs typeface="Verdana"/>
                <a:sym typeface="Verdana"/>
              </a:rPr>
              <a:t> Help officials predict bike-sharing demand for effective resource management.</a:t>
            </a:r>
            <a:endParaRPr sz="1500">
              <a:solidFill>
                <a:srgbClr val="000000"/>
              </a:solidFill>
              <a:latin typeface="Verdana"/>
              <a:ea typeface="Verdana"/>
              <a:cs typeface="Verdana"/>
              <a:sym typeface="Verdana"/>
            </a:endParaRPr>
          </a:p>
          <a:p>
            <a:pPr indent="0" lvl="0" marL="0" rtl="0" algn="l">
              <a:spcBef>
                <a:spcPts val="1200"/>
              </a:spcBef>
              <a:spcAft>
                <a:spcPts val="0"/>
              </a:spcAft>
              <a:buNone/>
            </a:pPr>
            <a:r>
              <a:rPr b="1" lang="en-GB" sz="1500">
                <a:solidFill>
                  <a:srgbClr val="000000"/>
                </a:solidFill>
                <a:latin typeface="Verdana"/>
                <a:ea typeface="Verdana"/>
                <a:cs typeface="Verdana"/>
                <a:sym typeface="Verdana"/>
              </a:rPr>
              <a:t>Strategic Insights:</a:t>
            </a:r>
            <a:r>
              <a:rPr lang="en-GB" sz="1500">
                <a:solidFill>
                  <a:srgbClr val="000000"/>
                </a:solidFill>
                <a:latin typeface="Verdana"/>
                <a:ea typeface="Verdana"/>
                <a:cs typeface="Verdana"/>
                <a:sym typeface="Verdana"/>
              </a:rPr>
              <a:t> Provide insights on the impact of weather, time, and behavior on demand.</a:t>
            </a:r>
            <a:endParaRPr sz="1500">
              <a:solidFill>
                <a:srgbClr val="000000"/>
              </a:solidFill>
              <a:latin typeface="Verdana"/>
              <a:ea typeface="Verdana"/>
              <a:cs typeface="Verdana"/>
              <a:sym typeface="Verdana"/>
            </a:endParaRPr>
          </a:p>
          <a:p>
            <a:pPr indent="0" lvl="0" marL="0" rtl="0" algn="l">
              <a:spcBef>
                <a:spcPts val="1200"/>
              </a:spcBef>
              <a:spcAft>
                <a:spcPts val="0"/>
              </a:spcAft>
              <a:buNone/>
            </a:pPr>
            <a:r>
              <a:rPr b="1" lang="en-GB" sz="1500">
                <a:solidFill>
                  <a:srgbClr val="000000"/>
                </a:solidFill>
                <a:latin typeface="Verdana"/>
                <a:ea typeface="Verdana"/>
                <a:cs typeface="Verdana"/>
                <a:sym typeface="Verdana"/>
              </a:rPr>
              <a:t>Service Optimization:</a:t>
            </a:r>
            <a:r>
              <a:rPr lang="en-GB" sz="1500">
                <a:solidFill>
                  <a:srgbClr val="000000"/>
                </a:solidFill>
                <a:latin typeface="Verdana"/>
                <a:ea typeface="Verdana"/>
                <a:cs typeface="Verdana"/>
                <a:sym typeface="Verdana"/>
              </a:rPr>
              <a:t> Improve bike-sharing availability and user experience based on demand forecasts.</a:t>
            </a:r>
            <a:endParaRPr sz="1500">
              <a:solidFill>
                <a:srgbClr val="000000"/>
              </a:solidFill>
              <a:latin typeface="Verdana"/>
              <a:ea typeface="Verdana"/>
              <a:cs typeface="Verdana"/>
              <a:sym typeface="Verdana"/>
            </a:endParaRPr>
          </a:p>
          <a:p>
            <a:pPr indent="0" lvl="0" marL="0" rtl="0" algn="l">
              <a:spcBef>
                <a:spcPts val="1200"/>
              </a:spcBef>
              <a:spcAft>
                <a:spcPts val="1200"/>
              </a:spcAft>
              <a:buNone/>
            </a:pPr>
            <a:r>
              <a:t/>
            </a:r>
            <a:endParaRPr sz="2200">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64" name="Google Shape;164;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GB" sz="1700">
                <a:latin typeface="Verdana"/>
                <a:ea typeface="Verdana"/>
                <a:cs typeface="Verdana"/>
                <a:sym typeface="Verdana"/>
              </a:rPr>
              <a:t>This project leverages data-driven insights to improve bike-sharing demand prediction in Seoul. By analyzing weather, user behavior, and time factors, our machine learning models will accurately forecast usage. This empowers city planners to make informed decisions, optimize resources, and promote sustainable urban mobility, showcasing the impact of data analysis on enhancing transportation efficiency and reducing environmental impact.</a:t>
            </a:r>
            <a:endParaRPr sz="1700">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Executive Summary:</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solidFill>
                  <a:srgbClr val="000000"/>
                </a:solidFill>
                <a:latin typeface="Verdana"/>
                <a:ea typeface="Verdana"/>
                <a:cs typeface="Verdana"/>
                <a:sym typeface="Verdana"/>
              </a:rPr>
              <a:t>Project Goal:</a:t>
            </a:r>
            <a:r>
              <a:rPr lang="en-GB" sz="1600">
                <a:solidFill>
                  <a:srgbClr val="000000"/>
                </a:solidFill>
                <a:latin typeface="Verdana"/>
                <a:ea typeface="Verdana"/>
                <a:cs typeface="Verdana"/>
                <a:sym typeface="Verdana"/>
              </a:rPr>
              <a:t> Predict the demand for Seoul's bike-sharing program by analyzing factors such as weather conditions, demographics, and user behaviors.</a:t>
            </a:r>
            <a:endParaRPr sz="1600">
              <a:solidFill>
                <a:srgbClr val="000000"/>
              </a:solidFill>
              <a:latin typeface="Verdana"/>
              <a:ea typeface="Verdana"/>
              <a:cs typeface="Verdana"/>
              <a:sym typeface="Verdana"/>
            </a:endParaRPr>
          </a:p>
          <a:p>
            <a:pPr indent="0" lvl="0" marL="0" rtl="0" algn="l">
              <a:spcBef>
                <a:spcPts val="1200"/>
              </a:spcBef>
              <a:spcAft>
                <a:spcPts val="0"/>
              </a:spcAft>
              <a:buNone/>
            </a:pPr>
            <a:r>
              <a:rPr b="1" lang="en-GB" sz="1600">
                <a:solidFill>
                  <a:srgbClr val="000000"/>
                </a:solidFill>
                <a:latin typeface="Verdana"/>
                <a:ea typeface="Verdana"/>
                <a:cs typeface="Verdana"/>
                <a:sym typeface="Verdana"/>
              </a:rPr>
              <a:t>Purpose:</a:t>
            </a:r>
            <a:r>
              <a:rPr lang="en-GB" sz="1600">
                <a:solidFill>
                  <a:srgbClr val="000000"/>
                </a:solidFill>
                <a:latin typeface="Verdana"/>
                <a:ea typeface="Verdana"/>
                <a:cs typeface="Verdana"/>
                <a:sym typeface="Verdana"/>
              </a:rPr>
              <a:t> Provide accurate forecasts to help city planners and transportation officials optimize bike-sharing resources.</a:t>
            </a:r>
            <a:endParaRPr sz="1600">
              <a:solidFill>
                <a:srgbClr val="000000"/>
              </a:solidFill>
              <a:latin typeface="Verdana"/>
              <a:ea typeface="Verdana"/>
              <a:cs typeface="Verdana"/>
              <a:sym typeface="Verdana"/>
            </a:endParaRPr>
          </a:p>
          <a:p>
            <a:pPr indent="0" lvl="0" marL="0" rtl="0" algn="l">
              <a:spcBef>
                <a:spcPts val="1200"/>
              </a:spcBef>
              <a:spcAft>
                <a:spcPts val="0"/>
              </a:spcAft>
              <a:buNone/>
            </a:pPr>
            <a:r>
              <a:rPr b="1" lang="en-GB" sz="1600">
                <a:solidFill>
                  <a:srgbClr val="000000"/>
                </a:solidFill>
                <a:latin typeface="Verdana"/>
                <a:ea typeface="Verdana"/>
                <a:cs typeface="Verdana"/>
                <a:sym typeface="Verdana"/>
              </a:rPr>
              <a:t>Impact:</a:t>
            </a:r>
            <a:r>
              <a:rPr lang="en-GB" sz="1600">
                <a:solidFill>
                  <a:srgbClr val="000000"/>
                </a:solidFill>
                <a:latin typeface="Verdana"/>
                <a:ea typeface="Verdana"/>
                <a:cs typeface="Verdana"/>
                <a:sym typeface="Verdana"/>
              </a:rPr>
              <a:t> Support sustainable urban mobility strategies, improve transportation efficiency, and reduce environmental impact.</a:t>
            </a:r>
            <a:endParaRPr sz="1600">
              <a:solidFill>
                <a:srgbClr val="000000"/>
              </a:solidFill>
              <a:latin typeface="Verdana"/>
              <a:ea typeface="Verdana"/>
              <a:cs typeface="Verdana"/>
              <a:sym typeface="Verdana"/>
            </a:endParaRPr>
          </a:p>
          <a:p>
            <a:pPr indent="0" lvl="0" marL="0" rtl="0" algn="l">
              <a:spcBef>
                <a:spcPts val="1200"/>
              </a:spcBef>
              <a:spcAft>
                <a:spcPts val="1200"/>
              </a:spcAft>
              <a:buNone/>
            </a:pPr>
            <a:r>
              <a:t/>
            </a:r>
            <a:endParaRPr sz="2300">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000000"/>
                </a:solidFill>
                <a:latin typeface="Verdana"/>
                <a:ea typeface="Verdana"/>
                <a:cs typeface="Verdana"/>
                <a:sym typeface="Verdana"/>
              </a:rPr>
              <a:t>Data Analysis:</a:t>
            </a:r>
            <a:r>
              <a:rPr lang="en-GB" sz="1400">
                <a:solidFill>
                  <a:srgbClr val="000000"/>
                </a:solidFill>
                <a:latin typeface="Verdana"/>
                <a:ea typeface="Verdana"/>
                <a:cs typeface="Verdana"/>
                <a:sym typeface="Verdana"/>
              </a:rPr>
              <a:t> Examine the dataset to uncover patterns and trends in bike-sharing demand related to weather, time, and user behaviors.</a:t>
            </a:r>
            <a:endParaRPr sz="1400">
              <a:solidFill>
                <a:srgbClr val="000000"/>
              </a:solidFill>
              <a:latin typeface="Verdana"/>
              <a:ea typeface="Verdana"/>
              <a:cs typeface="Verdana"/>
              <a:sym typeface="Verdana"/>
            </a:endParaRPr>
          </a:p>
          <a:p>
            <a:pPr indent="0" lvl="0" marL="0" rtl="0" algn="l">
              <a:spcBef>
                <a:spcPts val="1200"/>
              </a:spcBef>
              <a:spcAft>
                <a:spcPts val="0"/>
              </a:spcAft>
              <a:buNone/>
            </a:pPr>
            <a:r>
              <a:rPr b="1" lang="en-GB" sz="1400">
                <a:solidFill>
                  <a:srgbClr val="000000"/>
                </a:solidFill>
                <a:latin typeface="Verdana"/>
                <a:ea typeface="Verdana"/>
                <a:cs typeface="Verdana"/>
                <a:sym typeface="Verdana"/>
              </a:rPr>
              <a:t>Predictive Modeling:</a:t>
            </a:r>
            <a:r>
              <a:rPr lang="en-GB" sz="1400">
                <a:solidFill>
                  <a:srgbClr val="000000"/>
                </a:solidFill>
                <a:latin typeface="Verdana"/>
                <a:ea typeface="Verdana"/>
                <a:cs typeface="Verdana"/>
                <a:sym typeface="Verdana"/>
              </a:rPr>
              <a:t> Apply machine learning techniques to develop models that predict bike-sharing usage under different conditions.</a:t>
            </a:r>
            <a:endParaRPr sz="1400">
              <a:solidFill>
                <a:srgbClr val="000000"/>
              </a:solidFill>
              <a:latin typeface="Verdana"/>
              <a:ea typeface="Verdana"/>
              <a:cs typeface="Verdana"/>
              <a:sym typeface="Verdana"/>
            </a:endParaRPr>
          </a:p>
          <a:p>
            <a:pPr indent="0" lvl="0" marL="0" rtl="0" algn="l">
              <a:spcBef>
                <a:spcPts val="1200"/>
              </a:spcBef>
              <a:spcAft>
                <a:spcPts val="0"/>
              </a:spcAft>
              <a:buNone/>
            </a:pPr>
            <a:r>
              <a:rPr b="1" lang="en-GB" sz="1400">
                <a:solidFill>
                  <a:srgbClr val="000000"/>
                </a:solidFill>
                <a:latin typeface="Verdana"/>
                <a:ea typeface="Verdana"/>
                <a:cs typeface="Verdana"/>
                <a:sym typeface="Verdana"/>
              </a:rPr>
              <a:t>Exploratory Data Analysis (EDA):</a:t>
            </a:r>
            <a:r>
              <a:rPr lang="en-GB" sz="1400">
                <a:solidFill>
                  <a:srgbClr val="000000"/>
                </a:solidFill>
                <a:latin typeface="Verdana"/>
                <a:ea typeface="Verdana"/>
                <a:cs typeface="Verdana"/>
                <a:sym typeface="Verdana"/>
              </a:rPr>
              <a:t> Conduct EDA to extract insights and identify significant features affecting demand.</a:t>
            </a:r>
            <a:endParaRPr sz="1400">
              <a:solidFill>
                <a:srgbClr val="000000"/>
              </a:solidFill>
              <a:latin typeface="Verdana"/>
              <a:ea typeface="Verdana"/>
              <a:cs typeface="Verdana"/>
              <a:sym typeface="Verdana"/>
            </a:endParaRPr>
          </a:p>
          <a:p>
            <a:pPr indent="0" lvl="0" marL="0" rtl="0" algn="l">
              <a:spcBef>
                <a:spcPts val="1200"/>
              </a:spcBef>
              <a:spcAft>
                <a:spcPts val="0"/>
              </a:spcAft>
              <a:buNone/>
            </a:pPr>
            <a:r>
              <a:rPr b="1" lang="en-GB" sz="1400">
                <a:solidFill>
                  <a:srgbClr val="000000"/>
                </a:solidFill>
                <a:latin typeface="Verdana"/>
                <a:ea typeface="Verdana"/>
                <a:cs typeface="Verdana"/>
                <a:sym typeface="Verdana"/>
              </a:rPr>
              <a:t>Advanced Techniques:</a:t>
            </a:r>
            <a:r>
              <a:rPr lang="en-GB" sz="1400">
                <a:solidFill>
                  <a:srgbClr val="000000"/>
                </a:solidFill>
                <a:latin typeface="Verdana"/>
                <a:ea typeface="Verdana"/>
                <a:cs typeface="Verdana"/>
                <a:sym typeface="Verdana"/>
              </a:rPr>
              <a:t> Explore deep </a:t>
            </a:r>
            <a:r>
              <a:rPr lang="en-GB" sz="1400">
                <a:solidFill>
                  <a:srgbClr val="000000"/>
                </a:solidFill>
                <a:latin typeface="Verdana"/>
                <a:ea typeface="Verdana"/>
                <a:cs typeface="Verdana"/>
                <a:sym typeface="Verdana"/>
              </a:rPr>
              <a:t>learning</a:t>
            </a:r>
            <a:r>
              <a:rPr lang="en-GB" sz="1400">
                <a:solidFill>
                  <a:srgbClr val="000000"/>
                </a:solidFill>
                <a:latin typeface="Verdana"/>
                <a:ea typeface="Verdana"/>
                <a:cs typeface="Verdana"/>
                <a:sym typeface="Verdana"/>
              </a:rPr>
              <a:t> models for detecting complex patterns, if needed.</a:t>
            </a:r>
            <a:endParaRPr sz="1400">
              <a:solidFill>
                <a:srgbClr val="000000"/>
              </a:solidFill>
              <a:latin typeface="Verdana"/>
              <a:ea typeface="Verdana"/>
              <a:cs typeface="Verdana"/>
              <a:sym typeface="Verdana"/>
            </a:endParaRPr>
          </a:p>
          <a:p>
            <a:pPr indent="0" lvl="0" marL="0" rtl="0" algn="l">
              <a:spcBef>
                <a:spcPts val="1200"/>
              </a:spcBef>
              <a:spcAft>
                <a:spcPts val="0"/>
              </a:spcAft>
              <a:buNone/>
            </a:pPr>
            <a:r>
              <a:rPr b="1" lang="en-GB" sz="1400">
                <a:solidFill>
                  <a:srgbClr val="000000"/>
                </a:solidFill>
                <a:latin typeface="Verdana"/>
                <a:ea typeface="Verdana"/>
                <a:cs typeface="Verdana"/>
                <a:sym typeface="Verdana"/>
              </a:rPr>
              <a:t>Model Optimization:</a:t>
            </a:r>
            <a:r>
              <a:rPr lang="en-GB" sz="1400">
                <a:solidFill>
                  <a:srgbClr val="000000"/>
                </a:solidFill>
                <a:latin typeface="Verdana"/>
                <a:ea typeface="Verdana"/>
                <a:cs typeface="Verdana"/>
                <a:sym typeface="Verdana"/>
              </a:rPr>
              <a:t> Fine-tune models to enhance prediction accuracy and overall performance.</a:t>
            </a:r>
            <a:endParaRPr sz="1400">
              <a:solidFill>
                <a:srgbClr val="000000"/>
              </a:solidFill>
              <a:latin typeface="Verdana"/>
              <a:ea typeface="Verdana"/>
              <a:cs typeface="Verdana"/>
              <a:sym typeface="Verdana"/>
            </a:endParaRPr>
          </a:p>
          <a:p>
            <a:pPr indent="0" lvl="0" marL="0" rtl="0" algn="l">
              <a:spcBef>
                <a:spcPts val="1200"/>
              </a:spcBef>
              <a:spcAft>
                <a:spcPts val="1200"/>
              </a:spcAft>
              <a:buNone/>
            </a:pPr>
            <a:r>
              <a:t/>
            </a:r>
            <a:endParaRPr sz="210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Source:</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None/>
            </a:pPr>
            <a:r>
              <a:rPr lang="en-GB" sz="1600">
                <a:latin typeface="Verdana"/>
                <a:ea typeface="Verdana"/>
                <a:cs typeface="Verdana"/>
                <a:sym typeface="Verdana"/>
              </a:rPr>
              <a:t>The dataset, sourced from Kaggle, contains historical information on Seoul's bike-sharing program, including weather conditions, time, and user activity. It serves as a crucial resource for understanding the factors influencing bike-sharing demand and developing predictive models to optimize resource allocation effectively.</a:t>
            </a:r>
            <a:endParaRPr sz="1600">
              <a:latin typeface="Verdana"/>
              <a:ea typeface="Verdana"/>
              <a:cs typeface="Verdana"/>
              <a:sym typeface="Verdana"/>
            </a:endParaRPr>
          </a:p>
          <a:p>
            <a:pPr indent="0" lvl="0" marL="0" rtl="0" algn="l">
              <a:lnSpc>
                <a:spcPct val="150000"/>
              </a:lnSpc>
              <a:spcBef>
                <a:spcPts val="1200"/>
              </a:spcBef>
              <a:spcAft>
                <a:spcPts val="1200"/>
              </a:spcAft>
              <a:buNone/>
            </a:pPr>
            <a:r>
              <a:t/>
            </a:r>
            <a:endParaRPr sz="16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Workflow:</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000000"/>
                </a:solidFill>
                <a:latin typeface="Verdana"/>
                <a:ea typeface="Verdana"/>
                <a:cs typeface="Verdana"/>
                <a:sym typeface="Verdana"/>
              </a:rPr>
              <a:t>Data Cleaning and Preprocessing:</a:t>
            </a:r>
            <a:r>
              <a:rPr lang="en-GB" sz="1300">
                <a:solidFill>
                  <a:srgbClr val="000000"/>
                </a:solidFill>
                <a:latin typeface="Verdana"/>
                <a:ea typeface="Verdana"/>
                <a:cs typeface="Verdana"/>
                <a:sym typeface="Verdana"/>
              </a:rPr>
              <a:t> Address missing values, encode categorical variables, and scale numerical features to prepare the data for predicting bike-sharing demand.</a:t>
            </a:r>
            <a:endParaRPr sz="1300">
              <a:solidFill>
                <a:srgbClr val="000000"/>
              </a:solidFill>
              <a:latin typeface="Verdana"/>
              <a:ea typeface="Verdana"/>
              <a:cs typeface="Verdana"/>
              <a:sym typeface="Verdana"/>
            </a:endParaRPr>
          </a:p>
          <a:p>
            <a:pPr indent="0" lvl="0" marL="0" rtl="0" algn="l">
              <a:spcBef>
                <a:spcPts val="1200"/>
              </a:spcBef>
              <a:spcAft>
                <a:spcPts val="0"/>
              </a:spcAft>
              <a:buNone/>
            </a:pPr>
            <a:r>
              <a:rPr b="1" lang="en-GB" sz="1300">
                <a:solidFill>
                  <a:srgbClr val="000000"/>
                </a:solidFill>
                <a:latin typeface="Verdana"/>
                <a:ea typeface="Verdana"/>
                <a:cs typeface="Verdana"/>
                <a:sym typeface="Verdana"/>
              </a:rPr>
              <a:t>Exploratory Data Analysis (EDA):</a:t>
            </a:r>
            <a:r>
              <a:rPr lang="en-GB" sz="1300">
                <a:solidFill>
                  <a:srgbClr val="000000"/>
                </a:solidFill>
                <a:latin typeface="Verdana"/>
                <a:ea typeface="Verdana"/>
                <a:cs typeface="Verdana"/>
                <a:sym typeface="Verdana"/>
              </a:rPr>
              <a:t> Investigate relationships between variables, visualize trends, and identify key correlations with bike-sharing usage.</a:t>
            </a:r>
            <a:endParaRPr sz="1300">
              <a:solidFill>
                <a:srgbClr val="000000"/>
              </a:solidFill>
              <a:latin typeface="Verdana"/>
              <a:ea typeface="Verdana"/>
              <a:cs typeface="Verdana"/>
              <a:sym typeface="Verdana"/>
            </a:endParaRPr>
          </a:p>
          <a:p>
            <a:pPr indent="0" lvl="0" marL="0" rtl="0" algn="l">
              <a:spcBef>
                <a:spcPts val="1200"/>
              </a:spcBef>
              <a:spcAft>
                <a:spcPts val="0"/>
              </a:spcAft>
              <a:buNone/>
            </a:pPr>
            <a:r>
              <a:rPr b="1" lang="en-GB" sz="1300">
                <a:solidFill>
                  <a:srgbClr val="000000"/>
                </a:solidFill>
                <a:latin typeface="Verdana"/>
                <a:ea typeface="Verdana"/>
                <a:cs typeface="Verdana"/>
                <a:sym typeface="Verdana"/>
              </a:rPr>
              <a:t>Feature Engineering:</a:t>
            </a:r>
            <a:r>
              <a:rPr lang="en-GB" sz="1300">
                <a:solidFill>
                  <a:srgbClr val="000000"/>
                </a:solidFill>
                <a:latin typeface="Verdana"/>
                <a:ea typeface="Verdana"/>
                <a:cs typeface="Verdana"/>
                <a:sym typeface="Verdana"/>
              </a:rPr>
              <a:t> Generate new features or modify existing ones to boost model performance.</a:t>
            </a:r>
            <a:endParaRPr sz="1300">
              <a:solidFill>
                <a:srgbClr val="000000"/>
              </a:solidFill>
              <a:latin typeface="Verdana"/>
              <a:ea typeface="Verdana"/>
              <a:cs typeface="Verdana"/>
              <a:sym typeface="Verdana"/>
            </a:endParaRPr>
          </a:p>
          <a:p>
            <a:pPr indent="0" lvl="0" marL="0" rtl="0" algn="l">
              <a:spcBef>
                <a:spcPts val="1200"/>
              </a:spcBef>
              <a:spcAft>
                <a:spcPts val="0"/>
              </a:spcAft>
              <a:buNone/>
            </a:pPr>
            <a:r>
              <a:rPr b="1" lang="en-GB" sz="1300">
                <a:solidFill>
                  <a:srgbClr val="000000"/>
                </a:solidFill>
                <a:latin typeface="Verdana"/>
                <a:ea typeface="Verdana"/>
                <a:cs typeface="Verdana"/>
                <a:sym typeface="Verdana"/>
              </a:rPr>
              <a:t>Model Selection:</a:t>
            </a:r>
            <a:r>
              <a:rPr lang="en-GB" sz="1300">
                <a:solidFill>
                  <a:srgbClr val="000000"/>
                </a:solidFill>
                <a:latin typeface="Verdana"/>
                <a:ea typeface="Verdana"/>
                <a:cs typeface="Verdana"/>
                <a:sym typeface="Verdana"/>
              </a:rPr>
              <a:t> Select suitable machine learning algorithms, such as linear regression, decision trees, or neural networks, based on the data characteristics and prediction objectives.</a:t>
            </a:r>
            <a:endParaRPr sz="1300">
              <a:solidFill>
                <a:srgbClr val="000000"/>
              </a:solidFill>
              <a:latin typeface="Verdana"/>
              <a:ea typeface="Verdana"/>
              <a:cs typeface="Verdana"/>
              <a:sym typeface="Verdana"/>
            </a:endParaRPr>
          </a:p>
          <a:p>
            <a:pPr indent="0" lvl="0" marL="0" rtl="0" algn="l">
              <a:spcBef>
                <a:spcPts val="1200"/>
              </a:spcBef>
              <a:spcAft>
                <a:spcPts val="0"/>
              </a:spcAft>
              <a:buNone/>
            </a:pPr>
            <a:r>
              <a:rPr b="1" lang="en-GB" sz="1300">
                <a:solidFill>
                  <a:srgbClr val="000000"/>
                </a:solidFill>
                <a:latin typeface="Verdana"/>
                <a:ea typeface="Verdana"/>
                <a:cs typeface="Verdana"/>
                <a:sym typeface="Verdana"/>
              </a:rPr>
              <a:t>Model Evaluation:</a:t>
            </a:r>
            <a:r>
              <a:rPr lang="en-GB" sz="1300">
                <a:solidFill>
                  <a:srgbClr val="000000"/>
                </a:solidFill>
                <a:latin typeface="Verdana"/>
                <a:ea typeface="Verdana"/>
                <a:cs typeface="Verdana"/>
                <a:sym typeface="Verdana"/>
              </a:rPr>
              <a:t> Evaluate model performance using metrics like RMSE, MAE, or R².</a:t>
            </a:r>
            <a:endParaRPr sz="1300">
              <a:solidFill>
                <a:srgbClr val="000000"/>
              </a:solidFill>
              <a:latin typeface="Verdana"/>
              <a:ea typeface="Verdana"/>
              <a:cs typeface="Verdana"/>
              <a:sym typeface="Verdana"/>
            </a:endParaRPr>
          </a:p>
          <a:p>
            <a:pPr indent="0" lvl="0" marL="0" rtl="0" algn="l">
              <a:spcBef>
                <a:spcPts val="1200"/>
              </a:spcBef>
              <a:spcAft>
                <a:spcPts val="1200"/>
              </a:spcAft>
              <a:buNone/>
            </a:pPr>
            <a:r>
              <a:rPr b="1" lang="en-GB" sz="1300">
                <a:solidFill>
                  <a:srgbClr val="000000"/>
                </a:solidFill>
                <a:latin typeface="Verdana"/>
                <a:ea typeface="Verdana"/>
                <a:cs typeface="Verdana"/>
                <a:sym typeface="Verdana"/>
              </a:rPr>
              <a:t>Hyperparameter Tuning:</a:t>
            </a:r>
            <a:r>
              <a:rPr lang="en-GB" sz="1300">
                <a:solidFill>
                  <a:srgbClr val="000000"/>
                </a:solidFill>
                <a:latin typeface="Verdana"/>
                <a:ea typeface="Verdana"/>
                <a:cs typeface="Verdana"/>
                <a:sym typeface="Verdana"/>
              </a:rPr>
              <a:t> Adjust model hyperparameters to enhance predictive accuracy and stability.</a:t>
            </a:r>
            <a:endParaRPr b="1" sz="2500">
              <a:solidFill>
                <a:srgbClr val="000000"/>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of Colab:</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GB" sz="1600">
                <a:latin typeface="Verdana"/>
                <a:ea typeface="Verdana"/>
                <a:cs typeface="Verdana"/>
                <a:sym typeface="Verdana"/>
              </a:rPr>
              <a:t>The entire project will be carried out using Google Colab, covering data cleaning, preprocessing, exploratory data analysis (EDA), model building, and evaluation. Google Colab provides an interactive environment for documenting the process, visualizing data trends, and refining models efficiently.</a:t>
            </a:r>
            <a:endParaRPr sz="16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a:t>
            </a:r>
            <a:endParaRPr/>
          </a:p>
        </p:txBody>
      </p:sp>
      <p:pic>
        <p:nvPicPr>
          <p:cNvPr id="122" name="Google Shape;122;p19"/>
          <p:cNvPicPr preferRelativeResize="0"/>
          <p:nvPr/>
        </p:nvPicPr>
        <p:blipFill>
          <a:blip r:embed="rId3">
            <a:alphaModFix/>
          </a:blip>
          <a:stretch>
            <a:fillRect/>
          </a:stretch>
        </p:blipFill>
        <p:spPr>
          <a:xfrm>
            <a:off x="1149913" y="1094000"/>
            <a:ext cx="3385625" cy="1766575"/>
          </a:xfrm>
          <a:prstGeom prst="rect">
            <a:avLst/>
          </a:prstGeom>
          <a:noFill/>
          <a:ln>
            <a:noFill/>
          </a:ln>
        </p:spPr>
      </p:pic>
      <p:pic>
        <p:nvPicPr>
          <p:cNvPr id="123" name="Google Shape;123;p19"/>
          <p:cNvPicPr preferRelativeResize="0"/>
          <p:nvPr/>
        </p:nvPicPr>
        <p:blipFill>
          <a:blip r:embed="rId4">
            <a:alphaModFix/>
          </a:blip>
          <a:stretch>
            <a:fillRect/>
          </a:stretch>
        </p:blipFill>
        <p:spPr>
          <a:xfrm>
            <a:off x="1217226" y="2914160"/>
            <a:ext cx="3385625" cy="1738764"/>
          </a:xfrm>
          <a:prstGeom prst="rect">
            <a:avLst/>
          </a:prstGeom>
          <a:noFill/>
          <a:ln>
            <a:noFill/>
          </a:ln>
        </p:spPr>
      </p:pic>
      <p:pic>
        <p:nvPicPr>
          <p:cNvPr id="124" name="Google Shape;124;p19"/>
          <p:cNvPicPr preferRelativeResize="0"/>
          <p:nvPr/>
        </p:nvPicPr>
        <p:blipFill>
          <a:blip r:embed="rId5">
            <a:alphaModFix/>
          </a:blip>
          <a:stretch>
            <a:fillRect/>
          </a:stretch>
        </p:blipFill>
        <p:spPr>
          <a:xfrm>
            <a:off x="4602850" y="1094000"/>
            <a:ext cx="3534974" cy="1827600"/>
          </a:xfrm>
          <a:prstGeom prst="rect">
            <a:avLst/>
          </a:prstGeom>
          <a:noFill/>
          <a:ln>
            <a:noFill/>
          </a:ln>
        </p:spPr>
      </p:pic>
      <p:pic>
        <p:nvPicPr>
          <p:cNvPr id="125" name="Google Shape;125;p19"/>
          <p:cNvPicPr preferRelativeResize="0"/>
          <p:nvPr/>
        </p:nvPicPr>
        <p:blipFill>
          <a:blip r:embed="rId6">
            <a:alphaModFix/>
          </a:blip>
          <a:stretch>
            <a:fillRect/>
          </a:stretch>
        </p:blipFill>
        <p:spPr>
          <a:xfrm>
            <a:off x="4602850" y="2914150"/>
            <a:ext cx="3487601" cy="182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Preprocessing:</a:t>
            </a:r>
            <a:endParaRPr/>
          </a:p>
        </p:txBody>
      </p:sp>
      <p:pic>
        <p:nvPicPr>
          <p:cNvPr id="131" name="Google Shape;131;p20"/>
          <p:cNvPicPr preferRelativeResize="0"/>
          <p:nvPr/>
        </p:nvPicPr>
        <p:blipFill>
          <a:blip r:embed="rId3">
            <a:alphaModFix/>
          </a:blip>
          <a:stretch>
            <a:fillRect/>
          </a:stretch>
        </p:blipFill>
        <p:spPr>
          <a:xfrm>
            <a:off x="152400" y="973575"/>
            <a:ext cx="8839202" cy="1490508"/>
          </a:xfrm>
          <a:prstGeom prst="rect">
            <a:avLst/>
          </a:prstGeom>
          <a:noFill/>
          <a:ln>
            <a:noFill/>
          </a:ln>
        </p:spPr>
      </p:pic>
      <p:pic>
        <p:nvPicPr>
          <p:cNvPr id="132" name="Google Shape;132;p20"/>
          <p:cNvPicPr preferRelativeResize="0"/>
          <p:nvPr/>
        </p:nvPicPr>
        <p:blipFill>
          <a:blip r:embed="rId4">
            <a:alphaModFix/>
          </a:blip>
          <a:stretch>
            <a:fillRect/>
          </a:stretch>
        </p:blipFill>
        <p:spPr>
          <a:xfrm>
            <a:off x="311700" y="2503383"/>
            <a:ext cx="2536818" cy="2374617"/>
          </a:xfrm>
          <a:prstGeom prst="rect">
            <a:avLst/>
          </a:prstGeom>
          <a:noFill/>
          <a:ln>
            <a:noFill/>
          </a:ln>
        </p:spPr>
      </p:pic>
      <p:pic>
        <p:nvPicPr>
          <p:cNvPr id="133" name="Google Shape;133;p20"/>
          <p:cNvPicPr preferRelativeResize="0"/>
          <p:nvPr/>
        </p:nvPicPr>
        <p:blipFill>
          <a:blip r:embed="rId5">
            <a:alphaModFix/>
          </a:blip>
          <a:stretch>
            <a:fillRect/>
          </a:stretch>
        </p:blipFill>
        <p:spPr>
          <a:xfrm>
            <a:off x="2791100" y="2503375"/>
            <a:ext cx="6295474" cy="23021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Transformation:</a:t>
            </a:r>
            <a:endParaRPr/>
          </a:p>
        </p:txBody>
      </p:sp>
      <p:pic>
        <p:nvPicPr>
          <p:cNvPr id="139" name="Google Shape;139;p21"/>
          <p:cNvPicPr preferRelativeResize="0"/>
          <p:nvPr/>
        </p:nvPicPr>
        <p:blipFill>
          <a:blip r:embed="rId3">
            <a:alphaModFix/>
          </a:blip>
          <a:stretch>
            <a:fillRect/>
          </a:stretch>
        </p:blipFill>
        <p:spPr>
          <a:xfrm>
            <a:off x="311700" y="1170200"/>
            <a:ext cx="4260299" cy="2231346"/>
          </a:xfrm>
          <a:prstGeom prst="rect">
            <a:avLst/>
          </a:prstGeom>
          <a:noFill/>
          <a:ln>
            <a:noFill/>
          </a:ln>
        </p:spPr>
      </p:pic>
      <p:pic>
        <p:nvPicPr>
          <p:cNvPr id="140" name="Google Shape;140;p21"/>
          <p:cNvPicPr preferRelativeResize="0"/>
          <p:nvPr/>
        </p:nvPicPr>
        <p:blipFill>
          <a:blip r:embed="rId4">
            <a:alphaModFix/>
          </a:blip>
          <a:stretch>
            <a:fillRect/>
          </a:stretch>
        </p:blipFill>
        <p:spPr>
          <a:xfrm>
            <a:off x="4533000" y="2490925"/>
            <a:ext cx="4458600" cy="23553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