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45CE94-939F-48CF-9157-C56ECEDCC848}">
  <a:tblStyle styleId="{7045CE94-939F-48CF-9157-C56ECEDCC8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8c43b2b3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8c43b2b3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8c43b2b3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8c43b2b3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8c43b2b3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c43b2b3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8c43b2b3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8c43b2b3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8c43b2b3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8c43b2b3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c43b2b3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c43b2b3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8c43b2b3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8c43b2b3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8c43b2b3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8c43b2b3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8c43b2b3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8c43b2b3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8c43b2b3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8c43b2b3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Better representation than Stacked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c43b2b3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8c43b2b3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8c43b2b3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8c43b2b3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kaggle.com/sohier/seattle-police-department-911-incident-response/" TargetMode="External"/><Relationship Id="rId4" Type="http://schemas.openxmlformats.org/officeDocument/2006/relationships/hyperlink" Target="https://rstudio.github.io/leaflet/" TargetMode="External"/><Relationship Id="rId5" Type="http://schemas.openxmlformats.org/officeDocument/2006/relationships/hyperlink" Target="https://data.seattle.gov/" TargetMode="External"/><Relationship Id="rId6" Type="http://schemas.openxmlformats.org/officeDocument/2006/relationships/hyperlink" Target="https://data.seattle.gov/Public-Safety/Call-Data/33kz-ix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IE6600 Sec05 Group 4 - Hackathon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Abhishek Hemantkumar Taware</a:t>
            </a:r>
            <a:endParaRPr/>
          </a:p>
          <a:p>
            <a:pPr indent="0" lvl="0" marL="0" rtl="0" algn="ctr">
              <a:spcBef>
                <a:spcPts val="0"/>
              </a:spcBef>
              <a:spcAft>
                <a:spcPts val="0"/>
              </a:spcAft>
              <a:buNone/>
            </a:pPr>
            <a:r>
              <a:rPr lang="en-GB"/>
              <a:t>Vidyun Akila Sundhara Raaman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222775"/>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Which districts reported most number of fake calls?</a:t>
            </a:r>
            <a:endParaRPr sz="2400"/>
          </a:p>
        </p:txBody>
      </p:sp>
      <p:pic>
        <p:nvPicPr>
          <p:cNvPr id="183" name="Google Shape;183;p22"/>
          <p:cNvPicPr preferRelativeResize="0"/>
          <p:nvPr/>
        </p:nvPicPr>
        <p:blipFill>
          <a:blip r:embed="rId3">
            <a:alphaModFix/>
          </a:blip>
          <a:stretch>
            <a:fillRect/>
          </a:stretch>
        </p:blipFill>
        <p:spPr>
          <a:xfrm>
            <a:off x="1335375" y="843775"/>
            <a:ext cx="6473259" cy="399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202675"/>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From which areas were most number of calls made?</a:t>
            </a:r>
            <a:endParaRPr sz="2400"/>
          </a:p>
        </p:txBody>
      </p:sp>
      <p:pic>
        <p:nvPicPr>
          <p:cNvPr id="189" name="Google Shape;189;p23"/>
          <p:cNvPicPr preferRelativeResize="0"/>
          <p:nvPr/>
        </p:nvPicPr>
        <p:blipFill>
          <a:blip r:embed="rId3">
            <a:alphaModFix/>
          </a:blip>
          <a:stretch>
            <a:fillRect/>
          </a:stretch>
        </p:blipFill>
        <p:spPr>
          <a:xfrm>
            <a:off x="1348350" y="823675"/>
            <a:ext cx="6447299" cy="39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56430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Conclusion</a:t>
            </a:r>
            <a:endParaRPr/>
          </a:p>
        </p:txBody>
      </p:sp>
      <p:sp>
        <p:nvSpPr>
          <p:cNvPr id="195" name="Google Shape;195;p24"/>
          <p:cNvSpPr txBox="1"/>
          <p:nvPr>
            <p:ph idx="1" type="body"/>
          </p:nvPr>
        </p:nvSpPr>
        <p:spPr>
          <a:xfrm>
            <a:off x="819150" y="1436575"/>
            <a:ext cx="7505700" cy="3002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Events related to </a:t>
            </a:r>
            <a:r>
              <a:rPr lang="en-GB" sz="1500"/>
              <a:t>disturbing</a:t>
            </a:r>
            <a:r>
              <a:rPr lang="en-GB" sz="1500"/>
              <a:t> the people’s day-to-day lives(Traffic, Disturbances) calls are high in Seattle.</a:t>
            </a:r>
            <a:endParaRPr sz="1500"/>
          </a:p>
          <a:p>
            <a:pPr indent="-323850" lvl="0" marL="457200" rtl="0" algn="l">
              <a:spcBef>
                <a:spcPts val="0"/>
              </a:spcBef>
              <a:spcAft>
                <a:spcPts val="0"/>
              </a:spcAft>
              <a:buSzPts val="1500"/>
              <a:buChar char="●"/>
            </a:pPr>
            <a:r>
              <a:rPr lang="en-GB" sz="1500"/>
              <a:t>People panic less during weekends and call 911 less.</a:t>
            </a:r>
            <a:endParaRPr sz="1500"/>
          </a:p>
          <a:p>
            <a:pPr indent="-323850" lvl="0" marL="457200" rtl="0" algn="l">
              <a:spcBef>
                <a:spcPts val="0"/>
              </a:spcBef>
              <a:spcAft>
                <a:spcPts val="0"/>
              </a:spcAft>
              <a:buSzPts val="1500"/>
              <a:buChar char="●"/>
            </a:pPr>
            <a:r>
              <a:rPr lang="en-GB" sz="1500"/>
              <a:t>Fatal related events take lot of time to clear the location.</a:t>
            </a:r>
            <a:endParaRPr sz="1500"/>
          </a:p>
          <a:p>
            <a:pPr indent="-323850" lvl="0" marL="457200" rtl="0" algn="l">
              <a:spcBef>
                <a:spcPts val="0"/>
              </a:spcBef>
              <a:spcAft>
                <a:spcPts val="0"/>
              </a:spcAft>
              <a:buSzPts val="1500"/>
              <a:buChar char="●"/>
            </a:pPr>
            <a:r>
              <a:rPr lang="en-GB" sz="1500"/>
              <a:t>The police precincts in Seattle is well placed and covers nearly every frequent 911 call locations.</a:t>
            </a:r>
            <a:endParaRPr sz="1500"/>
          </a:p>
          <a:p>
            <a:pPr indent="-323850" lvl="0" marL="457200" rtl="0" algn="l">
              <a:spcBef>
                <a:spcPts val="0"/>
              </a:spcBef>
              <a:spcAft>
                <a:spcPts val="0"/>
              </a:spcAft>
              <a:buSzPts val="1500"/>
              <a:buChar char="●"/>
            </a:pPr>
            <a:r>
              <a:rPr lang="en-GB" sz="1500"/>
              <a:t>Most number of calls are received during the months of July, August and October.</a:t>
            </a:r>
            <a:endParaRPr sz="1500"/>
          </a:p>
          <a:p>
            <a:pPr indent="-323850" lvl="0" marL="457200" rtl="0" algn="l">
              <a:spcBef>
                <a:spcPts val="0"/>
              </a:spcBef>
              <a:spcAft>
                <a:spcPts val="0"/>
              </a:spcAft>
              <a:buSzPts val="1500"/>
              <a:buChar char="●"/>
            </a:pPr>
            <a:r>
              <a:rPr lang="en-GB" sz="1500"/>
              <a:t>The number of Fake calls from District Code N is higher than other districts.</a:t>
            </a:r>
            <a:endParaRPr sz="1500"/>
          </a:p>
          <a:p>
            <a:pPr indent="-323850" lvl="0" marL="457200" rtl="0" algn="l">
              <a:spcBef>
                <a:spcPts val="0"/>
              </a:spcBef>
              <a:spcAft>
                <a:spcPts val="0"/>
              </a:spcAft>
              <a:buSzPts val="1500"/>
              <a:buChar char="●"/>
            </a:pPr>
            <a:r>
              <a:rPr lang="en-GB" sz="1500"/>
              <a:t>The top 5 call types have declined for the 1st time since 2013 showcasing the reduced frequency of calls.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57435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01" name="Google Shape;201;p25"/>
          <p:cNvSpPr txBox="1"/>
          <p:nvPr>
            <p:ph idx="1" type="body"/>
          </p:nvPr>
        </p:nvSpPr>
        <p:spPr>
          <a:xfrm>
            <a:off x="819150" y="1436575"/>
            <a:ext cx="7505700" cy="30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Dataset: </a:t>
            </a:r>
            <a:r>
              <a:rPr lang="en-GB" sz="1600" u="sng">
                <a:solidFill>
                  <a:schemeClr val="hlink"/>
                </a:solidFill>
                <a:hlinkClick r:id="rId3"/>
              </a:rPr>
              <a:t>https://kaggle.com/sohier/seattle-police-department-911-incident-response/</a:t>
            </a:r>
            <a:endParaRPr sz="1600"/>
          </a:p>
          <a:p>
            <a:pPr indent="0" lvl="0" marL="0" rtl="0" algn="l">
              <a:spcBef>
                <a:spcPts val="1200"/>
              </a:spcBef>
              <a:spcAft>
                <a:spcPts val="0"/>
              </a:spcAft>
              <a:buNone/>
            </a:pPr>
            <a:r>
              <a:rPr lang="en-GB" sz="1600"/>
              <a:t>Leaflet Library: </a:t>
            </a:r>
            <a:r>
              <a:rPr lang="en-GB" sz="1600" u="sng">
                <a:solidFill>
                  <a:schemeClr val="hlink"/>
                </a:solidFill>
                <a:hlinkClick r:id="rId4"/>
              </a:rPr>
              <a:t>https://rstudio.github.io/leaflet/</a:t>
            </a:r>
            <a:endParaRPr sz="1600"/>
          </a:p>
          <a:p>
            <a:pPr indent="0" lvl="0" marL="0" rtl="0" algn="l">
              <a:spcBef>
                <a:spcPts val="1200"/>
              </a:spcBef>
              <a:spcAft>
                <a:spcPts val="0"/>
              </a:spcAft>
              <a:buNone/>
            </a:pPr>
            <a:r>
              <a:rPr lang="en-GB" sz="1600"/>
              <a:t>Open Data Program: </a:t>
            </a:r>
            <a:r>
              <a:rPr lang="en-GB" sz="1600" u="sng">
                <a:solidFill>
                  <a:schemeClr val="hlink"/>
                </a:solidFill>
                <a:hlinkClick r:id="rId5"/>
              </a:rPr>
              <a:t>https://data.seattle.gov/</a:t>
            </a:r>
            <a:endParaRPr sz="1600"/>
          </a:p>
          <a:p>
            <a:pPr indent="0" lvl="0" marL="0" rtl="0" algn="l">
              <a:spcBef>
                <a:spcPts val="1200"/>
              </a:spcBef>
              <a:spcAft>
                <a:spcPts val="1200"/>
              </a:spcAft>
              <a:buNone/>
            </a:pPr>
            <a:r>
              <a:rPr lang="en-GB" sz="1600"/>
              <a:t>New Dataset: </a:t>
            </a:r>
            <a:r>
              <a:rPr lang="en-GB" sz="1600" u="sng">
                <a:solidFill>
                  <a:schemeClr val="hlink"/>
                </a:solidFill>
                <a:hlinkClick r:id="rId6"/>
              </a:rPr>
              <a:t>https://data.seattle.gov/Public-Safety/Call-Data/33kz-ixgy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1115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Introduction &amp; Problem Statement</a:t>
            </a:r>
            <a:endParaRPr/>
          </a:p>
        </p:txBody>
      </p:sp>
      <p:sp>
        <p:nvSpPr>
          <p:cNvPr id="135" name="Google Shape;135;p14"/>
          <p:cNvSpPr txBox="1"/>
          <p:nvPr>
            <p:ph idx="1" type="body"/>
          </p:nvPr>
        </p:nvSpPr>
        <p:spPr>
          <a:xfrm>
            <a:off x="819150" y="1087600"/>
            <a:ext cx="7505700" cy="335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100"/>
              <a:t>Calling 911 has created a lot of differences between life and death in the United States of America. People find it as a lifeline during difficult situations. The number of 911 calls received everyday is high and analyzing the calls and taking the right step to balance the needs of the people is important. The needs of the people can be easily understood by a graphical illustration of the data.</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2250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Dataset: Seattle 911 Calls (2009 - 2017)</a:t>
            </a:r>
            <a:endParaRPr/>
          </a:p>
        </p:txBody>
      </p:sp>
      <p:graphicFrame>
        <p:nvGraphicFramePr>
          <p:cNvPr id="141" name="Google Shape;141;p15"/>
          <p:cNvGraphicFramePr/>
          <p:nvPr/>
        </p:nvGraphicFramePr>
        <p:xfrm>
          <a:off x="952500" y="1177100"/>
          <a:ext cx="3000000" cy="3000000"/>
        </p:xfrm>
        <a:graphic>
          <a:graphicData uri="http://schemas.openxmlformats.org/drawingml/2006/table">
            <a:tbl>
              <a:tblPr>
                <a:noFill/>
                <a:tableStyleId>{7045CE94-939F-48CF-9157-C56ECEDCC848}</a:tableStyleId>
              </a:tblPr>
              <a:tblGrid>
                <a:gridCol w="3619500"/>
                <a:gridCol w="3619500"/>
              </a:tblGrid>
              <a:tr h="381000">
                <a:tc>
                  <a:txBody>
                    <a:bodyPr/>
                    <a:lstStyle/>
                    <a:p>
                      <a:pPr indent="0" lvl="0" marL="0" rtl="0" algn="l">
                        <a:spcBef>
                          <a:spcPts val="0"/>
                        </a:spcBef>
                        <a:spcAft>
                          <a:spcPts val="0"/>
                        </a:spcAft>
                        <a:buNone/>
                      </a:pPr>
                      <a:r>
                        <a:rPr lang="en-GB"/>
                        <a:t>CAD CDW ID</a:t>
                      </a:r>
                      <a:endParaRPr/>
                    </a:p>
                  </a:txBody>
                  <a:tcPr marT="91425" marB="91425" marR="91425" marL="91425"/>
                </a:tc>
                <a:tc>
                  <a:txBody>
                    <a:bodyPr/>
                    <a:lstStyle/>
                    <a:p>
                      <a:pPr indent="0" lvl="0" marL="0" rtl="0" algn="l">
                        <a:spcBef>
                          <a:spcPts val="0"/>
                        </a:spcBef>
                        <a:spcAft>
                          <a:spcPts val="0"/>
                        </a:spcAft>
                        <a:buNone/>
                      </a:pPr>
                      <a:r>
                        <a:rPr lang="en-GB"/>
                        <a:t>Event Clearance Code</a:t>
                      </a:r>
                      <a:endParaRPr/>
                    </a:p>
                  </a:txBody>
                  <a:tcPr marT="91425" marB="91425" marR="91425" marL="91425"/>
                </a:tc>
              </a:tr>
              <a:tr h="381000">
                <a:tc>
                  <a:txBody>
                    <a:bodyPr/>
                    <a:lstStyle/>
                    <a:p>
                      <a:pPr indent="0" lvl="0" marL="0" rtl="0" algn="l">
                        <a:spcBef>
                          <a:spcPts val="0"/>
                        </a:spcBef>
                        <a:spcAft>
                          <a:spcPts val="0"/>
                        </a:spcAft>
                        <a:buNone/>
                      </a:pPr>
                      <a:r>
                        <a:rPr lang="en-GB"/>
                        <a:t>Event Clearance Description</a:t>
                      </a:r>
                      <a:endParaRPr/>
                    </a:p>
                  </a:txBody>
                  <a:tcPr marT="91425" marB="91425" marR="91425" marL="91425"/>
                </a:tc>
                <a:tc>
                  <a:txBody>
                    <a:bodyPr/>
                    <a:lstStyle/>
                    <a:p>
                      <a:pPr indent="0" lvl="0" marL="0" rtl="0" algn="l">
                        <a:spcBef>
                          <a:spcPts val="0"/>
                        </a:spcBef>
                        <a:spcAft>
                          <a:spcPts val="0"/>
                        </a:spcAft>
                        <a:buNone/>
                      </a:pPr>
                      <a:r>
                        <a:rPr lang="en-GB"/>
                        <a:t>Event Clearance Group</a:t>
                      </a:r>
                      <a:endParaRPr/>
                    </a:p>
                  </a:txBody>
                  <a:tcPr marT="91425" marB="91425" marR="91425" marL="91425"/>
                </a:tc>
              </a:tr>
              <a:tr h="381000">
                <a:tc>
                  <a:txBody>
                    <a:bodyPr/>
                    <a:lstStyle/>
                    <a:p>
                      <a:pPr indent="0" lvl="0" marL="0" rtl="0" algn="l">
                        <a:spcBef>
                          <a:spcPts val="0"/>
                        </a:spcBef>
                        <a:spcAft>
                          <a:spcPts val="0"/>
                        </a:spcAft>
                        <a:buNone/>
                      </a:pPr>
                      <a:r>
                        <a:rPr lang="en-GB"/>
                        <a:t>Event Clearance Date</a:t>
                      </a:r>
                      <a:endParaRPr/>
                    </a:p>
                  </a:txBody>
                  <a:tcPr marT="91425" marB="91425" marR="91425" marL="91425"/>
                </a:tc>
                <a:tc>
                  <a:txBody>
                    <a:bodyPr/>
                    <a:lstStyle/>
                    <a:p>
                      <a:pPr indent="0" lvl="0" marL="0" rtl="0" algn="l">
                        <a:spcBef>
                          <a:spcPts val="0"/>
                        </a:spcBef>
                        <a:spcAft>
                          <a:spcPts val="0"/>
                        </a:spcAft>
                        <a:buNone/>
                      </a:pPr>
                      <a:r>
                        <a:rPr lang="en-GB"/>
                        <a:t>Street</a:t>
                      </a:r>
                      <a:endParaRPr/>
                    </a:p>
                  </a:txBody>
                  <a:tcPr marT="91425" marB="91425" marR="91425" marL="91425"/>
                </a:tc>
              </a:tr>
              <a:tr h="381000">
                <a:tc>
                  <a:txBody>
                    <a:bodyPr/>
                    <a:lstStyle/>
                    <a:p>
                      <a:pPr indent="0" lvl="0" marL="0" rtl="0" algn="l">
                        <a:spcBef>
                          <a:spcPts val="0"/>
                        </a:spcBef>
                        <a:spcAft>
                          <a:spcPts val="0"/>
                        </a:spcAft>
                        <a:buNone/>
                      </a:pPr>
                      <a:r>
                        <a:rPr lang="en-GB"/>
                        <a:t>District / Sector</a:t>
                      </a:r>
                      <a:endParaRPr/>
                    </a:p>
                  </a:txBody>
                  <a:tcPr marT="91425" marB="91425" marR="91425" marL="91425"/>
                </a:tc>
                <a:tc>
                  <a:txBody>
                    <a:bodyPr/>
                    <a:lstStyle/>
                    <a:p>
                      <a:pPr indent="0" lvl="0" marL="0" rtl="0" algn="l">
                        <a:spcBef>
                          <a:spcPts val="0"/>
                        </a:spcBef>
                        <a:spcAft>
                          <a:spcPts val="0"/>
                        </a:spcAft>
                        <a:buNone/>
                      </a:pPr>
                      <a:r>
                        <a:rPr lang="en-GB"/>
                        <a:t>Incident Location</a:t>
                      </a:r>
                      <a:endParaRPr/>
                    </a:p>
                  </a:txBody>
                  <a:tcPr marT="91425" marB="91425" marR="91425" marL="91425"/>
                </a:tc>
              </a:tr>
              <a:tr h="381000">
                <a:tc>
                  <a:txBody>
                    <a:bodyPr/>
                    <a:lstStyle/>
                    <a:p>
                      <a:pPr indent="0" lvl="0" marL="0" rtl="0" algn="l">
                        <a:spcBef>
                          <a:spcPts val="0"/>
                        </a:spcBef>
                        <a:spcAft>
                          <a:spcPts val="0"/>
                        </a:spcAft>
                        <a:buNone/>
                      </a:pPr>
                      <a:r>
                        <a:rPr lang="en-GB"/>
                        <a:t>Initial Type Group</a:t>
                      </a:r>
                      <a:endParaRPr/>
                    </a:p>
                  </a:txBody>
                  <a:tcPr marT="91425" marB="91425" marR="91425" marL="91425"/>
                </a:tc>
                <a:tc>
                  <a:txBody>
                    <a:bodyPr/>
                    <a:lstStyle/>
                    <a:p>
                      <a:pPr indent="0" lvl="0" marL="0" rtl="0" algn="l">
                        <a:spcBef>
                          <a:spcPts val="0"/>
                        </a:spcBef>
                        <a:spcAft>
                          <a:spcPts val="0"/>
                        </a:spcAft>
                        <a:buNone/>
                      </a:pPr>
                      <a:r>
                        <a:rPr lang="en-GB"/>
                        <a:t>Initial Type Subgroup</a:t>
                      </a:r>
                      <a:endParaRPr/>
                    </a:p>
                  </a:txBody>
                  <a:tcPr marT="91425" marB="91425" marR="91425" marL="91425"/>
                </a:tc>
              </a:tr>
              <a:tr h="381000">
                <a:tc>
                  <a:txBody>
                    <a:bodyPr/>
                    <a:lstStyle/>
                    <a:p>
                      <a:pPr indent="0" lvl="0" marL="0" rtl="0" algn="l">
                        <a:spcBef>
                          <a:spcPts val="0"/>
                        </a:spcBef>
                        <a:spcAft>
                          <a:spcPts val="0"/>
                        </a:spcAft>
                        <a:buNone/>
                      </a:pPr>
                      <a:r>
                        <a:rPr lang="en-GB"/>
                        <a:t>At Scene Time</a:t>
                      </a:r>
                      <a:endParaRPr/>
                    </a:p>
                  </a:txBody>
                  <a:tcPr marT="91425" marB="91425" marR="91425" marL="91425"/>
                </a:tc>
                <a:tc>
                  <a:txBody>
                    <a:bodyPr/>
                    <a:lstStyle/>
                    <a:p>
                      <a:pPr indent="0" lvl="0" marL="0" rtl="0" algn="l">
                        <a:spcBef>
                          <a:spcPts val="0"/>
                        </a:spcBef>
                        <a:spcAft>
                          <a:spcPts val="0"/>
                        </a:spcAft>
                        <a:buNone/>
                      </a:pPr>
                      <a:r>
                        <a:rPr lang="en-GB"/>
                        <a:t>Year</a:t>
                      </a:r>
                      <a:endParaRPr/>
                    </a:p>
                  </a:txBody>
                  <a:tcPr marT="91425" marB="91425" marR="91425" marL="91425"/>
                </a:tc>
              </a:tr>
              <a:tr h="381000">
                <a:tc>
                  <a:txBody>
                    <a:bodyPr/>
                    <a:lstStyle/>
                    <a:p>
                      <a:pPr indent="0" lvl="0" marL="0" rtl="0" algn="l">
                        <a:spcBef>
                          <a:spcPts val="0"/>
                        </a:spcBef>
                        <a:spcAft>
                          <a:spcPts val="0"/>
                        </a:spcAft>
                        <a:buNone/>
                      </a:pPr>
                      <a:r>
                        <a:rPr lang="en-GB"/>
                        <a:t>Month</a:t>
                      </a:r>
                      <a:endParaRPr/>
                    </a:p>
                  </a:txBody>
                  <a:tcPr marT="91425" marB="91425" marR="91425" marL="91425"/>
                </a:tc>
                <a:tc>
                  <a:txBody>
                    <a:bodyPr/>
                    <a:lstStyle/>
                    <a:p>
                      <a:pPr indent="0" lvl="0" marL="0" rtl="0" algn="l">
                        <a:spcBef>
                          <a:spcPts val="0"/>
                        </a:spcBef>
                        <a:spcAft>
                          <a:spcPts val="0"/>
                        </a:spcAft>
                        <a:buNone/>
                      </a:pPr>
                      <a:r>
                        <a:rPr lang="en-GB"/>
                        <a:t>Day Number</a:t>
                      </a:r>
                      <a:endParaRPr/>
                    </a:p>
                  </a:txBody>
                  <a:tcPr marT="91425" marB="91425" marR="91425" marL="91425"/>
                </a:tc>
              </a:tr>
              <a:tr h="381000">
                <a:tc>
                  <a:txBody>
                    <a:bodyPr/>
                    <a:lstStyle/>
                    <a:p>
                      <a:pPr indent="0" lvl="0" marL="0" rtl="0" algn="l">
                        <a:spcBef>
                          <a:spcPts val="0"/>
                        </a:spcBef>
                        <a:spcAft>
                          <a:spcPts val="0"/>
                        </a:spcAft>
                        <a:buNone/>
                      </a:pPr>
                      <a:r>
                        <a:rPr lang="en-GB"/>
                        <a:t>Weekday</a:t>
                      </a:r>
                      <a:endParaRPr/>
                    </a:p>
                  </a:txBody>
                  <a:tcPr marT="91425" marB="91425" marR="91425" marL="91425"/>
                </a:tc>
                <a:tc>
                  <a:txBody>
                    <a:bodyPr/>
                    <a:lstStyle/>
                    <a:p>
                      <a:pPr indent="0" lvl="0" marL="0" rtl="0" algn="l">
                        <a:spcBef>
                          <a:spcPts val="0"/>
                        </a:spcBef>
                        <a:spcAft>
                          <a:spcPts val="0"/>
                        </a:spcAft>
                        <a:buNone/>
                      </a:pPr>
                      <a:r>
                        <a:rPr lang="en-GB"/>
                        <a:t>Hour</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0" l="0" r="0" t="6480"/>
          <a:stretch/>
        </p:blipFill>
        <p:spPr>
          <a:xfrm>
            <a:off x="1152238" y="977000"/>
            <a:ext cx="6839525" cy="3947275"/>
          </a:xfrm>
          <a:prstGeom prst="rect">
            <a:avLst/>
          </a:prstGeom>
          <a:noFill/>
          <a:ln>
            <a:noFill/>
          </a:ln>
        </p:spPr>
      </p:pic>
      <p:sp>
        <p:nvSpPr>
          <p:cNvPr id="147" name="Google Shape;147;p16"/>
          <p:cNvSpPr txBox="1"/>
          <p:nvPr>
            <p:ph type="title"/>
          </p:nvPr>
        </p:nvSpPr>
        <p:spPr>
          <a:xfrm>
            <a:off x="784063" y="268075"/>
            <a:ext cx="75759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What were the Top 10 types of call events in Seattle?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rotWithShape="1">
          <a:blip r:embed="rId3">
            <a:alphaModFix/>
          </a:blip>
          <a:srcRect b="11645" l="11645" r="0" t="0"/>
          <a:stretch/>
        </p:blipFill>
        <p:spPr>
          <a:xfrm>
            <a:off x="2102925" y="1291550"/>
            <a:ext cx="4938200" cy="3047575"/>
          </a:xfrm>
          <a:prstGeom prst="rect">
            <a:avLst/>
          </a:prstGeom>
          <a:noFill/>
          <a:ln>
            <a:noFill/>
          </a:ln>
        </p:spPr>
      </p:pic>
      <p:sp>
        <p:nvSpPr>
          <p:cNvPr id="153" name="Google Shape;153;p17"/>
          <p:cNvSpPr txBox="1"/>
          <p:nvPr>
            <p:ph type="title"/>
          </p:nvPr>
        </p:nvSpPr>
        <p:spPr>
          <a:xfrm>
            <a:off x="784063" y="268075"/>
            <a:ext cx="75759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What were the time periods which saw most number of calls?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1300388" y="907675"/>
            <a:ext cx="6543226" cy="4038099"/>
          </a:xfrm>
          <a:prstGeom prst="rect">
            <a:avLst/>
          </a:prstGeom>
          <a:noFill/>
          <a:ln>
            <a:noFill/>
          </a:ln>
        </p:spPr>
      </p:pic>
      <p:sp>
        <p:nvSpPr>
          <p:cNvPr id="159" name="Google Shape;159;p18"/>
          <p:cNvSpPr txBox="1"/>
          <p:nvPr>
            <p:ph type="title"/>
          </p:nvPr>
        </p:nvSpPr>
        <p:spPr>
          <a:xfrm>
            <a:off x="819150" y="256750"/>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Which type of events were reported the most over the years?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1411563" y="924175"/>
            <a:ext cx="6320875" cy="3900875"/>
          </a:xfrm>
          <a:prstGeom prst="rect">
            <a:avLst/>
          </a:prstGeom>
          <a:noFill/>
          <a:ln>
            <a:noFill/>
          </a:ln>
        </p:spPr>
      </p:pic>
      <p:sp>
        <p:nvSpPr>
          <p:cNvPr id="165" name="Google Shape;165;p19"/>
          <p:cNvSpPr txBox="1"/>
          <p:nvPr>
            <p:ph type="title"/>
          </p:nvPr>
        </p:nvSpPr>
        <p:spPr>
          <a:xfrm>
            <a:off x="819150" y="256750"/>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What was the distribution of calls over different months every year?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rotWithShape="1">
          <a:blip r:embed="rId3">
            <a:alphaModFix/>
          </a:blip>
          <a:srcRect b="1283" l="0" r="0" t="0"/>
          <a:stretch/>
        </p:blipFill>
        <p:spPr>
          <a:xfrm>
            <a:off x="1238250" y="843775"/>
            <a:ext cx="6667500" cy="4061800"/>
          </a:xfrm>
          <a:prstGeom prst="rect">
            <a:avLst/>
          </a:prstGeom>
          <a:noFill/>
          <a:ln>
            <a:noFill/>
          </a:ln>
        </p:spPr>
      </p:pic>
      <p:sp>
        <p:nvSpPr>
          <p:cNvPr id="171" name="Google Shape;171;p20"/>
          <p:cNvSpPr txBox="1"/>
          <p:nvPr>
            <p:ph type="title"/>
          </p:nvPr>
        </p:nvSpPr>
        <p:spPr>
          <a:xfrm>
            <a:off x="819150" y="222775"/>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What was the distribution of calls over different days and time periods?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1"/>
          <p:cNvPicPr preferRelativeResize="0"/>
          <p:nvPr/>
        </p:nvPicPr>
        <p:blipFill>
          <a:blip r:embed="rId3">
            <a:alphaModFix/>
          </a:blip>
          <a:stretch>
            <a:fillRect/>
          </a:stretch>
        </p:blipFill>
        <p:spPr>
          <a:xfrm>
            <a:off x="1238250" y="798150"/>
            <a:ext cx="6667500" cy="4114800"/>
          </a:xfrm>
          <a:prstGeom prst="rect">
            <a:avLst/>
          </a:prstGeom>
          <a:noFill/>
          <a:ln>
            <a:noFill/>
          </a:ln>
        </p:spPr>
      </p:pic>
      <p:sp>
        <p:nvSpPr>
          <p:cNvPr id="177" name="Google Shape;177;p21"/>
          <p:cNvSpPr txBox="1"/>
          <p:nvPr>
            <p:ph type="title"/>
          </p:nvPr>
        </p:nvSpPr>
        <p:spPr>
          <a:xfrm>
            <a:off x="819150" y="222775"/>
            <a:ext cx="75057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400"/>
              <a:t>Which call types take the most time to clear?</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