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9"/>
  </p:notesMasterIdLst>
  <p:handoutMasterIdLst>
    <p:handoutMasterId r:id="rId20"/>
  </p:handoutMasterIdLst>
  <p:sldIdLst>
    <p:sldId id="298" r:id="rId9"/>
    <p:sldId id="347" r:id="rId10"/>
    <p:sldId id="362" r:id="rId11"/>
    <p:sldId id="327" r:id="rId12"/>
    <p:sldId id="363" r:id="rId13"/>
    <p:sldId id="364" r:id="rId14"/>
    <p:sldId id="365" r:id="rId15"/>
    <p:sldId id="366" r:id="rId16"/>
    <p:sldId id="368" r:id="rId17"/>
    <p:sldId id="367" r:id="rId18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95377" autoAdjust="0"/>
  </p:normalViewPr>
  <p:slideViewPr>
    <p:cSldViewPr snapToGrid="0">
      <p:cViewPr varScale="1">
        <p:scale>
          <a:sx n="109" d="100"/>
          <a:sy n="109" d="100"/>
        </p:scale>
        <p:origin x="475" y="115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0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27" y="637569"/>
            <a:ext cx="8089673" cy="1103540"/>
          </a:xfrm>
        </p:spPr>
        <p:txBody>
          <a:bodyPr/>
          <a:lstStyle/>
          <a:p>
            <a:r>
              <a:rPr lang="en-US" dirty="0"/>
              <a:t>Technical Workshop Demo</a:t>
            </a:r>
            <a:br>
              <a:rPr lang="en-US" dirty="0"/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627" y="3558311"/>
            <a:ext cx="6456116" cy="255387"/>
          </a:xfrm>
        </p:spPr>
        <p:txBody>
          <a:bodyPr/>
          <a:lstStyle/>
          <a:p>
            <a:pPr lvl="0"/>
            <a:r>
              <a:rPr lang="en-US" dirty="0"/>
              <a:t>August 29,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12" y="391301"/>
            <a:ext cx="3324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213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9108" y="81172"/>
            <a:ext cx="8170124" cy="4638539"/>
          </a:xfrm>
        </p:spPr>
        <p:txBody>
          <a:bodyPr/>
          <a:lstStyle/>
          <a:p>
            <a:r>
              <a:rPr lang="en-US" sz="1800" dirty="0"/>
              <a:t>Test cases: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Machine does not exist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Machine Name is not given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Update Machine if </a:t>
            </a:r>
            <a:r>
              <a:rPr lang="en-US" sz="1400"/>
              <a:t>it exists</a:t>
            </a: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2" y="785812"/>
            <a:ext cx="8078787" cy="38494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Introduction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Architecture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Use case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APIs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3" y="791832"/>
            <a:ext cx="8078788" cy="326419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endParaRPr lang="en-IN" sz="20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81927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8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8958" y="787473"/>
            <a:ext cx="1755084" cy="290968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ts val="1720"/>
              </a:lnSpc>
              <a:buClr>
                <a:srgbClr val="FFFFFF"/>
              </a:buClr>
            </a:pPr>
            <a:r>
              <a:rPr lang="en-US" sz="1200" b="1" kern="0" dirty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Management Data Repository (MDR)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18556" y="787474"/>
            <a:ext cx="1325346" cy="29096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Consumers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3602" y="787474"/>
            <a:ext cx="2897573" cy="29096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 defTabSz="914400"/>
            <a:r>
              <a:rPr lang="en-US" sz="1400" b="1" kern="0" dirty="0">
                <a:solidFill>
                  <a:srgbClr val="000000"/>
                </a:solidFill>
                <a:latin typeface="Arial Narrow" pitchFamily="34" charset="0"/>
              </a:rPr>
              <a:t>Asset Management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6090" y="1574759"/>
            <a:ext cx="1241963" cy="18416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API Implementation Layer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99811" y="1583109"/>
            <a:ext cx="819891" cy="18332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API Layer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1061" y="2349065"/>
            <a:ext cx="655332" cy="232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ODATA</a:t>
            </a:r>
          </a:p>
        </p:txBody>
      </p:sp>
      <p:cxnSp>
        <p:nvCxnSpPr>
          <p:cNvPr id="4" name="Straight Arrow Connector 3"/>
          <p:cNvCxnSpPr>
            <a:stCxn id="15" idx="3"/>
            <a:endCxn id="5" idx="1"/>
          </p:cNvCxnSpPr>
          <p:nvPr/>
        </p:nvCxnSpPr>
        <p:spPr>
          <a:xfrm>
            <a:off x="2843902" y="2242316"/>
            <a:ext cx="289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3" idx="1"/>
          </p:cNvCxnSpPr>
          <p:nvPr/>
        </p:nvCxnSpPr>
        <p:spPr>
          <a:xfrm flipV="1">
            <a:off x="6031175" y="2242315"/>
            <a:ext cx="3077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7" idx="1"/>
          </p:cNvCxnSpPr>
          <p:nvPr/>
        </p:nvCxnSpPr>
        <p:spPr>
          <a:xfrm flipV="1">
            <a:off x="4219702" y="2495567"/>
            <a:ext cx="296388" cy="4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/>
          <p:cNvSpPr/>
          <p:nvPr/>
        </p:nvSpPr>
        <p:spPr>
          <a:xfrm>
            <a:off x="6667158" y="2148280"/>
            <a:ext cx="1252733" cy="520345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Asset DB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51" y="1363913"/>
            <a:ext cx="536575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42256" y="1915486"/>
            <a:ext cx="877944" cy="182905"/>
          </a:xfrm>
          <a:prstGeom prst="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API Client*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8555" y="3926767"/>
            <a:ext cx="6575487" cy="318977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1200" i="1" dirty="0"/>
              <a:t>*API Client: Advanced REST Client plugin in Google Chrome, RESTClient addon in Mozilla Firefox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12" y="2569716"/>
            <a:ext cx="1000232" cy="8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3" y="791832"/>
            <a:ext cx="8078788" cy="326419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Following are some of WLA objects and the corresponding API implemented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819273"/>
          </a:xfrm>
        </p:spPr>
        <p:txBody>
          <a:bodyPr/>
          <a:lstStyle/>
          <a:p>
            <a:r>
              <a:rPr lang="en-US" dirty="0"/>
              <a:t>Use case for workshop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53407"/>
              </p:ext>
            </p:extLst>
          </p:nvPr>
        </p:nvGraphicFramePr>
        <p:xfrm>
          <a:off x="630071" y="1240265"/>
          <a:ext cx="3431223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CreateCalendar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AddDatesToCalendar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DeleteDatesFromCalendar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ListDatesForCalendar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ListAllStandardCalendars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ModifyStandardCalendarDescription</a:t>
                      </a:r>
                    </a:p>
                    <a:p>
                      <a:r>
                        <a:rPr lang="en-US" sz="1000" dirty="0" err="1"/>
                        <a:t>CreateCycle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AddPeriodsToCycle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DeletePeriodsFromCycle</a:t>
                      </a:r>
                    </a:p>
                    <a:p>
                      <a:r>
                        <a:rPr lang="en-US" sz="1000" dirty="0" err="1"/>
                        <a:t>DeleteCycle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ListDatesForCycle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ListAllCycles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ModifyCycleDescription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09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ListDatesForCalendar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68455"/>
            <a:ext cx="8170124" cy="3905071"/>
          </a:xfrm>
        </p:spPr>
        <p:txBody>
          <a:bodyPr/>
          <a:lstStyle/>
          <a:p>
            <a:r>
              <a:rPr lang="en-US" sz="2000" b="1" dirty="0"/>
              <a:t>Input: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CalendarName</a:t>
            </a:r>
            <a:endParaRPr lang="en-US" sz="1800" dirty="0"/>
          </a:p>
          <a:p>
            <a:r>
              <a:rPr lang="en-US" sz="2000" b="1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Return error if </a:t>
            </a:r>
            <a:r>
              <a:rPr lang="en-US" sz="1800" dirty="0" err="1"/>
              <a:t>CalendarName</a:t>
            </a:r>
            <a:r>
              <a:rPr lang="en-US" sz="1800" dirty="0"/>
              <a:t> is not given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Return error if calendar does not exist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Get all dates from </a:t>
            </a:r>
            <a:r>
              <a:rPr lang="en-US" sz="1800" dirty="0" err="1"/>
              <a:t>ujo_calendar</a:t>
            </a:r>
            <a:r>
              <a:rPr lang="en-US" sz="1800" dirty="0"/>
              <a:t> for given calendar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Return information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70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295422"/>
            <a:ext cx="8170124" cy="3985371"/>
          </a:xfrm>
        </p:spPr>
        <p:txBody>
          <a:bodyPr/>
          <a:lstStyle/>
          <a:p>
            <a:r>
              <a:rPr lang="en-US" sz="1800" b="1" dirty="0"/>
              <a:t>Test cases: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Calendar already exists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Return all dates of given Calendar in (MM/</a:t>
            </a:r>
            <a:r>
              <a:rPr lang="en-US" sz="1800" dirty="0" err="1"/>
              <a:t>dd</a:t>
            </a:r>
            <a:r>
              <a:rPr lang="en-US" sz="1800" dirty="0"/>
              <a:t>/</a:t>
            </a:r>
            <a:r>
              <a:rPr lang="en-US" sz="1800" dirty="0" err="1"/>
              <a:t>yyyy</a:t>
            </a:r>
            <a:r>
              <a:rPr lang="en-US" sz="1800" dirty="0"/>
              <a:t>  </a:t>
            </a:r>
            <a:r>
              <a:rPr lang="en-US" sz="1800" dirty="0" err="1"/>
              <a:t>hh:mm:ss</a:t>
            </a:r>
            <a:r>
              <a:rPr lang="en-US" sz="1800" dirty="0"/>
              <a:t>) format</a:t>
            </a:r>
            <a:r>
              <a:rPr lang="en-US" sz="1400" dirty="0"/>
              <a:t>	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Calendar does not exist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Return “Invalid Calendar Name : </a:t>
            </a:r>
            <a:r>
              <a:rPr lang="en-US" sz="1800" u="sng" dirty="0" err="1"/>
              <a:t>GivenCalendarName</a:t>
            </a:r>
            <a:r>
              <a:rPr lang="en-US" sz="1800" dirty="0"/>
              <a:t>”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Calendar Name is not given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Return “Calendar Name Is Mandatory”</a:t>
            </a:r>
          </a:p>
          <a:p>
            <a:pPr marL="3937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057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38" y="0"/>
            <a:ext cx="8229600" cy="410575"/>
          </a:xfrm>
        </p:spPr>
        <p:txBody>
          <a:bodyPr/>
          <a:lstStyle/>
          <a:p>
            <a:r>
              <a:rPr lang="en-US" u="sng" dirty="0" err="1"/>
              <a:t>UpdateRealMachine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3438" y="344658"/>
            <a:ext cx="8170124" cy="43961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Input: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Required:</a:t>
            </a:r>
          </a:p>
          <a:p>
            <a:pPr marL="749300" lvl="2" indent="0">
              <a:lnSpc>
                <a:spcPct val="100000"/>
              </a:lnSpc>
              <a:buNone/>
            </a:pPr>
            <a:r>
              <a:rPr lang="en-US" sz="1600" dirty="0" err="1"/>
              <a:t>machine_name</a:t>
            </a:r>
            <a:endParaRPr lang="en-US" sz="1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Optional:</a:t>
            </a:r>
          </a:p>
          <a:p>
            <a:pPr marL="749300" lvl="2" indent="0">
              <a:lnSpc>
                <a:spcPct val="100000"/>
              </a:lnSpc>
              <a:buNone/>
            </a:pPr>
            <a:r>
              <a:rPr lang="en-US" sz="1600" dirty="0"/>
              <a:t>description , factor , </a:t>
            </a:r>
            <a:r>
              <a:rPr lang="en-US" sz="1400" dirty="0"/>
              <a:t> </a:t>
            </a:r>
            <a:r>
              <a:rPr lang="en-US" sz="1400" dirty="0" err="1"/>
              <a:t>max_load</a:t>
            </a:r>
            <a:r>
              <a:rPr lang="en-US" sz="1400" dirty="0"/>
              <a:t>, </a:t>
            </a:r>
            <a:r>
              <a:rPr lang="en-US" sz="1600" dirty="0" err="1"/>
              <a:t>node_name</a:t>
            </a:r>
            <a:r>
              <a:rPr lang="en-US" sz="1600" dirty="0"/>
              <a:t>, </a:t>
            </a:r>
            <a:r>
              <a:rPr lang="en-US" sz="1600" dirty="0" err="1"/>
              <a:t>agent_name</a:t>
            </a:r>
            <a:r>
              <a:rPr lang="en-US" sz="1600" dirty="0"/>
              <a:t>, </a:t>
            </a:r>
            <a:r>
              <a:rPr lang="en-US" sz="1600" dirty="0" err="1"/>
              <a:t>character_code</a:t>
            </a:r>
            <a:r>
              <a:rPr lang="en-US" sz="1600" dirty="0"/>
              <a:t>,    </a:t>
            </a:r>
            <a:r>
              <a:rPr lang="en-US" sz="1600" dirty="0" err="1"/>
              <a:t>encryption_type</a:t>
            </a:r>
            <a:r>
              <a:rPr lang="en-US" sz="1600" dirty="0"/>
              <a:t>, </a:t>
            </a:r>
            <a:r>
              <a:rPr lang="en-US" sz="1600" dirty="0" err="1"/>
              <a:t>key_to_agent</a:t>
            </a:r>
            <a:r>
              <a:rPr lang="en-US" sz="1600" dirty="0"/>
              <a:t>, </a:t>
            </a:r>
            <a:r>
              <a:rPr lang="en-US" sz="1600" dirty="0" err="1"/>
              <a:t>opsys</a:t>
            </a:r>
            <a:r>
              <a:rPr lang="en-US" sz="1600" dirty="0"/>
              <a:t>, port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95578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203982"/>
            <a:ext cx="8170124" cy="4076811"/>
          </a:xfrm>
        </p:spPr>
        <p:txBody>
          <a:bodyPr/>
          <a:lstStyle/>
          <a:p>
            <a:r>
              <a:rPr lang="en-US" sz="1800" dirty="0"/>
              <a:t>Steps:</a:t>
            </a:r>
          </a:p>
          <a:p>
            <a:pPr marL="736600" lvl="1" indent="-342900">
              <a:buFont typeface="+mj-lt"/>
              <a:buAutoNum type="arabicPeriod"/>
            </a:pPr>
            <a:r>
              <a:rPr lang="en-US" sz="1400" dirty="0"/>
              <a:t>Get the machine details using stored procedure </a:t>
            </a:r>
            <a:r>
              <a:rPr lang="en-US" sz="1400" dirty="0" err="1"/>
              <a:t>ujo_get_machine</a:t>
            </a:r>
            <a:r>
              <a:rPr lang="en-US" sz="1400" dirty="0"/>
              <a:t> with </a:t>
            </a:r>
            <a:r>
              <a:rPr lang="en-US" sz="1400" dirty="0" err="1"/>
              <a:t>machine_name</a:t>
            </a:r>
            <a:endParaRPr lang="en-US" sz="1400" dirty="0"/>
          </a:p>
          <a:p>
            <a:pPr marL="736600" lvl="1" indent="-342900">
              <a:buFont typeface="+mj-lt"/>
              <a:buAutoNum type="arabicPeriod"/>
            </a:pPr>
            <a:r>
              <a:rPr lang="en-US" sz="1400" dirty="0"/>
              <a:t>Return error if machine does not exist</a:t>
            </a:r>
          </a:p>
          <a:p>
            <a:pPr marL="736600" lvl="1" indent="-342900">
              <a:buFont typeface="+mj-lt"/>
              <a:buAutoNum type="arabicPeriod"/>
            </a:pPr>
            <a:r>
              <a:rPr lang="en-US" sz="1400" dirty="0"/>
              <a:t>Fill default values, </a:t>
            </a:r>
            <a:r>
              <a:rPr lang="en-US" sz="1400" dirty="0" err="1"/>
              <a:t>opsys</a:t>
            </a:r>
            <a:r>
              <a:rPr lang="en-US" sz="1400" dirty="0"/>
              <a:t> to be converted to corresponding integer, </a:t>
            </a:r>
            <a:r>
              <a:rPr lang="en-US" sz="1400" dirty="0" err="1"/>
              <a:t>encryption_type</a:t>
            </a:r>
            <a:r>
              <a:rPr lang="en-US" sz="1400" dirty="0"/>
              <a:t> to be converted to corresponding integer </a:t>
            </a:r>
          </a:p>
          <a:p>
            <a:pPr marL="736600" lvl="1" indent="-342900">
              <a:buFont typeface="+mj-lt"/>
              <a:buAutoNum type="arabicPeriod"/>
            </a:pPr>
            <a:r>
              <a:rPr lang="en-US" sz="1400" dirty="0"/>
              <a:t>Call stored procedure </a:t>
            </a:r>
            <a:r>
              <a:rPr lang="en-US" sz="1400" dirty="0" err="1"/>
              <a:t>ujo_put_machine</a:t>
            </a:r>
            <a:r>
              <a:rPr lang="en-US" sz="1400" dirty="0"/>
              <a:t>(0 - update, </a:t>
            </a:r>
            <a:r>
              <a:rPr lang="en-US" sz="1400" dirty="0" err="1"/>
              <a:t>machine_name</a:t>
            </a:r>
            <a:r>
              <a:rPr lang="en-US" sz="1400" dirty="0"/>
              <a:t>, '', '', </a:t>
            </a:r>
            <a:r>
              <a:rPr lang="en-US" sz="1400" dirty="0" err="1"/>
              <a:t>agent_name</a:t>
            </a:r>
            <a:r>
              <a:rPr lang="en-US" sz="1400" dirty="0"/>
              <a:t>, </a:t>
            </a:r>
            <a:r>
              <a:rPr lang="en-US" sz="1400" dirty="0" err="1"/>
              <a:t>character_code</a:t>
            </a:r>
            <a:r>
              <a:rPr lang="en-US" sz="1400" dirty="0"/>
              <a:t>, description, factor, 0, 0, 'o', </a:t>
            </a:r>
            <a:r>
              <a:rPr lang="en-US" sz="1400" dirty="0" err="1"/>
              <a:t>max_load</a:t>
            </a:r>
            <a:r>
              <a:rPr lang="en-US" sz="1400" dirty="0"/>
              <a:t>,  </a:t>
            </a:r>
            <a:r>
              <a:rPr lang="en-US" sz="1400" dirty="0" err="1"/>
              <a:t>node_name</a:t>
            </a:r>
            <a:r>
              <a:rPr lang="en-US" sz="1400" dirty="0"/>
              <a:t>, </a:t>
            </a:r>
            <a:r>
              <a:rPr lang="en-US" sz="1400" dirty="0" err="1"/>
              <a:t>opsysInt</a:t>
            </a:r>
            <a:r>
              <a:rPr lang="en-US" sz="1400" dirty="0"/>
              <a:t>, port, '', 0, </a:t>
            </a:r>
            <a:r>
              <a:rPr lang="en-US" sz="1400" dirty="0" err="1"/>
              <a:t>machine_name</a:t>
            </a:r>
            <a:r>
              <a:rPr lang="en-US" sz="1400" dirty="0"/>
              <a:t>, type);</a:t>
            </a:r>
          </a:p>
          <a:p>
            <a:pPr marL="736600" lvl="1" indent="-342900">
              <a:buFont typeface="+mj-lt"/>
              <a:buAutoNum type="arabicPeriod"/>
            </a:pPr>
            <a:r>
              <a:rPr lang="en-US" sz="1400" dirty="0"/>
              <a:t>If </a:t>
            </a:r>
            <a:r>
              <a:rPr lang="en-US" sz="1400" dirty="0" err="1"/>
              <a:t>key_to_agent</a:t>
            </a:r>
            <a:r>
              <a:rPr lang="en-US" sz="1400" dirty="0"/>
              <a:t>, </a:t>
            </a:r>
            <a:r>
              <a:rPr lang="en-US" sz="1400" dirty="0" err="1"/>
              <a:t>encryption_type</a:t>
            </a:r>
            <a:r>
              <a:rPr lang="en-US" sz="1400" dirty="0"/>
              <a:t> is provided, then update </a:t>
            </a:r>
            <a:r>
              <a:rPr lang="en-US" sz="1400" dirty="0" err="1"/>
              <a:t>key_to_agent</a:t>
            </a:r>
            <a:r>
              <a:rPr lang="en-US" sz="1400" dirty="0"/>
              <a:t>, </a:t>
            </a:r>
            <a:r>
              <a:rPr lang="en-US" sz="1400" dirty="0" err="1"/>
              <a:t>encryption_typeInt</a:t>
            </a:r>
            <a:r>
              <a:rPr lang="en-US" sz="1400" dirty="0"/>
              <a:t> in  </a:t>
            </a:r>
            <a:r>
              <a:rPr lang="en-US" sz="1400" dirty="0" err="1"/>
              <a:t>ujo_agent_alias</a:t>
            </a:r>
            <a:r>
              <a:rPr lang="en-US" sz="1400" dirty="0"/>
              <a:t> for this </a:t>
            </a:r>
            <a:r>
              <a:rPr lang="en-US" sz="1400" dirty="0" err="1"/>
              <a:t>agent_name</a:t>
            </a:r>
            <a:endParaRPr lang="en-US" sz="1400" dirty="0"/>
          </a:p>
          <a:p>
            <a:pPr marL="736600" lvl="1" indent="-342900">
              <a:buFont typeface="+mj-lt"/>
              <a:buAutoNum type="arabicPeriod"/>
            </a:pPr>
            <a:r>
              <a:rPr lang="en-US" sz="1400" dirty="0"/>
              <a:t>Return success</a:t>
            </a:r>
          </a:p>
          <a:p>
            <a:endParaRPr lang="en-US" sz="1800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47097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2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9986</TotalTime>
  <Words>252</Words>
  <Application>Microsoft Office PowerPoint</Application>
  <PresentationFormat>Custom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 Unicode MS</vt:lpstr>
      <vt:lpstr>Arial</vt:lpstr>
      <vt:lpstr>Arial Narrow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Technical Workshop Demo </vt:lpstr>
      <vt:lpstr>Agenda</vt:lpstr>
      <vt:lpstr>Introduction</vt:lpstr>
      <vt:lpstr>Architecture</vt:lpstr>
      <vt:lpstr>Use case for workshop</vt:lpstr>
      <vt:lpstr>ListDatesForCalendar</vt:lpstr>
      <vt:lpstr>PowerPoint Presentation</vt:lpstr>
      <vt:lpstr>UpdateRealMachine</vt:lpstr>
      <vt:lpstr>PowerPoint Presentation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Sagar, Prerna</cp:lastModifiedBy>
  <cp:revision>319</cp:revision>
  <dcterms:created xsi:type="dcterms:W3CDTF">2014-04-23T05:04:14Z</dcterms:created>
  <dcterms:modified xsi:type="dcterms:W3CDTF">2016-08-25T10:19:39Z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