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0" r:id="rId5"/>
    <p:sldId id="259" r:id="rId6"/>
    <p:sldId id="271" r:id="rId7"/>
    <p:sldId id="263" r:id="rId8"/>
    <p:sldId id="265" r:id="rId9"/>
    <p:sldId id="269" r:id="rId10"/>
    <p:sldId id="273" r:id="rId11"/>
    <p:sldId id="267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74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E:\Advance%20Excel\Hospital%20Emergency%20Room%20Project\Hospital%20icu%20clean%20-%20Dashboard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E:\Advance%20Excel\Hospital%20Emergency%20Room%20Project\Hospital%20icu%20clean%20-%20Dashboard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E:\Advance%20Excel\Hospital%20Emergency%20Room%20Project\Hospital%20icu%20clean%20-%20Dashboard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E:\Advance%20Excel\Hospital%20Emergency%20Room%20Project\Hospital%20icu%20clean%20-%20Dashboard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E:\Advance%20Excel\Hospital%20Emergency%20Room%20Project\Hospital%20icu%20clean%20-%20Dashboar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[Hospital icu clean - Dashboard.xlsx]Admit Status!PivotTable9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'Admit Status'!$B$1</c:f>
              <c:strCache>
                <c:ptCount val="1"/>
                <c:pt idx="0">
                  <c:v>Count of Patient Admission Flag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'Admit Status'!$A$2:$A$4</c:f>
              <c:strCache>
                <c:ptCount val="2"/>
                <c:pt idx="0">
                  <c:v>Admitted</c:v>
                </c:pt>
                <c:pt idx="1">
                  <c:v>Not Admitted</c:v>
                </c:pt>
              </c:strCache>
            </c:strRef>
          </c:cat>
          <c:val>
            <c:numRef>
              <c:f>'Admit Status'!$B$2:$B$4</c:f>
              <c:numCache>
                <c:formatCode>0.00</c:formatCode>
                <c:ptCount val="2"/>
                <c:pt idx="0">
                  <c:v>4131</c:v>
                </c:pt>
                <c:pt idx="1">
                  <c:v>4132</c:v>
                </c:pt>
              </c:numCache>
            </c:numRef>
          </c:val>
        </c:ser>
        <c:ser>
          <c:idx val="1"/>
          <c:order val="1"/>
          <c:tx>
            <c:strRef>
              <c:f>'Admit Status'!$C$1</c:f>
              <c:strCache>
                <c:ptCount val="1"/>
                <c:pt idx="0">
                  <c:v>Count of Patient Admission Flag2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0.0472222222222222"/>
                  <c:y val="-0.0231481481481481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638888888888889"/>
                  <c:y val="-0.027777777777777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'Admit Status'!$A$2:$A$4</c:f>
              <c:strCache>
                <c:ptCount val="2"/>
                <c:pt idx="0">
                  <c:v>Admitted</c:v>
                </c:pt>
                <c:pt idx="1">
                  <c:v>Not Admitted</c:v>
                </c:pt>
              </c:strCache>
            </c:strRef>
          </c:cat>
          <c:val>
            <c:numRef>
              <c:f>'Admit Status'!$C$2:$C$4</c:f>
              <c:numCache>
                <c:formatCode>0.00%</c:formatCode>
                <c:ptCount val="2"/>
                <c:pt idx="0">
                  <c:v>0.499939489289604</c:v>
                </c:pt>
                <c:pt idx="1">
                  <c:v>0.500060510710396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056227088"/>
        <c:axId val="959679664"/>
      </c:barChart>
      <c:catAx>
        <c:axId val="1056227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59679664"/>
        <c:crosses val="autoZero"/>
        <c:auto val="1"/>
        <c:lblAlgn val="ctr"/>
        <c:lblOffset val="100"/>
        <c:noMultiLvlLbl val="0"/>
      </c:catAx>
      <c:valAx>
        <c:axId val="95967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56227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675c8eb4-8649-43cf-b356-0bcded197653}"/>
      </c:ext>
    </c:extLst>
  </c:chart>
  <c:spPr>
    <a:gradFill>
      <a:gsLst>
        <a:gs pos="0">
          <a:schemeClr val="bg2">
            <a:tint val="97000"/>
            <a:hueMod val="88000"/>
            <a:satMod val="130000"/>
            <a:lumMod val="124000"/>
          </a:schemeClr>
        </a:gs>
        <a:gs pos="100000">
          <a:schemeClr val="bg2">
            <a:tint val="96000"/>
            <a:shade val="88000"/>
            <a:hueMod val="108000"/>
            <a:satMod val="164000"/>
            <a:lumMod val="76000"/>
          </a:schemeClr>
        </a:gs>
      </a:gsLst>
      <a:path path="circle">
        <a:fillToRect l="45000" t="65000" r="125000" b="100000"/>
      </a:path>
    </a:gradFill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[Hospital icu clean - Dashboard.xlsx]Age Group!PivotTable10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'Age Group'!$B$2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'Age Group'!$A$3:$A$11</c:f>
              <c:strCache>
                <c:ptCount val="8"/>
                <c:pt idx="0">
                  <c:v>0-09</c:v>
                </c:pt>
                <c:pt idx="1">
                  <c:v>10-19</c:v>
                </c:pt>
                <c:pt idx="2">
                  <c:v>20-29</c:v>
                </c:pt>
                <c:pt idx="3">
                  <c:v>30-39</c:v>
                </c:pt>
                <c:pt idx="4">
                  <c:v>40-49</c:v>
                </c:pt>
                <c:pt idx="5">
                  <c:v>50-59</c:v>
                </c:pt>
                <c:pt idx="6">
                  <c:v>60-69</c:v>
                </c:pt>
                <c:pt idx="7">
                  <c:v>70-79</c:v>
                </c:pt>
              </c:strCache>
            </c:strRef>
          </c:cat>
          <c:val>
            <c:numRef>
              <c:f>'Age Group'!$B$3:$B$11</c:f>
              <c:numCache>
                <c:formatCode>0</c:formatCode>
                <c:ptCount val="8"/>
                <c:pt idx="0">
                  <c:v>954</c:v>
                </c:pt>
                <c:pt idx="1">
                  <c:v>1064</c:v>
                </c:pt>
                <c:pt idx="2">
                  <c:v>1068</c:v>
                </c:pt>
                <c:pt idx="3">
                  <c:v>1061</c:v>
                </c:pt>
                <c:pt idx="4">
                  <c:v>1017</c:v>
                </c:pt>
                <c:pt idx="5">
                  <c:v>1033</c:v>
                </c:pt>
                <c:pt idx="6">
                  <c:v>1025</c:v>
                </c:pt>
                <c:pt idx="7">
                  <c:v>1041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94928016"/>
        <c:axId val="1194928976"/>
      </c:barChart>
      <c:catAx>
        <c:axId val="119492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94928976"/>
        <c:crosses val="autoZero"/>
        <c:auto val="1"/>
        <c:lblAlgn val="ctr"/>
        <c:lblOffset val="100"/>
        <c:noMultiLvlLbl val="0"/>
      </c:catAx>
      <c:valAx>
        <c:axId val="119492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94928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0c38a23c-d90e-4114-9de2-6180ecf95761}"/>
      </c:ext>
    </c:extLst>
  </c:chart>
  <c:spPr>
    <a:gradFill>
      <a:gsLst>
        <a:gs pos="0">
          <a:schemeClr val="bg2">
            <a:tint val="97000"/>
            <a:hueMod val="88000"/>
            <a:satMod val="130000"/>
            <a:lumMod val="124000"/>
          </a:schemeClr>
        </a:gs>
        <a:gs pos="100000">
          <a:schemeClr val="bg2">
            <a:tint val="96000"/>
            <a:shade val="88000"/>
            <a:hueMod val="108000"/>
            <a:satMod val="164000"/>
            <a:lumMod val="76000"/>
          </a:schemeClr>
        </a:gs>
      </a:gsLst>
      <a:path path="circle">
        <a:fillToRect l="45000" t="65000" r="125000" b="100000"/>
      </a:path>
    </a:gradFill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[Hospital icu clean - Dashboard.xlsx]Seen Time Status!PivotTable11</c:name>
    <c:fmtId val="-1"/>
  </c:pivotSource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</c:spPr>
    </c:floor>
    <c:sideWall>
      <c:thickness val="0"/>
      <c:spPr>
        <a:noFill/>
        <a:ln>
          <a:noFill/>
        </a:ln>
        <a:effectLst/>
      </c:spPr>
    </c:sideWall>
    <c:backWall>
      <c:thickness val="0"/>
      <c:spPr>
        <a:noFill/>
        <a:ln>
          <a:noFill/>
        </a:ln>
        <a:effectLst/>
      </c:spPr>
    </c:backWall>
    <c:plotArea>
      <c:layout>
        <c:manualLayout>
          <c:layoutTarget val="inner"/>
          <c:xMode val="edge"/>
          <c:yMode val="edge"/>
          <c:x val="0.0775495285311558"/>
          <c:y val="0.0948766172440366"/>
          <c:w val="0.74294284491079"/>
          <c:h val="0.813190106203612"/>
        </c:manualLayout>
      </c:layout>
      <c:pie3DChart>
        <c:varyColors val="1"/>
        <c:ser>
          <c:idx val="0"/>
          <c:order val="0"/>
          <c:tx>
            <c:strRef>
              <c:f>'Seen Time Status'!$B$2</c:f>
              <c:strCache>
                <c:ptCount val="1"/>
                <c:pt idx="0">
                  <c:v>Total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</c:dPt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fde92830-6bac-4968-a4a8-6f46403f01c8}" type="VALUE">
                      <a:t>[VALUE]</a:t>
                    </a:fld>
                    <a:endParaRPr lang="en-US" b="1" i="0" u="none" strike="noStrike" baseline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af4cafb1-e4f5-4c03-9302-88a53a1f1c9a}" type="VALUE">
                      <a:t>[VALUE]</a:t>
                    </a:fld>
                    <a:endParaRPr lang="en-US" b="1" i="0" u="none" strike="noStrike" baseline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'Seen Time Status'!$A$3:$A$5</c:f>
              <c:strCache>
                <c:ptCount val="2"/>
                <c:pt idx="0">
                  <c:v>Delay</c:v>
                </c:pt>
                <c:pt idx="1">
                  <c:v>Ontime</c:v>
                </c:pt>
              </c:strCache>
            </c:strRef>
          </c:cat>
          <c:val>
            <c:numRef>
              <c:f>'Seen Time Status'!$B$3:$B$5</c:f>
              <c:numCache>
                <c:formatCode>0</c:formatCode>
                <c:ptCount val="2"/>
                <c:pt idx="0">
                  <c:v>4914</c:v>
                </c:pt>
                <c:pt idx="1">
                  <c:v>3349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ln w="15875" cap="sq" cmpd="sng">
                  <a:solidFill>
                    <a:schemeClr val="accent1">
                      <a:alpha val="99000"/>
                    </a:schemeClr>
                  </a:solidFill>
                  <a:bevel/>
                </a:ln>
                <a:solidFill>
                  <a:srgbClr val="FFFF00">
                    <a:alpha val="99000"/>
                  </a:srgb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  <a:reflection stA="45000" endPos="9000" dist="50800" dir="5400000" sy="-100000" algn="bl" rotWithShape="0"/>
                </a:effectLst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ln>
                  <a:solidFill>
                    <a:schemeClr val="accent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841412194336777"/>
          <c:y val="0.362802894671279"/>
          <c:w val="0.146735996944311"/>
          <c:h val="0.1860937581477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dfe9134c-1425-42f6-8dfa-9e83d7c4e518}"/>
      </c:ext>
    </c:extLst>
  </c:chart>
  <c:spPr>
    <a:gradFill>
      <a:gsLst>
        <a:gs pos="0">
          <a:schemeClr val="bg2">
            <a:tint val="97000"/>
            <a:hueMod val="88000"/>
            <a:satMod val="130000"/>
            <a:lumMod val="124000"/>
          </a:schemeClr>
        </a:gs>
        <a:gs pos="100000">
          <a:schemeClr val="bg2">
            <a:tint val="96000"/>
            <a:shade val="88000"/>
            <a:hueMod val="108000"/>
            <a:satMod val="164000"/>
            <a:lumMod val="76000"/>
          </a:schemeClr>
        </a:gs>
      </a:gsLst>
      <a:path path="circle">
        <a:fillToRect l="45000" t="65000" r="125000" b="100000"/>
      </a:path>
    </a:gradFill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[Hospital icu clean - Dashboard.xlsx]Gender Analysis!PivotTable12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'Gender Analysis'!$B$1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'Gender Analysis'!$A$2:$A$4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'Gender Analysis'!$B$2:$B$4</c:f>
              <c:numCache>
                <c:formatCode>0</c:formatCode>
                <c:ptCount val="2"/>
                <c:pt idx="0">
                  <c:v>4020</c:v>
                </c:pt>
                <c:pt idx="1">
                  <c:v>4243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17822016"/>
        <c:axId val="1217827776"/>
      </c:barChart>
      <c:catAx>
        <c:axId val="121782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17827776"/>
        <c:crosses val="autoZero"/>
        <c:auto val="1"/>
        <c:lblAlgn val="ctr"/>
        <c:lblOffset val="100"/>
        <c:noMultiLvlLbl val="0"/>
      </c:catAx>
      <c:valAx>
        <c:axId val="1217827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17822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2bad72e2-54e7-4547-98b9-3d58b5afa334}"/>
      </c:ext>
    </c:extLst>
  </c:chart>
  <c:spPr>
    <a:gradFill>
      <a:gsLst>
        <a:gs pos="0">
          <a:schemeClr val="bg2">
            <a:tint val="97000"/>
            <a:hueMod val="88000"/>
            <a:satMod val="130000"/>
            <a:lumMod val="124000"/>
          </a:schemeClr>
        </a:gs>
        <a:gs pos="100000">
          <a:schemeClr val="bg2">
            <a:tint val="96000"/>
            <a:shade val="88000"/>
            <a:hueMod val="108000"/>
            <a:satMod val="164000"/>
            <a:lumMod val="76000"/>
          </a:schemeClr>
        </a:gs>
      </a:gsLst>
      <a:path path="circle">
        <a:fillToRect l="45000" t="65000" r="125000" b="100000"/>
      </a:path>
    </a:gradFill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[Hospital icu clean - Dashboard.xlsx]Department Refferals!PivotTable13</c:name>
    <c:fmtId val="-1"/>
  </c:pivotSource>
  <c:chart>
    <c:autoTitleDeleted val="1"/>
    <c:plotArea>
      <c:layout>
        <c:manualLayout>
          <c:layoutTarget val="inner"/>
          <c:xMode val="edge"/>
          <c:yMode val="edge"/>
          <c:x val="0.118912462762759"/>
          <c:y val="0.124207093160974"/>
          <c:w val="0.785278975119229"/>
          <c:h val="0.70261550639503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'Department Refferals'!$B$1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'Department Refferals'!$A$2:$A$10</c:f>
              <c:strCache>
                <c:ptCount val="8"/>
                <c:pt idx="0">
                  <c:v>Renal</c:v>
                </c:pt>
                <c:pt idx="1">
                  <c:v>Gastroenterology</c:v>
                </c:pt>
                <c:pt idx="2">
                  <c:v>Neurology</c:v>
                </c:pt>
                <c:pt idx="3">
                  <c:v>Cardiology</c:v>
                </c:pt>
                <c:pt idx="4">
                  <c:v>Physiotherapy</c:v>
                </c:pt>
                <c:pt idx="5">
                  <c:v>Orthopedics</c:v>
                </c:pt>
                <c:pt idx="6">
                  <c:v>General Practice</c:v>
                </c:pt>
                <c:pt idx="7">
                  <c:v>None</c:v>
                </c:pt>
              </c:strCache>
            </c:strRef>
          </c:cat>
          <c:val>
            <c:numRef>
              <c:f>'Department Refferals'!$B$2:$B$10</c:f>
              <c:numCache>
                <c:formatCode>0</c:formatCode>
                <c:ptCount val="8"/>
                <c:pt idx="0">
                  <c:v>76</c:v>
                </c:pt>
                <c:pt idx="1">
                  <c:v>156</c:v>
                </c:pt>
                <c:pt idx="2">
                  <c:v>176</c:v>
                </c:pt>
                <c:pt idx="3">
                  <c:v>217</c:v>
                </c:pt>
                <c:pt idx="4">
                  <c:v>245</c:v>
                </c:pt>
                <c:pt idx="5">
                  <c:v>884</c:v>
                </c:pt>
                <c:pt idx="6">
                  <c:v>1639</c:v>
                </c:pt>
                <c:pt idx="7">
                  <c:v>4870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058005584"/>
        <c:axId val="1058007984"/>
      </c:barChart>
      <c:catAx>
        <c:axId val="1058005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58007984"/>
        <c:crosses val="autoZero"/>
        <c:auto val="1"/>
        <c:lblAlgn val="ctr"/>
        <c:lblOffset val="100"/>
        <c:noMultiLvlLbl val="0"/>
      </c:catAx>
      <c:valAx>
        <c:axId val="1058007984"/>
        <c:scaling>
          <c:orientation val="minMax"/>
          <c:max val="5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58005584"/>
        <c:crosses val="autoZero"/>
        <c:crossBetween val="between"/>
      </c:valAx>
      <c:spPr>
        <a:gradFill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562b3f6c-a7c2-4c2e-b160-ad034e2327ed}"/>
      </c:ext>
    </c:extLst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685CDB-D093-4DCD-AF74-4CDBEC0B302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F93DF7A-5753-4753-B316-1441A90DD3EB}">
      <dgm:prSet/>
      <dgm:spPr/>
      <dgm:t>
        <a:bodyPr/>
        <a:lstStyle/>
        <a:p>
          <a:pPr rtl="0"/>
          <a:r>
            <a:rPr lang="en-US"/>
            <a:t>Introduction</a:t>
          </a:r>
          <a:endParaRPr lang="en-IN"/>
        </a:p>
      </dgm:t>
    </dgm:pt>
    <dgm:pt modelId="{8A6332A5-F5CB-4681-AA5B-F38BE7955AA7}" cxnId="{8FDBE1CA-B2B8-4931-A0BD-AAFDD78CDA22}" type="parTrans">
      <dgm:prSet/>
      <dgm:spPr/>
      <dgm:t>
        <a:bodyPr/>
        <a:lstStyle/>
        <a:p>
          <a:endParaRPr lang="en-IN"/>
        </a:p>
      </dgm:t>
    </dgm:pt>
    <dgm:pt modelId="{0F3FE5C0-08C9-4C85-A012-5DD2AA9A8846}" cxnId="{8FDBE1CA-B2B8-4931-A0BD-AAFDD78CDA22}" type="sibTrans">
      <dgm:prSet/>
      <dgm:spPr/>
      <dgm:t>
        <a:bodyPr/>
        <a:lstStyle/>
        <a:p>
          <a:endParaRPr lang="en-IN"/>
        </a:p>
      </dgm:t>
    </dgm:pt>
    <dgm:pt modelId="{DC293DF6-142B-4041-ACEF-0574FA951F72}">
      <dgm:prSet/>
      <dgm:spPr/>
      <dgm:t>
        <a:bodyPr/>
        <a:lstStyle/>
        <a:p>
          <a:pPr rtl="0"/>
          <a:r>
            <a:rPr lang="en-US"/>
            <a:t>Objective</a:t>
          </a:r>
          <a:endParaRPr lang="en-IN"/>
        </a:p>
      </dgm:t>
    </dgm:pt>
    <dgm:pt modelId="{54FE5622-54A5-4648-AF21-CAFF247D9765}" cxnId="{EEEE178E-6E0D-4A68-9EA1-B72E2D65CA54}" type="parTrans">
      <dgm:prSet/>
      <dgm:spPr/>
      <dgm:t>
        <a:bodyPr/>
        <a:lstStyle/>
        <a:p>
          <a:endParaRPr lang="en-IN"/>
        </a:p>
      </dgm:t>
    </dgm:pt>
    <dgm:pt modelId="{384FC313-830B-4845-95CB-AED412BEA1FF}" cxnId="{EEEE178E-6E0D-4A68-9EA1-B72E2D65CA54}" type="sibTrans">
      <dgm:prSet/>
      <dgm:spPr/>
      <dgm:t>
        <a:bodyPr/>
        <a:lstStyle/>
        <a:p>
          <a:endParaRPr lang="en-IN"/>
        </a:p>
      </dgm:t>
    </dgm:pt>
    <dgm:pt modelId="{64AA3426-D0E5-4EA1-88EE-4AAF4D6C19DE}">
      <dgm:prSet/>
      <dgm:spPr/>
      <dgm:t>
        <a:bodyPr/>
        <a:lstStyle/>
        <a:p>
          <a:pPr rtl="0"/>
          <a:r>
            <a:rPr lang="en-US"/>
            <a:t>Data Gathering</a:t>
          </a:r>
          <a:endParaRPr lang="en-IN"/>
        </a:p>
      </dgm:t>
    </dgm:pt>
    <dgm:pt modelId="{838EE4F4-5C96-4E95-AC18-BE274F726713}" cxnId="{FF4D0336-F10C-4CF8-8B09-9BACDE7DEADB}" type="parTrans">
      <dgm:prSet/>
      <dgm:spPr/>
      <dgm:t>
        <a:bodyPr/>
        <a:lstStyle/>
        <a:p>
          <a:endParaRPr lang="en-IN"/>
        </a:p>
      </dgm:t>
    </dgm:pt>
    <dgm:pt modelId="{F48AA81F-F534-44E3-B83D-9C442A1DCACB}" cxnId="{FF4D0336-F10C-4CF8-8B09-9BACDE7DEADB}" type="sibTrans">
      <dgm:prSet/>
      <dgm:spPr/>
      <dgm:t>
        <a:bodyPr/>
        <a:lstStyle/>
        <a:p>
          <a:endParaRPr lang="en-IN"/>
        </a:p>
      </dgm:t>
    </dgm:pt>
    <dgm:pt modelId="{DF68F36C-756C-4B55-9920-DB9936A71A78}">
      <dgm:prSet/>
      <dgm:spPr/>
      <dgm:t>
        <a:bodyPr/>
        <a:lstStyle/>
        <a:p>
          <a:pPr rtl="0"/>
          <a:r>
            <a:rPr lang="en-US"/>
            <a:t>Insight</a:t>
          </a:r>
          <a:endParaRPr lang="en-IN"/>
        </a:p>
      </dgm:t>
    </dgm:pt>
    <dgm:pt modelId="{32C4DC22-23C5-432E-A1AF-2FE57AC436E3}" cxnId="{B8C56B1E-D9DD-4E57-A231-8592BCBFF07B}" type="parTrans">
      <dgm:prSet/>
      <dgm:spPr/>
      <dgm:t>
        <a:bodyPr/>
        <a:lstStyle/>
        <a:p>
          <a:endParaRPr lang="en-IN"/>
        </a:p>
      </dgm:t>
    </dgm:pt>
    <dgm:pt modelId="{EACA3021-3779-4E1D-86AF-9720528080D7}" cxnId="{B8C56B1E-D9DD-4E57-A231-8592BCBFF07B}" type="sibTrans">
      <dgm:prSet/>
      <dgm:spPr/>
      <dgm:t>
        <a:bodyPr/>
        <a:lstStyle/>
        <a:p>
          <a:endParaRPr lang="en-IN"/>
        </a:p>
      </dgm:t>
    </dgm:pt>
    <dgm:pt modelId="{EAF9A2AA-FD57-4A88-BCB9-CB33BE6BF7A2}">
      <dgm:prSet/>
      <dgm:spPr/>
      <dgm:t>
        <a:bodyPr/>
        <a:lstStyle/>
        <a:p>
          <a:pPr rtl="0"/>
          <a:r>
            <a:rPr lang="en-US"/>
            <a:t>Conclusion</a:t>
          </a:r>
          <a:endParaRPr lang="en-IN"/>
        </a:p>
      </dgm:t>
    </dgm:pt>
    <dgm:pt modelId="{0454D57C-C52B-47F3-AFBA-D10532C2E8EA}" cxnId="{966A3A19-84DE-45D7-87EF-B3AB6AF1A4EA}" type="parTrans">
      <dgm:prSet/>
      <dgm:spPr/>
      <dgm:t>
        <a:bodyPr/>
        <a:lstStyle/>
        <a:p>
          <a:endParaRPr lang="en-IN"/>
        </a:p>
      </dgm:t>
    </dgm:pt>
    <dgm:pt modelId="{145B45A8-799D-472F-B31B-1F82819C5A76}" cxnId="{966A3A19-84DE-45D7-87EF-B3AB6AF1A4EA}" type="sibTrans">
      <dgm:prSet/>
      <dgm:spPr/>
      <dgm:t>
        <a:bodyPr/>
        <a:lstStyle/>
        <a:p>
          <a:endParaRPr lang="en-IN"/>
        </a:p>
      </dgm:t>
    </dgm:pt>
    <dgm:pt modelId="{82969DA9-E613-488A-86E0-4E6D0CA67FE3}" type="pres">
      <dgm:prSet presAssocID="{A2685CDB-D093-4DCD-AF74-4CDBEC0B3026}" presName="linear" presStyleCnt="0">
        <dgm:presLayoutVars>
          <dgm:dir/>
          <dgm:animLvl val="lvl"/>
          <dgm:resizeHandles val="exact"/>
        </dgm:presLayoutVars>
      </dgm:prSet>
      <dgm:spPr/>
    </dgm:pt>
    <dgm:pt modelId="{67D50130-21D9-4A10-9D2B-AC0ED50D8DF8}" type="pres">
      <dgm:prSet presAssocID="{CF93DF7A-5753-4753-B316-1441A90DD3EB}" presName="parentLin" presStyleCnt="0"/>
      <dgm:spPr/>
    </dgm:pt>
    <dgm:pt modelId="{4F2D1170-05B6-4562-97A3-B887A21D6815}" type="pres">
      <dgm:prSet presAssocID="{CF93DF7A-5753-4753-B316-1441A90DD3EB}" presName="parentLeftMargin" presStyleLbl="node1" presStyleIdx="0" presStyleCnt="5"/>
      <dgm:spPr/>
    </dgm:pt>
    <dgm:pt modelId="{F7A0B30B-5E3C-4A55-A578-0BF605C3409B}" type="pres">
      <dgm:prSet presAssocID="{CF93DF7A-5753-4753-B316-1441A90DD3E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7FD79DA-0C4C-4A5B-9BA0-08DEC4A3127E}" type="pres">
      <dgm:prSet presAssocID="{CF93DF7A-5753-4753-B316-1441A90DD3EB}" presName="negativeSpace" presStyleCnt="0"/>
      <dgm:spPr/>
    </dgm:pt>
    <dgm:pt modelId="{B307E35C-F9F0-44DF-832A-364C404DC2CD}" type="pres">
      <dgm:prSet presAssocID="{CF93DF7A-5753-4753-B316-1441A90DD3EB}" presName="childText" presStyleLbl="conFgAcc1" presStyleIdx="0" presStyleCnt="5">
        <dgm:presLayoutVars>
          <dgm:bulletEnabled val="1"/>
        </dgm:presLayoutVars>
      </dgm:prSet>
      <dgm:spPr/>
    </dgm:pt>
    <dgm:pt modelId="{0E8858A9-4D20-4A8E-8F97-F2AB9175D4BA}" type="pres">
      <dgm:prSet presAssocID="{0F3FE5C0-08C9-4C85-A012-5DD2AA9A8846}" presName="spaceBetweenRectangles" presStyleCnt="0"/>
      <dgm:spPr/>
    </dgm:pt>
    <dgm:pt modelId="{DBBA7379-66B0-4382-B4BE-112D0D21E40A}" type="pres">
      <dgm:prSet presAssocID="{DC293DF6-142B-4041-ACEF-0574FA951F72}" presName="parentLin" presStyleCnt="0"/>
      <dgm:spPr/>
    </dgm:pt>
    <dgm:pt modelId="{252968B2-3C77-4C86-AE8B-DE1DC00DB8CD}" type="pres">
      <dgm:prSet presAssocID="{DC293DF6-142B-4041-ACEF-0574FA951F72}" presName="parentLeftMargin" presStyleLbl="node1" presStyleIdx="0" presStyleCnt="5"/>
      <dgm:spPr/>
    </dgm:pt>
    <dgm:pt modelId="{B0424F1F-9C4E-4FD4-BC84-8D01356F31FF}" type="pres">
      <dgm:prSet presAssocID="{DC293DF6-142B-4041-ACEF-0574FA951F7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EB4FEA4-2E8E-4DB5-BA98-0D7C9259C407}" type="pres">
      <dgm:prSet presAssocID="{DC293DF6-142B-4041-ACEF-0574FA951F72}" presName="negativeSpace" presStyleCnt="0"/>
      <dgm:spPr/>
    </dgm:pt>
    <dgm:pt modelId="{2D0FE358-AA83-4CDF-AB5D-39E21824D3BF}" type="pres">
      <dgm:prSet presAssocID="{DC293DF6-142B-4041-ACEF-0574FA951F72}" presName="childText" presStyleLbl="conFgAcc1" presStyleIdx="1" presStyleCnt="5">
        <dgm:presLayoutVars>
          <dgm:bulletEnabled val="1"/>
        </dgm:presLayoutVars>
      </dgm:prSet>
      <dgm:spPr/>
    </dgm:pt>
    <dgm:pt modelId="{20ABD9E3-6130-4A22-B669-025D0AEF46BF}" type="pres">
      <dgm:prSet presAssocID="{384FC313-830B-4845-95CB-AED412BEA1FF}" presName="spaceBetweenRectangles" presStyleCnt="0"/>
      <dgm:spPr/>
    </dgm:pt>
    <dgm:pt modelId="{C3FE6A46-6A94-4B2B-A21C-1CAAC8545581}" type="pres">
      <dgm:prSet presAssocID="{64AA3426-D0E5-4EA1-88EE-4AAF4D6C19DE}" presName="parentLin" presStyleCnt="0"/>
      <dgm:spPr/>
    </dgm:pt>
    <dgm:pt modelId="{427E9FE0-9490-45FF-9AF3-55144C3EBD5B}" type="pres">
      <dgm:prSet presAssocID="{64AA3426-D0E5-4EA1-88EE-4AAF4D6C19DE}" presName="parentLeftMargin" presStyleLbl="node1" presStyleIdx="1" presStyleCnt="5"/>
      <dgm:spPr/>
    </dgm:pt>
    <dgm:pt modelId="{AADDE606-74B2-4C75-A89C-03CCC3B017F6}" type="pres">
      <dgm:prSet presAssocID="{64AA3426-D0E5-4EA1-88EE-4AAF4D6C19D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33FD440-AC34-4A85-BA5F-894D88EB48EE}" type="pres">
      <dgm:prSet presAssocID="{64AA3426-D0E5-4EA1-88EE-4AAF4D6C19DE}" presName="negativeSpace" presStyleCnt="0"/>
      <dgm:spPr/>
    </dgm:pt>
    <dgm:pt modelId="{13B89DE8-CAEF-4082-A7D1-7EF23C9E9FE2}" type="pres">
      <dgm:prSet presAssocID="{64AA3426-D0E5-4EA1-88EE-4AAF4D6C19DE}" presName="childText" presStyleLbl="conFgAcc1" presStyleIdx="2" presStyleCnt="5">
        <dgm:presLayoutVars>
          <dgm:bulletEnabled val="1"/>
        </dgm:presLayoutVars>
      </dgm:prSet>
      <dgm:spPr/>
    </dgm:pt>
    <dgm:pt modelId="{0511939D-CE74-4506-9643-18DC98DD59A5}" type="pres">
      <dgm:prSet presAssocID="{F48AA81F-F534-44E3-B83D-9C442A1DCACB}" presName="spaceBetweenRectangles" presStyleCnt="0"/>
      <dgm:spPr/>
    </dgm:pt>
    <dgm:pt modelId="{2C38CA98-1A92-4095-9A11-7E028D471358}" type="pres">
      <dgm:prSet presAssocID="{DF68F36C-756C-4B55-9920-DB9936A71A78}" presName="parentLin" presStyleCnt="0"/>
      <dgm:spPr/>
    </dgm:pt>
    <dgm:pt modelId="{BBFC8307-722B-4B3D-B9E9-C4FDE96C5556}" type="pres">
      <dgm:prSet presAssocID="{DF68F36C-756C-4B55-9920-DB9936A71A78}" presName="parentLeftMargin" presStyleLbl="node1" presStyleIdx="2" presStyleCnt="5"/>
      <dgm:spPr/>
    </dgm:pt>
    <dgm:pt modelId="{E522526E-923B-4B96-97C0-5C2280A90A41}" type="pres">
      <dgm:prSet presAssocID="{DF68F36C-756C-4B55-9920-DB9936A71A7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51C7092-FD05-4AA3-92F2-ABC73E75B862}" type="pres">
      <dgm:prSet presAssocID="{DF68F36C-756C-4B55-9920-DB9936A71A78}" presName="negativeSpace" presStyleCnt="0"/>
      <dgm:spPr/>
    </dgm:pt>
    <dgm:pt modelId="{F4D105A3-F8C5-41B0-B548-AF133D758E5E}" type="pres">
      <dgm:prSet presAssocID="{DF68F36C-756C-4B55-9920-DB9936A71A78}" presName="childText" presStyleLbl="conFgAcc1" presStyleIdx="3" presStyleCnt="5">
        <dgm:presLayoutVars>
          <dgm:bulletEnabled val="1"/>
        </dgm:presLayoutVars>
      </dgm:prSet>
      <dgm:spPr/>
    </dgm:pt>
    <dgm:pt modelId="{F5C42887-D36D-4432-A480-305AEC2B223A}" type="pres">
      <dgm:prSet presAssocID="{EACA3021-3779-4E1D-86AF-9720528080D7}" presName="spaceBetweenRectangles" presStyleCnt="0"/>
      <dgm:spPr/>
    </dgm:pt>
    <dgm:pt modelId="{1B888E78-71DE-42B4-A731-09C36A4086BA}" type="pres">
      <dgm:prSet presAssocID="{EAF9A2AA-FD57-4A88-BCB9-CB33BE6BF7A2}" presName="parentLin" presStyleCnt="0"/>
      <dgm:spPr/>
    </dgm:pt>
    <dgm:pt modelId="{567454EB-5EF5-4681-9D4C-DF95663742AD}" type="pres">
      <dgm:prSet presAssocID="{EAF9A2AA-FD57-4A88-BCB9-CB33BE6BF7A2}" presName="parentLeftMargin" presStyleLbl="node1" presStyleIdx="3" presStyleCnt="5"/>
      <dgm:spPr/>
    </dgm:pt>
    <dgm:pt modelId="{8ACFB2F0-750B-486D-9ADB-1DD0ABE1E75F}" type="pres">
      <dgm:prSet presAssocID="{EAF9A2AA-FD57-4A88-BCB9-CB33BE6BF7A2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73FA4A4E-FA86-4702-9F4C-FD061D780132}" type="pres">
      <dgm:prSet presAssocID="{EAF9A2AA-FD57-4A88-BCB9-CB33BE6BF7A2}" presName="negativeSpace" presStyleCnt="0"/>
      <dgm:spPr/>
    </dgm:pt>
    <dgm:pt modelId="{DF7295C5-24C5-453D-94D9-D9358B497C58}" type="pres">
      <dgm:prSet presAssocID="{EAF9A2AA-FD57-4A88-BCB9-CB33BE6BF7A2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66A3A19-84DE-45D7-87EF-B3AB6AF1A4EA}" srcId="{A2685CDB-D093-4DCD-AF74-4CDBEC0B3026}" destId="{EAF9A2AA-FD57-4A88-BCB9-CB33BE6BF7A2}" srcOrd="4" destOrd="0" parTransId="{0454D57C-C52B-47F3-AFBA-D10532C2E8EA}" sibTransId="{145B45A8-799D-472F-B31B-1F82819C5A76}"/>
    <dgm:cxn modelId="{B8C56B1E-D9DD-4E57-A231-8592BCBFF07B}" srcId="{A2685CDB-D093-4DCD-AF74-4CDBEC0B3026}" destId="{DF68F36C-756C-4B55-9920-DB9936A71A78}" srcOrd="3" destOrd="0" parTransId="{32C4DC22-23C5-432E-A1AF-2FE57AC436E3}" sibTransId="{EACA3021-3779-4E1D-86AF-9720528080D7}"/>
    <dgm:cxn modelId="{2842F329-4885-4F10-A888-7F174F390F2A}" type="presOf" srcId="{EAF9A2AA-FD57-4A88-BCB9-CB33BE6BF7A2}" destId="{8ACFB2F0-750B-486D-9ADB-1DD0ABE1E75F}" srcOrd="1" destOrd="0" presId="urn:microsoft.com/office/officeart/2005/8/layout/list1"/>
    <dgm:cxn modelId="{FF4D0336-F10C-4CF8-8B09-9BACDE7DEADB}" srcId="{A2685CDB-D093-4DCD-AF74-4CDBEC0B3026}" destId="{64AA3426-D0E5-4EA1-88EE-4AAF4D6C19DE}" srcOrd="2" destOrd="0" parTransId="{838EE4F4-5C96-4E95-AC18-BE274F726713}" sibTransId="{F48AA81F-F534-44E3-B83D-9C442A1DCACB}"/>
    <dgm:cxn modelId="{6E990F5C-84C7-4D8D-B075-96365C7B256C}" type="presOf" srcId="{EAF9A2AA-FD57-4A88-BCB9-CB33BE6BF7A2}" destId="{567454EB-5EF5-4681-9D4C-DF95663742AD}" srcOrd="0" destOrd="0" presId="urn:microsoft.com/office/officeart/2005/8/layout/list1"/>
    <dgm:cxn modelId="{287B2F46-0D1A-47DB-8703-88BA2908629B}" type="presOf" srcId="{64AA3426-D0E5-4EA1-88EE-4AAF4D6C19DE}" destId="{427E9FE0-9490-45FF-9AF3-55144C3EBD5B}" srcOrd="0" destOrd="0" presId="urn:microsoft.com/office/officeart/2005/8/layout/list1"/>
    <dgm:cxn modelId="{6CC10B4E-F080-4830-9B44-861B20C299DD}" type="presOf" srcId="{DF68F36C-756C-4B55-9920-DB9936A71A78}" destId="{E522526E-923B-4B96-97C0-5C2280A90A41}" srcOrd="1" destOrd="0" presId="urn:microsoft.com/office/officeart/2005/8/layout/list1"/>
    <dgm:cxn modelId="{F060F77F-530E-46BB-B897-D2BBBEB8E0EA}" type="presOf" srcId="{CF93DF7A-5753-4753-B316-1441A90DD3EB}" destId="{4F2D1170-05B6-4562-97A3-B887A21D6815}" srcOrd="0" destOrd="0" presId="urn:microsoft.com/office/officeart/2005/8/layout/list1"/>
    <dgm:cxn modelId="{DBB64F82-CD40-4910-8F87-354ED403DDC3}" type="presOf" srcId="{A2685CDB-D093-4DCD-AF74-4CDBEC0B3026}" destId="{82969DA9-E613-488A-86E0-4E6D0CA67FE3}" srcOrd="0" destOrd="0" presId="urn:microsoft.com/office/officeart/2005/8/layout/list1"/>
    <dgm:cxn modelId="{19123E84-2D5D-425A-B397-8505855666E8}" type="presOf" srcId="{DC293DF6-142B-4041-ACEF-0574FA951F72}" destId="{B0424F1F-9C4E-4FD4-BC84-8D01356F31FF}" srcOrd="1" destOrd="0" presId="urn:microsoft.com/office/officeart/2005/8/layout/list1"/>
    <dgm:cxn modelId="{EEEE178E-6E0D-4A68-9EA1-B72E2D65CA54}" srcId="{A2685CDB-D093-4DCD-AF74-4CDBEC0B3026}" destId="{DC293DF6-142B-4041-ACEF-0574FA951F72}" srcOrd="1" destOrd="0" parTransId="{54FE5622-54A5-4648-AF21-CAFF247D9765}" sibTransId="{384FC313-830B-4845-95CB-AED412BEA1FF}"/>
    <dgm:cxn modelId="{20681B92-A282-4B63-AC2B-99F3466BD41D}" type="presOf" srcId="{DC293DF6-142B-4041-ACEF-0574FA951F72}" destId="{252968B2-3C77-4C86-AE8B-DE1DC00DB8CD}" srcOrd="0" destOrd="0" presId="urn:microsoft.com/office/officeart/2005/8/layout/list1"/>
    <dgm:cxn modelId="{C88B8994-4B41-4214-9607-0799E62143AA}" type="presOf" srcId="{CF93DF7A-5753-4753-B316-1441A90DD3EB}" destId="{F7A0B30B-5E3C-4A55-A578-0BF605C3409B}" srcOrd="1" destOrd="0" presId="urn:microsoft.com/office/officeart/2005/8/layout/list1"/>
    <dgm:cxn modelId="{E48AB0A0-D8D7-45AA-B905-7A0B245B24AB}" type="presOf" srcId="{DF68F36C-756C-4B55-9920-DB9936A71A78}" destId="{BBFC8307-722B-4B3D-B9E9-C4FDE96C5556}" srcOrd="0" destOrd="0" presId="urn:microsoft.com/office/officeart/2005/8/layout/list1"/>
    <dgm:cxn modelId="{793259A5-1A98-451A-AA78-D95C2115D7C8}" type="presOf" srcId="{64AA3426-D0E5-4EA1-88EE-4AAF4D6C19DE}" destId="{AADDE606-74B2-4C75-A89C-03CCC3B017F6}" srcOrd="1" destOrd="0" presId="urn:microsoft.com/office/officeart/2005/8/layout/list1"/>
    <dgm:cxn modelId="{8FDBE1CA-B2B8-4931-A0BD-AAFDD78CDA22}" srcId="{A2685CDB-D093-4DCD-AF74-4CDBEC0B3026}" destId="{CF93DF7A-5753-4753-B316-1441A90DD3EB}" srcOrd="0" destOrd="0" parTransId="{8A6332A5-F5CB-4681-AA5B-F38BE7955AA7}" sibTransId="{0F3FE5C0-08C9-4C85-A012-5DD2AA9A8846}"/>
    <dgm:cxn modelId="{DABFBB5D-CC91-4176-B47B-3B2BB31F70E2}" type="presParOf" srcId="{82969DA9-E613-488A-86E0-4E6D0CA67FE3}" destId="{67D50130-21D9-4A10-9D2B-AC0ED50D8DF8}" srcOrd="0" destOrd="0" presId="urn:microsoft.com/office/officeart/2005/8/layout/list1"/>
    <dgm:cxn modelId="{18DE3E6F-511E-4CF3-99AC-806AA31087E6}" type="presParOf" srcId="{67D50130-21D9-4A10-9D2B-AC0ED50D8DF8}" destId="{4F2D1170-05B6-4562-97A3-B887A21D6815}" srcOrd="0" destOrd="0" presId="urn:microsoft.com/office/officeart/2005/8/layout/list1"/>
    <dgm:cxn modelId="{5B7380E5-A839-491D-82EB-9538987C37B6}" type="presParOf" srcId="{67D50130-21D9-4A10-9D2B-AC0ED50D8DF8}" destId="{F7A0B30B-5E3C-4A55-A578-0BF605C3409B}" srcOrd="1" destOrd="0" presId="urn:microsoft.com/office/officeart/2005/8/layout/list1"/>
    <dgm:cxn modelId="{6634A6AF-65B1-4640-AEE8-9D56A3D58516}" type="presParOf" srcId="{82969DA9-E613-488A-86E0-4E6D0CA67FE3}" destId="{17FD79DA-0C4C-4A5B-9BA0-08DEC4A3127E}" srcOrd="1" destOrd="0" presId="urn:microsoft.com/office/officeart/2005/8/layout/list1"/>
    <dgm:cxn modelId="{C76283AB-F0DC-473D-94F9-2CB4BCC90107}" type="presParOf" srcId="{82969DA9-E613-488A-86E0-4E6D0CA67FE3}" destId="{B307E35C-F9F0-44DF-832A-364C404DC2CD}" srcOrd="2" destOrd="0" presId="urn:microsoft.com/office/officeart/2005/8/layout/list1"/>
    <dgm:cxn modelId="{40B2FF3A-B97D-443A-9AB4-5F93CB14721D}" type="presParOf" srcId="{82969DA9-E613-488A-86E0-4E6D0CA67FE3}" destId="{0E8858A9-4D20-4A8E-8F97-F2AB9175D4BA}" srcOrd="3" destOrd="0" presId="urn:microsoft.com/office/officeart/2005/8/layout/list1"/>
    <dgm:cxn modelId="{A78538E4-2FC9-4559-B46A-A0B4F7EB3403}" type="presParOf" srcId="{82969DA9-E613-488A-86E0-4E6D0CA67FE3}" destId="{DBBA7379-66B0-4382-B4BE-112D0D21E40A}" srcOrd="4" destOrd="0" presId="urn:microsoft.com/office/officeart/2005/8/layout/list1"/>
    <dgm:cxn modelId="{27AF625B-80D5-418E-980A-78F269B0B3B0}" type="presParOf" srcId="{DBBA7379-66B0-4382-B4BE-112D0D21E40A}" destId="{252968B2-3C77-4C86-AE8B-DE1DC00DB8CD}" srcOrd="0" destOrd="0" presId="urn:microsoft.com/office/officeart/2005/8/layout/list1"/>
    <dgm:cxn modelId="{8ED014F1-41FE-46F9-AD4C-77E55A308A4B}" type="presParOf" srcId="{DBBA7379-66B0-4382-B4BE-112D0D21E40A}" destId="{B0424F1F-9C4E-4FD4-BC84-8D01356F31FF}" srcOrd="1" destOrd="0" presId="urn:microsoft.com/office/officeart/2005/8/layout/list1"/>
    <dgm:cxn modelId="{5F8860BA-EE45-47C7-BEE0-EC801415A8D3}" type="presParOf" srcId="{82969DA9-E613-488A-86E0-4E6D0CA67FE3}" destId="{6EB4FEA4-2E8E-4DB5-BA98-0D7C9259C407}" srcOrd="5" destOrd="0" presId="urn:microsoft.com/office/officeart/2005/8/layout/list1"/>
    <dgm:cxn modelId="{43734FB9-B310-4DBB-9F28-F309831B5D35}" type="presParOf" srcId="{82969DA9-E613-488A-86E0-4E6D0CA67FE3}" destId="{2D0FE358-AA83-4CDF-AB5D-39E21824D3BF}" srcOrd="6" destOrd="0" presId="urn:microsoft.com/office/officeart/2005/8/layout/list1"/>
    <dgm:cxn modelId="{5E96E54F-441D-4013-ACF2-70B3CCEAECF0}" type="presParOf" srcId="{82969DA9-E613-488A-86E0-4E6D0CA67FE3}" destId="{20ABD9E3-6130-4A22-B669-025D0AEF46BF}" srcOrd="7" destOrd="0" presId="urn:microsoft.com/office/officeart/2005/8/layout/list1"/>
    <dgm:cxn modelId="{24DC884F-0726-4034-AD99-9056EECF12CB}" type="presParOf" srcId="{82969DA9-E613-488A-86E0-4E6D0CA67FE3}" destId="{C3FE6A46-6A94-4B2B-A21C-1CAAC8545581}" srcOrd="8" destOrd="0" presId="urn:microsoft.com/office/officeart/2005/8/layout/list1"/>
    <dgm:cxn modelId="{2A1BF421-4D13-4442-86F9-F5AAA1066D69}" type="presParOf" srcId="{C3FE6A46-6A94-4B2B-A21C-1CAAC8545581}" destId="{427E9FE0-9490-45FF-9AF3-55144C3EBD5B}" srcOrd="0" destOrd="0" presId="urn:microsoft.com/office/officeart/2005/8/layout/list1"/>
    <dgm:cxn modelId="{51A08664-8C73-4D1B-A1C8-8B6973FA584F}" type="presParOf" srcId="{C3FE6A46-6A94-4B2B-A21C-1CAAC8545581}" destId="{AADDE606-74B2-4C75-A89C-03CCC3B017F6}" srcOrd="1" destOrd="0" presId="urn:microsoft.com/office/officeart/2005/8/layout/list1"/>
    <dgm:cxn modelId="{73794FAD-8792-48B7-AD6F-E49893E38D3F}" type="presParOf" srcId="{82969DA9-E613-488A-86E0-4E6D0CA67FE3}" destId="{233FD440-AC34-4A85-BA5F-894D88EB48EE}" srcOrd="9" destOrd="0" presId="urn:microsoft.com/office/officeart/2005/8/layout/list1"/>
    <dgm:cxn modelId="{5E05B2CB-699D-4584-B0E1-F7ECF803C284}" type="presParOf" srcId="{82969DA9-E613-488A-86E0-4E6D0CA67FE3}" destId="{13B89DE8-CAEF-4082-A7D1-7EF23C9E9FE2}" srcOrd="10" destOrd="0" presId="urn:microsoft.com/office/officeart/2005/8/layout/list1"/>
    <dgm:cxn modelId="{6D82EF11-A6D9-4FFD-B546-AEE3B4BBD8B0}" type="presParOf" srcId="{82969DA9-E613-488A-86E0-4E6D0CA67FE3}" destId="{0511939D-CE74-4506-9643-18DC98DD59A5}" srcOrd="11" destOrd="0" presId="urn:microsoft.com/office/officeart/2005/8/layout/list1"/>
    <dgm:cxn modelId="{E7C7879D-C6F2-4E92-951C-257EA6F8B218}" type="presParOf" srcId="{82969DA9-E613-488A-86E0-4E6D0CA67FE3}" destId="{2C38CA98-1A92-4095-9A11-7E028D471358}" srcOrd="12" destOrd="0" presId="urn:microsoft.com/office/officeart/2005/8/layout/list1"/>
    <dgm:cxn modelId="{27C94217-FDEB-4F13-867D-2E1A5DD84DE8}" type="presParOf" srcId="{2C38CA98-1A92-4095-9A11-7E028D471358}" destId="{BBFC8307-722B-4B3D-B9E9-C4FDE96C5556}" srcOrd="0" destOrd="0" presId="urn:microsoft.com/office/officeart/2005/8/layout/list1"/>
    <dgm:cxn modelId="{CE526817-B478-42E7-B6D6-DB34293C4480}" type="presParOf" srcId="{2C38CA98-1A92-4095-9A11-7E028D471358}" destId="{E522526E-923B-4B96-97C0-5C2280A90A41}" srcOrd="1" destOrd="0" presId="urn:microsoft.com/office/officeart/2005/8/layout/list1"/>
    <dgm:cxn modelId="{FA335977-F097-4985-BA2A-3E26155645C7}" type="presParOf" srcId="{82969DA9-E613-488A-86E0-4E6D0CA67FE3}" destId="{A51C7092-FD05-4AA3-92F2-ABC73E75B862}" srcOrd="13" destOrd="0" presId="urn:microsoft.com/office/officeart/2005/8/layout/list1"/>
    <dgm:cxn modelId="{F9E86B90-4264-48CB-A081-DADDE5C502A8}" type="presParOf" srcId="{82969DA9-E613-488A-86E0-4E6D0CA67FE3}" destId="{F4D105A3-F8C5-41B0-B548-AF133D758E5E}" srcOrd="14" destOrd="0" presId="urn:microsoft.com/office/officeart/2005/8/layout/list1"/>
    <dgm:cxn modelId="{670FD746-6215-4738-B173-CD770A0A11E8}" type="presParOf" srcId="{82969DA9-E613-488A-86E0-4E6D0CA67FE3}" destId="{F5C42887-D36D-4432-A480-305AEC2B223A}" srcOrd="15" destOrd="0" presId="urn:microsoft.com/office/officeart/2005/8/layout/list1"/>
    <dgm:cxn modelId="{E88D996C-0BFC-4E9E-9A8E-76766AB2590A}" type="presParOf" srcId="{82969DA9-E613-488A-86E0-4E6D0CA67FE3}" destId="{1B888E78-71DE-42B4-A731-09C36A4086BA}" srcOrd="16" destOrd="0" presId="urn:microsoft.com/office/officeart/2005/8/layout/list1"/>
    <dgm:cxn modelId="{2037C3B8-5CBA-4484-B1A5-5DB12A1E71B7}" type="presParOf" srcId="{1B888E78-71DE-42B4-A731-09C36A4086BA}" destId="{567454EB-5EF5-4681-9D4C-DF95663742AD}" srcOrd="0" destOrd="0" presId="urn:microsoft.com/office/officeart/2005/8/layout/list1"/>
    <dgm:cxn modelId="{C739DDCA-8DC4-4CAA-8B54-D363A3709BCE}" type="presParOf" srcId="{1B888E78-71DE-42B4-A731-09C36A4086BA}" destId="{8ACFB2F0-750B-486D-9ADB-1DD0ABE1E75F}" srcOrd="1" destOrd="0" presId="urn:microsoft.com/office/officeart/2005/8/layout/list1"/>
    <dgm:cxn modelId="{84B3BF1A-BE3E-4181-8809-621E47B4E3A1}" type="presParOf" srcId="{82969DA9-E613-488A-86E0-4E6D0CA67FE3}" destId="{73FA4A4E-FA86-4702-9F4C-FD061D780132}" srcOrd="17" destOrd="0" presId="urn:microsoft.com/office/officeart/2005/8/layout/list1"/>
    <dgm:cxn modelId="{139686B1-23AB-481D-A07E-EB87991F612E}" type="presParOf" srcId="{82969DA9-E613-488A-86E0-4E6D0CA67FE3}" destId="{DF7295C5-24C5-453D-94D9-D9358B497C5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9724031" cy="4176416"/>
        <a:chOff x="0" y="0"/>
        <a:chExt cx="9724031" cy="4176416"/>
      </a:xfrm>
    </dsp:grpSpPr>
    <dsp:sp modelId="{B307E35C-F9F0-44DF-832A-364C404DC2CD}">
      <dsp:nvSpPr>
        <dsp:cNvPr id="5" name="Rectangles 4"/>
        <dsp:cNvSpPr/>
      </dsp:nvSpPr>
      <dsp:spPr bwMode="white">
        <a:xfrm>
          <a:off x="0" y="361288"/>
          <a:ext cx="9724031" cy="4536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54692" tIns="374904" rIns="754692" bIns="128016" anchor="t"/>
        <a:lstStyle>
          <a:lvl1pPr algn="l">
            <a:defRPr sz="18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361288"/>
        <a:ext cx="9724031" cy="453600"/>
      </dsp:txXfrm>
    </dsp:sp>
    <dsp:sp modelId="{F7A0B30B-5E3C-4A55-A578-0BF605C3409B}">
      <dsp:nvSpPr>
        <dsp:cNvPr id="4" name="Rounded Rectangle 3"/>
        <dsp:cNvSpPr/>
      </dsp:nvSpPr>
      <dsp:spPr bwMode="white">
        <a:xfrm>
          <a:off x="486202" y="95608"/>
          <a:ext cx="6806822" cy="53136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57281" tIns="0" rIns="257281" bIns="0" anchor="ctr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Introduction</a:t>
          </a:r>
          <a:endParaRPr lang="en-IN"/>
        </a:p>
      </dsp:txBody>
      <dsp:txXfrm>
        <a:off x="486202" y="95608"/>
        <a:ext cx="6806822" cy="531360"/>
      </dsp:txXfrm>
    </dsp:sp>
    <dsp:sp modelId="{2D0FE358-AA83-4CDF-AB5D-39E21824D3BF}">
      <dsp:nvSpPr>
        <dsp:cNvPr id="8" name="Rectangles 7"/>
        <dsp:cNvSpPr/>
      </dsp:nvSpPr>
      <dsp:spPr bwMode="white">
        <a:xfrm>
          <a:off x="0" y="1177768"/>
          <a:ext cx="9724031" cy="4536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54692" tIns="374904" rIns="754692" bIns="128016" anchor="t"/>
        <a:lstStyle>
          <a:lvl1pPr algn="l">
            <a:defRPr sz="18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1177768"/>
        <a:ext cx="9724031" cy="453600"/>
      </dsp:txXfrm>
    </dsp:sp>
    <dsp:sp modelId="{B0424F1F-9C4E-4FD4-BC84-8D01356F31FF}">
      <dsp:nvSpPr>
        <dsp:cNvPr id="7" name="Rounded Rectangle 6"/>
        <dsp:cNvSpPr/>
      </dsp:nvSpPr>
      <dsp:spPr bwMode="white">
        <a:xfrm>
          <a:off x="486202" y="912088"/>
          <a:ext cx="6806822" cy="53136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57281" tIns="0" rIns="257281" bIns="0" anchor="ctr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Objective</a:t>
          </a:r>
          <a:endParaRPr lang="en-IN"/>
        </a:p>
      </dsp:txBody>
      <dsp:txXfrm>
        <a:off x="486202" y="912088"/>
        <a:ext cx="6806822" cy="531360"/>
      </dsp:txXfrm>
    </dsp:sp>
    <dsp:sp modelId="{13B89DE8-CAEF-4082-A7D1-7EF23C9E9FE2}">
      <dsp:nvSpPr>
        <dsp:cNvPr id="11" name="Rectangles 10"/>
        <dsp:cNvSpPr/>
      </dsp:nvSpPr>
      <dsp:spPr bwMode="white">
        <a:xfrm>
          <a:off x="0" y="1994248"/>
          <a:ext cx="9724031" cy="4536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54692" tIns="374904" rIns="754692" bIns="128016" anchor="t"/>
        <a:lstStyle>
          <a:lvl1pPr algn="l">
            <a:defRPr sz="18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1994248"/>
        <a:ext cx="9724031" cy="453600"/>
      </dsp:txXfrm>
    </dsp:sp>
    <dsp:sp modelId="{AADDE606-74B2-4C75-A89C-03CCC3B017F6}">
      <dsp:nvSpPr>
        <dsp:cNvPr id="10" name="Rounded Rectangle 9"/>
        <dsp:cNvSpPr/>
      </dsp:nvSpPr>
      <dsp:spPr bwMode="white">
        <a:xfrm>
          <a:off x="486202" y="1728568"/>
          <a:ext cx="6806822" cy="53136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57281" tIns="0" rIns="257281" bIns="0" anchor="ctr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Data Gathering</a:t>
          </a:r>
          <a:endParaRPr lang="en-IN"/>
        </a:p>
      </dsp:txBody>
      <dsp:txXfrm>
        <a:off x="486202" y="1728568"/>
        <a:ext cx="6806822" cy="531360"/>
      </dsp:txXfrm>
    </dsp:sp>
    <dsp:sp modelId="{F4D105A3-F8C5-41B0-B548-AF133D758E5E}">
      <dsp:nvSpPr>
        <dsp:cNvPr id="14" name="Rectangles 13"/>
        <dsp:cNvSpPr/>
      </dsp:nvSpPr>
      <dsp:spPr bwMode="white">
        <a:xfrm>
          <a:off x="0" y="2810728"/>
          <a:ext cx="9724031" cy="4536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54692" tIns="374904" rIns="754692" bIns="128016" anchor="t"/>
        <a:lstStyle>
          <a:lvl1pPr algn="l">
            <a:defRPr sz="18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2810728"/>
        <a:ext cx="9724031" cy="453600"/>
      </dsp:txXfrm>
    </dsp:sp>
    <dsp:sp modelId="{E522526E-923B-4B96-97C0-5C2280A90A41}">
      <dsp:nvSpPr>
        <dsp:cNvPr id="13" name="Rounded Rectangle 12"/>
        <dsp:cNvSpPr/>
      </dsp:nvSpPr>
      <dsp:spPr bwMode="white">
        <a:xfrm>
          <a:off x="486202" y="2545048"/>
          <a:ext cx="6806822" cy="53136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57281" tIns="0" rIns="257281" bIns="0" anchor="ctr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Insight</a:t>
          </a:r>
          <a:endParaRPr lang="en-IN"/>
        </a:p>
      </dsp:txBody>
      <dsp:txXfrm>
        <a:off x="486202" y="2545048"/>
        <a:ext cx="6806822" cy="531360"/>
      </dsp:txXfrm>
    </dsp:sp>
    <dsp:sp modelId="{DF7295C5-24C5-453D-94D9-D9358B497C58}">
      <dsp:nvSpPr>
        <dsp:cNvPr id="17" name="Rectangles 16"/>
        <dsp:cNvSpPr/>
      </dsp:nvSpPr>
      <dsp:spPr bwMode="white">
        <a:xfrm>
          <a:off x="0" y="3627208"/>
          <a:ext cx="9724031" cy="4536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54692" tIns="374904" rIns="754692" bIns="128016" anchor="t"/>
        <a:lstStyle>
          <a:lvl1pPr algn="l">
            <a:defRPr sz="18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3627208"/>
        <a:ext cx="9724031" cy="453600"/>
      </dsp:txXfrm>
    </dsp:sp>
    <dsp:sp modelId="{8ACFB2F0-750B-486D-9ADB-1DD0ABE1E75F}">
      <dsp:nvSpPr>
        <dsp:cNvPr id="16" name="Rounded Rectangle 15"/>
        <dsp:cNvSpPr/>
      </dsp:nvSpPr>
      <dsp:spPr bwMode="white">
        <a:xfrm>
          <a:off x="486202" y="3361528"/>
          <a:ext cx="6806822" cy="53136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57281" tIns="0" rIns="257281" bIns="0" anchor="ctr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Conclusion</a:t>
          </a:r>
          <a:endParaRPr lang="en-IN"/>
        </a:p>
      </dsp:txBody>
      <dsp:txXfrm>
        <a:off x="486202" y="3361528"/>
        <a:ext cx="6806822" cy="531360"/>
      </dsp:txXfrm>
    </dsp:sp>
    <dsp:sp modelId="{4F2D1170-05B6-4562-97A3-B887A21D6815}">
      <dsp:nvSpPr>
        <dsp:cNvPr id="3" name="Rectangles 2" hidden="1"/>
        <dsp:cNvSpPr/>
      </dsp:nvSpPr>
      <dsp:spPr>
        <a:xfrm>
          <a:off x="0" y="95608"/>
          <a:ext cx="486202" cy="531360"/>
        </a:xfrm>
        <a:prstGeom prst="rect">
          <a:avLst/>
        </a:prstGeom>
      </dsp:spPr>
      <dsp:txXfrm>
        <a:off x="0" y="95608"/>
        <a:ext cx="486202" cy="531360"/>
      </dsp:txXfrm>
    </dsp:sp>
    <dsp:sp modelId="{252968B2-3C77-4C86-AE8B-DE1DC00DB8CD}">
      <dsp:nvSpPr>
        <dsp:cNvPr id="6" name="Rectangles 5" hidden="1"/>
        <dsp:cNvSpPr/>
      </dsp:nvSpPr>
      <dsp:spPr>
        <a:xfrm>
          <a:off x="0" y="912088"/>
          <a:ext cx="486202" cy="531360"/>
        </a:xfrm>
        <a:prstGeom prst="rect">
          <a:avLst/>
        </a:prstGeom>
      </dsp:spPr>
      <dsp:txXfrm>
        <a:off x="0" y="912088"/>
        <a:ext cx="486202" cy="531360"/>
      </dsp:txXfrm>
    </dsp:sp>
    <dsp:sp modelId="{427E9FE0-9490-45FF-9AF3-55144C3EBD5B}">
      <dsp:nvSpPr>
        <dsp:cNvPr id="9" name="Rectangles 8" hidden="1"/>
        <dsp:cNvSpPr/>
      </dsp:nvSpPr>
      <dsp:spPr>
        <a:xfrm>
          <a:off x="0" y="1728568"/>
          <a:ext cx="486202" cy="531360"/>
        </a:xfrm>
        <a:prstGeom prst="rect">
          <a:avLst/>
        </a:prstGeom>
      </dsp:spPr>
      <dsp:txXfrm>
        <a:off x="0" y="1728568"/>
        <a:ext cx="486202" cy="531360"/>
      </dsp:txXfrm>
    </dsp:sp>
    <dsp:sp modelId="{BBFC8307-722B-4B3D-B9E9-C4FDE96C5556}">
      <dsp:nvSpPr>
        <dsp:cNvPr id="12" name="Rectangles 11" hidden="1"/>
        <dsp:cNvSpPr/>
      </dsp:nvSpPr>
      <dsp:spPr>
        <a:xfrm>
          <a:off x="0" y="2545048"/>
          <a:ext cx="486202" cy="531360"/>
        </a:xfrm>
        <a:prstGeom prst="rect">
          <a:avLst/>
        </a:prstGeom>
      </dsp:spPr>
      <dsp:txXfrm>
        <a:off x="0" y="2545048"/>
        <a:ext cx="486202" cy="531360"/>
      </dsp:txXfrm>
    </dsp:sp>
    <dsp:sp modelId="{567454EB-5EF5-4681-9D4C-DF95663742AD}">
      <dsp:nvSpPr>
        <dsp:cNvPr id="15" name="Rectangles 14" hidden="1"/>
        <dsp:cNvSpPr/>
      </dsp:nvSpPr>
      <dsp:spPr>
        <a:xfrm>
          <a:off x="0" y="3361528"/>
          <a:ext cx="486202" cy="531360"/>
        </a:xfrm>
        <a:prstGeom prst="rect">
          <a:avLst/>
        </a:prstGeom>
      </dsp:spPr>
      <dsp:txXfrm>
        <a:off x="0" y="3361528"/>
        <a:ext cx="486202" cy="531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  <a:endParaRPr lang="en-US" sz="9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  <a:endParaRPr lang="en-US" sz="9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03" b="17603"/>
          <a:stretch>
            <a:fillRect/>
          </a:stretch>
        </p:blipFill>
        <p:spPr>
          <a:xfrm>
            <a:off x="5892800" y="487357"/>
            <a:ext cx="5785278" cy="27348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0" b="12370"/>
          <a:stretch>
            <a:fillRect/>
          </a:stretch>
        </p:blipFill>
        <p:spPr>
          <a:xfrm>
            <a:off x="5892800" y="3200852"/>
            <a:ext cx="5785278" cy="3176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6686" y="1075765"/>
            <a:ext cx="5196114" cy="2560066"/>
          </a:xfrm>
        </p:spPr>
        <p:txBody>
          <a:bodyPr>
            <a:normAutofit fontScale="90000"/>
          </a:bodyPr>
          <a:lstStyle/>
          <a:p>
            <a:pPr algn="l"/>
            <a:r>
              <a:rPr lang="en-US" sz="4300" dirty="0">
                <a:solidFill>
                  <a:schemeClr val="bg1"/>
                </a:solidFill>
              </a:rPr>
              <a:t>Presentation on </a:t>
            </a:r>
            <a:br>
              <a:rPr lang="en-US" sz="4300" dirty="0">
                <a:solidFill>
                  <a:schemeClr val="bg1"/>
                </a:solidFill>
              </a:rPr>
            </a:br>
            <a:r>
              <a:rPr lang="en-US" sz="4300" b="1" dirty="0">
                <a:solidFill>
                  <a:schemeClr val="bg1"/>
                </a:solidFill>
              </a:rPr>
              <a:t>Hospital</a:t>
            </a:r>
            <a:r>
              <a:rPr lang="en-US" sz="4300" dirty="0">
                <a:solidFill>
                  <a:schemeClr val="bg1"/>
                </a:solidFill>
              </a:rPr>
              <a:t> </a:t>
            </a:r>
            <a:r>
              <a:rPr lang="en-US" sz="4300" b="1" dirty="0">
                <a:solidFill>
                  <a:schemeClr val="bg1"/>
                </a:solidFill>
              </a:rPr>
              <a:t>ICU</a:t>
            </a:r>
            <a:r>
              <a:rPr lang="en-US" sz="4300" dirty="0">
                <a:solidFill>
                  <a:schemeClr val="bg1"/>
                </a:solidFill>
              </a:rPr>
              <a:t> </a:t>
            </a:r>
            <a:r>
              <a:rPr lang="en-US" sz="4300" b="1" dirty="0">
                <a:solidFill>
                  <a:schemeClr val="bg1"/>
                </a:solidFill>
              </a:rPr>
              <a:t>Room</a:t>
            </a:r>
            <a:br>
              <a:rPr lang="en-US" sz="4300" b="1" dirty="0">
                <a:solidFill>
                  <a:schemeClr val="bg1"/>
                </a:solidFill>
              </a:rPr>
            </a:br>
            <a:br>
              <a:rPr lang="en-US" sz="43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Hospital Name: </a:t>
            </a:r>
            <a:r>
              <a:rPr lang="en-US" sz="4000" dirty="0" err="1">
                <a:solidFill>
                  <a:schemeClr val="bg1"/>
                </a:solidFill>
              </a:rPr>
              <a:t>xyz</a:t>
            </a:r>
            <a:endParaRPr lang="en-US" sz="43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3686" y="4343399"/>
            <a:ext cx="5395912" cy="12144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Presented By:   </a:t>
            </a:r>
            <a:r>
              <a:rPr lang="en-US" sz="2000" i="1" dirty="0">
                <a:solidFill>
                  <a:srgbClr val="FFC000"/>
                </a:solidFill>
              </a:rPr>
              <a:t>Abhishek Tiwari</a:t>
            </a:r>
            <a:endParaRPr lang="en-US" sz="2000" i="1" dirty="0">
              <a:solidFill>
                <a:srgbClr val="FFC000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Last Update: 07-03-2025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498" y="294538"/>
            <a:ext cx="10490052" cy="1033669"/>
          </a:xfrm>
        </p:spPr>
        <p:txBody>
          <a:bodyPr>
            <a:noAutofit/>
          </a:bodyPr>
          <a:lstStyle/>
          <a:p>
            <a:pPr algn="ctr">
              <a:spcBef>
                <a:spcPts val="1000"/>
              </a:spcBef>
            </a:pPr>
            <a:r>
              <a:rPr lang="en-US" sz="4000" dirty="0">
                <a:solidFill>
                  <a:srgbClr val="FFFFFF"/>
                </a:solidFill>
              </a:rPr>
              <a:t>Conclusion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743" y="2318197"/>
            <a:ext cx="11315183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IN" b="1" dirty="0">
                <a:latin typeface="Söhne"/>
              </a:rPr>
              <a:t>1. </a:t>
            </a:r>
            <a:r>
              <a:rPr lang="en-US" b="1" dirty="0"/>
              <a:t>Improve ICU Admission Process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Analyze patient admit status trends to optimize bed allocation.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 strategies to minimize non-admission cases due to capacity constraints.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b="1" dirty="0">
              <a:latin typeface="Söhne"/>
            </a:endParaRPr>
          </a:p>
          <a:p>
            <a:r>
              <a:rPr lang="en-IN" b="1" dirty="0">
                <a:latin typeface="Söhne"/>
              </a:rPr>
              <a:t>2. </a:t>
            </a:r>
            <a:r>
              <a:rPr lang="en-US" b="1" dirty="0"/>
              <a:t>Optimize Patient Care by Age Group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Customize treatment protocols based on age distribution trends.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 specialized care for high-risk age groups, such as elderly patients.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b="1" dirty="0">
              <a:latin typeface="Söhne"/>
            </a:endParaRPr>
          </a:p>
          <a:p>
            <a:r>
              <a:rPr lang="en-IN" b="1" dirty="0">
                <a:latin typeface="Söhne"/>
              </a:rPr>
              <a:t>3.</a:t>
            </a:r>
            <a:r>
              <a:rPr lang="en-US" b="1" dirty="0"/>
              <a:t> Ensure Gender-Sensitive Healthcare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and address gender-based trends in ICU admissions.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Customize medical interventions based on gender-specific health needs.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b="1" dirty="0">
              <a:latin typeface="Söhne"/>
            </a:endParaRPr>
          </a:p>
          <a:p>
            <a:r>
              <a:rPr lang="en-IN" b="1" dirty="0">
                <a:latin typeface="Söhne"/>
              </a:rPr>
              <a:t>4. </a:t>
            </a:r>
            <a:r>
              <a:rPr lang="en-US" b="1" dirty="0"/>
              <a:t>Enhance Emergency Response Efficiency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Monitor timeliness data to improve patient wait times.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 streamlined triage systems to ensure more patients are seen within 30 minutes.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8282" y="843043"/>
            <a:ext cx="3832412" cy="70696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Final Dashboard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57" y="2351314"/>
            <a:ext cx="11248573" cy="43688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AGENDA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1371599" y="1825139"/>
          <a:ext cx="9724031" cy="4176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OBJECTIVE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870857" y="2351314"/>
            <a:ext cx="10396693" cy="4506685"/>
          </a:xfrm>
        </p:spPr>
        <p:txBody>
          <a:bodyPr anchor="ctr"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sz="2400" b="1" dirty="0">
                <a:latin typeface="Bahnschrift" panose="020B0502040204020203" pitchFamily="34" charset="0"/>
                <a:ea typeface="+mn-lt"/>
                <a:cs typeface="+mn-lt"/>
              </a:rPr>
              <a:t>We need to create a Hospital ICU Room Analysis Dashboard to improve efficiency and provide useful insights. This dashboard will help stakeholders monitor, analyze, and make better decisions for managing patients and improving services.</a:t>
            </a:r>
            <a:endParaRPr lang="en-US" sz="2000" dirty="0">
              <a:latin typeface="Bahnschrift" panose="020B0502040204020203" pitchFamily="34" charset="0"/>
            </a:endParaRPr>
          </a:p>
          <a:p>
            <a:pPr marL="0" indent="0" algn="just">
              <a:buNone/>
            </a:pPr>
            <a:r>
              <a:rPr lang="en-US" sz="2000" b="1" u="sng" dirty="0"/>
              <a:t>So in this we are majorly focus on below points</a:t>
            </a:r>
            <a:r>
              <a:rPr lang="en-US" sz="2000" b="1" dirty="0"/>
              <a:t>:</a:t>
            </a:r>
            <a:endParaRPr lang="en-US" sz="2000" b="1" dirty="0"/>
          </a:p>
          <a:p>
            <a:pPr marL="0" indent="0" algn="just">
              <a:buNone/>
            </a:pPr>
            <a:endParaRPr lang="en-US" sz="2000" b="1" dirty="0"/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Patient Admit Status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b="1" dirty="0">
                <a:latin typeface="Arial" panose="020B0604020202020204" pitchFamily="34" charset="0"/>
              </a:rPr>
              <a:t>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Show how many patients were admitted vs. not admitted.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Patient Age Distribution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              Group patients by age.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Timeliness: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             Measure the percentage of patients seen within 30 minutes.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Gender Analysis: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             Display the number of patients by gender.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Department Referrals: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Check which departments patients are referred to the most.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Data Gathering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11724" y="2550458"/>
            <a:ext cx="8110817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cs typeface="Arial" panose="020B0604020202020204"/>
              </a:rPr>
              <a:t>The data has been acquired from online source in excel format.</a:t>
            </a:r>
            <a:endParaRPr lang="en-US" sz="2000" dirty="0">
              <a:cs typeface="Arial" panose="020B0604020202020204"/>
            </a:endParaRPr>
          </a:p>
          <a:p>
            <a:pPr marL="457200" indent="-457200">
              <a:buAutoNum type="arabicPeriod"/>
            </a:pPr>
            <a:r>
              <a:rPr lang="en-US" sz="2000" dirty="0">
                <a:cs typeface="Arial" panose="020B0604020202020204"/>
              </a:rPr>
              <a:t>After that I cleaned the data in excel power query, check the format and remove null values from it and also check the data type is it in correct form or not.</a:t>
            </a:r>
            <a:endParaRPr lang="en-US" sz="2000" dirty="0">
              <a:cs typeface="Arial" panose="020B0604020202020204"/>
            </a:endParaRPr>
          </a:p>
          <a:p>
            <a:pPr marL="457200" indent="-457200">
              <a:buAutoNum type="arabicPeriod"/>
            </a:pPr>
            <a:r>
              <a:rPr lang="en-US" sz="2000" dirty="0">
                <a:cs typeface="Arial" panose="020B0604020202020204"/>
              </a:rPr>
              <a:t>Then I load the data in excel and started creating visualization.</a:t>
            </a:r>
            <a:endParaRPr lang="en-US" sz="2000" dirty="0">
              <a:cs typeface="Arial" panose="020B0604020202020204"/>
            </a:endParaRPr>
          </a:p>
          <a:p>
            <a:endParaRPr lang="en-US" sz="2000" dirty="0">
              <a:cs typeface="Arial" panose="020B0604020202020204"/>
            </a:endParaRPr>
          </a:p>
          <a:p>
            <a:endParaRPr lang="en-US" sz="2000" dirty="0">
              <a:cs typeface="Arial" panose="020B0604020202020204"/>
            </a:endParaRPr>
          </a:p>
          <a:p>
            <a:endParaRPr lang="en-US" sz="2000" dirty="0">
              <a:cs typeface="Arial" panose="020B0604020202020204"/>
            </a:endParaRPr>
          </a:p>
          <a:p>
            <a:endParaRPr lang="en-US" sz="2000" dirty="0">
              <a:cs typeface="Arial" panose="020B0604020202020204"/>
            </a:endParaRPr>
          </a:p>
          <a:p>
            <a:r>
              <a:rPr lang="en-US" sz="2000" dirty="0">
                <a:cs typeface="Arial" panose="020B0604020202020204"/>
              </a:rPr>
              <a:t>Raw Data Link:</a:t>
            </a:r>
            <a:endParaRPr lang="en-US" sz="2000" dirty="0">
              <a:cs typeface="Arial" panose="020B0604020202020204"/>
            </a:endParaRPr>
          </a:p>
          <a:p>
            <a:endParaRPr lang="en-US" sz="2000" dirty="0">
              <a:cs typeface="Arial" panose="020B0604020202020204"/>
            </a:endParaRPr>
          </a:p>
          <a:p>
            <a:pPr marL="457200" indent="-457200">
              <a:buAutoNum type="arabicPeriod"/>
            </a:pPr>
            <a:endParaRPr lang="en-US" sz="2000" dirty="0">
              <a:cs typeface="Arial" panose="020B0604020202020204"/>
            </a:endParaRPr>
          </a:p>
          <a:p>
            <a:pPr marL="457200" indent="-457200">
              <a:buAutoNum type="arabicPeriod"/>
            </a:pPr>
            <a:endParaRPr lang="en-US" sz="2000" dirty="0"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12" y="739587"/>
            <a:ext cx="7705164" cy="295837"/>
          </a:xfrm>
        </p:spPr>
        <p:txBody>
          <a:bodyPr>
            <a:noAutofit/>
          </a:bodyPr>
          <a:lstStyle/>
          <a:p>
            <a:pPr algn="ctr"/>
            <a:br>
              <a:rPr lang="en-US" sz="3200" dirty="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3200" dirty="0">
                <a:solidFill>
                  <a:srgbClr val="FFFFFF"/>
                </a:solidFill>
                <a:ea typeface="+mj-lt"/>
                <a:cs typeface="+mj-lt"/>
              </a:rPr>
              <a:t>Insights: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Patient Admit Status</a:t>
            </a:r>
            <a:endParaRPr lang="en-US" sz="3200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34647" y="2758119"/>
            <a:ext cx="327272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171450" indent="-171450">
              <a:buFont typeface="Wingdings" panose="05000000000000000000"/>
              <a:buChar char="Ø"/>
            </a:pPr>
            <a:endParaRPr lang="en-US" sz="1600" b="1" dirty="0">
              <a:latin typeface="Aptos Display"/>
            </a:endParaRPr>
          </a:p>
          <a:p>
            <a:pPr marL="171450" indent="-171450">
              <a:buFont typeface="Wingdings" panose="05000000000000000000"/>
              <a:buChar char="Ø"/>
            </a:pPr>
            <a:r>
              <a:rPr lang="en-US" sz="1600" b="1" dirty="0">
                <a:latin typeface="Aptos Display"/>
              </a:rPr>
              <a:t>Sub Saharan has the highest profit.</a:t>
            </a:r>
            <a:endParaRPr lang="en-US" sz="1600" b="1" dirty="0">
              <a:latin typeface="Aptos Display"/>
            </a:endParaRPr>
          </a:p>
          <a:p>
            <a:endParaRPr lang="en-US" sz="1600" b="1" dirty="0">
              <a:latin typeface="Aptos Display"/>
            </a:endParaRPr>
          </a:p>
          <a:p>
            <a:pPr marL="171450" indent="-171450">
              <a:buFont typeface="Wingdings" panose="05000000000000000000"/>
              <a:buChar char="Ø"/>
            </a:pPr>
            <a:r>
              <a:rPr lang="en-US" sz="1600" b="1" dirty="0">
                <a:latin typeface="Aptos Display"/>
              </a:rPr>
              <a:t>North America has the lowest profit among all the regions.</a:t>
            </a:r>
            <a:endParaRPr lang="en-US" sz="1600" b="1" dirty="0">
              <a:latin typeface="Aptos Display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215086" y="5210629"/>
          <a:ext cx="2880544" cy="8377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663"/>
                <a:gridCol w="1007249"/>
                <a:gridCol w="856632"/>
              </a:tblGrid>
              <a:tr h="377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Admit Status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88063">
                          <a:srgbClr val="294953"/>
                        </a:gs>
                        <a:gs pos="71578">
                          <a:srgbClr val="2E5358"/>
                        </a:gs>
                        <a:gs pos="55028">
                          <a:srgbClr val="325D5D"/>
                        </a:gs>
                        <a:gs pos="29400">
                          <a:srgbClr val="396D64"/>
                        </a:gs>
                        <a:gs pos="0">
                          <a:schemeClr val="bg2">
                            <a:tint val="97000"/>
                            <a:hueMod val="88000"/>
                            <a:satMod val="130000"/>
                            <a:lumMod val="124000"/>
                          </a:schemeClr>
                        </a:gs>
                        <a:gs pos="100000">
                          <a:schemeClr val="bg2">
                            <a:tint val="96000"/>
                            <a:shade val="88000"/>
                            <a:hueMod val="108000"/>
                            <a:satMod val="164000"/>
                            <a:lumMod val="76000"/>
                          </a:schemeClr>
                        </a:gs>
                      </a:gsLst>
                      <a:path path="circle">
                        <a:fillToRect l="45000" t="65000" r="125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No. of Patients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88063">
                          <a:srgbClr val="294953"/>
                        </a:gs>
                        <a:gs pos="71578">
                          <a:srgbClr val="2E5358"/>
                        </a:gs>
                        <a:gs pos="55028">
                          <a:srgbClr val="325D5D"/>
                        </a:gs>
                        <a:gs pos="29400">
                          <a:srgbClr val="396D64"/>
                        </a:gs>
                        <a:gs pos="0">
                          <a:schemeClr val="bg2">
                            <a:tint val="97000"/>
                            <a:hueMod val="88000"/>
                            <a:satMod val="130000"/>
                            <a:lumMod val="124000"/>
                          </a:schemeClr>
                        </a:gs>
                        <a:gs pos="100000">
                          <a:schemeClr val="bg2">
                            <a:tint val="96000"/>
                            <a:shade val="88000"/>
                            <a:hueMod val="108000"/>
                            <a:satMod val="164000"/>
                            <a:lumMod val="76000"/>
                          </a:schemeClr>
                        </a:gs>
                      </a:gsLst>
                      <a:path path="circle">
                        <a:fillToRect l="45000" t="65000" r="125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% Status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88063">
                          <a:srgbClr val="294953"/>
                        </a:gs>
                        <a:gs pos="71578">
                          <a:srgbClr val="2E5358"/>
                        </a:gs>
                        <a:gs pos="55028">
                          <a:srgbClr val="325D5D"/>
                        </a:gs>
                        <a:gs pos="29400">
                          <a:srgbClr val="396D64"/>
                        </a:gs>
                        <a:gs pos="0">
                          <a:schemeClr val="bg2">
                            <a:tint val="97000"/>
                            <a:hueMod val="88000"/>
                            <a:satMod val="130000"/>
                            <a:lumMod val="124000"/>
                          </a:schemeClr>
                        </a:gs>
                        <a:gs pos="100000">
                          <a:schemeClr val="bg2">
                            <a:tint val="96000"/>
                            <a:shade val="88000"/>
                            <a:hueMod val="108000"/>
                            <a:satMod val="164000"/>
                            <a:lumMod val="76000"/>
                          </a:schemeClr>
                        </a:gs>
                      </a:gsLst>
                      <a:path path="circle">
                        <a:fillToRect l="45000" t="65000" r="125000" b="100000"/>
                      </a:path>
                    </a:gradFill>
                  </a:tcPr>
                </a:tc>
              </a:tr>
              <a:tr h="246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Admitted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88063">
                          <a:srgbClr val="294953"/>
                        </a:gs>
                        <a:gs pos="71578">
                          <a:srgbClr val="2E5358"/>
                        </a:gs>
                        <a:gs pos="55028">
                          <a:srgbClr val="325D5D"/>
                        </a:gs>
                        <a:gs pos="29400">
                          <a:srgbClr val="396D64"/>
                        </a:gs>
                        <a:gs pos="0">
                          <a:schemeClr val="bg2">
                            <a:tint val="97000"/>
                            <a:hueMod val="88000"/>
                            <a:satMod val="130000"/>
                            <a:lumMod val="124000"/>
                          </a:schemeClr>
                        </a:gs>
                        <a:gs pos="100000">
                          <a:schemeClr val="bg2">
                            <a:tint val="96000"/>
                            <a:shade val="88000"/>
                            <a:hueMod val="108000"/>
                            <a:satMod val="164000"/>
                            <a:lumMod val="76000"/>
                          </a:schemeClr>
                        </a:gs>
                      </a:gsLst>
                      <a:path path="circle">
                        <a:fillToRect l="45000" t="65000" r="125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4131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88063">
                          <a:srgbClr val="294953"/>
                        </a:gs>
                        <a:gs pos="71578">
                          <a:srgbClr val="2E5358"/>
                        </a:gs>
                        <a:gs pos="55028">
                          <a:srgbClr val="325D5D"/>
                        </a:gs>
                        <a:gs pos="29400">
                          <a:srgbClr val="396D64"/>
                        </a:gs>
                        <a:gs pos="0">
                          <a:schemeClr val="bg2">
                            <a:tint val="97000"/>
                            <a:hueMod val="88000"/>
                            <a:satMod val="130000"/>
                            <a:lumMod val="124000"/>
                          </a:schemeClr>
                        </a:gs>
                        <a:gs pos="100000">
                          <a:schemeClr val="bg2">
                            <a:tint val="96000"/>
                            <a:shade val="88000"/>
                            <a:hueMod val="108000"/>
                            <a:satMod val="164000"/>
                            <a:lumMod val="76000"/>
                          </a:schemeClr>
                        </a:gs>
                      </a:gsLst>
                      <a:path path="circle">
                        <a:fillToRect l="45000" t="65000" r="125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49.99%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88063">
                          <a:srgbClr val="294953"/>
                        </a:gs>
                        <a:gs pos="71578">
                          <a:srgbClr val="2E5358"/>
                        </a:gs>
                        <a:gs pos="55028">
                          <a:srgbClr val="325D5D"/>
                        </a:gs>
                        <a:gs pos="29400">
                          <a:srgbClr val="396D64"/>
                        </a:gs>
                        <a:gs pos="0">
                          <a:schemeClr val="bg2">
                            <a:tint val="97000"/>
                            <a:hueMod val="88000"/>
                            <a:satMod val="130000"/>
                            <a:lumMod val="124000"/>
                          </a:schemeClr>
                        </a:gs>
                        <a:gs pos="100000">
                          <a:schemeClr val="bg2">
                            <a:tint val="96000"/>
                            <a:shade val="88000"/>
                            <a:hueMod val="108000"/>
                            <a:satMod val="164000"/>
                            <a:lumMod val="76000"/>
                          </a:schemeClr>
                        </a:gs>
                      </a:gsLst>
                      <a:path path="circle">
                        <a:fillToRect l="45000" t="65000" r="125000" b="100000"/>
                      </a:path>
                    </a:gradFill>
                  </a:tcPr>
                </a:tc>
              </a:tr>
              <a:tr h="213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Not Admitted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88063">
                          <a:srgbClr val="294953"/>
                        </a:gs>
                        <a:gs pos="71578">
                          <a:srgbClr val="2E5358"/>
                        </a:gs>
                        <a:gs pos="55028">
                          <a:srgbClr val="325D5D"/>
                        </a:gs>
                        <a:gs pos="29400">
                          <a:srgbClr val="396D64"/>
                        </a:gs>
                        <a:gs pos="0">
                          <a:schemeClr val="bg2">
                            <a:tint val="97000"/>
                            <a:hueMod val="88000"/>
                            <a:satMod val="130000"/>
                            <a:lumMod val="124000"/>
                          </a:schemeClr>
                        </a:gs>
                        <a:gs pos="100000">
                          <a:schemeClr val="bg2">
                            <a:tint val="96000"/>
                            <a:shade val="88000"/>
                            <a:hueMod val="108000"/>
                            <a:satMod val="164000"/>
                            <a:lumMod val="76000"/>
                          </a:schemeClr>
                        </a:gs>
                      </a:gsLst>
                      <a:path path="circle">
                        <a:fillToRect l="45000" t="65000" r="125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4132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88063">
                          <a:srgbClr val="294953"/>
                        </a:gs>
                        <a:gs pos="71578">
                          <a:srgbClr val="2E5358"/>
                        </a:gs>
                        <a:gs pos="55028">
                          <a:srgbClr val="325D5D"/>
                        </a:gs>
                        <a:gs pos="29400">
                          <a:srgbClr val="396D64"/>
                        </a:gs>
                        <a:gs pos="0">
                          <a:schemeClr val="bg2">
                            <a:tint val="97000"/>
                            <a:hueMod val="88000"/>
                            <a:satMod val="130000"/>
                            <a:lumMod val="124000"/>
                          </a:schemeClr>
                        </a:gs>
                        <a:gs pos="100000">
                          <a:schemeClr val="bg2">
                            <a:tint val="96000"/>
                            <a:shade val="88000"/>
                            <a:hueMod val="108000"/>
                            <a:satMod val="164000"/>
                            <a:lumMod val="76000"/>
                          </a:schemeClr>
                        </a:gs>
                      </a:gsLst>
                      <a:path path="circle">
                        <a:fillToRect l="45000" t="65000" r="125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50.01%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88063">
                          <a:srgbClr val="294953"/>
                        </a:gs>
                        <a:gs pos="71578">
                          <a:srgbClr val="2E5358"/>
                        </a:gs>
                        <a:gs pos="55028">
                          <a:srgbClr val="325D5D"/>
                        </a:gs>
                        <a:gs pos="29400">
                          <a:srgbClr val="396D64"/>
                        </a:gs>
                        <a:gs pos="0">
                          <a:schemeClr val="bg2">
                            <a:tint val="97000"/>
                            <a:hueMod val="88000"/>
                            <a:satMod val="130000"/>
                            <a:lumMod val="124000"/>
                          </a:schemeClr>
                        </a:gs>
                        <a:gs pos="100000">
                          <a:schemeClr val="bg2">
                            <a:tint val="96000"/>
                            <a:shade val="88000"/>
                            <a:hueMod val="108000"/>
                            <a:satMod val="164000"/>
                            <a:lumMod val="76000"/>
                          </a:schemeClr>
                        </a:gs>
                      </a:gsLst>
                      <a:path path="circle">
                        <a:fillToRect l="45000" t="65000" r="125000" b="100000"/>
                      </a:path>
                    </a:gradFill>
                  </a:tcPr>
                </a:tc>
              </a:tr>
            </a:tbl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1096371" y="2656114"/>
          <a:ext cx="6206974" cy="3802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583" y="294538"/>
            <a:ext cx="10502967" cy="1033669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en-US" sz="3200" dirty="0">
                <a:solidFill>
                  <a:srgbClr val="FFFFFF"/>
                </a:solidFill>
                <a:ea typeface="+mj-lt"/>
                <a:cs typeface="+mj-lt"/>
              </a:rPr>
              <a:t>Insights: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Patient Age Distribution</a:t>
            </a:r>
            <a:r>
              <a:rPr lang="en-US" dirty="0"/>
              <a:t>.</a:t>
            </a:r>
            <a:endParaRPr lang="en-US" sz="3200" dirty="0">
              <a:ea typeface="+mj-lt"/>
              <a:cs typeface="+mj-lt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84960" y="2873706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Wingdings" panose="05000000000000000000"/>
              <a:buChar char="Ø"/>
            </a:pPr>
            <a:r>
              <a:rPr lang="en-US" sz="1600" b="1" dirty="0">
                <a:latin typeface="Aptos Display"/>
              </a:rPr>
              <a:t>In this we can see that </a:t>
            </a:r>
            <a:endParaRPr lang="en-US" sz="1600" b="1" dirty="0">
              <a:latin typeface="Aptos Display"/>
            </a:endParaRPr>
          </a:p>
          <a:p>
            <a:pPr marL="285750" indent="-285750">
              <a:buFont typeface="Wingdings" panose="05000000000000000000"/>
              <a:buChar char="Ø"/>
            </a:pPr>
            <a:r>
              <a:rPr lang="en-US" sz="1600" b="1" dirty="0">
                <a:latin typeface="Aptos Display"/>
              </a:rPr>
              <a:t>So in future we will be majorly focusing</a:t>
            </a:r>
            <a:endParaRPr lang="en-US" sz="1600" b="1" dirty="0">
              <a:latin typeface="Aptos Display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1371599" y="2554514"/>
          <a:ext cx="7010401" cy="4008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776" y="564775"/>
            <a:ext cx="11413111" cy="763431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en-US" sz="3200" dirty="0">
                <a:solidFill>
                  <a:srgbClr val="FFFFFF"/>
                </a:solidFill>
                <a:ea typeface="+mj-lt"/>
                <a:cs typeface="+mj-lt"/>
              </a:rPr>
              <a:t>Insights: 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Timeliness</a:t>
            </a:r>
            <a:r>
              <a:rPr lang="en-US" dirty="0"/>
              <a:t>.</a:t>
            </a:r>
            <a:r>
              <a:rPr lang="en-US" sz="3200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endParaRPr lang="en-US" sz="3200" dirty="0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371599" y="2501152"/>
            <a:ext cx="9801522" cy="402067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/>
            </a:pPr>
            <a:endParaRPr lang="en-US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1571625" y="2665879"/>
          <a:ext cx="5859690" cy="4020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482" y="551329"/>
            <a:ext cx="11211405" cy="776878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en-US" sz="3200" dirty="0">
                <a:solidFill>
                  <a:srgbClr val="FFFFFF"/>
                </a:solidFill>
                <a:ea typeface="+mj-lt"/>
                <a:cs typeface="+mj-lt"/>
              </a:rPr>
              <a:t>Insights: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Gender Analysis</a:t>
            </a:r>
            <a:r>
              <a:rPr lang="en-US" dirty="0"/>
              <a:t>.</a:t>
            </a:r>
            <a:endParaRPr lang="en-US" sz="3200" dirty="0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371599" y="2163214"/>
            <a:ext cx="9801522" cy="383834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/>
            </a:pPr>
            <a:endParaRPr lang="en-US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1614488" y="2771775"/>
          <a:ext cx="6767512" cy="3534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FFFF"/>
                </a:solidFill>
                <a:ea typeface="+mj-lt"/>
                <a:cs typeface="+mj-lt"/>
              </a:rPr>
              <a:t>Insights: 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Department Referrals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16806" y="2415042"/>
          <a:ext cx="9958387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2240</Words>
  <Application>WPS Presentation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SimSun</vt:lpstr>
      <vt:lpstr>Wingdings</vt:lpstr>
      <vt:lpstr>Wingdings 3</vt:lpstr>
      <vt:lpstr>Arial</vt:lpstr>
      <vt:lpstr>Bahnschrift</vt:lpstr>
      <vt:lpstr>Wingdings</vt:lpstr>
      <vt:lpstr>Aptos Display</vt:lpstr>
      <vt:lpstr>Segoe UI Variable Display</vt:lpstr>
      <vt:lpstr>Calibri</vt:lpstr>
      <vt:lpstr>Söhne</vt:lpstr>
      <vt:lpstr>Segoe Print</vt:lpstr>
      <vt:lpstr>Century Gothic</vt:lpstr>
      <vt:lpstr>Microsoft YaHei</vt:lpstr>
      <vt:lpstr>Arial Unicode MS</vt:lpstr>
      <vt:lpstr>Ion Boardroom</vt:lpstr>
      <vt:lpstr>Presentation on  Hospital ICU Room  Hospital Name: xyz</vt:lpstr>
      <vt:lpstr>AGENDA</vt:lpstr>
      <vt:lpstr>OBJECTIVE</vt:lpstr>
      <vt:lpstr>Data Gathering</vt:lpstr>
      <vt:lpstr> Insights: Patient Admit Status</vt:lpstr>
      <vt:lpstr>Insights: Patient Age Distribution.</vt:lpstr>
      <vt:lpstr>Insights:  Timeliness. </vt:lpstr>
      <vt:lpstr>Insights: Gender Analysis.</vt:lpstr>
      <vt:lpstr>Insights: Department Referrals</vt:lpstr>
      <vt:lpstr>Conclusion</vt:lpstr>
      <vt:lpstr>Final Dashboard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 Rohit</dc:creator>
  <cp:lastModifiedBy>Abhishek</cp:lastModifiedBy>
  <cp:revision>488</cp:revision>
  <dcterms:created xsi:type="dcterms:W3CDTF">2024-05-18T11:20:00Z</dcterms:created>
  <dcterms:modified xsi:type="dcterms:W3CDTF">2025-05-19T11:14:17Z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8B452E12C9E54A1FB372935306B219A7_12</vt:lpwstr>
  </property>
  <property fmtid="{D5CDD505-2E9C-101B-9397-08002B2CF9AE}" pid="3" name="KSOProductBuildVer">
    <vt:lpwstr>1033-12.2.0.21179</vt:lpwstr>
  </property>
</Properties>
</file>