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5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4698" y="1087818"/>
            <a:ext cx="7102602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2195" y="2765742"/>
            <a:ext cx="1008760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loZeroNet/ZeroNe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f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75415"/>
            <a:ext cx="1219199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1525" y="5267325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8" y="4978780"/>
            <a:ext cx="5714986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620" algn="r">
              <a:lnSpc>
                <a:spcPts val="4925"/>
              </a:lnSpc>
              <a:spcBef>
                <a:spcPts val="105"/>
              </a:spcBef>
            </a:pPr>
            <a:r>
              <a:rPr sz="4200" spc="-315" dirty="0">
                <a:solidFill>
                  <a:srgbClr val="FFFFFF"/>
                </a:solidFill>
                <a:latin typeface="Trebuchet MS"/>
                <a:cs typeface="Trebuchet MS"/>
              </a:rPr>
              <a:t>Decentralized</a:t>
            </a:r>
            <a:r>
              <a:rPr lang="en-US" sz="42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200" spc="-200" dirty="0">
                <a:solidFill>
                  <a:srgbClr val="FFFFFF"/>
                </a:solidFill>
                <a:latin typeface="Trebuchet MS"/>
                <a:cs typeface="Trebuchet MS"/>
              </a:rPr>
              <a:t>Web Hosting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2279" y="5043360"/>
            <a:ext cx="1800860" cy="16275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Abhishek</a:t>
            </a:r>
            <a:r>
              <a:rPr sz="2000" spc="-2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Tripathi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1709010003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B.Tech</a:t>
            </a:r>
            <a:r>
              <a:rPr sz="2000" spc="-1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(C.S.E.)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028824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34275" y="19048"/>
            <a:ext cx="4657725" cy="6819900"/>
            <a:chOff x="7534275" y="19048"/>
            <a:chExt cx="4657725" cy="6819900"/>
          </a:xfrm>
        </p:grpSpPr>
        <p:sp>
          <p:nvSpPr>
            <p:cNvPr id="4" name="object 4"/>
            <p:cNvSpPr/>
            <p:nvPr/>
          </p:nvSpPr>
          <p:spPr>
            <a:xfrm>
              <a:off x="7534275" y="19048"/>
              <a:ext cx="4657725" cy="6819900"/>
            </a:xfrm>
            <a:custGeom>
              <a:avLst/>
              <a:gdLst/>
              <a:ahLst/>
              <a:cxnLst/>
              <a:rect l="l" t="t" r="r" b="b"/>
              <a:pathLst>
                <a:path w="4657725" h="6819900">
                  <a:moveTo>
                    <a:pt x="4657344" y="0"/>
                  </a:moveTo>
                  <a:lnTo>
                    <a:pt x="0" y="0"/>
                  </a:lnTo>
                  <a:lnTo>
                    <a:pt x="0" y="6819773"/>
                  </a:lnTo>
                  <a:lnTo>
                    <a:pt x="4657344" y="6819773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0D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77175" y="504824"/>
              <a:ext cx="3990975" cy="2447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2150" y="3433825"/>
              <a:ext cx="1590675" cy="0"/>
            </a:xfrm>
            <a:custGeom>
              <a:avLst/>
              <a:gdLst/>
              <a:ahLst/>
              <a:cxnLst/>
              <a:rect l="l" t="t" r="r" b="b"/>
              <a:pathLst>
                <a:path w="1590675">
                  <a:moveTo>
                    <a:pt x="0" y="0"/>
                  </a:moveTo>
                  <a:lnTo>
                    <a:pt x="1590421" y="0"/>
                  </a:lnTo>
                </a:path>
              </a:pathLst>
            </a:custGeom>
            <a:ln w="50292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7175" y="3829049"/>
              <a:ext cx="3990975" cy="2590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7569" y="1606549"/>
            <a:ext cx="46901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Example: </a:t>
            </a:r>
            <a:r>
              <a:rPr spc="-170" dirty="0"/>
              <a:t>Dat</a:t>
            </a:r>
            <a:r>
              <a:rPr spc="-880" dirty="0"/>
              <a:t> </a:t>
            </a:r>
            <a:r>
              <a:rPr spc="-280" dirty="0"/>
              <a:t>Ptoject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697" y="2751578"/>
            <a:ext cx="6050915" cy="30867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Dat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nonprofit-backed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sharing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protocol</a:t>
            </a:r>
            <a:r>
              <a:rPr sz="14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future.</a:t>
            </a:r>
            <a:endParaRPr sz="1400">
              <a:latin typeface="Carlito"/>
              <a:cs typeface="Carlito"/>
            </a:endParaRPr>
          </a:p>
          <a:p>
            <a:pPr marL="241300" marR="392430" indent="-229235">
              <a:lnSpc>
                <a:spcPts val="1500"/>
              </a:lnSpc>
              <a:spcBef>
                <a:spcPts val="10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Dat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p2p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hypermedia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protocol.</a:t>
            </a: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provides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public-key-addressed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file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archives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which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synced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securely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browsed</a:t>
            </a:r>
            <a:r>
              <a:rPr sz="14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on-demand.</a:t>
            </a:r>
            <a:endParaRPr sz="1400">
              <a:latin typeface="Carlito"/>
              <a:cs typeface="Carlito"/>
            </a:endParaRPr>
          </a:p>
          <a:p>
            <a:pPr marL="241300" marR="86995" indent="-229235">
              <a:lnSpc>
                <a:spcPts val="1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Improving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speeds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while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bandwidth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Dat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Protocol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makes it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default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peer-to-peer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seamlessly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remove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hosts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needed.</a:t>
            </a:r>
            <a:endParaRPr sz="1400">
              <a:latin typeface="Carlito"/>
              <a:cs typeface="Carlito"/>
            </a:endParaRPr>
          </a:p>
          <a:p>
            <a:pPr marL="241300" marR="7620" indent="-229235">
              <a:lnSpc>
                <a:spcPts val="15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deduplicated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versions,</a:t>
            </a:r>
            <a:r>
              <a:rPr sz="14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reducing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bandwidth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costs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improving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speed. Developers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create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custom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storage that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work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variety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 protocols.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ts val="1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Beaker:</a:t>
            </a:r>
            <a:r>
              <a:rPr sz="14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decentralized,</a:t>
            </a:r>
            <a:r>
              <a:rPr sz="1400" b="1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peer-to-peer</a:t>
            </a:r>
            <a:r>
              <a:rPr sz="1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4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Carlito"/>
                <a:cs typeface="Carlito"/>
              </a:rPr>
              <a:t>browserthat</a:t>
            </a:r>
            <a:r>
              <a:rPr sz="1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Carlito"/>
                <a:cs typeface="Carlito"/>
              </a:rPr>
              <a:t>lets</a:t>
            </a:r>
            <a:r>
              <a:rPr sz="1400" b="1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4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Carlito"/>
                <a:cs typeface="Carlito"/>
              </a:rPr>
              <a:t>createand</a:t>
            </a:r>
            <a:r>
              <a:rPr sz="14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fork  </a:t>
            </a:r>
            <a:r>
              <a:rPr sz="1400" b="1" spc="10" dirty="0">
                <a:solidFill>
                  <a:srgbClr val="FFFFFF"/>
                </a:solidFill>
                <a:latin typeface="Carlito"/>
                <a:cs typeface="Carlito"/>
              </a:rPr>
              <a:t>websites</a:t>
            </a:r>
            <a:endParaRPr sz="1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b="1" spc="10" dirty="0">
                <a:solidFill>
                  <a:srgbClr val="FFFFFF"/>
                </a:solidFill>
                <a:latin typeface="Carlito"/>
                <a:cs typeface="Carlito"/>
              </a:rPr>
              <a:t>Private</a:t>
            </a:r>
            <a:r>
              <a:rPr sz="1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Sharing:</a:t>
            </a:r>
            <a:r>
              <a:rPr sz="14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share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files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privately,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encrypted</a:t>
            </a:r>
            <a:r>
              <a:rPr sz="14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secret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URL.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782425" cy="6858000"/>
            <a:chOff x="0" y="0"/>
            <a:chExt cx="11782425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1782425" cy="6858000"/>
            </a:xfrm>
            <a:custGeom>
              <a:avLst/>
              <a:gdLst/>
              <a:ahLst/>
              <a:cxnLst/>
              <a:rect l="l" t="t" r="r" b="b"/>
              <a:pathLst>
                <a:path w="11782425" h="6858000">
                  <a:moveTo>
                    <a:pt x="860717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1782171" y="6857999"/>
                  </a:lnTo>
                  <a:lnTo>
                    <a:pt x="8607171" y="0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9850" y="2562225"/>
              <a:ext cx="4933950" cy="3248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9319" y="656843"/>
            <a:ext cx="39389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Example:</a:t>
            </a:r>
            <a:r>
              <a:rPr spc="-735" dirty="0"/>
              <a:t> </a:t>
            </a:r>
            <a:r>
              <a:rPr spc="-225" dirty="0"/>
              <a:t>Freenet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2181542"/>
            <a:ext cx="4615180" cy="39535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24130" indent="-229235">
              <a:lnSpc>
                <a:spcPct val="89400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b="1" spc="10" dirty="0">
                <a:solidFill>
                  <a:srgbClr val="FFFFFF"/>
                </a:solidFill>
                <a:latin typeface="Carlito"/>
                <a:cs typeface="Carlito"/>
              </a:rPr>
              <a:t>Freenet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peer-to-peer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platform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censorship-resistant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communication. </a:t>
            </a:r>
            <a:r>
              <a:rPr sz="1400" spc="5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uses 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decentralized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distributed data 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store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keep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deliver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information,</a:t>
            </a: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has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suite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free 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software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publishing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communicating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Web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without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fear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censorship.</a:t>
            </a:r>
            <a:endParaRPr sz="1400">
              <a:latin typeface="Carlito"/>
              <a:cs typeface="Carlito"/>
            </a:endParaRPr>
          </a:p>
          <a:p>
            <a:pPr marL="241300" marR="116839" indent="-229235">
              <a:lnSpc>
                <a:spcPct val="901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Freenet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 other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peer-to-peer  applications, both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how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interact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security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offers. </a:t>
            </a:r>
            <a:r>
              <a:rPr sz="1400" spc="5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separates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underlying network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structure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protocol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how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interact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network;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result, there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variety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ways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access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content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Freenet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network.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simplest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via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FProxy,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integrated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the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node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software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provides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 web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content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network.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903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While Freenet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provides an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HTTP interface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browsing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freesites,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proxy 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World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Wide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Web;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Freenet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be used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access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content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been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previously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inserted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Freenet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network.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way,</a:t>
            </a:r>
            <a:r>
              <a:rPr sz="14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similar to 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Tor's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hidden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services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anonymous  proxy</a:t>
            </a: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software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4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Tor's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proxy.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91250" y="0"/>
            <a:ext cx="4476750" cy="2514600"/>
            <a:chOff x="6191250" y="0"/>
            <a:chExt cx="4476750" cy="2514600"/>
          </a:xfrm>
        </p:grpSpPr>
        <p:sp>
          <p:nvSpPr>
            <p:cNvPr id="4" name="object 4"/>
            <p:cNvSpPr/>
            <p:nvPr/>
          </p:nvSpPr>
          <p:spPr>
            <a:xfrm>
              <a:off x="6191250" y="0"/>
              <a:ext cx="4476750" cy="2514600"/>
            </a:xfrm>
            <a:custGeom>
              <a:avLst/>
              <a:gdLst/>
              <a:ahLst/>
              <a:cxnLst/>
              <a:rect l="l" t="t" r="r" b="b"/>
              <a:pathLst>
                <a:path w="4476750" h="2514600">
                  <a:moveTo>
                    <a:pt x="4458334" y="0"/>
                  </a:moveTo>
                  <a:lnTo>
                    <a:pt x="18414" y="0"/>
                  </a:lnTo>
                  <a:lnTo>
                    <a:pt x="11557" y="44703"/>
                  </a:lnTo>
                  <a:lnTo>
                    <a:pt x="7365" y="90043"/>
                  </a:lnTo>
                  <a:lnTo>
                    <a:pt x="4190" y="135635"/>
                  </a:lnTo>
                  <a:lnTo>
                    <a:pt x="1904" y="181482"/>
                  </a:lnTo>
                  <a:lnTo>
                    <a:pt x="508" y="227456"/>
                  </a:lnTo>
                  <a:lnTo>
                    <a:pt x="0" y="273811"/>
                  </a:lnTo>
                  <a:lnTo>
                    <a:pt x="508" y="321945"/>
                  </a:lnTo>
                  <a:lnTo>
                    <a:pt x="2032" y="369697"/>
                  </a:lnTo>
                  <a:lnTo>
                    <a:pt x="4572" y="417322"/>
                  </a:lnTo>
                  <a:lnTo>
                    <a:pt x="8000" y="464692"/>
                  </a:lnTo>
                  <a:lnTo>
                    <a:pt x="12446" y="511683"/>
                  </a:lnTo>
                  <a:lnTo>
                    <a:pt x="17907" y="558419"/>
                  </a:lnTo>
                  <a:lnTo>
                    <a:pt x="24257" y="604901"/>
                  </a:lnTo>
                  <a:lnTo>
                    <a:pt x="31623" y="651128"/>
                  </a:lnTo>
                  <a:lnTo>
                    <a:pt x="39877" y="696849"/>
                  </a:lnTo>
                  <a:lnTo>
                    <a:pt x="49022" y="742441"/>
                  </a:lnTo>
                  <a:lnTo>
                    <a:pt x="59182" y="787526"/>
                  </a:lnTo>
                  <a:lnTo>
                    <a:pt x="70103" y="832358"/>
                  </a:lnTo>
                  <a:lnTo>
                    <a:pt x="82041" y="876808"/>
                  </a:lnTo>
                  <a:lnTo>
                    <a:pt x="94741" y="921003"/>
                  </a:lnTo>
                  <a:lnTo>
                    <a:pt x="108458" y="964691"/>
                  </a:lnTo>
                  <a:lnTo>
                    <a:pt x="122936" y="1007999"/>
                  </a:lnTo>
                  <a:lnTo>
                    <a:pt x="138302" y="1050925"/>
                  </a:lnTo>
                  <a:lnTo>
                    <a:pt x="154432" y="1093470"/>
                  </a:lnTo>
                  <a:lnTo>
                    <a:pt x="171576" y="1135507"/>
                  </a:lnTo>
                  <a:lnTo>
                    <a:pt x="189357" y="1177163"/>
                  </a:lnTo>
                  <a:lnTo>
                    <a:pt x="208025" y="1218438"/>
                  </a:lnTo>
                  <a:lnTo>
                    <a:pt x="227457" y="1259204"/>
                  </a:lnTo>
                  <a:lnTo>
                    <a:pt x="247776" y="1299590"/>
                  </a:lnTo>
                  <a:lnTo>
                    <a:pt x="268859" y="1339341"/>
                  </a:lnTo>
                  <a:lnTo>
                    <a:pt x="290702" y="1378712"/>
                  </a:lnTo>
                  <a:lnTo>
                    <a:pt x="313181" y="1417701"/>
                  </a:lnTo>
                  <a:lnTo>
                    <a:pt x="336550" y="1456054"/>
                  </a:lnTo>
                  <a:lnTo>
                    <a:pt x="360679" y="1493901"/>
                  </a:lnTo>
                  <a:lnTo>
                    <a:pt x="385445" y="1531239"/>
                  </a:lnTo>
                  <a:lnTo>
                    <a:pt x="410972" y="1568069"/>
                  </a:lnTo>
                  <a:lnTo>
                    <a:pt x="437133" y="1604390"/>
                  </a:lnTo>
                  <a:lnTo>
                    <a:pt x="464184" y="1640077"/>
                  </a:lnTo>
                  <a:lnTo>
                    <a:pt x="491744" y="1675257"/>
                  </a:lnTo>
                  <a:lnTo>
                    <a:pt x="520065" y="1709927"/>
                  </a:lnTo>
                  <a:lnTo>
                    <a:pt x="549021" y="1743964"/>
                  </a:lnTo>
                  <a:lnTo>
                    <a:pt x="578739" y="1777364"/>
                  </a:lnTo>
                  <a:lnTo>
                    <a:pt x="608965" y="1810130"/>
                  </a:lnTo>
                  <a:lnTo>
                    <a:pt x="639952" y="1842389"/>
                  </a:lnTo>
                  <a:lnTo>
                    <a:pt x="671449" y="1874012"/>
                  </a:lnTo>
                  <a:lnTo>
                    <a:pt x="703706" y="1905000"/>
                  </a:lnTo>
                  <a:lnTo>
                    <a:pt x="736473" y="1935226"/>
                  </a:lnTo>
                  <a:lnTo>
                    <a:pt x="769874" y="1964944"/>
                  </a:lnTo>
                  <a:lnTo>
                    <a:pt x="803782" y="1993900"/>
                  </a:lnTo>
                  <a:lnTo>
                    <a:pt x="838453" y="2022348"/>
                  </a:lnTo>
                  <a:lnTo>
                    <a:pt x="873505" y="2049907"/>
                  </a:lnTo>
                  <a:lnTo>
                    <a:pt x="909193" y="2076958"/>
                  </a:lnTo>
                  <a:lnTo>
                    <a:pt x="945515" y="2103247"/>
                  </a:lnTo>
                  <a:lnTo>
                    <a:pt x="982218" y="2128774"/>
                  </a:lnTo>
                  <a:lnTo>
                    <a:pt x="1019555" y="2153539"/>
                  </a:lnTo>
                  <a:lnTo>
                    <a:pt x="1057402" y="2177669"/>
                  </a:lnTo>
                  <a:lnTo>
                    <a:pt x="1095755" y="2201037"/>
                  </a:lnTo>
                  <a:lnTo>
                    <a:pt x="1134618" y="2223642"/>
                  </a:lnTo>
                  <a:lnTo>
                    <a:pt x="1173860" y="2245487"/>
                  </a:lnTo>
                  <a:lnTo>
                    <a:pt x="1213739" y="2266569"/>
                  </a:lnTo>
                  <a:lnTo>
                    <a:pt x="1253998" y="2286889"/>
                  </a:lnTo>
                  <a:lnTo>
                    <a:pt x="1294765" y="2306320"/>
                  </a:lnTo>
                  <a:lnTo>
                    <a:pt x="1335913" y="2324989"/>
                  </a:lnTo>
                  <a:lnTo>
                    <a:pt x="1377569" y="2342896"/>
                  </a:lnTo>
                  <a:lnTo>
                    <a:pt x="1419605" y="2359914"/>
                  </a:lnTo>
                  <a:lnTo>
                    <a:pt x="1462151" y="2376170"/>
                  </a:lnTo>
                  <a:lnTo>
                    <a:pt x="1504950" y="2391537"/>
                  </a:lnTo>
                  <a:lnTo>
                    <a:pt x="1548256" y="2406015"/>
                  </a:lnTo>
                  <a:lnTo>
                    <a:pt x="1591945" y="2419730"/>
                  </a:lnTo>
                  <a:lnTo>
                    <a:pt x="1636014" y="2432558"/>
                  </a:lnTo>
                  <a:lnTo>
                    <a:pt x="1680336" y="2444369"/>
                  </a:lnTo>
                  <a:lnTo>
                    <a:pt x="1725168" y="2455417"/>
                  </a:lnTo>
                  <a:lnTo>
                    <a:pt x="1770252" y="2465578"/>
                  </a:lnTo>
                  <a:lnTo>
                    <a:pt x="1815719" y="2474722"/>
                  </a:lnTo>
                  <a:lnTo>
                    <a:pt x="1861566" y="2482977"/>
                  </a:lnTo>
                  <a:lnTo>
                    <a:pt x="1907667" y="2490342"/>
                  </a:lnTo>
                  <a:lnTo>
                    <a:pt x="1954022" y="2496692"/>
                  </a:lnTo>
                  <a:lnTo>
                    <a:pt x="2000757" y="2502154"/>
                  </a:lnTo>
                  <a:lnTo>
                    <a:pt x="2047748" y="2506599"/>
                  </a:lnTo>
                  <a:lnTo>
                    <a:pt x="2094992" y="2510028"/>
                  </a:lnTo>
                  <a:lnTo>
                    <a:pt x="2142490" y="2512567"/>
                  </a:lnTo>
                  <a:lnTo>
                    <a:pt x="2190369" y="2514091"/>
                  </a:lnTo>
                  <a:lnTo>
                    <a:pt x="2238375" y="2514600"/>
                  </a:lnTo>
                  <a:lnTo>
                    <a:pt x="2286380" y="2514091"/>
                  </a:lnTo>
                  <a:lnTo>
                    <a:pt x="2334259" y="2512567"/>
                  </a:lnTo>
                  <a:lnTo>
                    <a:pt x="2381757" y="2510028"/>
                  </a:lnTo>
                  <a:lnTo>
                    <a:pt x="2429002" y="2506599"/>
                  </a:lnTo>
                  <a:lnTo>
                    <a:pt x="2475992" y="2502154"/>
                  </a:lnTo>
                  <a:lnTo>
                    <a:pt x="2522728" y="2496692"/>
                  </a:lnTo>
                  <a:lnTo>
                    <a:pt x="2569082" y="2490342"/>
                  </a:lnTo>
                  <a:lnTo>
                    <a:pt x="2615183" y="2482977"/>
                  </a:lnTo>
                  <a:lnTo>
                    <a:pt x="2661030" y="2474722"/>
                  </a:lnTo>
                  <a:lnTo>
                    <a:pt x="2706497" y="2465578"/>
                  </a:lnTo>
                  <a:lnTo>
                    <a:pt x="2751581" y="2455417"/>
                  </a:lnTo>
                  <a:lnTo>
                    <a:pt x="2796413" y="2444369"/>
                  </a:lnTo>
                  <a:lnTo>
                    <a:pt x="2840735" y="2432558"/>
                  </a:lnTo>
                  <a:lnTo>
                    <a:pt x="2884804" y="2419730"/>
                  </a:lnTo>
                  <a:lnTo>
                    <a:pt x="2928493" y="2406015"/>
                  </a:lnTo>
                  <a:lnTo>
                    <a:pt x="2971800" y="2391537"/>
                  </a:lnTo>
                  <a:lnTo>
                    <a:pt x="3014599" y="2376170"/>
                  </a:lnTo>
                  <a:lnTo>
                    <a:pt x="3057144" y="2359914"/>
                  </a:lnTo>
                  <a:lnTo>
                    <a:pt x="3099180" y="2342896"/>
                  </a:lnTo>
                  <a:lnTo>
                    <a:pt x="3140836" y="2324989"/>
                  </a:lnTo>
                  <a:lnTo>
                    <a:pt x="3181984" y="2306320"/>
                  </a:lnTo>
                  <a:lnTo>
                    <a:pt x="3222752" y="2286889"/>
                  </a:lnTo>
                  <a:lnTo>
                    <a:pt x="3263010" y="2266569"/>
                  </a:lnTo>
                  <a:lnTo>
                    <a:pt x="3302889" y="2245487"/>
                  </a:lnTo>
                  <a:lnTo>
                    <a:pt x="3342131" y="2223642"/>
                  </a:lnTo>
                  <a:lnTo>
                    <a:pt x="3380994" y="2201037"/>
                  </a:lnTo>
                  <a:lnTo>
                    <a:pt x="3419348" y="2177669"/>
                  </a:lnTo>
                  <a:lnTo>
                    <a:pt x="3457194" y="2153539"/>
                  </a:lnTo>
                  <a:lnTo>
                    <a:pt x="3494531" y="2128774"/>
                  </a:lnTo>
                  <a:lnTo>
                    <a:pt x="3531234" y="2103247"/>
                  </a:lnTo>
                  <a:lnTo>
                    <a:pt x="3567556" y="2076958"/>
                  </a:lnTo>
                  <a:lnTo>
                    <a:pt x="3603244" y="2049907"/>
                  </a:lnTo>
                  <a:lnTo>
                    <a:pt x="3638296" y="2022348"/>
                  </a:lnTo>
                  <a:lnTo>
                    <a:pt x="3672967" y="1993900"/>
                  </a:lnTo>
                  <a:lnTo>
                    <a:pt x="3706876" y="1964944"/>
                  </a:lnTo>
                  <a:lnTo>
                    <a:pt x="3740277" y="1935226"/>
                  </a:lnTo>
                  <a:lnTo>
                    <a:pt x="3773043" y="1905000"/>
                  </a:lnTo>
                  <a:lnTo>
                    <a:pt x="3805301" y="1874012"/>
                  </a:lnTo>
                  <a:lnTo>
                    <a:pt x="3836797" y="1842389"/>
                  </a:lnTo>
                  <a:lnTo>
                    <a:pt x="3867784" y="1810130"/>
                  </a:lnTo>
                  <a:lnTo>
                    <a:pt x="3898010" y="1777364"/>
                  </a:lnTo>
                  <a:lnTo>
                    <a:pt x="3927729" y="1743964"/>
                  </a:lnTo>
                  <a:lnTo>
                    <a:pt x="3956684" y="1709927"/>
                  </a:lnTo>
                  <a:lnTo>
                    <a:pt x="3985005" y="1675257"/>
                  </a:lnTo>
                  <a:lnTo>
                    <a:pt x="4012565" y="1640077"/>
                  </a:lnTo>
                  <a:lnTo>
                    <a:pt x="4039616" y="1604390"/>
                  </a:lnTo>
                  <a:lnTo>
                    <a:pt x="4065778" y="1568069"/>
                  </a:lnTo>
                  <a:lnTo>
                    <a:pt x="4091304" y="1531239"/>
                  </a:lnTo>
                  <a:lnTo>
                    <a:pt x="4116070" y="1493901"/>
                  </a:lnTo>
                  <a:lnTo>
                    <a:pt x="4140200" y="1456054"/>
                  </a:lnTo>
                  <a:lnTo>
                    <a:pt x="4163568" y="1417701"/>
                  </a:lnTo>
                  <a:lnTo>
                    <a:pt x="4186047" y="1378712"/>
                  </a:lnTo>
                  <a:lnTo>
                    <a:pt x="4207891" y="1339341"/>
                  </a:lnTo>
                  <a:lnTo>
                    <a:pt x="4228973" y="1299590"/>
                  </a:lnTo>
                  <a:lnTo>
                    <a:pt x="4249293" y="1259204"/>
                  </a:lnTo>
                  <a:lnTo>
                    <a:pt x="4268724" y="1218438"/>
                  </a:lnTo>
                  <a:lnTo>
                    <a:pt x="4287393" y="1177163"/>
                  </a:lnTo>
                  <a:lnTo>
                    <a:pt x="4305173" y="1135507"/>
                  </a:lnTo>
                  <a:lnTo>
                    <a:pt x="4322318" y="1093470"/>
                  </a:lnTo>
                  <a:lnTo>
                    <a:pt x="4338447" y="1050925"/>
                  </a:lnTo>
                  <a:lnTo>
                    <a:pt x="4353814" y="1007999"/>
                  </a:lnTo>
                  <a:lnTo>
                    <a:pt x="4368292" y="964691"/>
                  </a:lnTo>
                  <a:lnTo>
                    <a:pt x="4382008" y="921003"/>
                  </a:lnTo>
                  <a:lnTo>
                    <a:pt x="4394708" y="876808"/>
                  </a:lnTo>
                  <a:lnTo>
                    <a:pt x="4406646" y="832358"/>
                  </a:lnTo>
                  <a:lnTo>
                    <a:pt x="4417568" y="787526"/>
                  </a:lnTo>
                  <a:lnTo>
                    <a:pt x="4427728" y="742441"/>
                  </a:lnTo>
                  <a:lnTo>
                    <a:pt x="4436872" y="696849"/>
                  </a:lnTo>
                  <a:lnTo>
                    <a:pt x="4445127" y="651128"/>
                  </a:lnTo>
                  <a:lnTo>
                    <a:pt x="4452493" y="604901"/>
                  </a:lnTo>
                  <a:lnTo>
                    <a:pt x="4458843" y="558419"/>
                  </a:lnTo>
                  <a:lnTo>
                    <a:pt x="4464304" y="511683"/>
                  </a:lnTo>
                  <a:lnTo>
                    <a:pt x="4468749" y="464692"/>
                  </a:lnTo>
                  <a:lnTo>
                    <a:pt x="4472178" y="417322"/>
                  </a:lnTo>
                  <a:lnTo>
                    <a:pt x="4474718" y="369697"/>
                  </a:lnTo>
                  <a:lnTo>
                    <a:pt x="4476242" y="321945"/>
                  </a:lnTo>
                  <a:lnTo>
                    <a:pt x="4476750" y="273811"/>
                  </a:lnTo>
                  <a:lnTo>
                    <a:pt x="4476242" y="227456"/>
                  </a:lnTo>
                  <a:lnTo>
                    <a:pt x="4474845" y="181482"/>
                  </a:lnTo>
                  <a:lnTo>
                    <a:pt x="4472558" y="135635"/>
                  </a:lnTo>
                  <a:lnTo>
                    <a:pt x="4469383" y="90043"/>
                  </a:lnTo>
                  <a:lnTo>
                    <a:pt x="4465193" y="44703"/>
                  </a:lnTo>
                  <a:lnTo>
                    <a:pt x="445833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3175" y="0"/>
              <a:ext cx="4152900" cy="2352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9475" y="2905125"/>
            <a:ext cx="4962525" cy="3952875"/>
            <a:chOff x="7229475" y="2905125"/>
            <a:chExt cx="4962525" cy="3952875"/>
          </a:xfrm>
        </p:grpSpPr>
        <p:sp>
          <p:nvSpPr>
            <p:cNvPr id="7" name="object 7"/>
            <p:cNvSpPr/>
            <p:nvPr/>
          </p:nvSpPr>
          <p:spPr>
            <a:xfrm>
              <a:off x="7229475" y="2905125"/>
              <a:ext cx="4962525" cy="3952875"/>
            </a:xfrm>
            <a:custGeom>
              <a:avLst/>
              <a:gdLst/>
              <a:ahLst/>
              <a:cxnLst/>
              <a:rect l="l" t="t" r="r" b="b"/>
              <a:pathLst>
                <a:path w="4962525" h="3952875">
                  <a:moveTo>
                    <a:pt x="2746502" y="0"/>
                  </a:moveTo>
                  <a:lnTo>
                    <a:pt x="2698115" y="380"/>
                  </a:lnTo>
                  <a:lnTo>
                    <a:pt x="2649981" y="1650"/>
                  </a:lnTo>
                  <a:lnTo>
                    <a:pt x="2602103" y="3683"/>
                  </a:lnTo>
                  <a:lnTo>
                    <a:pt x="2554478" y="6603"/>
                  </a:lnTo>
                  <a:lnTo>
                    <a:pt x="2506979" y="10287"/>
                  </a:lnTo>
                  <a:lnTo>
                    <a:pt x="2459735" y="14859"/>
                  </a:lnTo>
                  <a:lnTo>
                    <a:pt x="2412746" y="20065"/>
                  </a:lnTo>
                  <a:lnTo>
                    <a:pt x="2366009" y="26162"/>
                  </a:lnTo>
                  <a:lnTo>
                    <a:pt x="2319528" y="33020"/>
                  </a:lnTo>
                  <a:lnTo>
                    <a:pt x="2273300" y="40639"/>
                  </a:lnTo>
                  <a:lnTo>
                    <a:pt x="2227326" y="49149"/>
                  </a:lnTo>
                  <a:lnTo>
                    <a:pt x="2181605" y="58292"/>
                  </a:lnTo>
                  <a:lnTo>
                    <a:pt x="2136140" y="68199"/>
                  </a:lnTo>
                  <a:lnTo>
                    <a:pt x="2090927" y="78866"/>
                  </a:lnTo>
                  <a:lnTo>
                    <a:pt x="2046097" y="90297"/>
                  </a:lnTo>
                  <a:lnTo>
                    <a:pt x="2001520" y="102362"/>
                  </a:lnTo>
                  <a:lnTo>
                    <a:pt x="1957197" y="115315"/>
                  </a:lnTo>
                  <a:lnTo>
                    <a:pt x="1913254" y="128904"/>
                  </a:lnTo>
                  <a:lnTo>
                    <a:pt x="1869694" y="143255"/>
                  </a:lnTo>
                  <a:lnTo>
                    <a:pt x="1826386" y="158241"/>
                  </a:lnTo>
                  <a:lnTo>
                    <a:pt x="1783333" y="173989"/>
                  </a:lnTo>
                  <a:lnTo>
                    <a:pt x="1740789" y="190373"/>
                  </a:lnTo>
                  <a:lnTo>
                    <a:pt x="1698498" y="207390"/>
                  </a:lnTo>
                  <a:lnTo>
                    <a:pt x="1656460" y="225171"/>
                  </a:lnTo>
                  <a:lnTo>
                    <a:pt x="1614931" y="243712"/>
                  </a:lnTo>
                  <a:lnTo>
                    <a:pt x="1573656" y="262763"/>
                  </a:lnTo>
                  <a:lnTo>
                    <a:pt x="1532890" y="282575"/>
                  </a:lnTo>
                  <a:lnTo>
                    <a:pt x="1492377" y="303022"/>
                  </a:lnTo>
                  <a:lnTo>
                    <a:pt x="1452245" y="324103"/>
                  </a:lnTo>
                  <a:lnTo>
                    <a:pt x="1412621" y="345694"/>
                  </a:lnTo>
                  <a:lnTo>
                    <a:pt x="1373251" y="368046"/>
                  </a:lnTo>
                  <a:lnTo>
                    <a:pt x="1334389" y="391033"/>
                  </a:lnTo>
                  <a:lnTo>
                    <a:pt x="1295907" y="414654"/>
                  </a:lnTo>
                  <a:lnTo>
                    <a:pt x="1257807" y="438785"/>
                  </a:lnTo>
                  <a:lnTo>
                    <a:pt x="1220216" y="463676"/>
                  </a:lnTo>
                  <a:lnTo>
                    <a:pt x="1183004" y="489076"/>
                  </a:lnTo>
                  <a:lnTo>
                    <a:pt x="1146302" y="514985"/>
                  </a:lnTo>
                  <a:lnTo>
                    <a:pt x="1109979" y="541654"/>
                  </a:lnTo>
                  <a:lnTo>
                    <a:pt x="1074166" y="568705"/>
                  </a:lnTo>
                  <a:lnTo>
                    <a:pt x="1038732" y="596519"/>
                  </a:lnTo>
                  <a:lnTo>
                    <a:pt x="1003807" y="624713"/>
                  </a:lnTo>
                  <a:lnTo>
                    <a:pt x="969391" y="653669"/>
                  </a:lnTo>
                  <a:lnTo>
                    <a:pt x="935354" y="683005"/>
                  </a:lnTo>
                  <a:lnTo>
                    <a:pt x="901826" y="712977"/>
                  </a:lnTo>
                  <a:lnTo>
                    <a:pt x="868933" y="743457"/>
                  </a:lnTo>
                  <a:lnTo>
                    <a:pt x="836422" y="774445"/>
                  </a:lnTo>
                  <a:lnTo>
                    <a:pt x="804418" y="805942"/>
                  </a:lnTo>
                  <a:lnTo>
                    <a:pt x="772922" y="837945"/>
                  </a:lnTo>
                  <a:lnTo>
                    <a:pt x="742060" y="870585"/>
                  </a:lnTo>
                  <a:lnTo>
                    <a:pt x="711580" y="903605"/>
                  </a:lnTo>
                  <a:lnTo>
                    <a:pt x="681735" y="937132"/>
                  </a:lnTo>
                  <a:lnTo>
                    <a:pt x="652399" y="971169"/>
                  </a:lnTo>
                  <a:lnTo>
                    <a:pt x="623570" y="1005713"/>
                  </a:lnTo>
                  <a:lnTo>
                    <a:pt x="595376" y="1040638"/>
                  </a:lnTo>
                  <a:lnTo>
                    <a:pt x="567690" y="1076198"/>
                  </a:lnTo>
                  <a:lnTo>
                    <a:pt x="540639" y="1112139"/>
                  </a:lnTo>
                  <a:lnTo>
                    <a:pt x="514096" y="1148461"/>
                  </a:lnTo>
                  <a:lnTo>
                    <a:pt x="488188" y="1185291"/>
                  </a:lnTo>
                  <a:lnTo>
                    <a:pt x="462788" y="1222502"/>
                  </a:lnTo>
                  <a:lnTo>
                    <a:pt x="438023" y="1260220"/>
                  </a:lnTo>
                  <a:lnTo>
                    <a:pt x="413893" y="1298320"/>
                  </a:lnTo>
                  <a:lnTo>
                    <a:pt x="390271" y="1336929"/>
                  </a:lnTo>
                  <a:lnTo>
                    <a:pt x="367410" y="1375918"/>
                  </a:lnTo>
                  <a:lnTo>
                    <a:pt x="345058" y="1415288"/>
                  </a:lnTo>
                  <a:lnTo>
                    <a:pt x="323469" y="1455039"/>
                  </a:lnTo>
                  <a:lnTo>
                    <a:pt x="302386" y="1495170"/>
                  </a:lnTo>
                  <a:lnTo>
                    <a:pt x="282067" y="1535683"/>
                  </a:lnTo>
                  <a:lnTo>
                    <a:pt x="262254" y="1576705"/>
                  </a:lnTo>
                  <a:lnTo>
                    <a:pt x="243204" y="1617980"/>
                  </a:lnTo>
                  <a:lnTo>
                    <a:pt x="224790" y="1659636"/>
                  </a:lnTo>
                  <a:lnTo>
                    <a:pt x="207009" y="1701673"/>
                  </a:lnTo>
                  <a:lnTo>
                    <a:pt x="189992" y="1744091"/>
                  </a:lnTo>
                  <a:lnTo>
                    <a:pt x="173608" y="1786763"/>
                  </a:lnTo>
                  <a:lnTo>
                    <a:pt x="157860" y="1829816"/>
                  </a:lnTo>
                  <a:lnTo>
                    <a:pt x="142875" y="1873250"/>
                  </a:lnTo>
                  <a:lnTo>
                    <a:pt x="128650" y="1916938"/>
                  </a:lnTo>
                  <a:lnTo>
                    <a:pt x="115061" y="1961007"/>
                  </a:lnTo>
                  <a:lnTo>
                    <a:pt x="102234" y="2005330"/>
                  </a:lnTo>
                  <a:lnTo>
                    <a:pt x="90043" y="2050033"/>
                  </a:lnTo>
                  <a:lnTo>
                    <a:pt x="78740" y="2094992"/>
                  </a:lnTo>
                  <a:lnTo>
                    <a:pt x="68072" y="2140204"/>
                  </a:lnTo>
                  <a:lnTo>
                    <a:pt x="58166" y="2185670"/>
                  </a:lnTo>
                  <a:lnTo>
                    <a:pt x="49022" y="2231517"/>
                  </a:lnTo>
                  <a:lnTo>
                    <a:pt x="40640" y="2277618"/>
                  </a:lnTo>
                  <a:lnTo>
                    <a:pt x="33020" y="2323973"/>
                  </a:lnTo>
                  <a:lnTo>
                    <a:pt x="26161" y="2370582"/>
                  </a:lnTo>
                  <a:lnTo>
                    <a:pt x="20066" y="2417445"/>
                  </a:lnTo>
                  <a:lnTo>
                    <a:pt x="14731" y="2464435"/>
                  </a:lnTo>
                  <a:lnTo>
                    <a:pt x="10286" y="2511806"/>
                  </a:lnTo>
                  <a:lnTo>
                    <a:pt x="6603" y="2559304"/>
                  </a:lnTo>
                  <a:lnTo>
                    <a:pt x="3682" y="2607183"/>
                  </a:lnTo>
                  <a:lnTo>
                    <a:pt x="1650" y="2655062"/>
                  </a:lnTo>
                  <a:lnTo>
                    <a:pt x="380" y="2703322"/>
                  </a:lnTo>
                  <a:lnTo>
                    <a:pt x="0" y="2751734"/>
                  </a:lnTo>
                  <a:lnTo>
                    <a:pt x="507" y="2803423"/>
                  </a:lnTo>
                  <a:lnTo>
                    <a:pt x="1904" y="2854896"/>
                  </a:lnTo>
                  <a:lnTo>
                    <a:pt x="4191" y="2906115"/>
                  </a:lnTo>
                  <a:lnTo>
                    <a:pt x="7493" y="2957093"/>
                  </a:lnTo>
                  <a:lnTo>
                    <a:pt x="11683" y="3007817"/>
                  </a:lnTo>
                  <a:lnTo>
                    <a:pt x="16891" y="3058274"/>
                  </a:lnTo>
                  <a:lnTo>
                    <a:pt x="22859" y="3108452"/>
                  </a:lnTo>
                  <a:lnTo>
                    <a:pt x="29845" y="3158363"/>
                  </a:lnTo>
                  <a:lnTo>
                    <a:pt x="37592" y="3207969"/>
                  </a:lnTo>
                  <a:lnTo>
                    <a:pt x="46227" y="3257283"/>
                  </a:lnTo>
                  <a:lnTo>
                    <a:pt x="55752" y="3306292"/>
                  </a:lnTo>
                  <a:lnTo>
                    <a:pt x="66167" y="3354984"/>
                  </a:lnTo>
                  <a:lnTo>
                    <a:pt x="77470" y="3403358"/>
                  </a:lnTo>
                  <a:lnTo>
                    <a:pt x="89534" y="3451402"/>
                  </a:lnTo>
                  <a:lnTo>
                    <a:pt x="102489" y="3499104"/>
                  </a:lnTo>
                  <a:lnTo>
                    <a:pt x="116331" y="3546462"/>
                  </a:lnTo>
                  <a:lnTo>
                    <a:pt x="130936" y="3593465"/>
                  </a:lnTo>
                  <a:lnTo>
                    <a:pt x="146303" y="3640099"/>
                  </a:lnTo>
                  <a:lnTo>
                    <a:pt x="162432" y="3686352"/>
                  </a:lnTo>
                  <a:lnTo>
                    <a:pt x="179450" y="3732237"/>
                  </a:lnTo>
                  <a:lnTo>
                    <a:pt x="197230" y="3777729"/>
                  </a:lnTo>
                  <a:lnTo>
                    <a:pt x="215773" y="3822827"/>
                  </a:lnTo>
                  <a:lnTo>
                    <a:pt x="278129" y="3952493"/>
                  </a:lnTo>
                  <a:lnTo>
                    <a:pt x="4962271" y="3952493"/>
                  </a:lnTo>
                  <a:lnTo>
                    <a:pt x="4962271" y="1130808"/>
                  </a:lnTo>
                  <a:lnTo>
                    <a:pt x="4865751" y="1001394"/>
                  </a:lnTo>
                  <a:lnTo>
                    <a:pt x="4834508" y="964183"/>
                  </a:lnTo>
                  <a:lnTo>
                    <a:pt x="4802758" y="927607"/>
                  </a:lnTo>
                  <a:lnTo>
                    <a:pt x="4770374" y="891539"/>
                  </a:lnTo>
                  <a:lnTo>
                    <a:pt x="4737227" y="856107"/>
                  </a:lnTo>
                  <a:lnTo>
                    <a:pt x="4703572" y="821182"/>
                  </a:lnTo>
                  <a:lnTo>
                    <a:pt x="4669282" y="787019"/>
                  </a:lnTo>
                  <a:lnTo>
                    <a:pt x="4634483" y="753363"/>
                  </a:lnTo>
                  <a:lnTo>
                    <a:pt x="4599051" y="720217"/>
                  </a:lnTo>
                  <a:lnTo>
                    <a:pt x="4562983" y="687832"/>
                  </a:lnTo>
                  <a:lnTo>
                    <a:pt x="4526407" y="656082"/>
                  </a:lnTo>
                  <a:lnTo>
                    <a:pt x="4489196" y="624839"/>
                  </a:lnTo>
                  <a:lnTo>
                    <a:pt x="4451604" y="594360"/>
                  </a:lnTo>
                  <a:lnTo>
                    <a:pt x="4413250" y="564514"/>
                  </a:lnTo>
                  <a:lnTo>
                    <a:pt x="4374515" y="535432"/>
                  </a:lnTo>
                  <a:lnTo>
                    <a:pt x="4335145" y="506857"/>
                  </a:lnTo>
                  <a:lnTo>
                    <a:pt x="4295394" y="479044"/>
                  </a:lnTo>
                  <a:lnTo>
                    <a:pt x="4255008" y="451865"/>
                  </a:lnTo>
                  <a:lnTo>
                    <a:pt x="4214241" y="425450"/>
                  </a:lnTo>
                  <a:lnTo>
                    <a:pt x="4172839" y="399796"/>
                  </a:lnTo>
                  <a:lnTo>
                    <a:pt x="4131055" y="374776"/>
                  </a:lnTo>
                  <a:lnTo>
                    <a:pt x="4088765" y="350520"/>
                  </a:lnTo>
                  <a:lnTo>
                    <a:pt x="4045966" y="326898"/>
                  </a:lnTo>
                  <a:lnTo>
                    <a:pt x="4002785" y="304164"/>
                  </a:lnTo>
                  <a:lnTo>
                    <a:pt x="3959098" y="282066"/>
                  </a:lnTo>
                  <a:lnTo>
                    <a:pt x="3915029" y="260730"/>
                  </a:lnTo>
                  <a:lnTo>
                    <a:pt x="3870452" y="240284"/>
                  </a:lnTo>
                  <a:lnTo>
                    <a:pt x="3825494" y="220472"/>
                  </a:lnTo>
                  <a:lnTo>
                    <a:pt x="3780154" y="201549"/>
                  </a:lnTo>
                  <a:lnTo>
                    <a:pt x="3734307" y="183387"/>
                  </a:lnTo>
                  <a:lnTo>
                    <a:pt x="3688206" y="165988"/>
                  </a:lnTo>
                  <a:lnTo>
                    <a:pt x="3641598" y="149478"/>
                  </a:lnTo>
                  <a:lnTo>
                    <a:pt x="3594607" y="133730"/>
                  </a:lnTo>
                  <a:lnTo>
                    <a:pt x="3547364" y="118872"/>
                  </a:lnTo>
                  <a:lnTo>
                    <a:pt x="3499611" y="104775"/>
                  </a:lnTo>
                  <a:lnTo>
                    <a:pt x="3451605" y="91566"/>
                  </a:lnTo>
                  <a:lnTo>
                    <a:pt x="3403219" y="79121"/>
                  </a:lnTo>
                  <a:lnTo>
                    <a:pt x="3354451" y="67690"/>
                  </a:lnTo>
                  <a:lnTo>
                    <a:pt x="3305429" y="57023"/>
                  </a:lnTo>
                  <a:lnTo>
                    <a:pt x="3256026" y="47244"/>
                  </a:lnTo>
                  <a:lnTo>
                    <a:pt x="3206369" y="38353"/>
                  </a:lnTo>
                  <a:lnTo>
                    <a:pt x="3156330" y="30479"/>
                  </a:lnTo>
                  <a:lnTo>
                    <a:pt x="3106039" y="23367"/>
                  </a:lnTo>
                  <a:lnTo>
                    <a:pt x="3055493" y="17272"/>
                  </a:lnTo>
                  <a:lnTo>
                    <a:pt x="3004566" y="11937"/>
                  </a:lnTo>
                  <a:lnTo>
                    <a:pt x="2953511" y="7747"/>
                  </a:lnTo>
                  <a:lnTo>
                    <a:pt x="2902077" y="4317"/>
                  </a:lnTo>
                  <a:lnTo>
                    <a:pt x="2850515" y="1904"/>
                  </a:lnTo>
                  <a:lnTo>
                    <a:pt x="2798572" y="508"/>
                  </a:lnTo>
                  <a:lnTo>
                    <a:pt x="274650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1400" y="3076575"/>
              <a:ext cx="4800600" cy="3781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7569" y="507111"/>
            <a:ext cx="45339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Example:</a:t>
            </a:r>
            <a:r>
              <a:rPr spc="-740" dirty="0"/>
              <a:t> </a:t>
            </a:r>
            <a:r>
              <a:rPr spc="-229" dirty="0"/>
              <a:t>Blockstack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1697" y="1305623"/>
            <a:ext cx="5041900" cy="53403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220979" indent="-229235">
              <a:lnSpc>
                <a:spcPct val="90800"/>
              </a:lnSpc>
              <a:spcBef>
                <a:spcPts val="2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Blockstack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open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source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project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($50M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ICO) 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provides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browser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(called portal)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access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decentralized</a:t>
            </a:r>
            <a:r>
              <a:rPr sz="155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web.</a:t>
            </a:r>
            <a:endParaRPr sz="1550">
              <a:latin typeface="Carlito"/>
              <a:cs typeface="Carlito"/>
            </a:endParaRPr>
          </a:p>
          <a:p>
            <a:pPr marL="241300" marR="33020" indent="-229235">
              <a:lnSpc>
                <a:spcPct val="91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Blockstack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works on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existing </a:t>
            </a:r>
            <a:r>
              <a:rPr sz="1550" spc="-15" dirty="0">
                <a:solidFill>
                  <a:srgbClr val="FFFFFF"/>
                </a:solidFill>
                <a:latin typeface="Carlito"/>
                <a:cs typeface="Carlito"/>
              </a:rPr>
              <a:t>TCP/IP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networks, </a:t>
            </a:r>
            <a:r>
              <a:rPr sz="1550" spc="-30" dirty="0">
                <a:solidFill>
                  <a:srgbClr val="FFFFFF"/>
                </a:solidFill>
                <a:latin typeface="Carlito"/>
                <a:cs typeface="Carlito"/>
              </a:rPr>
              <a:t>however,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it 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doesn’t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use centralized </a:t>
            </a:r>
            <a:r>
              <a:rPr sz="1550" spc="25" dirty="0">
                <a:solidFill>
                  <a:srgbClr val="FFFFFF"/>
                </a:solidFill>
                <a:latin typeface="Carlito"/>
                <a:cs typeface="Carlito"/>
              </a:rPr>
              <a:t>DNS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providers.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Instead,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stores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its  </a:t>
            </a:r>
            <a:r>
              <a:rPr sz="1550" spc="25" dirty="0">
                <a:solidFill>
                  <a:srgbClr val="FFFFFF"/>
                </a:solidFill>
                <a:latin typeface="Carlito"/>
                <a:cs typeface="Carlito"/>
              </a:rPr>
              <a:t>DNS </a:t>
            </a:r>
            <a:r>
              <a:rPr sz="1550" spc="-15" dirty="0">
                <a:solidFill>
                  <a:srgbClr val="FFFFFF"/>
                </a:solidFill>
                <a:latin typeface="Carlito"/>
                <a:cs typeface="Carlito"/>
              </a:rPr>
              <a:t>indexes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multiple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existing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blockchains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(such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Ethereum)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eliminating the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centralized </a:t>
            </a:r>
            <a:r>
              <a:rPr sz="1550" spc="-20" dirty="0">
                <a:solidFill>
                  <a:srgbClr val="FFFFFF"/>
                </a:solidFill>
                <a:latin typeface="Carlito"/>
                <a:cs typeface="Carlito"/>
              </a:rPr>
              <a:t>servers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that 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are prone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attacks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5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failures.</a:t>
            </a:r>
            <a:endParaRPr sz="1550">
              <a:latin typeface="Carlito"/>
              <a:cs typeface="Carlito"/>
            </a:endParaRPr>
          </a:p>
          <a:p>
            <a:pPr marL="241300" marR="435609" indent="-229235">
              <a:lnSpc>
                <a:spcPct val="909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Blockstack has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developed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 API layer called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gaia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that 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remembers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ensures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integrity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user 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permission/data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5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access.</a:t>
            </a:r>
            <a:endParaRPr sz="1550">
              <a:latin typeface="Carlito"/>
              <a:cs typeface="Carlito"/>
            </a:endParaRPr>
          </a:p>
          <a:p>
            <a:pPr marL="241300" marR="5080" indent="-229235">
              <a:lnSpc>
                <a:spcPct val="915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virtual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blockchains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top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other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blockchains that 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handle the complex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logic computation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of the applications, 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storing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minimum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required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data to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Ethereum</a:t>
            </a:r>
            <a:r>
              <a:rPr sz="1550" spc="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sz="1550">
              <a:latin typeface="Carlito"/>
              <a:cs typeface="Carlito"/>
            </a:endParaRPr>
          </a:p>
          <a:p>
            <a:pPr marL="241300" marR="73660" indent="-229235">
              <a:lnSpc>
                <a:spcPct val="929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Blockstack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ensures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owner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claiming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be?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new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identity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structure. They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ask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register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new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identity on the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blockstack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.ID 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extension.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Once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register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&lt;yourname&gt;.id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 blockstack,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same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identity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apps  built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 top of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blockstack. </a:t>
            </a:r>
            <a:r>
              <a:rPr sz="1550" spc="-15" dirty="0">
                <a:solidFill>
                  <a:srgbClr val="FFFFFF"/>
                </a:solidFill>
                <a:latin typeface="Carlito"/>
                <a:cs typeface="Carlito"/>
              </a:rPr>
              <a:t>Even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don’t </a:t>
            </a:r>
            <a:r>
              <a:rPr sz="1550" spc="-25" dirty="0">
                <a:solidFill>
                  <a:srgbClr val="FFFFFF"/>
                </a:solidFill>
                <a:latin typeface="Carlito"/>
                <a:cs typeface="Carlito"/>
              </a:rPr>
              <a:t>register,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hash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identify</a:t>
            </a:r>
            <a:r>
              <a:rPr sz="155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yourself.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323850"/>
            <a:ext cx="7058025" cy="410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3850" y="4572000"/>
            <a:ext cx="7058025" cy="1962150"/>
          </a:xfrm>
          <a:prstGeom prst="rect">
            <a:avLst/>
          </a:prstGeom>
          <a:solidFill>
            <a:srgbClr val="304356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94665" algn="ctr">
              <a:lnSpc>
                <a:spcPct val="100000"/>
              </a:lnSpc>
            </a:pPr>
            <a:r>
              <a:rPr sz="4400" spc="-229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400" spc="-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175" dirty="0">
                <a:solidFill>
                  <a:srgbClr val="FFFFFF"/>
                </a:solidFill>
                <a:latin typeface="Trebuchet MS"/>
                <a:cs typeface="Trebuchet MS"/>
              </a:rPr>
              <a:t>Hurdles</a:t>
            </a:r>
            <a:r>
              <a:rPr sz="4400" spc="-5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4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15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440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240" dirty="0">
                <a:solidFill>
                  <a:srgbClr val="FFFFFF"/>
                </a:solidFill>
                <a:latin typeface="Trebuchet MS"/>
                <a:cs typeface="Trebuchet MS"/>
              </a:rPr>
              <a:t>Cleared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4275" y="323850"/>
            <a:ext cx="4333875" cy="62103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825500" marR="506730" indent="-228600" algn="just">
              <a:lnSpc>
                <a:spcPct val="91800"/>
              </a:lnSpc>
              <a:buFont typeface="Arial"/>
              <a:buChar char="•"/>
              <a:tabLst>
                <a:tab pos="82613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challenges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still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stand 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way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worldwide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shift 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to the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decentralized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flavor 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internet.</a:t>
            </a:r>
            <a:endParaRPr sz="2000">
              <a:latin typeface="Carlito"/>
              <a:cs typeface="Carlito"/>
            </a:endParaRPr>
          </a:p>
          <a:p>
            <a:pPr marL="1283335" lvl="1" indent="-229870" algn="just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283970" algn="l"/>
              </a:tabLst>
            </a:pP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Adaption</a:t>
            </a:r>
            <a:endParaRPr sz="1550">
              <a:latin typeface="Carlito"/>
              <a:cs typeface="Carlito"/>
            </a:endParaRPr>
          </a:p>
          <a:p>
            <a:pPr marL="1283335" lvl="1" indent="-229870" algn="just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1283970" algn="l"/>
              </a:tabLst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Latency</a:t>
            </a:r>
            <a:r>
              <a:rPr sz="155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Problems</a:t>
            </a:r>
            <a:endParaRPr sz="1550">
              <a:latin typeface="Carlito"/>
              <a:cs typeface="Carlito"/>
            </a:endParaRPr>
          </a:p>
          <a:p>
            <a:pPr marL="1283335" marR="751840" lvl="1" indent="-229235" algn="just">
              <a:lnSpc>
                <a:spcPts val="1730"/>
              </a:lnSpc>
              <a:spcBef>
                <a:spcPts val="480"/>
              </a:spcBef>
              <a:buFont typeface="Arial"/>
              <a:buChar char="•"/>
              <a:tabLst>
                <a:tab pos="1283970" algn="l"/>
              </a:tabLst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Users Don’t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Want 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the Extra  Responsibility</a:t>
            </a:r>
            <a:endParaRPr sz="1550">
              <a:latin typeface="Carlito"/>
              <a:cs typeface="Carlito"/>
            </a:endParaRPr>
          </a:p>
          <a:p>
            <a:pPr marL="825500" marR="746125" indent="-228600">
              <a:lnSpc>
                <a:spcPct val="89900"/>
              </a:lnSpc>
              <a:spcBef>
                <a:spcPts val="825"/>
              </a:spcBef>
              <a:buClr>
                <a:srgbClr val="FFFFFF"/>
              </a:buClr>
              <a:buSzPct val="90000"/>
              <a:buFont typeface="Arial"/>
              <a:buChar char="•"/>
              <a:tabLst>
                <a:tab pos="882650" algn="l"/>
                <a:tab pos="883285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decentralized</a:t>
            </a:r>
            <a:r>
              <a:rPr sz="2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internet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remains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niche interest  closely allied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idiosyncratic world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cryptocurrencies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1300" y="1685925"/>
            <a:ext cx="560070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95450"/>
            <a:ext cx="12192000" cy="5162550"/>
            <a:chOff x="0" y="1695450"/>
            <a:chExt cx="12192000" cy="5162550"/>
          </a:xfrm>
        </p:grpSpPr>
        <p:sp>
          <p:nvSpPr>
            <p:cNvPr id="4" name="object 4"/>
            <p:cNvSpPr/>
            <p:nvPr/>
          </p:nvSpPr>
          <p:spPr>
            <a:xfrm>
              <a:off x="5357812" y="4359282"/>
              <a:ext cx="6834187" cy="2498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95450"/>
              <a:ext cx="7572375" cy="5162550"/>
            </a:xfrm>
            <a:custGeom>
              <a:avLst/>
              <a:gdLst/>
              <a:ahLst/>
              <a:cxnLst/>
              <a:rect l="l" t="t" r="r" b="b"/>
              <a:pathLst>
                <a:path w="7572375" h="5162550">
                  <a:moveTo>
                    <a:pt x="7571867" y="0"/>
                  </a:moveTo>
                  <a:lnTo>
                    <a:pt x="0" y="0"/>
                  </a:lnTo>
                  <a:lnTo>
                    <a:pt x="0" y="5162550"/>
                  </a:lnTo>
                  <a:lnTo>
                    <a:pt x="5177790" y="5162550"/>
                  </a:lnTo>
                  <a:lnTo>
                    <a:pt x="7571867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573087"/>
            <a:ext cx="44151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>
                <a:solidFill>
                  <a:srgbClr val="000000"/>
                </a:solidFill>
              </a:rPr>
              <a:t>Example:</a:t>
            </a:r>
            <a:r>
              <a:rPr spc="-745" dirty="0">
                <a:solidFill>
                  <a:srgbClr val="000000"/>
                </a:solidFill>
              </a:rPr>
              <a:t> </a:t>
            </a:r>
            <a:r>
              <a:rPr spc="-190" dirty="0">
                <a:solidFill>
                  <a:srgbClr val="000000"/>
                </a:solidFill>
              </a:rPr>
              <a:t>Ethereum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2014791"/>
            <a:ext cx="4829175" cy="38068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1300" marR="5080" indent="-229235">
              <a:lnSpc>
                <a:spcPct val="939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Ethereum project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was,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is,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one of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Internet's </a:t>
            </a:r>
            <a:r>
              <a:rPr sz="1250" spc="25" dirty="0">
                <a:solidFill>
                  <a:srgbClr val="FFFFFF"/>
                </a:solidFill>
                <a:latin typeface="Carlito"/>
                <a:cs typeface="Carlito"/>
              </a:rPr>
              <a:t>most 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intriguing and inspiring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experiments. </a:t>
            </a:r>
            <a:r>
              <a:rPr sz="125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all begun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back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250" spc="30" dirty="0">
                <a:solidFill>
                  <a:srgbClr val="FFFFFF"/>
                </a:solidFill>
                <a:latin typeface="Carlito"/>
                <a:cs typeface="Carlito"/>
              </a:rPr>
              <a:t>2013,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when  </a:t>
            </a:r>
            <a:r>
              <a:rPr sz="1250" spc="-5" dirty="0">
                <a:solidFill>
                  <a:srgbClr val="FFFFFF"/>
                </a:solidFill>
                <a:latin typeface="Carlito"/>
                <a:cs typeface="Carlito"/>
              </a:rPr>
              <a:t>researcher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prodigy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programmer,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Vitalik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Buterin,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proposed a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way  </a:t>
            </a:r>
            <a:r>
              <a:rPr sz="1250" spc="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generalize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concept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Bitcoin Blockchain,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transforming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it 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decentralized bookkeeping ledger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5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turing</a:t>
            </a:r>
            <a:endParaRPr sz="1250">
              <a:latin typeface="Carlito"/>
              <a:cs typeface="Carlito"/>
            </a:endParaRPr>
          </a:p>
          <a:p>
            <a:pPr marL="241300">
              <a:lnSpc>
                <a:spcPts val="1315"/>
              </a:lnSpc>
              <a:spcBef>
                <a:spcPts val="5"/>
              </a:spcBef>
            </a:pP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complete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virtual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machine,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"World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Computer", with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2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Carlito"/>
                <a:cs typeface="Carlito"/>
              </a:rPr>
              <a:t>intention</a:t>
            </a:r>
            <a:endParaRPr sz="1250">
              <a:latin typeface="Carlito"/>
              <a:cs typeface="Carlito"/>
            </a:endParaRPr>
          </a:p>
          <a:p>
            <a:pPr marL="241300" marR="7620">
              <a:lnSpc>
                <a:spcPts val="1430"/>
              </a:lnSpc>
              <a:spcBef>
                <a:spcPts val="65"/>
              </a:spcBef>
            </a:pPr>
            <a:r>
              <a:rPr sz="1250" spc="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run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applications,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websites and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even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entire organizations,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without  having </a:t>
            </a:r>
            <a:r>
              <a:rPr sz="1250" spc="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rely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server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farms,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case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today.</a:t>
            </a:r>
            <a:endParaRPr sz="1250">
              <a:latin typeface="Carlito"/>
              <a:cs typeface="Carlito"/>
            </a:endParaRPr>
          </a:p>
          <a:p>
            <a:pPr marL="241300" marR="407670" indent="-229235">
              <a:lnSpc>
                <a:spcPct val="926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Similarly </a:t>
            </a:r>
            <a:r>
              <a:rPr sz="1250" spc="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modern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Internet, Ethereum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many </a:t>
            </a:r>
            <a:r>
              <a:rPr sz="1250" spc="-5" dirty="0">
                <a:solidFill>
                  <a:srgbClr val="FFFFFF"/>
                </a:solidFill>
                <a:latin typeface="Carlito"/>
                <a:cs typeface="Carlito"/>
              </a:rPr>
              <a:t>different 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components in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order for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250" spc="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work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properly. </a:t>
            </a:r>
            <a:r>
              <a:rPr sz="1250" spc="20" dirty="0">
                <a:solidFill>
                  <a:srgbClr val="FFFFFF"/>
                </a:solidFill>
                <a:latin typeface="Carlito"/>
                <a:cs typeface="Carlito"/>
              </a:rPr>
              <a:t>Some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components of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Ethereum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25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follows:</a:t>
            </a:r>
            <a:endParaRPr sz="125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Accounts</a:t>
            </a:r>
            <a:endParaRPr sz="125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Validators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(or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so-called</a:t>
            </a:r>
            <a:r>
              <a:rPr sz="125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“miners”)</a:t>
            </a:r>
            <a:endParaRPr sz="125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Blockchain</a:t>
            </a:r>
            <a:r>
              <a:rPr sz="125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Carlito"/>
                <a:cs typeface="Carlito"/>
              </a:rPr>
              <a:t>ledger</a:t>
            </a:r>
            <a:endParaRPr sz="125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Ethereum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Virtual Machine</a:t>
            </a:r>
            <a:r>
              <a:rPr sz="125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arlito"/>
                <a:cs typeface="Carlito"/>
              </a:rPr>
              <a:t>(EVM)</a:t>
            </a:r>
            <a:endParaRPr sz="125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Browser </a:t>
            </a:r>
            <a:r>
              <a:rPr sz="1250" dirty="0">
                <a:solidFill>
                  <a:srgbClr val="FFFFFF"/>
                </a:solidFill>
                <a:latin typeface="Carlito"/>
                <a:cs typeface="Carlito"/>
              </a:rPr>
              <a:t>(for</a:t>
            </a:r>
            <a:r>
              <a:rPr sz="125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DApps)</a:t>
            </a:r>
            <a:endParaRPr sz="125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Clients</a:t>
            </a:r>
            <a:endParaRPr sz="125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50" spc="10" dirty="0">
                <a:solidFill>
                  <a:srgbClr val="FFFFFF"/>
                </a:solidFill>
                <a:latin typeface="Carlito"/>
                <a:cs typeface="Carlito"/>
              </a:rPr>
              <a:t>Full</a:t>
            </a:r>
            <a:r>
              <a:rPr sz="125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Carlito"/>
                <a:cs typeface="Carlito"/>
              </a:rPr>
              <a:t>nodes</a:t>
            </a:r>
            <a:endParaRPr sz="12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420C2-5EBF-411A-9F2D-1E9742911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35" y="739637"/>
            <a:ext cx="6426530" cy="53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5" y="952500"/>
            <a:ext cx="3343275" cy="2200275"/>
          </a:xfrm>
          <a:custGeom>
            <a:avLst/>
            <a:gdLst/>
            <a:ahLst/>
            <a:cxnLst/>
            <a:rect l="l" t="t" r="r" b="b"/>
            <a:pathLst>
              <a:path w="3343275" h="2200275">
                <a:moveTo>
                  <a:pt x="2995167" y="0"/>
                </a:moveTo>
                <a:lnTo>
                  <a:pt x="0" y="0"/>
                </a:lnTo>
                <a:lnTo>
                  <a:pt x="0" y="2200021"/>
                </a:lnTo>
                <a:lnTo>
                  <a:pt x="2995167" y="2200021"/>
                </a:lnTo>
                <a:lnTo>
                  <a:pt x="3342766" y="1099947"/>
                </a:lnTo>
                <a:lnTo>
                  <a:pt x="29951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9125" y="390525"/>
            <a:ext cx="7381875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4719" y="1780539"/>
            <a:ext cx="17005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25" dirty="0"/>
              <a:t>Conclusion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2466339" y="4012374"/>
            <a:ext cx="5819140" cy="206628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35" dirty="0">
                <a:latin typeface="Carlito"/>
                <a:cs typeface="Carlito"/>
              </a:rPr>
              <a:t>“Web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75" dirty="0">
                <a:latin typeface="Carlito"/>
                <a:cs typeface="Carlito"/>
              </a:rPr>
              <a:t>3”—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third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era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of</a:t>
            </a:r>
            <a:r>
              <a:rPr sz="1400" dirty="0">
                <a:latin typeface="Carlito"/>
                <a:cs typeface="Carlito"/>
              </a:rPr>
              <a:t> the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internet</a:t>
            </a:r>
            <a:endParaRPr sz="1400">
              <a:latin typeface="Carlito"/>
              <a:cs typeface="Carlito"/>
            </a:endParaRPr>
          </a:p>
          <a:p>
            <a:pPr marL="241300" marR="6350" indent="-229235">
              <a:lnSpc>
                <a:spcPts val="1500"/>
              </a:lnSpc>
              <a:spcBef>
                <a:spcPts val="10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25" dirty="0">
                <a:latin typeface="Carlito"/>
                <a:cs typeface="Carlito"/>
              </a:rPr>
              <a:t>On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vision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of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better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decentralized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web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envisions,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users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control</a:t>
            </a:r>
            <a:r>
              <a:rPr sz="1400" spc="-114" dirty="0">
                <a:latin typeface="Carlito"/>
                <a:cs typeface="Carlito"/>
              </a:rPr>
              <a:t> </a:t>
            </a:r>
            <a:r>
              <a:rPr sz="1400" spc="15" dirty="0">
                <a:latin typeface="Carlito"/>
                <a:cs typeface="Carlito"/>
              </a:rPr>
              <a:t>where</a:t>
            </a:r>
            <a:r>
              <a:rPr sz="1400" spc="-13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their  </a:t>
            </a:r>
            <a:r>
              <a:rPr sz="1400" dirty="0">
                <a:latin typeface="Carlito"/>
                <a:cs typeface="Carlito"/>
              </a:rPr>
              <a:t>data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is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stored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and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how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it's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accessed.</a:t>
            </a:r>
            <a:endParaRPr sz="1400">
              <a:latin typeface="Carlito"/>
              <a:cs typeface="Carlito"/>
            </a:endParaRPr>
          </a:p>
          <a:p>
            <a:pPr marL="241300" marR="379095" indent="-229235">
              <a:lnSpc>
                <a:spcPts val="1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5" dirty="0">
                <a:latin typeface="Carlito"/>
                <a:cs typeface="Carlito"/>
              </a:rPr>
              <a:t>Cryptocurrency </a:t>
            </a:r>
            <a:r>
              <a:rPr sz="1400" spc="15" dirty="0">
                <a:latin typeface="Carlito"/>
                <a:cs typeface="Carlito"/>
              </a:rPr>
              <a:t>&amp; </a:t>
            </a:r>
            <a:r>
              <a:rPr sz="1400" spc="-10" dirty="0">
                <a:latin typeface="Carlito"/>
                <a:cs typeface="Carlito"/>
              </a:rPr>
              <a:t>Decentralized Internet </a:t>
            </a:r>
            <a:r>
              <a:rPr sz="1400" spc="15" dirty="0">
                <a:latin typeface="Carlito"/>
                <a:cs typeface="Carlito"/>
              </a:rPr>
              <a:t>are </a:t>
            </a:r>
            <a:r>
              <a:rPr sz="1400" dirty="0">
                <a:latin typeface="Carlito"/>
                <a:cs typeface="Carlito"/>
              </a:rPr>
              <a:t>intriguing methods </a:t>
            </a:r>
            <a:r>
              <a:rPr sz="1400" spc="5" dirty="0">
                <a:latin typeface="Carlito"/>
                <a:cs typeface="Carlito"/>
              </a:rPr>
              <a:t>of  </a:t>
            </a:r>
            <a:r>
              <a:rPr sz="1400" spc="-5" dirty="0">
                <a:latin typeface="Carlito"/>
                <a:cs typeface="Carlito"/>
              </a:rPr>
              <a:t>deregulating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an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essential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aspect</a:t>
            </a:r>
            <a:r>
              <a:rPr sz="1400" spc="-13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of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modern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life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and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they</a:t>
            </a:r>
            <a:r>
              <a:rPr sz="1400" spc="20" dirty="0">
                <a:latin typeface="Carlito"/>
                <a:cs typeface="Carlito"/>
              </a:rPr>
              <a:t> share</a:t>
            </a:r>
            <a:r>
              <a:rPr sz="1400" spc="-1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15" dirty="0">
                <a:latin typeface="Carlito"/>
                <a:cs typeface="Carlito"/>
              </a:rPr>
              <a:t>same  </a:t>
            </a:r>
            <a:r>
              <a:rPr sz="1400" spc="10" dirty="0">
                <a:latin typeface="Carlito"/>
                <a:cs typeface="Carlito"/>
              </a:rPr>
              <a:t>DNA.</a:t>
            </a:r>
            <a:endParaRPr sz="1400">
              <a:latin typeface="Carlito"/>
              <a:cs typeface="Carlito"/>
            </a:endParaRPr>
          </a:p>
          <a:p>
            <a:pPr marL="241300" indent="-229235">
              <a:lnSpc>
                <a:spcPts val="1590"/>
              </a:lnSpc>
              <a:spcBef>
                <a:spcPts val="7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latin typeface="Carlito"/>
                <a:cs typeface="Carlito"/>
              </a:rPr>
              <a:t>Decentralized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networks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aren’t</a:t>
            </a:r>
            <a:r>
              <a:rPr sz="1400" spc="-114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a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silver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bullet</a:t>
            </a:r>
            <a:r>
              <a:rPr sz="1400" spc="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that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will</a:t>
            </a:r>
            <a:r>
              <a:rPr sz="1400" spc="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fix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all</a:t>
            </a:r>
            <a:r>
              <a:rPr sz="1400" spc="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problems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on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ts val="1590"/>
              </a:lnSpc>
            </a:pPr>
            <a:r>
              <a:rPr sz="1400" dirty="0">
                <a:latin typeface="Carlito"/>
                <a:cs typeface="Carlito"/>
              </a:rPr>
              <a:t>the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internet.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But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they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offer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a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much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better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approach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than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centralized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systems.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EEF2-8645-4321-BB7F-CBDE5408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C7C16-D622-4DE7-AA18-F1E16D73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195" y="2765742"/>
            <a:ext cx="10087609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Abhishek Tripathi                                      (Roll No:- 1709010003)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Divya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Darshan                                            (Roll No:- 1709010032)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Aditya Nath                                                (Roll No:- 1709010007)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Himanshu Yadav                                       (Roll No:- 1709010040)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0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73087"/>
            <a:ext cx="17386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5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84845"/>
            <a:ext cx="5158105" cy="31254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20" dirty="0">
                <a:latin typeface="Carlito"/>
                <a:cs typeface="Carlito"/>
              </a:rPr>
              <a:t>Centralized </a:t>
            </a:r>
            <a:r>
              <a:rPr sz="2750" spc="-25" dirty="0">
                <a:latin typeface="Carlito"/>
                <a:cs typeface="Carlito"/>
              </a:rPr>
              <a:t>Internet’s</a:t>
            </a:r>
            <a:r>
              <a:rPr sz="2750" spc="80" dirty="0">
                <a:latin typeface="Carlito"/>
                <a:cs typeface="Carlito"/>
              </a:rPr>
              <a:t> </a:t>
            </a:r>
            <a:r>
              <a:rPr sz="2750" spc="-5" dirty="0">
                <a:latin typeface="Carlito"/>
                <a:cs typeface="Carlito"/>
              </a:rPr>
              <a:t>Problems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10" dirty="0">
                <a:latin typeface="Carlito"/>
                <a:cs typeface="Carlito"/>
              </a:rPr>
              <a:t>What </a:t>
            </a:r>
            <a:r>
              <a:rPr sz="2750" spc="-15" dirty="0">
                <a:latin typeface="Carlito"/>
                <a:cs typeface="Carlito"/>
              </a:rPr>
              <a:t>is Decentralized</a:t>
            </a:r>
            <a:r>
              <a:rPr sz="2750" spc="65" dirty="0">
                <a:latin typeface="Carlito"/>
                <a:cs typeface="Carlito"/>
              </a:rPr>
              <a:t> </a:t>
            </a:r>
            <a:r>
              <a:rPr sz="2750" spc="-15" dirty="0">
                <a:latin typeface="Carlito"/>
                <a:cs typeface="Carlito"/>
              </a:rPr>
              <a:t>Internet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20" dirty="0">
                <a:latin typeface="Carlito"/>
                <a:cs typeface="Carlito"/>
              </a:rPr>
              <a:t>How </a:t>
            </a:r>
            <a:r>
              <a:rPr sz="2750" spc="-15" dirty="0">
                <a:latin typeface="Carlito"/>
                <a:cs typeface="Carlito"/>
              </a:rPr>
              <a:t>Decentralized </a:t>
            </a:r>
            <a:r>
              <a:rPr sz="2750" spc="-10" dirty="0">
                <a:latin typeface="Carlito"/>
                <a:cs typeface="Carlito"/>
              </a:rPr>
              <a:t>Internet</a:t>
            </a:r>
            <a:r>
              <a:rPr sz="2750" spc="15" dirty="0">
                <a:latin typeface="Carlito"/>
                <a:cs typeface="Carlito"/>
              </a:rPr>
              <a:t> </a:t>
            </a:r>
            <a:r>
              <a:rPr sz="2750" spc="-10" dirty="0">
                <a:latin typeface="Carlito"/>
                <a:cs typeface="Carlito"/>
              </a:rPr>
              <a:t>Works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latin typeface="Carlito"/>
                <a:cs typeface="Carlito"/>
              </a:rPr>
              <a:t>The </a:t>
            </a:r>
            <a:r>
              <a:rPr sz="2750" spc="-20" dirty="0">
                <a:latin typeface="Carlito"/>
                <a:cs typeface="Carlito"/>
              </a:rPr>
              <a:t>Hurdles </a:t>
            </a:r>
            <a:r>
              <a:rPr sz="2750" spc="-5" dirty="0">
                <a:latin typeface="Carlito"/>
                <a:cs typeface="Carlito"/>
              </a:rPr>
              <a:t>to </a:t>
            </a:r>
            <a:r>
              <a:rPr sz="2750" spc="10" dirty="0">
                <a:latin typeface="Carlito"/>
                <a:cs typeface="Carlito"/>
              </a:rPr>
              <a:t>Be</a:t>
            </a:r>
            <a:r>
              <a:rPr sz="2750" spc="-390" dirty="0">
                <a:latin typeface="Carlito"/>
                <a:cs typeface="Carlito"/>
              </a:rPr>
              <a:t> </a:t>
            </a:r>
            <a:r>
              <a:rPr sz="2750" dirty="0">
                <a:latin typeface="Carlito"/>
                <a:cs typeface="Carlito"/>
              </a:rPr>
              <a:t>Cleared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10" dirty="0">
                <a:latin typeface="Carlito"/>
                <a:cs typeface="Carlito"/>
              </a:rPr>
              <a:t>Examples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latin typeface="Carlito"/>
                <a:cs typeface="Carlito"/>
              </a:rPr>
              <a:t>The</a:t>
            </a:r>
            <a:r>
              <a:rPr sz="2750" spc="15" dirty="0">
                <a:latin typeface="Carlito"/>
                <a:cs typeface="Carlito"/>
              </a:rPr>
              <a:t> </a:t>
            </a:r>
            <a:r>
              <a:rPr sz="2750" spc="-5" dirty="0">
                <a:latin typeface="Carlito"/>
                <a:cs typeface="Carlito"/>
              </a:rPr>
              <a:t>Future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287125" cy="6858000"/>
            <a:chOff x="0" y="0"/>
            <a:chExt cx="11287125" cy="6858000"/>
          </a:xfrm>
        </p:grpSpPr>
        <p:sp>
          <p:nvSpPr>
            <p:cNvPr id="3" name="object 3"/>
            <p:cNvSpPr/>
            <p:nvPr/>
          </p:nvSpPr>
          <p:spPr>
            <a:xfrm>
              <a:off x="7172325" y="3000375"/>
              <a:ext cx="4114800" cy="175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543800" cy="6858000"/>
            </a:xfrm>
            <a:custGeom>
              <a:avLst/>
              <a:gdLst/>
              <a:ahLst/>
              <a:cxnLst/>
              <a:rect l="l" t="t" r="r" b="b"/>
              <a:pathLst>
                <a:path w="7543800" h="6858000">
                  <a:moveTo>
                    <a:pt x="7543673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4365879" y="6857998"/>
                  </a:lnTo>
                  <a:lnTo>
                    <a:pt x="7543673" y="0"/>
                  </a:lnTo>
                  <a:close/>
                </a:path>
              </a:pathLst>
            </a:custGeom>
            <a:solidFill>
              <a:srgbClr val="24242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096125" cy="6858000"/>
            </a:xfrm>
            <a:custGeom>
              <a:avLst/>
              <a:gdLst/>
              <a:ahLst/>
              <a:cxnLst/>
              <a:rect l="l" t="t" r="r" b="b"/>
              <a:pathLst>
                <a:path w="7096125" h="6858000">
                  <a:moveTo>
                    <a:pt x="7095871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3918458" y="6857998"/>
                  </a:lnTo>
                  <a:lnTo>
                    <a:pt x="7095871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289813"/>
            <a:ext cx="4827905" cy="131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045"/>
              </a:lnSpc>
              <a:spcBef>
                <a:spcPts val="130"/>
              </a:spcBef>
            </a:pPr>
            <a:r>
              <a:rPr spc="-250" dirty="0"/>
              <a:t>Centralized</a:t>
            </a:r>
            <a:r>
              <a:rPr spc="-655" dirty="0"/>
              <a:t> </a:t>
            </a:r>
            <a:r>
              <a:rPr spc="-240" dirty="0"/>
              <a:t>Internet’s</a:t>
            </a:r>
          </a:p>
          <a:p>
            <a:pPr marL="12700">
              <a:lnSpc>
                <a:spcPts val="5045"/>
              </a:lnSpc>
            </a:pPr>
            <a:r>
              <a:rPr spc="-170" dirty="0"/>
              <a:t>Problems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870" y="1676780"/>
            <a:ext cx="3946525" cy="491617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41300" marR="49530" indent="-229235">
              <a:lnSpc>
                <a:spcPct val="90500"/>
              </a:lnSpc>
              <a:spcBef>
                <a:spcPts val="28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Relatively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few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large,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physical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servers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(associated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operated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relatively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few large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corporations)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responsible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hosting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essential</a:t>
            </a:r>
            <a:r>
              <a:rPr sz="14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what  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consider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internet.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These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web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hosting and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cloud computing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servers are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responsible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keeping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email,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social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media,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webpages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available to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—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that means that the  companies that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own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those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servers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  outsized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impact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how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internet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400">
              <a:latin typeface="Carlito"/>
              <a:cs typeface="Carlito"/>
            </a:endParaRPr>
          </a:p>
          <a:p>
            <a:pPr marL="241300" indent="-229235">
              <a:lnSpc>
                <a:spcPts val="159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major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vulnerabilities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only</a:t>
            </a:r>
            <a:r>
              <a:rPr sz="14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ts val="1590"/>
              </a:lnSpc>
            </a:pP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worse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near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future</a:t>
            </a:r>
            <a:endParaRPr sz="140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Servers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Go</a:t>
            </a:r>
            <a:r>
              <a:rPr sz="1400" spc="-2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Down</a:t>
            </a:r>
            <a:endParaRPr sz="140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Servers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Hacked</a:t>
            </a:r>
            <a:endParaRPr sz="140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Companies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Throttle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Censor</a:t>
            </a: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marL="699135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Companies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Monetize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Your</a:t>
            </a:r>
            <a:r>
              <a:rPr sz="14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marL="775335" lvl="1" indent="-305435">
              <a:lnSpc>
                <a:spcPct val="100000"/>
              </a:lnSpc>
              <a:spcBef>
                <a:spcPts val="1250"/>
              </a:spcBef>
              <a:buSzPct val="171428"/>
              <a:buFont typeface="Arial"/>
              <a:buChar char="•"/>
              <a:tabLst>
                <a:tab pos="774700" algn="l"/>
                <a:tab pos="775335" algn="l"/>
              </a:tabLst>
            </a:pP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Problem</a:t>
            </a:r>
            <a:r>
              <a:rPr sz="1400" spc="-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network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governance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ts val="1500"/>
              </a:lnSpc>
              <a:spcBef>
                <a:spcPts val="13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5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21st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century,</a:t>
            </a:r>
            <a:r>
              <a:rPr sz="14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lack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personal</a:t>
            </a: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privacy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just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normal.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doesn’t</a:t>
            </a:r>
            <a:r>
              <a:rPr sz="14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be.</a:t>
            </a:r>
            <a:endParaRPr sz="1400">
              <a:latin typeface="Carlito"/>
              <a:cs typeface="Carlito"/>
            </a:endParaRPr>
          </a:p>
          <a:p>
            <a:pPr marL="241300" marR="18415" indent="-229235">
              <a:lnSpc>
                <a:spcPts val="15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best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entrepreneurs,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developers,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investors 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become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wary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building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top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centralized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platforms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0" y="0"/>
            <a:ext cx="11715750" cy="6858000"/>
            <a:chOff x="476250" y="0"/>
            <a:chExt cx="11715750" cy="6858000"/>
          </a:xfrm>
        </p:grpSpPr>
        <p:sp>
          <p:nvSpPr>
            <p:cNvPr id="3" name="object 3"/>
            <p:cNvSpPr/>
            <p:nvPr/>
          </p:nvSpPr>
          <p:spPr>
            <a:xfrm>
              <a:off x="962025" y="0"/>
              <a:ext cx="11220450" cy="6858000"/>
            </a:xfrm>
            <a:custGeom>
              <a:avLst/>
              <a:gdLst/>
              <a:ahLst/>
              <a:cxnLst/>
              <a:rect l="l" t="t" r="r" b="b"/>
              <a:pathLst>
                <a:path w="11220450" h="6858000">
                  <a:moveTo>
                    <a:pt x="11220069" y="0"/>
                  </a:moveTo>
                  <a:lnTo>
                    <a:pt x="0" y="0"/>
                  </a:lnTo>
                  <a:lnTo>
                    <a:pt x="3176524" y="6857998"/>
                  </a:lnTo>
                  <a:lnTo>
                    <a:pt x="11220069" y="6857998"/>
                  </a:lnTo>
                  <a:lnTo>
                    <a:pt x="11220069" y="0"/>
                  </a:lnTo>
                  <a:close/>
                </a:path>
              </a:pathLst>
            </a:custGeom>
            <a:solidFill>
              <a:srgbClr val="24242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9225" y="0"/>
              <a:ext cx="10772775" cy="6858000"/>
            </a:xfrm>
            <a:custGeom>
              <a:avLst/>
              <a:gdLst/>
              <a:ahLst/>
              <a:cxnLst/>
              <a:rect l="l" t="t" r="r" b="b"/>
              <a:pathLst>
                <a:path w="10772775" h="6858000">
                  <a:moveTo>
                    <a:pt x="10772267" y="0"/>
                  </a:moveTo>
                  <a:lnTo>
                    <a:pt x="0" y="0"/>
                  </a:lnTo>
                  <a:lnTo>
                    <a:pt x="3176270" y="6857998"/>
                  </a:lnTo>
                  <a:lnTo>
                    <a:pt x="10772267" y="6857998"/>
                  </a:lnTo>
                  <a:lnTo>
                    <a:pt x="10772267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0" y="1571625"/>
              <a:ext cx="3429000" cy="3714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63415" y="573087"/>
            <a:ext cx="68624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10" dirty="0"/>
              <a:t>What</a:t>
            </a:r>
            <a:r>
              <a:rPr spc="-540" dirty="0"/>
              <a:t> </a:t>
            </a:r>
            <a:r>
              <a:rPr spc="-175" dirty="0"/>
              <a:t>is</a:t>
            </a:r>
            <a:r>
              <a:rPr spc="-365" dirty="0"/>
              <a:t> </a:t>
            </a:r>
            <a:r>
              <a:rPr spc="-225" dirty="0"/>
              <a:t>Decentralized</a:t>
            </a:r>
            <a:r>
              <a:rPr spc="-650" dirty="0"/>
              <a:t> </a:t>
            </a:r>
            <a:r>
              <a:rPr spc="-204" dirty="0"/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67225" y="2007552"/>
            <a:ext cx="6917055" cy="42532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41300" marR="5080" indent="-229235">
              <a:lnSpc>
                <a:spcPct val="94200"/>
              </a:lnSpc>
              <a:spcBef>
                <a:spcPts val="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Decentralized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simply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mean </a:t>
            </a:r>
            <a:r>
              <a:rPr sz="1550" spc="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 I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host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nodes </a:t>
            </a:r>
            <a:r>
              <a:rPr sz="1550" spc="-20" dirty="0">
                <a:solidFill>
                  <a:srgbClr val="FFFFFF"/>
                </a:solidFill>
                <a:latin typeface="Carlito"/>
                <a:cs typeface="Carlito"/>
              </a:rPr>
              <a:t>(servers)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 still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we 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can’t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peek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what’s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getting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stored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processed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inside our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nodes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encrypted 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p2p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protocol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ensuring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security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integrity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being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passed 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around.</a:t>
            </a:r>
            <a:endParaRPr sz="1550">
              <a:latin typeface="Carlito"/>
              <a:cs typeface="Carlito"/>
            </a:endParaRPr>
          </a:p>
          <a:p>
            <a:pPr marL="241300" marR="22860" indent="-229235">
              <a:lnSpc>
                <a:spcPct val="915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vision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replace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today’s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existing </a:t>
            </a:r>
            <a:r>
              <a:rPr sz="1550" spc="-15" dirty="0">
                <a:solidFill>
                  <a:srgbClr val="FFFFFF"/>
                </a:solidFill>
                <a:latin typeface="Carlito"/>
                <a:cs typeface="Carlito"/>
              </a:rPr>
              <a:t>server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centric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intrusive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systems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with a 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fully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decentralized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trustless network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made up by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individual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who 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contribute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storage,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computing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power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and bandwidth to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form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world-wide  autonomous system.</a:t>
            </a:r>
            <a:endParaRPr sz="1550">
              <a:latin typeface="Carlito"/>
              <a:cs typeface="Carlito"/>
            </a:endParaRPr>
          </a:p>
          <a:p>
            <a:pPr marL="241300" marR="194945" indent="-229235">
              <a:lnSpc>
                <a:spcPts val="1650"/>
              </a:lnSpc>
              <a:spcBef>
                <a:spcPts val="10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technology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that’s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getting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renewing excitement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decentralized internet 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550" spc="30" dirty="0">
                <a:solidFill>
                  <a:srgbClr val="FFFFFF"/>
                </a:solidFill>
                <a:latin typeface="Carlito"/>
                <a:cs typeface="Carlito"/>
              </a:rPr>
              <a:t>2018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55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Blockchain.</a:t>
            </a:r>
            <a:endParaRPr sz="1550">
              <a:latin typeface="Carlito"/>
              <a:cs typeface="Carlito"/>
            </a:endParaRPr>
          </a:p>
          <a:p>
            <a:pPr marL="241300" marR="144780" indent="-229235">
              <a:lnSpc>
                <a:spcPct val="91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blockchain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protocol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designed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allow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transactions across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distributed 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without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broker overseeing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process.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Any information 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can be </a:t>
            </a:r>
            <a:r>
              <a:rPr sz="1550" spc="-15" dirty="0">
                <a:solidFill>
                  <a:srgbClr val="FFFFFF"/>
                </a:solidFill>
                <a:latin typeface="Carlito"/>
                <a:cs typeface="Carlito"/>
              </a:rPr>
              <a:t>observed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anyone, and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encoded 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way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won’t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let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anyone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mess 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it.</a:t>
            </a:r>
            <a:endParaRPr sz="1550">
              <a:latin typeface="Carlito"/>
              <a:cs typeface="Carlito"/>
            </a:endParaRPr>
          </a:p>
          <a:p>
            <a:pPr marL="241300" marR="141605" indent="-229235">
              <a:lnSpc>
                <a:spcPts val="17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1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decentralized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application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(Dapp,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dApp or DApp)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 application that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run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by 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many </a:t>
            </a:r>
            <a:r>
              <a:rPr sz="1550" spc="-10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decentralized network </a:t>
            </a:r>
            <a:r>
              <a:rPr sz="1550" spc="1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trustless protocols.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They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designed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50" dirty="0">
                <a:solidFill>
                  <a:srgbClr val="FFFFFF"/>
                </a:solidFill>
                <a:latin typeface="Carlito"/>
                <a:cs typeface="Carlito"/>
              </a:rPr>
              <a:t>avoid </a:t>
            </a:r>
            <a:r>
              <a:rPr sz="1550" spc="5" dirty="0">
                <a:solidFill>
                  <a:srgbClr val="FFFFFF"/>
                </a:solidFill>
                <a:latin typeface="Carlito"/>
                <a:cs typeface="Carlito"/>
              </a:rPr>
              <a:t>any single point of</a:t>
            </a:r>
            <a:r>
              <a:rPr sz="155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rlito"/>
                <a:cs typeface="Carlito"/>
              </a:rPr>
              <a:t>failure.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23850"/>
            <a:ext cx="6696075" cy="410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34275" y="323850"/>
            <a:ext cx="4333875" cy="6210300"/>
          </a:xfrm>
          <a:custGeom>
            <a:avLst/>
            <a:gdLst/>
            <a:ahLst/>
            <a:cxnLst/>
            <a:rect l="l" t="t" r="r" b="b"/>
            <a:pathLst>
              <a:path w="4333875" h="6210300">
                <a:moveTo>
                  <a:pt x="4333875" y="0"/>
                </a:moveTo>
                <a:lnTo>
                  <a:pt x="0" y="0"/>
                </a:lnTo>
                <a:lnTo>
                  <a:pt x="0" y="6209792"/>
                </a:lnTo>
                <a:lnTo>
                  <a:pt x="4333875" y="6209792"/>
                </a:lnTo>
                <a:lnTo>
                  <a:pt x="43338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850" y="4572000"/>
            <a:ext cx="7058025" cy="1962150"/>
          </a:xfrm>
          <a:prstGeom prst="rect">
            <a:avLst/>
          </a:prstGeom>
          <a:solidFill>
            <a:srgbClr val="526C74"/>
          </a:solidFill>
        </p:spPr>
        <p:txBody>
          <a:bodyPr vert="horz" wrap="square" lIns="0" tIns="236220" rIns="0" bIns="0" rtlCol="0">
            <a:spAutoFit/>
          </a:bodyPr>
          <a:lstStyle/>
          <a:p>
            <a:pPr marR="331470" algn="r">
              <a:lnSpc>
                <a:spcPts val="5155"/>
              </a:lnSpc>
              <a:spcBef>
                <a:spcPts val="1860"/>
              </a:spcBef>
            </a:pPr>
            <a:r>
              <a:rPr sz="4400" spc="-110" dirty="0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sz="4400" spc="-250" dirty="0">
                <a:solidFill>
                  <a:srgbClr val="FFFFFF"/>
                </a:solidFill>
                <a:latin typeface="Trebuchet MS"/>
                <a:cs typeface="Trebuchet MS"/>
              </a:rPr>
              <a:t>Decentralized</a:t>
            </a:r>
            <a:r>
              <a:rPr sz="4400" spc="-9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225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sz="4400">
              <a:latin typeface="Trebuchet MS"/>
              <a:cs typeface="Trebuchet MS"/>
            </a:endParaRPr>
          </a:p>
          <a:p>
            <a:pPr marR="327660" algn="r">
              <a:lnSpc>
                <a:spcPts val="5155"/>
              </a:lnSpc>
            </a:pPr>
            <a:r>
              <a:rPr sz="4400" spc="-1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4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00" spc="-2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400" spc="-42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4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2125" y="610552"/>
            <a:ext cx="3224530" cy="55086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1300" marR="54610" indent="-228600">
              <a:lnSpc>
                <a:spcPct val="90400"/>
              </a:lnSpc>
              <a:spcBef>
                <a:spcPts val="285"/>
              </a:spcBef>
              <a:buClr>
                <a:srgbClr val="FFFFFF"/>
              </a:buClr>
              <a:buSzPct val="128571"/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dirty="0"/>
              <a:t>	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decentralized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version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rely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 a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peer-to-peer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built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 a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community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users.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Their internet-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connected devices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would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host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internet,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high-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powered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servers.</a:t>
            </a:r>
            <a:r>
              <a:rPr sz="14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website</a:t>
            </a:r>
            <a:r>
              <a:rPr sz="14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would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spread</a:t>
            </a:r>
            <a:r>
              <a:rPr sz="1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out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across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hundreds</a:t>
            </a:r>
            <a:r>
              <a:rPr sz="14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nodes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on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different devices,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erasing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possibility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single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server crashing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due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to,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say,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DDoS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attack.</a:t>
            </a:r>
            <a:endParaRPr sz="14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10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devices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r>
              <a:rPr sz="14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know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how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much of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bandwidth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lies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idle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never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used.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decentralized</a:t>
            </a:r>
            <a:r>
              <a:rPr sz="14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Internet  will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bandwidth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provide Internet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everyone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who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signs  up for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it.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current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Internet will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just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stub 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can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launch 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decentralized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Internet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then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go 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worry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free.</a:t>
            </a:r>
            <a:endParaRPr sz="1400">
              <a:latin typeface="Carlito"/>
              <a:cs typeface="Carlito"/>
            </a:endParaRPr>
          </a:p>
          <a:p>
            <a:pPr marL="241300" marR="44450" indent="-228600">
              <a:lnSpc>
                <a:spcPct val="9000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114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put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line,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user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both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client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server. 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Your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devices’  will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make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4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idle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bandwidth</a:t>
            </a:r>
            <a:r>
              <a:rPr sz="1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other  connected mobile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devices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return,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provide</a:t>
            </a:r>
            <a:r>
              <a:rPr sz="14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bandwidth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your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device</a:t>
            </a:r>
            <a:r>
              <a:rPr sz="14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others.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won’t 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possibilities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of  hacking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even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though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devices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interconnected.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4450" y="1905000"/>
            <a:ext cx="622935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573087"/>
            <a:ext cx="43287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4" dirty="0">
                <a:solidFill>
                  <a:srgbClr val="000000"/>
                </a:solidFill>
              </a:rPr>
              <a:t>Examples </a:t>
            </a:r>
            <a:r>
              <a:rPr spc="-260" dirty="0">
                <a:solidFill>
                  <a:srgbClr val="000000"/>
                </a:solidFill>
              </a:rPr>
              <a:t>-</a:t>
            </a:r>
            <a:r>
              <a:rPr spc="-810" dirty="0">
                <a:solidFill>
                  <a:srgbClr val="000000"/>
                </a:solidFill>
              </a:rPr>
              <a:t> </a:t>
            </a:r>
            <a:r>
              <a:rPr spc="-215" dirty="0">
                <a:solidFill>
                  <a:srgbClr val="000000"/>
                </a:solidFill>
              </a:rPr>
              <a:t>Zeronet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793557"/>
            <a:ext cx="3573145" cy="404367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1500"/>
              </a:lnSpc>
              <a:spcBef>
                <a:spcPts val="475"/>
              </a:spcBef>
              <a:buSzPct val="116129"/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/>
              <a:t>	</a:t>
            </a:r>
            <a:r>
              <a:rPr sz="1550" u="sng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rlito"/>
                <a:cs typeface="Carlito"/>
                <a:hlinkClick r:id="rId3"/>
              </a:rPr>
              <a:t>ZeroNet</a:t>
            </a:r>
            <a:r>
              <a:rPr sz="1550" dirty="0">
                <a:solidFill>
                  <a:srgbClr val="0461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1550" spc="5" dirty="0">
                <a:latin typeface="Carlito"/>
                <a:cs typeface="Carlito"/>
              </a:rPr>
              <a:t>launched that </a:t>
            </a:r>
            <a:r>
              <a:rPr sz="1550" spc="15" dirty="0">
                <a:latin typeface="Carlito"/>
                <a:cs typeface="Carlito"/>
              </a:rPr>
              <a:t>aims </a:t>
            </a:r>
            <a:r>
              <a:rPr sz="1550" spc="5" dirty="0">
                <a:latin typeface="Carlito"/>
                <a:cs typeface="Carlito"/>
              </a:rPr>
              <a:t>to </a:t>
            </a:r>
            <a:r>
              <a:rPr sz="1550" spc="-5" dirty="0">
                <a:latin typeface="Carlito"/>
                <a:cs typeface="Carlito"/>
              </a:rPr>
              <a:t>deliver </a:t>
            </a:r>
            <a:r>
              <a:rPr sz="1550" spc="10" dirty="0">
                <a:latin typeface="Carlito"/>
                <a:cs typeface="Carlito"/>
              </a:rPr>
              <a:t>a  </a:t>
            </a:r>
            <a:r>
              <a:rPr sz="1550" spc="-5" dirty="0">
                <a:latin typeface="Carlito"/>
                <a:cs typeface="Carlito"/>
              </a:rPr>
              <a:t>decentralized </a:t>
            </a:r>
            <a:r>
              <a:rPr sz="1550" dirty="0">
                <a:latin typeface="Carlito"/>
                <a:cs typeface="Carlito"/>
              </a:rPr>
              <a:t>web platform </a:t>
            </a:r>
            <a:r>
              <a:rPr sz="1550" spc="5" dirty="0">
                <a:latin typeface="Carlito"/>
                <a:cs typeface="Carlito"/>
              </a:rPr>
              <a:t>using Bitcoin  cryptography and the </a:t>
            </a:r>
            <a:r>
              <a:rPr sz="1550" spc="-20" dirty="0">
                <a:latin typeface="Carlito"/>
                <a:cs typeface="Carlito"/>
              </a:rPr>
              <a:t>BitTorrent  </a:t>
            </a:r>
            <a:r>
              <a:rPr sz="1550" dirty="0">
                <a:latin typeface="Carlito"/>
                <a:cs typeface="Carlito"/>
              </a:rPr>
              <a:t>network.</a:t>
            </a:r>
            <a:endParaRPr sz="1550">
              <a:latin typeface="Carlito"/>
              <a:cs typeface="Carlito"/>
            </a:endParaRPr>
          </a:p>
          <a:p>
            <a:pPr marL="241300" marR="14604" indent="-229235">
              <a:lnSpc>
                <a:spcPct val="821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dirty="0">
                <a:latin typeface="Carlito"/>
                <a:cs typeface="Carlito"/>
              </a:rPr>
              <a:t>ZeroNet </a:t>
            </a:r>
            <a:r>
              <a:rPr sz="1550" spc="-10" dirty="0">
                <a:latin typeface="Carlito"/>
                <a:cs typeface="Carlito"/>
              </a:rPr>
              <a:t>uses </a:t>
            </a:r>
            <a:r>
              <a:rPr sz="1550" spc="10" dirty="0">
                <a:latin typeface="Carlito"/>
                <a:cs typeface="Carlito"/>
              </a:rPr>
              <a:t>a combination </a:t>
            </a:r>
            <a:r>
              <a:rPr sz="1550" spc="5" dirty="0">
                <a:latin typeface="Carlito"/>
                <a:cs typeface="Carlito"/>
              </a:rPr>
              <a:t>of  </a:t>
            </a:r>
            <a:r>
              <a:rPr sz="1550" spc="-20" dirty="0">
                <a:latin typeface="Carlito"/>
                <a:cs typeface="Carlito"/>
              </a:rPr>
              <a:t>BitTorrent,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spc="5" dirty="0">
                <a:latin typeface="Carlito"/>
                <a:cs typeface="Carlito"/>
              </a:rPr>
              <a:t>custom </a:t>
            </a:r>
            <a:r>
              <a:rPr sz="1550" dirty="0">
                <a:latin typeface="Carlito"/>
                <a:cs typeface="Carlito"/>
              </a:rPr>
              <a:t>file </a:t>
            </a:r>
            <a:r>
              <a:rPr sz="1550" spc="-20" dirty="0">
                <a:latin typeface="Carlito"/>
                <a:cs typeface="Carlito"/>
              </a:rPr>
              <a:t>server </a:t>
            </a:r>
            <a:r>
              <a:rPr sz="1550" spc="5" dirty="0">
                <a:latin typeface="Carlito"/>
                <a:cs typeface="Carlito"/>
              </a:rPr>
              <a:t>and </a:t>
            </a:r>
            <a:r>
              <a:rPr sz="1550" spc="10" dirty="0">
                <a:latin typeface="Carlito"/>
                <a:cs typeface="Carlito"/>
              </a:rPr>
              <a:t>a  </a:t>
            </a:r>
            <a:r>
              <a:rPr sz="1550" dirty="0">
                <a:latin typeface="Carlito"/>
                <a:cs typeface="Carlito"/>
              </a:rPr>
              <a:t>web </a:t>
            </a:r>
            <a:r>
              <a:rPr sz="1550" spc="-5" dirty="0">
                <a:latin typeface="Carlito"/>
                <a:cs typeface="Carlito"/>
              </a:rPr>
              <a:t>based </a:t>
            </a:r>
            <a:r>
              <a:rPr sz="1550" spc="-10" dirty="0">
                <a:latin typeface="Carlito"/>
                <a:cs typeface="Carlito"/>
              </a:rPr>
              <a:t>user </a:t>
            </a:r>
            <a:r>
              <a:rPr sz="1550" spc="-5" dirty="0">
                <a:latin typeface="Carlito"/>
                <a:cs typeface="Carlito"/>
              </a:rPr>
              <a:t>interface </a:t>
            </a:r>
            <a:r>
              <a:rPr sz="1550" spc="10" dirty="0">
                <a:latin typeface="Carlito"/>
                <a:cs typeface="Carlito"/>
              </a:rPr>
              <a:t>to do </a:t>
            </a:r>
            <a:r>
              <a:rPr sz="1550" dirty="0">
                <a:latin typeface="Carlito"/>
                <a:cs typeface="Carlito"/>
              </a:rPr>
              <a:t>so </a:t>
            </a:r>
            <a:r>
              <a:rPr sz="1550" spc="5" dirty="0">
                <a:latin typeface="Carlito"/>
                <a:cs typeface="Carlito"/>
              </a:rPr>
              <a:t>and  manages to </a:t>
            </a:r>
            <a:r>
              <a:rPr sz="1550" dirty="0">
                <a:latin typeface="Carlito"/>
                <a:cs typeface="Carlito"/>
              </a:rPr>
              <a:t>provide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spc="-5" dirty="0">
                <a:latin typeface="Carlito"/>
                <a:cs typeface="Carlito"/>
              </a:rPr>
              <a:t>pretty </a:t>
            </a:r>
            <a:r>
              <a:rPr sz="1550" spc="5" dirty="0">
                <a:latin typeface="Carlito"/>
                <a:cs typeface="Carlito"/>
              </a:rPr>
              <a:t>usable  </a:t>
            </a:r>
            <a:r>
              <a:rPr sz="1550" spc="-10" dirty="0">
                <a:latin typeface="Carlito"/>
                <a:cs typeface="Carlito"/>
              </a:rPr>
              <a:t>experience. </a:t>
            </a:r>
            <a:r>
              <a:rPr sz="1550" spc="5" dirty="0">
                <a:latin typeface="Carlito"/>
                <a:cs typeface="Carlito"/>
              </a:rPr>
              <a:t>The </a:t>
            </a:r>
            <a:r>
              <a:rPr sz="1550" spc="15" dirty="0">
                <a:latin typeface="Carlito"/>
                <a:cs typeface="Carlito"/>
              </a:rPr>
              <a:t>main </a:t>
            </a:r>
            <a:r>
              <a:rPr sz="1550" spc="5" dirty="0">
                <a:latin typeface="Carlito"/>
                <a:cs typeface="Carlito"/>
              </a:rPr>
              <a:t>goal of </a:t>
            </a:r>
            <a:r>
              <a:rPr sz="1550" spc="10" dirty="0">
                <a:latin typeface="Carlito"/>
                <a:cs typeface="Carlito"/>
              </a:rPr>
              <a:t>this </a:t>
            </a:r>
            <a:r>
              <a:rPr sz="1550" dirty="0">
                <a:latin typeface="Carlito"/>
                <a:cs typeface="Carlito"/>
              </a:rPr>
              <a:t>project  </a:t>
            </a:r>
            <a:r>
              <a:rPr sz="1550" spc="10" dirty="0">
                <a:latin typeface="Carlito"/>
                <a:cs typeface="Carlito"/>
              </a:rPr>
              <a:t>is </a:t>
            </a:r>
            <a:r>
              <a:rPr sz="1550" spc="5" dirty="0">
                <a:latin typeface="Carlito"/>
                <a:cs typeface="Carlito"/>
              </a:rPr>
              <a:t>to </a:t>
            </a:r>
            <a:r>
              <a:rPr sz="1550" dirty="0">
                <a:latin typeface="Carlito"/>
                <a:cs typeface="Carlito"/>
              </a:rPr>
              <a:t>host </a:t>
            </a:r>
            <a:r>
              <a:rPr sz="1550" spc="-5" dirty="0">
                <a:latin typeface="Carlito"/>
                <a:cs typeface="Carlito"/>
              </a:rPr>
              <a:t>websites </a:t>
            </a:r>
            <a:r>
              <a:rPr sz="1550" spc="5" dirty="0">
                <a:latin typeface="Carlito"/>
                <a:cs typeface="Carlito"/>
              </a:rPr>
              <a:t>and </a:t>
            </a:r>
            <a:r>
              <a:rPr sz="1550" dirty="0">
                <a:latin typeface="Carlito"/>
                <a:cs typeface="Carlito"/>
              </a:rPr>
              <a:t>provide  </a:t>
            </a:r>
            <a:r>
              <a:rPr sz="1550" spc="10" dirty="0">
                <a:latin typeface="Carlito"/>
                <a:cs typeface="Carlito"/>
              </a:rPr>
              <a:t>anonymity </a:t>
            </a:r>
            <a:r>
              <a:rPr sz="1550" spc="-5" dirty="0">
                <a:latin typeface="Carlito"/>
                <a:cs typeface="Carlito"/>
              </a:rPr>
              <a:t>for </a:t>
            </a:r>
            <a:r>
              <a:rPr sz="1550" dirty="0">
                <a:latin typeface="Carlito"/>
                <a:cs typeface="Carlito"/>
              </a:rPr>
              <a:t>each </a:t>
            </a:r>
            <a:r>
              <a:rPr sz="1550" spc="-15" dirty="0">
                <a:latin typeface="Carlito"/>
                <a:cs typeface="Carlito"/>
              </a:rPr>
              <a:t>site’s</a:t>
            </a:r>
            <a:r>
              <a:rPr sz="1550" spc="-60" dirty="0">
                <a:latin typeface="Carlito"/>
                <a:cs typeface="Carlito"/>
              </a:rPr>
              <a:t> </a:t>
            </a:r>
            <a:r>
              <a:rPr sz="1550" spc="-30" dirty="0">
                <a:latin typeface="Carlito"/>
                <a:cs typeface="Carlito"/>
              </a:rPr>
              <a:t>owner.</a:t>
            </a:r>
            <a:endParaRPr sz="1550">
              <a:latin typeface="Carlito"/>
              <a:cs typeface="Carlito"/>
            </a:endParaRPr>
          </a:p>
          <a:p>
            <a:pPr marL="241300" indent="-229235">
              <a:lnSpc>
                <a:spcPts val="1789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15" dirty="0">
                <a:latin typeface="Carlito"/>
                <a:cs typeface="Carlito"/>
              </a:rPr>
              <a:t>.BIT </a:t>
            </a:r>
            <a:r>
              <a:rPr sz="1550" spc="15" dirty="0">
                <a:latin typeface="Carlito"/>
                <a:cs typeface="Carlito"/>
              </a:rPr>
              <a:t>DOMAINS: </a:t>
            </a:r>
            <a:r>
              <a:rPr sz="1550" spc="-5" dirty="0">
                <a:latin typeface="Carlito"/>
                <a:cs typeface="Carlito"/>
              </a:rPr>
              <a:t>Decentralized</a:t>
            </a:r>
            <a:r>
              <a:rPr sz="1550" spc="170" dirty="0">
                <a:latin typeface="Carlito"/>
                <a:cs typeface="Carlito"/>
              </a:rPr>
              <a:t> </a:t>
            </a:r>
            <a:r>
              <a:rPr sz="1550" spc="10" dirty="0">
                <a:latin typeface="Carlito"/>
                <a:cs typeface="Carlito"/>
              </a:rPr>
              <a:t>domains</a:t>
            </a:r>
            <a:endParaRPr sz="1550">
              <a:latin typeface="Carlito"/>
              <a:cs typeface="Carlito"/>
            </a:endParaRPr>
          </a:p>
          <a:p>
            <a:pPr marL="241300">
              <a:lnSpc>
                <a:spcPts val="1789"/>
              </a:lnSpc>
            </a:pPr>
            <a:r>
              <a:rPr sz="1550" spc="5" dirty="0">
                <a:latin typeface="Carlito"/>
                <a:cs typeface="Carlito"/>
              </a:rPr>
              <a:t>using </a:t>
            </a:r>
            <a:r>
              <a:rPr sz="1550" spc="10" dirty="0">
                <a:latin typeface="Carlito"/>
                <a:cs typeface="Carlito"/>
              </a:rPr>
              <a:t>Namecoin</a:t>
            </a:r>
            <a:r>
              <a:rPr sz="1550" spc="-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cryptocurrency.</a:t>
            </a:r>
            <a:endParaRPr sz="1550">
              <a:latin typeface="Carlito"/>
              <a:cs typeface="Carlito"/>
            </a:endParaRPr>
          </a:p>
          <a:p>
            <a:pPr marL="241300" marR="102870" indent="-229235">
              <a:lnSpc>
                <a:spcPts val="15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5" dirty="0">
                <a:latin typeface="Carlito"/>
                <a:cs typeface="Carlito"/>
              </a:rPr>
              <a:t>ANONYMITY: </a:t>
            </a:r>
            <a:r>
              <a:rPr sz="1550" spc="-95" dirty="0">
                <a:latin typeface="Carlito"/>
                <a:cs typeface="Carlito"/>
              </a:rPr>
              <a:t>You </a:t>
            </a:r>
            <a:r>
              <a:rPr sz="1550" spc="10" dirty="0">
                <a:latin typeface="Carlito"/>
                <a:cs typeface="Carlito"/>
              </a:rPr>
              <a:t>can </a:t>
            </a:r>
            <a:r>
              <a:rPr sz="1550" dirty="0">
                <a:latin typeface="Carlito"/>
                <a:cs typeface="Carlito"/>
              </a:rPr>
              <a:t>easily </a:t>
            </a:r>
            <a:r>
              <a:rPr sz="1550" spc="10" dirty="0">
                <a:latin typeface="Carlito"/>
                <a:cs typeface="Carlito"/>
              </a:rPr>
              <a:t>hide </a:t>
            </a:r>
            <a:r>
              <a:rPr sz="1550" spc="15" dirty="0">
                <a:latin typeface="Carlito"/>
                <a:cs typeface="Carlito"/>
              </a:rPr>
              <a:t>your </a:t>
            </a:r>
            <a:r>
              <a:rPr sz="1550" spc="-5" dirty="0">
                <a:latin typeface="Carlito"/>
                <a:cs typeface="Carlito"/>
              </a:rPr>
              <a:t>IP  address </a:t>
            </a:r>
            <a:r>
              <a:rPr sz="1550" spc="5" dirty="0">
                <a:latin typeface="Carlito"/>
                <a:cs typeface="Carlito"/>
              </a:rPr>
              <a:t>using the </a:t>
            </a:r>
            <a:r>
              <a:rPr sz="1550" spc="-100" dirty="0">
                <a:latin typeface="Carlito"/>
                <a:cs typeface="Carlito"/>
              </a:rPr>
              <a:t>Tor</a:t>
            </a:r>
            <a:r>
              <a:rPr sz="1550" spc="-9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network.</a:t>
            </a:r>
            <a:endParaRPr sz="1550">
              <a:latin typeface="Carlito"/>
              <a:cs typeface="Carlito"/>
            </a:endParaRPr>
          </a:p>
          <a:p>
            <a:pPr marL="241300" marR="35560" indent="-229235">
              <a:lnSpc>
                <a:spcPts val="1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15" dirty="0">
                <a:latin typeface="Carlito"/>
                <a:cs typeface="Carlito"/>
              </a:rPr>
              <a:t>OFFLINE: </a:t>
            </a:r>
            <a:r>
              <a:rPr sz="1550" spc="-5" dirty="0">
                <a:latin typeface="Carlito"/>
                <a:cs typeface="Carlito"/>
              </a:rPr>
              <a:t>Browse </a:t>
            </a:r>
            <a:r>
              <a:rPr sz="1550" spc="5" dirty="0">
                <a:latin typeface="Carlito"/>
                <a:cs typeface="Carlito"/>
              </a:rPr>
              <a:t>the </a:t>
            </a:r>
            <a:r>
              <a:rPr sz="1550" dirty="0">
                <a:latin typeface="Carlito"/>
                <a:cs typeface="Carlito"/>
              </a:rPr>
              <a:t>sites </a:t>
            </a:r>
            <a:r>
              <a:rPr sz="1550" spc="10" dirty="0">
                <a:latin typeface="Carlito"/>
                <a:cs typeface="Carlito"/>
              </a:rPr>
              <a:t>you're  </a:t>
            </a:r>
            <a:r>
              <a:rPr sz="1550" spc="-5" dirty="0">
                <a:latin typeface="Carlito"/>
                <a:cs typeface="Carlito"/>
              </a:rPr>
              <a:t>seeding </a:t>
            </a:r>
            <a:r>
              <a:rPr sz="1550" spc="-15" dirty="0">
                <a:latin typeface="Carlito"/>
                <a:cs typeface="Carlito"/>
              </a:rPr>
              <a:t>even </a:t>
            </a:r>
            <a:r>
              <a:rPr sz="1550" spc="10" dirty="0">
                <a:latin typeface="Carlito"/>
                <a:cs typeface="Carlito"/>
              </a:rPr>
              <a:t>if </a:t>
            </a:r>
            <a:r>
              <a:rPr sz="1550" spc="15" dirty="0">
                <a:latin typeface="Carlito"/>
                <a:cs typeface="Carlito"/>
              </a:rPr>
              <a:t>your </a:t>
            </a:r>
            <a:r>
              <a:rPr sz="1550" spc="-5" dirty="0">
                <a:latin typeface="Carlito"/>
                <a:cs typeface="Carlito"/>
              </a:rPr>
              <a:t>internet </a:t>
            </a:r>
            <a:r>
              <a:rPr sz="1550" spc="5" dirty="0">
                <a:latin typeface="Carlito"/>
                <a:cs typeface="Carlito"/>
              </a:rPr>
              <a:t>connection  </a:t>
            </a:r>
            <a:r>
              <a:rPr sz="1550" spc="10" dirty="0">
                <a:latin typeface="Carlito"/>
                <a:cs typeface="Carlito"/>
              </a:rPr>
              <a:t>is</a:t>
            </a:r>
            <a:r>
              <a:rPr sz="1550" dirty="0">
                <a:latin typeface="Carlito"/>
                <a:cs typeface="Carlito"/>
              </a:rPr>
              <a:t> </a:t>
            </a:r>
            <a:r>
              <a:rPr sz="1550" spc="10" dirty="0">
                <a:latin typeface="Carlito"/>
                <a:cs typeface="Carlito"/>
              </a:rPr>
              <a:t>down.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050" y="419099"/>
            <a:ext cx="7162800" cy="6038850"/>
          </a:xfrm>
          <a:custGeom>
            <a:avLst/>
            <a:gdLst/>
            <a:ahLst/>
            <a:cxnLst/>
            <a:rect l="l" t="t" r="r" b="b"/>
            <a:pathLst>
              <a:path w="7162800" h="6038850">
                <a:moveTo>
                  <a:pt x="7099300" y="62661"/>
                </a:moveTo>
                <a:lnTo>
                  <a:pt x="63246" y="62661"/>
                </a:lnTo>
                <a:lnTo>
                  <a:pt x="63246" y="5975401"/>
                </a:lnTo>
                <a:lnTo>
                  <a:pt x="7099300" y="5975401"/>
                </a:lnTo>
                <a:lnTo>
                  <a:pt x="7099300" y="62661"/>
                </a:lnTo>
                <a:close/>
              </a:path>
              <a:path w="7162800" h="6038850">
                <a:moveTo>
                  <a:pt x="7162546" y="0"/>
                </a:moveTo>
                <a:lnTo>
                  <a:pt x="7137273" y="0"/>
                </a:lnTo>
                <a:lnTo>
                  <a:pt x="7137273" y="25400"/>
                </a:lnTo>
                <a:lnTo>
                  <a:pt x="7137273" y="6013450"/>
                </a:lnTo>
                <a:lnTo>
                  <a:pt x="25273" y="6013450"/>
                </a:lnTo>
                <a:lnTo>
                  <a:pt x="25273" y="25400"/>
                </a:lnTo>
                <a:lnTo>
                  <a:pt x="7137273" y="25400"/>
                </a:lnTo>
                <a:lnTo>
                  <a:pt x="7137273" y="0"/>
                </a:lnTo>
                <a:lnTo>
                  <a:pt x="0" y="0"/>
                </a:lnTo>
                <a:lnTo>
                  <a:pt x="0" y="25400"/>
                </a:lnTo>
                <a:lnTo>
                  <a:pt x="0" y="6013450"/>
                </a:lnTo>
                <a:lnTo>
                  <a:pt x="0" y="6038850"/>
                </a:lnTo>
                <a:lnTo>
                  <a:pt x="7162546" y="6038850"/>
                </a:lnTo>
                <a:lnTo>
                  <a:pt x="7162546" y="6013450"/>
                </a:lnTo>
                <a:lnTo>
                  <a:pt x="7162546" y="25400"/>
                </a:lnTo>
                <a:lnTo>
                  <a:pt x="716254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8225" y="333375"/>
            <a:ext cx="2343150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9250" y="2638425"/>
            <a:ext cx="4562475" cy="0"/>
          </a:xfrm>
          <a:custGeom>
            <a:avLst/>
            <a:gdLst/>
            <a:ahLst/>
            <a:cxnLst/>
            <a:rect l="l" t="t" r="r" b="b"/>
            <a:pathLst>
              <a:path w="4562475">
                <a:moveTo>
                  <a:pt x="0" y="0"/>
                </a:moveTo>
                <a:lnTo>
                  <a:pt x="4562475" y="0"/>
                </a:lnTo>
              </a:path>
            </a:pathLst>
          </a:custGeom>
          <a:ln w="2286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152775"/>
            <a:ext cx="4400549" cy="3495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Example:</a:t>
            </a:r>
            <a:r>
              <a:rPr spc="-730" dirty="0"/>
              <a:t> </a:t>
            </a:r>
            <a:r>
              <a:rPr spc="-110" dirty="0"/>
              <a:t>Maidsafe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262755" marR="5080" indent="-228600">
              <a:lnSpc>
                <a:spcPct val="92700"/>
              </a:lnSpc>
              <a:spcBef>
                <a:spcPts val="235"/>
              </a:spcBef>
              <a:buClr>
                <a:srgbClr val="FFFFFF"/>
              </a:buClr>
              <a:buFont typeface="Arial"/>
              <a:buChar char="•"/>
              <a:tabLst>
                <a:tab pos="4301490" algn="l"/>
                <a:tab pos="430212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b="1" i="1" spc="5" dirty="0">
                <a:latin typeface="Carlito"/>
                <a:cs typeface="Carlito"/>
              </a:rPr>
              <a:t>MaidSafe </a:t>
            </a:r>
            <a:r>
              <a:rPr spc="20" dirty="0"/>
              <a:t>— Massive </a:t>
            </a:r>
            <a:r>
              <a:rPr spc="10" dirty="0"/>
              <a:t>Array of </a:t>
            </a:r>
            <a:r>
              <a:rPr dirty="0"/>
              <a:t>Internet </a:t>
            </a:r>
            <a:r>
              <a:rPr spc="10" dirty="0"/>
              <a:t>Disks </a:t>
            </a:r>
            <a:r>
              <a:rPr spc="5" dirty="0"/>
              <a:t>- </a:t>
            </a:r>
            <a:r>
              <a:rPr dirty="0"/>
              <a:t>Secure Access </a:t>
            </a:r>
            <a:r>
              <a:rPr spc="15" dirty="0"/>
              <a:t>For </a:t>
            </a:r>
            <a:r>
              <a:rPr dirty="0"/>
              <a:t>Everyone. </a:t>
            </a:r>
            <a:r>
              <a:rPr spc="10" dirty="0"/>
              <a:t>Maidsafe is  </a:t>
            </a:r>
            <a:r>
              <a:rPr spc="5" dirty="0"/>
              <a:t>an open-source program </a:t>
            </a:r>
            <a:r>
              <a:rPr spc="15" dirty="0"/>
              <a:t>(</a:t>
            </a:r>
            <a:r>
              <a:rPr i="1" spc="15" dirty="0">
                <a:latin typeface="Carlito"/>
                <a:cs typeface="Carlito"/>
              </a:rPr>
              <a:t>hosted </a:t>
            </a:r>
            <a:r>
              <a:rPr i="1" spc="20" dirty="0">
                <a:latin typeface="Carlito"/>
                <a:cs typeface="Carlito"/>
              </a:rPr>
              <a:t>on </a:t>
            </a:r>
            <a:r>
              <a:rPr i="1" spc="25" dirty="0">
                <a:latin typeface="Carlito"/>
                <a:cs typeface="Carlito"/>
              </a:rPr>
              <a:t>GitHub</a:t>
            </a:r>
            <a:r>
              <a:rPr spc="25" dirty="0"/>
              <a:t>) </a:t>
            </a:r>
            <a:r>
              <a:rPr spc="10" dirty="0"/>
              <a:t>that </a:t>
            </a:r>
            <a:r>
              <a:rPr dirty="0"/>
              <a:t>enables </a:t>
            </a:r>
            <a:r>
              <a:rPr spc="10" dirty="0"/>
              <a:t>a </a:t>
            </a:r>
            <a:r>
              <a:rPr dirty="0"/>
              <a:t>decentralized Internet  </a:t>
            </a:r>
            <a:r>
              <a:rPr spc="15" dirty="0"/>
              <a:t>platform.</a:t>
            </a:r>
          </a:p>
          <a:p>
            <a:pPr marL="4262755" marR="102870" indent="-228600">
              <a:lnSpc>
                <a:spcPct val="95100"/>
              </a:lnSpc>
              <a:spcBef>
                <a:spcPts val="975"/>
              </a:spcBef>
              <a:buFont typeface="Arial"/>
              <a:buChar char="•"/>
              <a:tabLst>
                <a:tab pos="4262755" algn="l"/>
                <a:tab pos="4263390" algn="l"/>
              </a:tabLst>
            </a:pPr>
            <a:r>
              <a:rPr spc="5" dirty="0"/>
              <a:t>The </a:t>
            </a:r>
            <a:r>
              <a:rPr dirty="0"/>
              <a:t>key </a:t>
            </a:r>
            <a:r>
              <a:rPr spc="5" dirty="0"/>
              <a:t>part </a:t>
            </a:r>
            <a:r>
              <a:rPr spc="10" dirty="0"/>
              <a:t>of MaidSafe is </a:t>
            </a:r>
            <a:r>
              <a:rPr spc="15" dirty="0"/>
              <a:t>its </a:t>
            </a:r>
            <a:r>
              <a:rPr spc="20" dirty="0"/>
              <a:t>SAFE </a:t>
            </a:r>
            <a:r>
              <a:rPr spc="10" dirty="0"/>
              <a:t>network, </a:t>
            </a:r>
            <a:r>
              <a:rPr dirty="0"/>
              <a:t>powered </a:t>
            </a:r>
            <a:r>
              <a:rPr spc="15" dirty="0"/>
              <a:t>by its </a:t>
            </a:r>
            <a:r>
              <a:rPr spc="10" dirty="0"/>
              <a:t>participants' </a:t>
            </a:r>
            <a:r>
              <a:rPr spc="15" dirty="0"/>
              <a:t>computers,  </a:t>
            </a:r>
            <a:r>
              <a:rPr spc="5" dirty="0"/>
              <a:t>which </a:t>
            </a:r>
            <a:r>
              <a:rPr spc="10" dirty="0"/>
              <a:t>means, instead of </a:t>
            </a:r>
            <a:r>
              <a:rPr spc="5" dirty="0"/>
              <a:t>specialized </a:t>
            </a:r>
            <a:r>
              <a:rPr spc="10" dirty="0"/>
              <a:t>servers, data </a:t>
            </a:r>
            <a:r>
              <a:rPr spc="5" dirty="0"/>
              <a:t>are </a:t>
            </a:r>
            <a:r>
              <a:rPr spc="10" dirty="0"/>
              <a:t>stored </a:t>
            </a:r>
            <a:r>
              <a:rPr spc="5" dirty="0"/>
              <a:t>and </a:t>
            </a:r>
            <a:r>
              <a:rPr spc="10" dirty="0"/>
              <a:t>distributed by a  </a:t>
            </a:r>
            <a:r>
              <a:rPr spc="5" dirty="0"/>
              <a:t>network </a:t>
            </a:r>
            <a:r>
              <a:rPr spc="10" dirty="0"/>
              <a:t>of </a:t>
            </a:r>
            <a:r>
              <a:rPr dirty="0"/>
              <a:t>internet-connected</a:t>
            </a:r>
            <a:r>
              <a:rPr spc="265" dirty="0"/>
              <a:t> </a:t>
            </a:r>
            <a:r>
              <a:rPr spc="10" dirty="0"/>
              <a:t>computers.</a:t>
            </a:r>
          </a:p>
          <a:p>
            <a:pPr marL="4262755" marR="5715" indent="-228600">
              <a:lnSpc>
                <a:spcPct val="92600"/>
              </a:lnSpc>
              <a:spcBef>
                <a:spcPts val="1015"/>
              </a:spcBef>
              <a:buFont typeface="Arial"/>
              <a:buChar char="•"/>
              <a:tabLst>
                <a:tab pos="4262755" algn="l"/>
                <a:tab pos="4263390" algn="l"/>
              </a:tabLst>
            </a:pPr>
            <a:r>
              <a:rPr spc="15" dirty="0"/>
              <a:t>Anyone </a:t>
            </a:r>
            <a:r>
              <a:rPr spc="10" dirty="0"/>
              <a:t>running MaidSafe </a:t>
            </a:r>
            <a:r>
              <a:rPr spc="5" dirty="0"/>
              <a:t>program will become part </a:t>
            </a:r>
            <a:r>
              <a:rPr spc="10" dirty="0"/>
              <a:t>of </a:t>
            </a:r>
            <a:r>
              <a:rPr spc="15" dirty="0"/>
              <a:t>the SAFE </a:t>
            </a:r>
            <a:r>
              <a:rPr spc="5" dirty="0"/>
              <a:t>Network. </a:t>
            </a:r>
            <a:r>
              <a:rPr dirty="0"/>
              <a:t>The  </a:t>
            </a:r>
            <a:r>
              <a:rPr spc="15" dirty="0"/>
              <a:t>MaidSafe </a:t>
            </a:r>
            <a:r>
              <a:rPr spc="20" dirty="0"/>
              <a:t>system </a:t>
            </a:r>
            <a:r>
              <a:rPr spc="15" dirty="0"/>
              <a:t>turns </a:t>
            </a:r>
            <a:r>
              <a:rPr dirty="0"/>
              <a:t>all connected devices </a:t>
            </a:r>
            <a:r>
              <a:rPr spc="15" dirty="0"/>
              <a:t>into SAFE </a:t>
            </a:r>
            <a:r>
              <a:rPr spc="5" dirty="0"/>
              <a:t>Network nodes </a:t>
            </a:r>
            <a:r>
              <a:rPr spc="10" dirty="0"/>
              <a:t>that </a:t>
            </a:r>
            <a:r>
              <a:rPr spc="5" dirty="0"/>
              <a:t>collectively  </a:t>
            </a:r>
            <a:r>
              <a:rPr spc="20" dirty="0"/>
              <a:t>store </a:t>
            </a:r>
            <a:r>
              <a:rPr spc="15" dirty="0"/>
              <a:t>data </a:t>
            </a:r>
            <a:r>
              <a:rPr dirty="0"/>
              <a:t>for </a:t>
            </a:r>
            <a:r>
              <a:rPr spc="5" dirty="0"/>
              <a:t>all </a:t>
            </a:r>
            <a:r>
              <a:rPr spc="10" dirty="0"/>
              <a:t>MaidSafe</a:t>
            </a:r>
            <a:r>
              <a:rPr spc="40" dirty="0"/>
              <a:t> </a:t>
            </a:r>
            <a:r>
              <a:rPr spc="10" dirty="0"/>
              <a:t>users.</a:t>
            </a:r>
          </a:p>
          <a:p>
            <a:pPr marL="4262755" marR="195580" indent="-228600">
              <a:lnSpc>
                <a:spcPct val="93900"/>
              </a:lnSpc>
              <a:spcBef>
                <a:spcPts val="1000"/>
              </a:spcBef>
              <a:buFont typeface="Arial"/>
              <a:buChar char="•"/>
              <a:tabLst>
                <a:tab pos="4262755" algn="l"/>
                <a:tab pos="4263390" algn="l"/>
              </a:tabLst>
            </a:pPr>
            <a:r>
              <a:rPr spc="5" dirty="0"/>
              <a:t>Data </a:t>
            </a:r>
            <a:r>
              <a:rPr spc="15" dirty="0"/>
              <a:t>storage </a:t>
            </a:r>
            <a:r>
              <a:rPr spc="10" dirty="0"/>
              <a:t>is automatically </a:t>
            </a:r>
            <a:r>
              <a:rPr dirty="0"/>
              <a:t>decentralized, </a:t>
            </a:r>
            <a:r>
              <a:rPr spc="5" dirty="0"/>
              <a:t>which means </a:t>
            </a:r>
            <a:r>
              <a:rPr spc="10" dirty="0"/>
              <a:t>a </a:t>
            </a:r>
            <a:r>
              <a:rPr spc="-5" dirty="0"/>
              <a:t>web </a:t>
            </a:r>
            <a:r>
              <a:rPr spc="5" dirty="0"/>
              <a:t>application </a:t>
            </a:r>
            <a:r>
              <a:rPr spc="15" dirty="0"/>
              <a:t>using  </a:t>
            </a:r>
            <a:r>
              <a:rPr spc="10" dirty="0"/>
              <a:t>MaidSafe </a:t>
            </a:r>
            <a:r>
              <a:rPr dirty="0"/>
              <a:t>does </a:t>
            </a:r>
            <a:r>
              <a:rPr spc="10" dirty="0"/>
              <a:t>not </a:t>
            </a:r>
            <a:r>
              <a:rPr spc="15" dirty="0"/>
              <a:t>store its </a:t>
            </a:r>
            <a:r>
              <a:rPr spc="10" dirty="0"/>
              <a:t>user's data on any </a:t>
            </a:r>
            <a:r>
              <a:rPr dirty="0"/>
              <a:t>central </a:t>
            </a:r>
            <a:r>
              <a:rPr spc="5" dirty="0"/>
              <a:t>server </a:t>
            </a:r>
            <a:r>
              <a:rPr spc="20" dirty="0"/>
              <a:t>— </a:t>
            </a:r>
            <a:r>
              <a:rPr spc="5" dirty="0"/>
              <a:t>rather </a:t>
            </a:r>
            <a:r>
              <a:rPr spc="15" dirty="0"/>
              <a:t>the </a:t>
            </a:r>
            <a:r>
              <a:rPr spc="10" dirty="0"/>
              <a:t>data is  spread </a:t>
            </a:r>
            <a:r>
              <a:rPr spc="5" dirty="0"/>
              <a:t>across </a:t>
            </a:r>
            <a:r>
              <a:rPr spc="15" dirty="0"/>
              <a:t>many disks </a:t>
            </a:r>
            <a:r>
              <a:rPr spc="5" dirty="0"/>
              <a:t>and </a:t>
            </a:r>
            <a:r>
              <a:rPr dirty="0"/>
              <a:t>devices owned </a:t>
            </a:r>
            <a:r>
              <a:rPr spc="5" dirty="0"/>
              <a:t>and managed </a:t>
            </a:r>
            <a:r>
              <a:rPr spc="10" dirty="0"/>
              <a:t>by </a:t>
            </a:r>
            <a:r>
              <a:rPr spc="15" dirty="0"/>
              <a:t>many </a:t>
            </a:r>
            <a:r>
              <a:rPr spc="-5" dirty="0"/>
              <a:t>different  </a:t>
            </a:r>
            <a:r>
              <a:rPr spc="10" dirty="0"/>
              <a:t>MaidSafe users. </a:t>
            </a:r>
            <a:r>
              <a:rPr spc="-5" dirty="0"/>
              <a:t>Therefore, </a:t>
            </a:r>
            <a:r>
              <a:rPr spc="10" dirty="0"/>
              <a:t>no </a:t>
            </a:r>
            <a:r>
              <a:rPr dirty="0"/>
              <a:t>one, whether </a:t>
            </a:r>
            <a:r>
              <a:rPr spc="5" dirty="0"/>
              <a:t>it’s person </a:t>
            </a:r>
            <a:r>
              <a:rPr spc="10" dirty="0"/>
              <a:t>or </a:t>
            </a:r>
            <a:r>
              <a:rPr spc="5" dirty="0"/>
              <a:t>corporation, has an intact  copy </a:t>
            </a:r>
            <a:r>
              <a:rPr spc="10" dirty="0"/>
              <a:t>of a user's</a:t>
            </a:r>
            <a:r>
              <a:rPr spc="135" dirty="0"/>
              <a:t> </a:t>
            </a:r>
            <a:r>
              <a:rPr spc="-5" dirty="0"/>
              <a:t>file.</a:t>
            </a:r>
          </a:p>
          <a:p>
            <a:pPr marL="4262755" marR="82550" indent="-241300">
              <a:lnSpc>
                <a:spcPts val="1425"/>
              </a:lnSpc>
              <a:spcBef>
                <a:spcPts val="900"/>
              </a:spcBef>
              <a:buFont typeface="Arial"/>
              <a:buChar char="•"/>
              <a:tabLst>
                <a:tab pos="4250055" algn="l"/>
                <a:tab pos="4263390" algn="l"/>
              </a:tabLst>
            </a:pPr>
            <a:r>
              <a:rPr dirty="0"/>
              <a:t>Safecoin. </a:t>
            </a:r>
            <a:r>
              <a:rPr spc="5" dirty="0"/>
              <a:t>The </a:t>
            </a:r>
            <a:r>
              <a:rPr spc="10" dirty="0"/>
              <a:t>mechanism that incentivises </a:t>
            </a:r>
            <a:r>
              <a:rPr spc="15" dirty="0"/>
              <a:t>the provision </a:t>
            </a:r>
            <a:r>
              <a:rPr spc="10" dirty="0"/>
              <a:t>of </a:t>
            </a:r>
            <a:r>
              <a:rPr dirty="0"/>
              <a:t>resources </a:t>
            </a:r>
            <a:r>
              <a:rPr spc="10" dirty="0"/>
              <a:t>by </a:t>
            </a:r>
            <a:r>
              <a:rPr spc="15" dirty="0"/>
              <a:t>the</a:t>
            </a:r>
            <a:r>
              <a:rPr spc="-114" dirty="0"/>
              <a:t> </a:t>
            </a:r>
            <a:r>
              <a:rPr spc="5" dirty="0"/>
              <a:t>network,</a:t>
            </a:r>
          </a:p>
          <a:p>
            <a:pPr marL="4021454" marR="81915" algn="ctr">
              <a:lnSpc>
                <a:spcPts val="1425"/>
              </a:lnSpc>
            </a:pPr>
            <a:r>
              <a:rPr spc="15" dirty="0"/>
              <a:t>measuring </a:t>
            </a:r>
            <a:r>
              <a:rPr spc="5" dirty="0"/>
              <a:t>and </a:t>
            </a:r>
            <a:r>
              <a:rPr dirty="0"/>
              <a:t>rewarding </a:t>
            </a:r>
            <a:r>
              <a:rPr spc="10" dirty="0"/>
              <a:t>value without wasting any </a:t>
            </a:r>
            <a:r>
              <a:rPr dirty="0"/>
              <a:t>resources </a:t>
            </a:r>
            <a:r>
              <a:rPr spc="5" dirty="0"/>
              <a:t>(no </a:t>
            </a:r>
            <a:r>
              <a:rPr spc="10" dirty="0"/>
              <a:t>proof of</a:t>
            </a:r>
            <a:r>
              <a:rPr spc="75" dirty="0"/>
              <a:t> </a:t>
            </a:r>
            <a:r>
              <a:rPr spc="5" dirty="0"/>
              <a:t>work).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225" y="257175"/>
            <a:ext cx="7296150" cy="6020435"/>
            <a:chOff x="276225" y="257175"/>
            <a:chExt cx="7296150" cy="6020435"/>
          </a:xfrm>
        </p:grpSpPr>
        <p:sp>
          <p:nvSpPr>
            <p:cNvPr id="3" name="object 3"/>
            <p:cNvSpPr/>
            <p:nvPr/>
          </p:nvSpPr>
          <p:spPr>
            <a:xfrm>
              <a:off x="333375" y="323850"/>
              <a:ext cx="7181850" cy="5895975"/>
            </a:xfrm>
            <a:custGeom>
              <a:avLst/>
              <a:gdLst/>
              <a:ahLst/>
              <a:cxnLst/>
              <a:rect l="l" t="t" r="r" b="b"/>
              <a:pathLst>
                <a:path w="7181850" h="5895975">
                  <a:moveTo>
                    <a:pt x="7181342" y="0"/>
                  </a:moveTo>
                  <a:lnTo>
                    <a:pt x="0" y="0"/>
                  </a:lnTo>
                  <a:lnTo>
                    <a:pt x="0" y="5895721"/>
                  </a:lnTo>
                  <a:lnTo>
                    <a:pt x="7181342" y="5895721"/>
                  </a:lnTo>
                  <a:lnTo>
                    <a:pt x="7181342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225" y="257174"/>
              <a:ext cx="7296150" cy="6020435"/>
            </a:xfrm>
            <a:custGeom>
              <a:avLst/>
              <a:gdLst/>
              <a:ahLst/>
              <a:cxnLst/>
              <a:rect l="l" t="t" r="r" b="b"/>
              <a:pathLst>
                <a:path w="7296150" h="6020435">
                  <a:moveTo>
                    <a:pt x="7245223" y="51435"/>
                  </a:moveTo>
                  <a:lnTo>
                    <a:pt x="50558" y="51435"/>
                  </a:lnTo>
                  <a:lnTo>
                    <a:pt x="50558" y="127635"/>
                  </a:lnTo>
                  <a:lnTo>
                    <a:pt x="50558" y="5894705"/>
                  </a:lnTo>
                  <a:lnTo>
                    <a:pt x="50558" y="5970905"/>
                  </a:lnTo>
                  <a:lnTo>
                    <a:pt x="7245223" y="5970905"/>
                  </a:lnTo>
                  <a:lnTo>
                    <a:pt x="7245223" y="5894705"/>
                  </a:lnTo>
                  <a:lnTo>
                    <a:pt x="126390" y="5894705"/>
                  </a:lnTo>
                  <a:lnTo>
                    <a:pt x="126390" y="127635"/>
                  </a:lnTo>
                  <a:lnTo>
                    <a:pt x="7169404" y="127635"/>
                  </a:lnTo>
                  <a:lnTo>
                    <a:pt x="7169404" y="5893435"/>
                  </a:lnTo>
                  <a:lnTo>
                    <a:pt x="7245223" y="5893435"/>
                  </a:lnTo>
                  <a:lnTo>
                    <a:pt x="7245223" y="127635"/>
                  </a:lnTo>
                  <a:lnTo>
                    <a:pt x="7245223" y="51435"/>
                  </a:lnTo>
                  <a:close/>
                </a:path>
                <a:path w="7296150" h="6020435">
                  <a:moveTo>
                    <a:pt x="7295769" y="0"/>
                  </a:moveTo>
                  <a:lnTo>
                    <a:pt x="7270496" y="0"/>
                  </a:lnTo>
                  <a:lnTo>
                    <a:pt x="7270496" y="635"/>
                  </a:lnTo>
                  <a:lnTo>
                    <a:pt x="0" y="635"/>
                  </a:lnTo>
                  <a:lnTo>
                    <a:pt x="0" y="26035"/>
                  </a:lnTo>
                  <a:lnTo>
                    <a:pt x="0" y="5995035"/>
                  </a:lnTo>
                  <a:lnTo>
                    <a:pt x="0" y="6020435"/>
                  </a:lnTo>
                  <a:lnTo>
                    <a:pt x="7295769" y="6020435"/>
                  </a:lnTo>
                  <a:lnTo>
                    <a:pt x="7295769" y="5995035"/>
                  </a:lnTo>
                  <a:lnTo>
                    <a:pt x="25273" y="5995035"/>
                  </a:lnTo>
                  <a:lnTo>
                    <a:pt x="25273" y="26035"/>
                  </a:lnTo>
                  <a:lnTo>
                    <a:pt x="7270496" y="26035"/>
                  </a:lnTo>
                  <a:lnTo>
                    <a:pt x="7270496" y="5994412"/>
                  </a:lnTo>
                  <a:lnTo>
                    <a:pt x="7295769" y="5994412"/>
                  </a:lnTo>
                  <a:lnTo>
                    <a:pt x="7295769" y="0"/>
                  </a:lnTo>
                  <a:close/>
                </a:path>
              </a:pathLst>
            </a:custGeom>
            <a:solidFill>
              <a:srgbClr val="00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29550" y="314325"/>
            <a:ext cx="403860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9550" y="3352800"/>
            <a:ext cx="4038600" cy="2333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7889" y="905255"/>
            <a:ext cx="29330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0" dirty="0">
                <a:solidFill>
                  <a:srgbClr val="000000"/>
                </a:solidFill>
              </a:rPr>
              <a:t>Example </a:t>
            </a:r>
            <a:r>
              <a:rPr sz="3950" spc="-405" dirty="0">
                <a:solidFill>
                  <a:srgbClr val="000000"/>
                </a:solidFill>
              </a:rPr>
              <a:t>:</a:t>
            </a:r>
            <a:r>
              <a:rPr sz="3950" spc="-595" dirty="0">
                <a:solidFill>
                  <a:srgbClr val="000000"/>
                </a:solidFill>
              </a:rPr>
              <a:t> </a:t>
            </a:r>
            <a:r>
              <a:rPr sz="3950" spc="-175" dirty="0">
                <a:solidFill>
                  <a:srgbClr val="000000"/>
                </a:solidFill>
              </a:rPr>
              <a:t>IPFS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897889" y="2145982"/>
            <a:ext cx="6005830" cy="2849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marR="5080" indent="-229235">
              <a:lnSpc>
                <a:spcPct val="90600"/>
              </a:lnSpc>
              <a:spcBef>
                <a:spcPts val="270"/>
              </a:spcBef>
              <a:buSzPct val="120000"/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dirty="0"/>
              <a:t>	</a:t>
            </a:r>
            <a:r>
              <a:rPr sz="1500" u="sng" spc="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rlito"/>
                <a:cs typeface="Carlito"/>
                <a:hlinkClick r:id="rId4"/>
              </a:rPr>
              <a:t>Interplanetary</a:t>
            </a:r>
            <a:r>
              <a:rPr sz="1500" u="sng" spc="-12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500" u="sng" spc="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rlito"/>
                <a:cs typeface="Carlito"/>
                <a:hlinkClick r:id="rId4"/>
              </a:rPr>
              <a:t>File</a:t>
            </a:r>
            <a:r>
              <a:rPr sz="1500" u="sng" spc="-9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500" u="sng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rlito"/>
                <a:cs typeface="Carlito"/>
                <a:hlinkClick r:id="rId4"/>
              </a:rPr>
              <a:t>System</a:t>
            </a:r>
            <a:r>
              <a:rPr sz="1500" dirty="0">
                <a:latin typeface="Carlito"/>
                <a:cs typeface="Carlito"/>
              </a:rPr>
              <a:t>,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or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IPFS,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is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an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open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source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project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that</a:t>
            </a:r>
            <a:r>
              <a:rPr sz="1500" spc="-17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taps</a:t>
            </a:r>
            <a:r>
              <a:rPr sz="1500" spc="-1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into  ideas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pioneered</a:t>
            </a:r>
            <a:r>
              <a:rPr sz="1500" spc="-5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by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decentralizeddigital</a:t>
            </a:r>
            <a:r>
              <a:rPr sz="1500" spc="-14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currency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Bitcoin</a:t>
            </a:r>
            <a:r>
              <a:rPr sz="1500" spc="-13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and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peer-  </a:t>
            </a:r>
            <a:r>
              <a:rPr sz="1500" spc="10" dirty="0">
                <a:latin typeface="Carlito"/>
                <a:cs typeface="Carlito"/>
              </a:rPr>
              <a:t>to-peer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file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sharing</a:t>
            </a:r>
            <a:r>
              <a:rPr sz="1500" spc="-13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system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BitTorrent.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Sites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opt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in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to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IPFS,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and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protocol  distributes </a:t>
            </a:r>
            <a:r>
              <a:rPr sz="1500" spc="5" dirty="0">
                <a:latin typeface="Carlito"/>
                <a:cs typeface="Carlito"/>
              </a:rPr>
              <a:t>files </a:t>
            </a:r>
            <a:r>
              <a:rPr sz="1500" spc="15" dirty="0">
                <a:latin typeface="Carlito"/>
                <a:cs typeface="Carlito"/>
              </a:rPr>
              <a:t>among </a:t>
            </a:r>
            <a:r>
              <a:rPr sz="1500" dirty="0">
                <a:latin typeface="Carlito"/>
                <a:cs typeface="Carlito"/>
              </a:rPr>
              <a:t>participating </a:t>
            </a:r>
            <a:r>
              <a:rPr sz="1500" spc="5" dirty="0">
                <a:latin typeface="Carlito"/>
                <a:cs typeface="Carlito"/>
              </a:rPr>
              <a:t>users. </a:t>
            </a:r>
            <a:r>
              <a:rPr sz="1500" dirty="0">
                <a:latin typeface="Carlito"/>
                <a:cs typeface="Carlito"/>
              </a:rPr>
              <a:t>If </a:t>
            </a:r>
            <a:r>
              <a:rPr sz="1500" spc="15" dirty="0">
                <a:latin typeface="Carlito"/>
                <a:cs typeface="Carlito"/>
              </a:rPr>
              <a:t>the </a:t>
            </a:r>
            <a:r>
              <a:rPr sz="1500" spc="10" dirty="0">
                <a:latin typeface="Carlito"/>
                <a:cs typeface="Carlito"/>
              </a:rPr>
              <a:t>original </a:t>
            </a:r>
            <a:r>
              <a:rPr sz="1500" spc="-10" dirty="0">
                <a:latin typeface="Carlito"/>
                <a:cs typeface="Carlito"/>
              </a:rPr>
              <a:t>web </a:t>
            </a:r>
            <a:r>
              <a:rPr sz="1500" dirty="0">
                <a:latin typeface="Carlito"/>
                <a:cs typeface="Carlito"/>
              </a:rPr>
              <a:t>server </a:t>
            </a:r>
            <a:r>
              <a:rPr sz="1500" spc="-5" dirty="0">
                <a:latin typeface="Carlito"/>
                <a:cs typeface="Carlito"/>
              </a:rPr>
              <a:t>goes  </a:t>
            </a:r>
            <a:r>
              <a:rPr sz="1500" spc="10" dirty="0">
                <a:latin typeface="Carlito"/>
                <a:cs typeface="Carlito"/>
              </a:rPr>
              <a:t>down,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site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will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live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on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thanks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to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backups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running</a:t>
            </a:r>
            <a:r>
              <a:rPr sz="1500" spc="-13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on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other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people's  </a:t>
            </a:r>
            <a:r>
              <a:rPr sz="1500" spc="5" dirty="0">
                <a:latin typeface="Carlito"/>
                <a:cs typeface="Carlito"/>
              </a:rPr>
              <a:t>computers.</a:t>
            </a:r>
            <a:r>
              <a:rPr sz="1500" spc="-1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What's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more,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these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distributed</a:t>
            </a:r>
            <a:r>
              <a:rPr sz="1500" spc="-14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archives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will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let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people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browse  </a:t>
            </a:r>
            <a:r>
              <a:rPr sz="1500" spc="15" dirty="0">
                <a:latin typeface="Carlito"/>
                <a:cs typeface="Carlito"/>
              </a:rPr>
              <a:t>previous </a:t>
            </a:r>
            <a:r>
              <a:rPr sz="1500" spc="-10" dirty="0">
                <a:latin typeface="Carlito"/>
                <a:cs typeface="Carlito"/>
              </a:rPr>
              <a:t>versions </a:t>
            </a:r>
            <a:r>
              <a:rPr sz="1500" spc="15" dirty="0">
                <a:latin typeface="Carlito"/>
                <a:cs typeface="Carlito"/>
              </a:rPr>
              <a:t>of the </a:t>
            </a:r>
            <a:r>
              <a:rPr sz="1500" spc="10" dirty="0">
                <a:latin typeface="Carlito"/>
                <a:cs typeface="Carlito"/>
              </a:rPr>
              <a:t>site, </a:t>
            </a:r>
            <a:r>
              <a:rPr sz="1500" dirty="0">
                <a:latin typeface="Carlito"/>
                <a:cs typeface="Carlito"/>
              </a:rPr>
              <a:t>much </a:t>
            </a:r>
            <a:r>
              <a:rPr sz="1500" spc="15" dirty="0">
                <a:latin typeface="Carlito"/>
                <a:cs typeface="Carlito"/>
              </a:rPr>
              <a:t>the </a:t>
            </a:r>
            <a:r>
              <a:rPr sz="1500" dirty="0">
                <a:latin typeface="Carlito"/>
                <a:cs typeface="Carlito"/>
              </a:rPr>
              <a:t>way </a:t>
            </a:r>
            <a:r>
              <a:rPr sz="1500" spc="5" dirty="0">
                <a:latin typeface="Carlito"/>
                <a:cs typeface="Carlito"/>
              </a:rPr>
              <a:t>you </a:t>
            </a:r>
            <a:r>
              <a:rPr sz="1500" spc="-5" dirty="0">
                <a:latin typeface="Carlito"/>
                <a:cs typeface="Carlito"/>
              </a:rPr>
              <a:t>can </a:t>
            </a:r>
            <a:r>
              <a:rPr sz="1500" spc="5" dirty="0">
                <a:latin typeface="Carlito"/>
                <a:cs typeface="Carlito"/>
              </a:rPr>
              <a:t>browse </a:t>
            </a:r>
            <a:r>
              <a:rPr sz="1500" spc="15" dirty="0">
                <a:latin typeface="Carlito"/>
                <a:cs typeface="Carlito"/>
              </a:rPr>
              <a:t>old edits </a:t>
            </a:r>
            <a:r>
              <a:rPr sz="1500" spc="10" dirty="0">
                <a:latin typeface="Carlito"/>
                <a:cs typeface="Carlito"/>
              </a:rPr>
              <a:t>in  </a:t>
            </a:r>
            <a:r>
              <a:rPr sz="1500" spc="15" dirty="0">
                <a:latin typeface="Carlito"/>
                <a:cs typeface="Carlito"/>
              </a:rPr>
              <a:t>Wikipedia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or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old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versions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of</a:t>
            </a:r>
            <a:r>
              <a:rPr sz="1500" spc="-1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websites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in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Wayback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Machine.</a:t>
            </a:r>
            <a:endParaRPr sz="1500">
              <a:latin typeface="Carlito"/>
              <a:cs typeface="Carlito"/>
            </a:endParaRPr>
          </a:p>
          <a:p>
            <a:pPr marL="241300" marR="5715" indent="-229235">
              <a:lnSpc>
                <a:spcPct val="887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60" dirty="0">
                <a:latin typeface="Carlito"/>
                <a:cs typeface="Carlito"/>
              </a:rPr>
              <a:t>You </a:t>
            </a:r>
            <a:r>
              <a:rPr sz="1500" spc="5" dirty="0">
                <a:latin typeface="Carlito"/>
                <a:cs typeface="Carlito"/>
              </a:rPr>
              <a:t>need </a:t>
            </a:r>
            <a:r>
              <a:rPr sz="1500" spc="10" dirty="0">
                <a:latin typeface="Carlito"/>
                <a:cs typeface="Carlito"/>
              </a:rPr>
              <a:t>to </a:t>
            </a:r>
            <a:r>
              <a:rPr sz="1500" spc="15" dirty="0">
                <a:latin typeface="Carlito"/>
                <a:cs typeface="Carlito"/>
              </a:rPr>
              <a:t>have </a:t>
            </a:r>
            <a:r>
              <a:rPr sz="1500" spc="-20" dirty="0">
                <a:latin typeface="Carlito"/>
                <a:cs typeface="Carlito"/>
              </a:rPr>
              <a:t>IPFS's </a:t>
            </a:r>
            <a:r>
              <a:rPr sz="1500" spc="5" dirty="0">
                <a:latin typeface="Carlito"/>
                <a:cs typeface="Carlito"/>
              </a:rPr>
              <a:t>software installed </a:t>
            </a:r>
            <a:r>
              <a:rPr sz="1500" spc="15" dirty="0">
                <a:latin typeface="Carlito"/>
                <a:cs typeface="Carlito"/>
              </a:rPr>
              <a:t>on </a:t>
            </a:r>
            <a:r>
              <a:rPr sz="1500" spc="10" dirty="0">
                <a:latin typeface="Carlito"/>
                <a:cs typeface="Carlito"/>
              </a:rPr>
              <a:t>your </a:t>
            </a:r>
            <a:r>
              <a:rPr sz="1500" dirty="0">
                <a:latin typeface="Carlito"/>
                <a:cs typeface="Carlito"/>
              </a:rPr>
              <a:t>computer </a:t>
            </a:r>
            <a:r>
              <a:rPr sz="1500" spc="10" dirty="0">
                <a:latin typeface="Carlito"/>
                <a:cs typeface="Carlito"/>
              </a:rPr>
              <a:t>to </a:t>
            </a:r>
            <a:r>
              <a:rPr sz="1500" spc="-15" dirty="0">
                <a:latin typeface="Carlito"/>
                <a:cs typeface="Carlito"/>
              </a:rPr>
              <a:t>take </a:t>
            </a:r>
            <a:r>
              <a:rPr sz="1500" spc="15" dirty="0">
                <a:latin typeface="Carlito"/>
                <a:cs typeface="Carlito"/>
              </a:rPr>
              <a:t>part.  </a:t>
            </a:r>
            <a:r>
              <a:rPr sz="1500" spc="10" dirty="0">
                <a:latin typeface="Carlito"/>
                <a:cs typeface="Carlito"/>
              </a:rPr>
              <a:t>But </a:t>
            </a:r>
            <a:r>
              <a:rPr sz="1500" spc="5" dirty="0">
                <a:latin typeface="Carlito"/>
                <a:cs typeface="Carlito"/>
              </a:rPr>
              <a:t>Benet says </a:t>
            </a:r>
            <a:r>
              <a:rPr sz="1500" spc="15" dirty="0">
                <a:latin typeface="Carlito"/>
                <a:cs typeface="Carlito"/>
              </a:rPr>
              <a:t>the team has already </a:t>
            </a:r>
            <a:r>
              <a:rPr sz="1500" spc="20" dirty="0">
                <a:latin typeface="Carlito"/>
                <a:cs typeface="Carlito"/>
              </a:rPr>
              <a:t>built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5" dirty="0">
                <a:latin typeface="Carlito"/>
                <a:cs typeface="Carlito"/>
              </a:rPr>
              <a:t>version </a:t>
            </a:r>
            <a:r>
              <a:rPr sz="1500" spc="15" dirty="0">
                <a:latin typeface="Carlito"/>
                <a:cs typeface="Carlito"/>
              </a:rPr>
              <a:t>of the </a:t>
            </a:r>
            <a:r>
              <a:rPr sz="1500" spc="5" dirty="0">
                <a:latin typeface="Carlito"/>
                <a:cs typeface="Carlito"/>
              </a:rPr>
              <a:t>software </a:t>
            </a:r>
            <a:r>
              <a:rPr sz="1500" spc="15" dirty="0">
                <a:latin typeface="Carlito"/>
                <a:cs typeface="Carlito"/>
              </a:rPr>
              <a:t>in  </a:t>
            </a:r>
            <a:r>
              <a:rPr sz="1500" dirty="0">
                <a:latin typeface="Carlito"/>
                <a:cs typeface="Carlito"/>
              </a:rPr>
              <a:t>JavaScript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that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can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run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in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your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browser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without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need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to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install</a:t>
            </a:r>
            <a:r>
              <a:rPr sz="1500" spc="-14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any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new  </a:t>
            </a:r>
            <a:r>
              <a:rPr sz="1500" spc="5" dirty="0">
                <a:latin typeface="Carlito"/>
                <a:cs typeface="Carlito"/>
              </a:rPr>
              <a:t>software </a:t>
            </a:r>
            <a:r>
              <a:rPr sz="1500" spc="15" dirty="0">
                <a:latin typeface="Carlito"/>
                <a:cs typeface="Carlito"/>
              </a:rPr>
              <a:t>at </a:t>
            </a:r>
            <a:r>
              <a:rPr sz="1500" spc="20" dirty="0">
                <a:latin typeface="Carlito"/>
                <a:cs typeface="Carlito"/>
              </a:rPr>
              <a:t>all. </a:t>
            </a:r>
            <a:r>
              <a:rPr sz="1500" dirty="0">
                <a:latin typeface="Carlito"/>
                <a:cs typeface="Carlito"/>
              </a:rPr>
              <a:t>If </a:t>
            </a:r>
            <a:r>
              <a:rPr sz="1500" spc="10" dirty="0">
                <a:latin typeface="Carlito"/>
                <a:cs typeface="Carlito"/>
              </a:rPr>
              <a:t>it winds </a:t>
            </a:r>
            <a:r>
              <a:rPr sz="1500" spc="15" dirty="0">
                <a:latin typeface="Carlito"/>
                <a:cs typeface="Carlito"/>
              </a:rPr>
              <a:t>up on </a:t>
            </a:r>
            <a:r>
              <a:rPr sz="1500" dirty="0">
                <a:latin typeface="Carlito"/>
                <a:cs typeface="Carlito"/>
              </a:rPr>
              <a:t>everyone's </a:t>
            </a:r>
            <a:r>
              <a:rPr sz="1500" spc="5" dirty="0">
                <a:latin typeface="Carlito"/>
                <a:cs typeface="Carlito"/>
              </a:rPr>
              <a:t>browsers, </a:t>
            </a:r>
            <a:r>
              <a:rPr sz="1500" spc="15" dirty="0">
                <a:latin typeface="Carlito"/>
                <a:cs typeface="Carlito"/>
              </a:rPr>
              <a:t>the idea </a:t>
            </a:r>
            <a:r>
              <a:rPr sz="1500" dirty="0">
                <a:latin typeface="Carlito"/>
                <a:cs typeface="Carlito"/>
              </a:rPr>
              <a:t>goes, </a:t>
            </a:r>
            <a:r>
              <a:rPr sz="1500" spc="10" dirty="0">
                <a:latin typeface="Carlito"/>
                <a:cs typeface="Carlito"/>
              </a:rPr>
              <a:t>then  </a:t>
            </a:r>
            <a:r>
              <a:rPr sz="1500" spc="5" dirty="0">
                <a:latin typeface="Carlito"/>
                <a:cs typeface="Carlito"/>
              </a:rPr>
              <a:t>everyone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can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help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back</a:t>
            </a:r>
            <a:r>
              <a:rPr sz="1500" spc="-12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up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web.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1876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Team Members</vt:lpstr>
      <vt:lpstr>Agenda</vt:lpstr>
      <vt:lpstr>Centralized Internet’s Problems</vt:lpstr>
      <vt:lpstr>What is Decentralized Internet</vt:lpstr>
      <vt:lpstr>PowerPoint Presentation</vt:lpstr>
      <vt:lpstr>Examples - Zeronet</vt:lpstr>
      <vt:lpstr>Example: Maidsafe</vt:lpstr>
      <vt:lpstr>Example : IPFS</vt:lpstr>
      <vt:lpstr>Example: Dat Ptoject</vt:lpstr>
      <vt:lpstr>Example: Freenet</vt:lpstr>
      <vt:lpstr>Example: Blockstack</vt:lpstr>
      <vt:lpstr>PowerPoint Presentation</vt:lpstr>
      <vt:lpstr>Example: Ethereum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Gorakh Nath</cp:lastModifiedBy>
  <cp:revision>2</cp:revision>
  <dcterms:created xsi:type="dcterms:W3CDTF">2021-07-29T17:03:35Z</dcterms:created>
  <dcterms:modified xsi:type="dcterms:W3CDTF">2021-08-06T07:16:42Z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LastSaved">
    <vt:filetime>2021-07-29T00:00:00Z</vt:filetime>
  </property>
</Properties>
</file>