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F6AB-061A-FCE4-370C-0A3863640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28EF5-1FFF-7448-77F1-596B10E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6CDC7-1992-852D-00C6-BFC7DE10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A6B-4D9E-4CC3-8DC9-FC4775695671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652C-DDDF-05F1-859C-D0D5DA80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A895-92B0-8850-E3B9-0B9C1F0D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48F-CC54-409C-9C28-2A189FF4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671F-B871-2C78-0B84-0DB1CDA9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9FB68-140F-6B74-BE31-81F8BA966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3456-8B6D-9AF1-033A-E8243876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A6B-4D9E-4CC3-8DC9-FC4775695671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64A0-ECD0-826A-2CEE-5121F4D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95FB-3186-D1A5-C7D4-78C93E39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48F-CC54-409C-9C28-2A189FF4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EB579-BB7A-769B-539F-32AE199BB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6B3CE-6883-BDA7-58AC-2E7B410E7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F2572-3709-67F8-5E7E-5A16E861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A6B-4D9E-4CC3-8DC9-FC4775695671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2F2D-EB9E-9AAC-0D01-F527FC9F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121D6-74EB-D7D6-2D7E-02C9E4E7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48F-CC54-409C-9C28-2A189FF4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9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483B-7E25-D31B-856F-78FD3206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4E51-E975-F240-C38B-5A50766D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4B16-9436-2099-D30A-8BD42EF7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A6B-4D9E-4CC3-8DC9-FC4775695671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51F1-0D50-0675-F4FB-DBDE7CE6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D90E-2BA5-F43B-1596-38FB42CA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48F-CC54-409C-9C28-2A189FF4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D4E9-7E3F-4830-620B-CF01DD29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E1B4-662B-CE04-EE74-A91BB33A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0859C-89E1-D153-0B99-A7A54524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A6B-4D9E-4CC3-8DC9-FC4775695671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D09E5-4E11-E2B2-CD2E-F29E7D3F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94A4-1557-5DEF-C73D-AD15696C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48F-CC54-409C-9C28-2A189FF4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2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DE93-DEE9-AC81-2CF7-25D73EFC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DCD9-B8B5-B1E4-AD38-B1DF37A3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437E3-1F4B-4002-9702-29AACD14F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9A8B8-0AA8-52C0-229E-C84C51CD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A6B-4D9E-4CC3-8DC9-FC4775695671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40B3F-DBD7-EC67-DD05-5F88AC64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C7DB7-8553-F9AC-31AA-BE15459F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48F-CC54-409C-9C28-2A189FF4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9839-A985-AF06-4E79-045E1C4C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C2DAC-BFFB-07E8-3908-1162A056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4D772-A962-B751-28A9-11891ED9B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56AE9-0844-B859-14EB-ED6E0E3C7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431BB-CCEF-70BF-56EA-597C95B0A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853EF-508F-2E9D-F7AC-AF4C864E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A6B-4D9E-4CC3-8DC9-FC4775695671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26B7E-AE7C-C55F-ED9D-6CD4FFA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83BA3-095A-36F6-2A57-B9DA0A5D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48F-CC54-409C-9C28-2A189FF4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9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07B1-9176-04F7-DDF3-76AFF886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AD3AB-04C2-1ECE-5C93-41EB58E4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A6B-4D9E-4CC3-8DC9-FC4775695671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103D4-10BC-44F8-3B0B-827FC4A5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D4737-E793-A210-5B01-DCE0C5F9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48F-CC54-409C-9C28-2A189FF4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92D91-B6A4-276C-98C4-FBB61453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A6B-4D9E-4CC3-8DC9-FC4775695671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0BEF4-8F9F-8C3F-29DA-7165C168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8FE4E-B453-BEE9-C771-08B73807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48F-CC54-409C-9C28-2A189FF4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9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AF77-8D79-114A-AEE4-F334FA86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AE9C-479D-3CB4-6A78-2484130A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DD9C9-976E-96E5-F206-C1CC29CFF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9BF57-A57E-0E77-2A38-FC2C5B3B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A6B-4D9E-4CC3-8DC9-FC4775695671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99FE4-AB2B-80BE-BE3A-60E82B2E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3AD01-93FE-759D-D4B6-587558B3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48F-CC54-409C-9C28-2A189FF4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9413-D0A5-A50C-7BCB-A3C5F82C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95491-5206-817C-25B1-0B3DE9C8D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1DCA8-E3B3-628A-C564-083BADD05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E82F2-BE77-81D2-A464-D5488512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A6B-4D9E-4CC3-8DC9-FC4775695671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2039F-8ADD-2B6E-1D04-F2E9BE61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4FE86-B4FC-4BF0-9F49-18FFF119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48F-CC54-409C-9C28-2A189FF4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CF953-F00A-F94D-9C6B-3D3B24DF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B839-E432-5C4E-9882-D467D1C9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26C9-839E-6760-D5DF-048710E66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5CA6B-4D9E-4CC3-8DC9-FC4775695671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C436A-C310-FE04-D915-BD167FFD1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0E97-8F86-958F-B3DD-512D94B1D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1B48F-CC54-409C-9C28-2A189FF4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35584-D496-C007-A95A-9355FD5B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Database management and engineering</a:t>
            </a:r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JSPD- 303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186C3D-7CCB-CEDF-746A-6BFF659D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92586"/>
              </p:ext>
            </p:extLst>
          </p:nvPr>
        </p:nvGraphicFramePr>
        <p:xfrm>
          <a:off x="4502428" y="1931991"/>
          <a:ext cx="7225749" cy="2994019"/>
        </p:xfrm>
        <a:graphic>
          <a:graphicData uri="http://schemas.openxmlformats.org/drawingml/2006/table">
            <a:tbl>
              <a:tblPr firstRow="1" bandRow="1"/>
              <a:tblGrid>
                <a:gridCol w="1005617">
                  <a:extLst>
                    <a:ext uri="{9D8B030D-6E8A-4147-A177-3AD203B41FA5}">
                      <a16:colId xmlns:a16="http://schemas.microsoft.com/office/drawing/2014/main" val="166881779"/>
                    </a:ext>
                  </a:extLst>
                </a:gridCol>
                <a:gridCol w="2113861">
                  <a:extLst>
                    <a:ext uri="{9D8B030D-6E8A-4147-A177-3AD203B41FA5}">
                      <a16:colId xmlns:a16="http://schemas.microsoft.com/office/drawing/2014/main" val="1887254256"/>
                    </a:ext>
                  </a:extLst>
                </a:gridCol>
                <a:gridCol w="2059208">
                  <a:extLst>
                    <a:ext uri="{9D8B030D-6E8A-4147-A177-3AD203B41FA5}">
                      <a16:colId xmlns:a16="http://schemas.microsoft.com/office/drawing/2014/main" val="3316834581"/>
                    </a:ext>
                  </a:extLst>
                </a:gridCol>
                <a:gridCol w="2047063">
                  <a:extLst>
                    <a:ext uri="{9D8B030D-6E8A-4147-A177-3AD203B41FA5}">
                      <a16:colId xmlns:a16="http://schemas.microsoft.com/office/drawing/2014/main" val="3332352101"/>
                    </a:ext>
                  </a:extLst>
                </a:gridCol>
              </a:tblGrid>
              <a:tr h="402733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effectLst/>
                          <a:latin typeface="Aptos Narrow" panose="020B0004020202020204" pitchFamily="34" charset="0"/>
                        </a:rPr>
                        <a:t>SL. NO.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effectLst/>
                          <a:latin typeface="Aptos Narrow" panose="020B0004020202020204" pitchFamily="34" charset="0"/>
                        </a:rPr>
                        <a:t>Roll No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effectLst/>
                          <a:latin typeface="Aptos Narrow" panose="020B0004020202020204" pitchFamily="34" charset="0"/>
                        </a:rPr>
                        <a:t>Full Name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effectLst/>
                          <a:latin typeface="Aptos Narrow" panose="020B0004020202020204" pitchFamily="34" charset="0"/>
                        </a:rPr>
                        <a:t>Academic Group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673121"/>
                  </a:ext>
                </a:extLst>
              </a:tr>
              <a:tr h="431881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2023JULB01063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Abhishek Padhy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12145" marR="12145" marT="12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684402"/>
                  </a:ext>
                </a:extLst>
              </a:tr>
              <a:tr h="431881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2023JULB01105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A Malavika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92239"/>
                  </a:ext>
                </a:extLst>
              </a:tr>
              <a:tr h="431881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2023JULB01388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Kilari Teja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74276"/>
                  </a:ext>
                </a:extLst>
              </a:tr>
              <a:tr h="431881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2023JULB01170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Raj Singh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46016"/>
                  </a:ext>
                </a:extLst>
              </a:tr>
              <a:tr h="431881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2023JULB01339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Sweety Singh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33428"/>
                  </a:ext>
                </a:extLst>
              </a:tr>
              <a:tr h="431881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2023JULB01281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err="1">
                          <a:effectLst/>
                          <a:latin typeface="Aptos Narrow" panose="020B0004020202020204" pitchFamily="34" charset="0"/>
                        </a:rPr>
                        <a:t>Yashdeep</a:t>
                      </a:r>
                      <a:r>
                        <a:rPr lang="en-US" sz="2300" b="0" i="0" u="none" strike="noStrike">
                          <a:effectLst/>
                          <a:latin typeface="Aptos Narrow" panose="020B0004020202020204" pitchFamily="34" charset="0"/>
                        </a:rPr>
                        <a:t> Singh</a:t>
                      </a:r>
                    </a:p>
                  </a:txBody>
                  <a:tcPr marL="12145" marR="12145" marT="12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382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971EAD4-2B90-381B-6C13-255CDDF6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656" y="411121"/>
            <a:ext cx="1370062" cy="11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EB5921-A577-8316-0E0C-B5A4F1A65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263" y="508491"/>
            <a:ext cx="4252251" cy="9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3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FF1D3-4869-BF08-63DA-BDCDA93E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case 5: Average income of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DCC4-F76F-C508-BEAF-509FBAC8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46" y="1574310"/>
            <a:ext cx="10245193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0" i="0" kern="1200" dirty="0">
                <a:effectLst/>
                <a:latin typeface="+mn-lt"/>
                <a:ea typeface="+mn-ea"/>
                <a:cs typeface="+mn-cs"/>
              </a:rPr>
              <a:t>Calculate the average annual income of customers who </a:t>
            </a:r>
            <a:r>
              <a:rPr lang="en-US" sz="2400" dirty="0"/>
              <a:t>purchased from dealer in city 1 and city 3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F7A5B-179D-4084-E3C9-972093DED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0"/>
          <a:stretch/>
        </p:blipFill>
        <p:spPr>
          <a:xfrm>
            <a:off x="463447" y="2397760"/>
            <a:ext cx="10574226" cy="35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9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684A0-2D4C-67CA-0A15-62BFCC8D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Case 6: Average salary of employee per position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86C0BA-A72D-D36C-A3A1-B6937FC6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7" y="1675227"/>
            <a:ext cx="106526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5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7B89-976B-2BCF-9D5C-0F2637EE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7" name="Graphic 26" descr="Handshake">
            <a:extLst>
              <a:ext uri="{FF2B5EF4-FFF2-40B4-BE49-F238E27FC236}">
                <a16:creationId xmlns:a16="http://schemas.microsoft.com/office/drawing/2014/main" id="{891921BA-EB83-AAEC-401E-A1E20D9F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E902-03EA-D6DF-0D57-705A651D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320041"/>
            <a:ext cx="10610850" cy="121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Tata Motors- Car Lifecycle Management database with focus on manufacturing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83BBC2-AF8B-67EA-1BD8-06AC408F0E74}"/>
              </a:ext>
            </a:extLst>
          </p:cNvPr>
          <p:cNvSpPr/>
          <p:nvPr/>
        </p:nvSpPr>
        <p:spPr>
          <a:xfrm>
            <a:off x="838200" y="1245870"/>
            <a:ext cx="6007608" cy="59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Selected Organization: Tata Motors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6D4A1-0F41-533F-1DEE-8C3EBDC3395D}"/>
              </a:ext>
            </a:extLst>
          </p:cNvPr>
          <p:cNvSpPr/>
          <p:nvPr/>
        </p:nvSpPr>
        <p:spPr>
          <a:xfrm>
            <a:off x="838200" y="1943100"/>
            <a:ext cx="11039856" cy="4713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Business Process Being Modeled:</a:t>
            </a:r>
            <a:endParaRPr lang="en-US" sz="21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Customer Management: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 Capturing customer details like name, address, contact information, and purchase history.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Sales and Inventory Management: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 Tracking sales transactions, inventory levels, and dealer information.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Manufacturer and Supplier Management: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 Managing relationships with manufacturers, suppliers, and brands.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Vehicle and Model Management: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 Recording vehicle details, models, features, and manufacturing information.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Financial Analysis: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 Analyzing sales data, customer income levels, and average transaction values.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Dealer Operations: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 Managing dealer locations, inventory levels, and sales activities.</a:t>
            </a:r>
          </a:p>
          <a:p>
            <a:pPr algn="l"/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This system facilitates efficient management of the entire car lifecycle, from manufacturing to sales and customer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2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F7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3ED83-D4B4-DD41-E77A-9DB58786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8612FF-ABA8-D1A5-2401-A58ABE21D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343"/>
          <a:stretch/>
        </p:blipFill>
        <p:spPr>
          <a:xfrm>
            <a:off x="4186423" y="456891"/>
            <a:ext cx="6198606" cy="59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4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88BB-DC27-FEDC-88A6-51FE757C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01" y="272761"/>
            <a:ext cx="10615863" cy="485107"/>
          </a:xfrm>
        </p:spPr>
        <p:txBody>
          <a:bodyPr>
            <a:noAutofit/>
          </a:bodyPr>
          <a:lstStyle/>
          <a:p>
            <a:r>
              <a:rPr lang="en-US" sz="2400" dirty="0"/>
              <a:t>ERD DIAGRAM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5B79444-EEDF-D5FA-6A1A-E05B07684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0" y="655782"/>
            <a:ext cx="10120065" cy="59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7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96E78-2E45-8A7D-3622-14270EB6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Show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0390-E2EE-46AB-6DDE-4F70737A67EE}"/>
              </a:ext>
            </a:extLst>
          </p:cNvPr>
          <p:cNvSpPr>
            <a:spLocks/>
          </p:cNvSpPr>
          <p:nvPr/>
        </p:nvSpPr>
        <p:spPr>
          <a:xfrm>
            <a:off x="644057" y="2186499"/>
            <a:ext cx="10706238" cy="1107782"/>
          </a:xfrm>
          <a:prstGeom prst="rect">
            <a:avLst/>
          </a:prstGeom>
        </p:spPr>
        <p:txBody>
          <a:bodyPr/>
          <a:lstStyle/>
          <a:p>
            <a:pPr defTabSz="923544">
              <a:spcAft>
                <a:spcPts val="600"/>
              </a:spcAft>
            </a:pPr>
            <a:r>
              <a:rPr lang="en-US" sz="18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</a:t>
            </a:r>
          </a:p>
          <a:p>
            <a:pPr defTabSz="923544">
              <a:spcAft>
                <a:spcPts val="600"/>
              </a:spcAft>
            </a:pPr>
            <a:r>
              <a:rPr lang="en-US" sz="18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Customers;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E9085-8822-C167-A616-B817799FA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056" y="4143968"/>
            <a:ext cx="10927829" cy="208749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27183C-48DD-6601-F05E-036DC37D9EF7}"/>
              </a:ext>
            </a:extLst>
          </p:cNvPr>
          <p:cNvSpPr/>
          <p:nvPr/>
        </p:nvSpPr>
        <p:spPr>
          <a:xfrm>
            <a:off x="644056" y="3599672"/>
            <a:ext cx="3511581" cy="3866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CUSTOMER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785-BA28-40FA-5CE6-35717C6F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82" y="365126"/>
            <a:ext cx="10641318" cy="699076"/>
          </a:xfrm>
        </p:spPr>
        <p:txBody>
          <a:bodyPr/>
          <a:lstStyle/>
          <a:p>
            <a:r>
              <a:rPr lang="en-US"/>
              <a:t>Test case 1: Sales performance of dealers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2F68E-67EF-2DE2-5494-546C24B63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482" y="1064201"/>
            <a:ext cx="6923559" cy="540934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F10204-8A04-28E9-FF31-80CA77E98C40}"/>
              </a:ext>
            </a:extLst>
          </p:cNvPr>
          <p:cNvSpPr/>
          <p:nvPr/>
        </p:nvSpPr>
        <p:spPr>
          <a:xfrm>
            <a:off x="7636041" y="2859638"/>
            <a:ext cx="3874576" cy="1818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>
                <a:solidFill>
                  <a:srgbClr val="0D0D0D"/>
                </a:solidFill>
                <a:effectLst/>
                <a:latin typeface="Söhne"/>
              </a:rPr>
              <a:t>This query analyzes the sales performance of dealers by calculating the total sales amount and showing the top 3 performing dealers.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30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51CE-3B3C-E53D-AB31-95F54DD3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88" y="365125"/>
            <a:ext cx="10670112" cy="821991"/>
          </a:xfrm>
        </p:spPr>
        <p:txBody>
          <a:bodyPr/>
          <a:lstStyle/>
          <a:p>
            <a:r>
              <a:rPr lang="en-US" dirty="0"/>
              <a:t>Test case 2: Manufacturer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03A3-A132-39B5-AEFD-DF09D663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787" y="1306680"/>
            <a:ext cx="2658979" cy="4364205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query compares the number of manufacturers for each brand based on the car models they produce.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AA30E-A626-D1DE-4608-D2309314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2" y="1187115"/>
            <a:ext cx="8707065" cy="49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3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A6821-ACF7-273C-6C69-766F4634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dirty="0"/>
              <a:t>Test case 3: get names of customers who made purchases from both dealer 1 and 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E5998-C3F2-23B9-BB55-BBD6F3A45386}"/>
              </a:ext>
            </a:extLst>
          </p:cNvPr>
          <p:cNvSpPr txBox="1"/>
          <p:nvPr/>
        </p:nvSpPr>
        <p:spPr>
          <a:xfrm>
            <a:off x="7091880" y="1804285"/>
            <a:ext cx="3470054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SQL Query-- Get the names of customers who made purchases from both Dealer 1 and Dealer 2--</a:t>
            </a:r>
          </a:p>
          <a:p>
            <a:endParaRPr lang="en-US" dirty="0"/>
          </a:p>
          <a:p>
            <a:r>
              <a:rPr lang="en-US" dirty="0"/>
              <a:t>SELECT DISTINCT c1.Name</a:t>
            </a:r>
          </a:p>
          <a:p>
            <a:r>
              <a:rPr lang="en-US" dirty="0"/>
              <a:t>FROM Customer c1</a:t>
            </a:r>
          </a:p>
          <a:p>
            <a:r>
              <a:rPr lang="en-US" dirty="0"/>
              <a:t>JOIN Customer c2 ON c1.Name = c2.Name</a:t>
            </a:r>
          </a:p>
          <a:p>
            <a:r>
              <a:rPr lang="en-US" dirty="0"/>
              <a:t>JOIN Sales s1 ON c1.C_ID = s1.C_ID</a:t>
            </a:r>
          </a:p>
          <a:p>
            <a:r>
              <a:rPr lang="en-US" dirty="0"/>
              <a:t>JOIN Sales s2 ON c2.C_ID = s2.C_ID</a:t>
            </a:r>
          </a:p>
          <a:p>
            <a:r>
              <a:rPr lang="en-US" dirty="0"/>
              <a:t>WHERE s1.D_ID = 'D001' AND s2.D_ID = 'D002';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3FB0B-D36A-256F-D8FD-843D084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88" y="1998368"/>
            <a:ext cx="6296904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C39AF-42E1-FED9-85CE-967E5EAB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Test case 4: Supplier inventory check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07A5-B195-FD9C-D842-78F7799F1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Söhne"/>
              </a:rPr>
              <a:t>This query checks the inventory of suppliers by counting the number of parts they supply and showing the top 3 suppliers.</a:t>
            </a:r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9001F3E-5C52-6550-D0FF-57F2E8EA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148" y="509570"/>
            <a:ext cx="6148960" cy="39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0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414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Söhne</vt:lpstr>
      <vt:lpstr>Office Theme</vt:lpstr>
      <vt:lpstr>Database management and engineering JSPD- 303</vt:lpstr>
      <vt:lpstr>PowerPoint Presentation</vt:lpstr>
      <vt:lpstr>Data flow  chart</vt:lpstr>
      <vt:lpstr>ERD DIAGRAM</vt:lpstr>
      <vt:lpstr>Show tables</vt:lpstr>
      <vt:lpstr>Test case 1: Sales performance of dealers</vt:lpstr>
      <vt:lpstr>Test case 2: Manufacturer comparison</vt:lpstr>
      <vt:lpstr>Test case 3: get names of customers who made purchases from both dealer 1 and 2</vt:lpstr>
      <vt:lpstr>Test case 4: Supplier inventory check</vt:lpstr>
      <vt:lpstr>Test case 5: Average income of customers</vt:lpstr>
      <vt:lpstr>Test Case 6: Average salary of employee per position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and engineering JSPD- 303</dc:title>
  <dc:creator>Abhishek Padhy</dc:creator>
  <cp:lastModifiedBy>Abhishek Padhy</cp:lastModifiedBy>
  <cp:revision>12</cp:revision>
  <dcterms:created xsi:type="dcterms:W3CDTF">2024-04-02T19:31:19Z</dcterms:created>
  <dcterms:modified xsi:type="dcterms:W3CDTF">2024-04-10T12:21:40Z</dcterms:modified>
</cp:coreProperties>
</file>