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4"/>
  </p:notesMasterIdLst>
  <p:sldIdLst>
    <p:sldId id="273" r:id="rId2"/>
    <p:sldId id="256" r:id="rId3"/>
    <p:sldId id="274" r:id="rId4"/>
    <p:sldId id="265" r:id="rId5"/>
    <p:sldId id="272" r:id="rId6"/>
    <p:sldId id="257" r:id="rId7"/>
    <p:sldId id="266" r:id="rId8"/>
    <p:sldId id="267" r:id="rId9"/>
    <p:sldId id="268" r:id="rId10"/>
    <p:sldId id="270" r:id="rId11"/>
    <p:sldId id="275" r:id="rId12"/>
    <p:sldId id="271" r:id="rId13"/>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p:scale>
          <a:sx n="54" d="100"/>
          <a:sy n="54" d="100"/>
        </p:scale>
        <p:origin x="24" y="5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1"/>
    <c:plotArea>
      <c:layout/>
      <c:barChart>
        <c:barDir val="bar"/>
        <c:grouping val="clustered"/>
        <c:varyColors val="0"/>
        <c:ser>
          <c:idx val="0"/>
          <c:order val="0"/>
          <c:tx>
            <c:strRef>
              <c:f>Sheet1!$B$1</c:f>
              <c:strCache>
                <c:ptCount val="1"/>
                <c:pt idx="0">
                  <c:v>Series 1</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Sheet1!$A$2:$A$5</c:f>
              <c:strCache>
                <c:ptCount val="4"/>
                <c:pt idx="0">
                  <c:v>North America</c:v>
                </c:pt>
                <c:pt idx="1">
                  <c:v>Europe , Middle East </c:v>
                </c:pt>
                <c:pt idx="2">
                  <c:v>Greater China</c:v>
                </c:pt>
                <c:pt idx="3">
                  <c:v>Asia Pacific and Latin America</c:v>
                </c:pt>
              </c:strCache>
            </c:strRef>
          </c:cat>
          <c:val>
            <c:numRef>
              <c:f>Sheet1!$B$2:$B$5</c:f>
              <c:numCache>
                <c:formatCode>0%</c:formatCode>
                <c:ptCount val="4"/>
                <c:pt idx="0">
                  <c:v>0.44</c:v>
                </c:pt>
                <c:pt idx="1">
                  <c:v>0.28000000000000003</c:v>
                </c:pt>
                <c:pt idx="2">
                  <c:v>0.15</c:v>
                </c:pt>
                <c:pt idx="3">
                  <c:v>0.13</c:v>
                </c:pt>
              </c:numCache>
            </c:numRef>
          </c:val>
          <c:extLst>
            <c:ext xmlns:c16="http://schemas.microsoft.com/office/drawing/2014/chart" uri="{C3380CC4-5D6E-409C-BE32-E72D297353CC}">
              <c16:uniqueId val="{00000000-883E-457E-A599-DF1F95A38F39}"/>
            </c:ext>
          </c:extLst>
        </c:ser>
        <c:dLbls>
          <c:showLegendKey val="0"/>
          <c:showVal val="0"/>
          <c:showCatName val="0"/>
          <c:showSerName val="0"/>
          <c:showPercent val="0"/>
          <c:showBubbleSize val="0"/>
        </c:dLbls>
        <c:gapWidth val="115"/>
        <c:overlap val="-20"/>
        <c:axId val="268841871"/>
        <c:axId val="1470094767"/>
      </c:barChart>
      <c:catAx>
        <c:axId val="268841871"/>
        <c:scaling>
          <c:orientation val="minMax"/>
        </c:scaling>
        <c:delete val="0"/>
        <c:axPos val="l"/>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1800" b="0" i="0" u="none" strike="noStrike" kern="1200" baseline="0">
                <a:solidFill>
                  <a:schemeClr val="bg1"/>
                </a:solidFill>
                <a:latin typeface="+mn-lt"/>
                <a:ea typeface="+mn-ea"/>
                <a:cs typeface="+mn-cs"/>
              </a:defRPr>
            </a:pPr>
            <a:endParaRPr lang="en-US"/>
          </a:p>
        </c:txPr>
        <c:crossAx val="1470094767"/>
        <c:crosses val="autoZero"/>
        <c:auto val="1"/>
        <c:lblAlgn val="ctr"/>
        <c:lblOffset val="100"/>
        <c:noMultiLvlLbl val="0"/>
      </c:catAx>
      <c:valAx>
        <c:axId val="1470094767"/>
        <c:scaling>
          <c:orientation val="minMax"/>
        </c:scaling>
        <c:delete val="0"/>
        <c:axPos val="b"/>
        <c:majorGridlines>
          <c:spPr>
            <a:ln w="9525" cap="flat" cmpd="sng" algn="ctr">
              <a:solidFill>
                <a:schemeClr val="lt1">
                  <a:lumMod val="95000"/>
                  <a:alpha val="10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800" b="0" i="0" u="none" strike="noStrike" kern="1200" baseline="0">
                <a:solidFill>
                  <a:schemeClr val="bg1"/>
                </a:solidFill>
                <a:latin typeface="+mn-lt"/>
                <a:ea typeface="+mn-ea"/>
                <a:cs typeface="+mn-cs"/>
              </a:defRPr>
            </a:pPr>
            <a:endParaRPr lang="en-US"/>
          </a:p>
        </c:txPr>
        <c:crossAx val="268841871"/>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solidFill>
            <a:schemeClr val="bg1"/>
          </a:solidFill>
          <a:latin typeface="+mn-lt"/>
          <a:ea typeface="+mn-ea"/>
          <a:cs typeface="+mn-cs"/>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withinLinear" id="15">
  <a:schemeClr val="accent2"/>
</cs:colorStyle>
</file>

<file path=ppt/charts/style1.xml><?xml version="1.0" encoding="utf-8"?>
<cs:chartStyle xmlns:cs="http://schemas.microsoft.com/office/drawing/2012/chartStyle" xmlns:a="http://schemas.openxmlformats.org/drawingml/2006/main" id="222">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ize="5"/>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tx1"/>
    </cs:fontRef>
  </cs:wall>
</cs:chartStyle>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41067D8-DBA3-475C-BCC0-FCCA91EC5EFF}" type="doc">
      <dgm:prSet loTypeId="urn:microsoft.com/office/officeart/2005/8/layout/chevron2" loCatId="process" qsTypeId="urn:microsoft.com/office/officeart/2005/8/quickstyle/simple2" qsCatId="simple" csTypeId="urn:microsoft.com/office/officeart/2005/8/colors/colorful3" csCatId="colorful" phldr="1"/>
      <dgm:spPr/>
      <dgm:t>
        <a:bodyPr/>
        <a:lstStyle/>
        <a:p>
          <a:endParaRPr lang="en-US"/>
        </a:p>
      </dgm:t>
    </dgm:pt>
    <dgm:pt modelId="{5ADAB053-9D8E-474A-99B0-DA4585BFEB4E}">
      <dgm:prSet phldrT="[Text]"/>
      <dgm:spPr/>
      <dgm:t>
        <a:bodyPr/>
        <a:lstStyle/>
        <a:p>
          <a:r>
            <a:rPr lang="en-US" dirty="0"/>
            <a:t>1964</a:t>
          </a:r>
        </a:p>
      </dgm:t>
    </dgm:pt>
    <dgm:pt modelId="{87A9829C-9A75-432A-9B48-7544C5A5097A}" type="parTrans" cxnId="{FAAA3D38-2B72-4CA4-B8CB-6726F7DC11BE}">
      <dgm:prSet/>
      <dgm:spPr/>
      <dgm:t>
        <a:bodyPr/>
        <a:lstStyle/>
        <a:p>
          <a:endParaRPr lang="en-US"/>
        </a:p>
      </dgm:t>
    </dgm:pt>
    <dgm:pt modelId="{AA19F113-2B42-48D4-8962-DCA045792E16}" type="sibTrans" cxnId="{FAAA3D38-2B72-4CA4-B8CB-6726F7DC11BE}">
      <dgm:prSet/>
      <dgm:spPr/>
      <dgm:t>
        <a:bodyPr/>
        <a:lstStyle/>
        <a:p>
          <a:endParaRPr lang="en-US"/>
        </a:p>
      </dgm:t>
    </dgm:pt>
    <dgm:pt modelId="{EAC5AD90-117D-49CC-BE51-6E5660A1E833}">
      <dgm:prSet phldrT="[Text]" custT="1"/>
      <dgm:spPr/>
      <dgm:t>
        <a:bodyPr/>
        <a:lstStyle/>
        <a:p>
          <a:r>
            <a:rPr lang="en-US" sz="1800" dirty="0"/>
            <a:t>Phil Knight and Bill Bowerman found Blue Ribbon Sports.</a:t>
          </a:r>
        </a:p>
      </dgm:t>
    </dgm:pt>
    <dgm:pt modelId="{1B1F716F-8C6E-436C-A91E-6AAE02089A43}" type="parTrans" cxnId="{B69F2220-F96D-4344-A9C7-D38A0D1B43B8}">
      <dgm:prSet/>
      <dgm:spPr/>
      <dgm:t>
        <a:bodyPr/>
        <a:lstStyle/>
        <a:p>
          <a:endParaRPr lang="en-US"/>
        </a:p>
      </dgm:t>
    </dgm:pt>
    <dgm:pt modelId="{CAB3ECED-0C25-4ECF-86F6-D741E57881A1}" type="sibTrans" cxnId="{B69F2220-F96D-4344-A9C7-D38A0D1B43B8}">
      <dgm:prSet/>
      <dgm:spPr/>
      <dgm:t>
        <a:bodyPr/>
        <a:lstStyle/>
        <a:p>
          <a:endParaRPr lang="en-US"/>
        </a:p>
      </dgm:t>
    </dgm:pt>
    <dgm:pt modelId="{1BBDA02F-6E01-4F34-9270-9A58D3F999B7}">
      <dgm:prSet phldrT="[Text]"/>
      <dgm:spPr/>
      <dgm:t>
        <a:bodyPr/>
        <a:lstStyle/>
        <a:p>
          <a:r>
            <a:rPr lang="en-US" dirty="0"/>
            <a:t>1971 </a:t>
          </a:r>
        </a:p>
      </dgm:t>
    </dgm:pt>
    <dgm:pt modelId="{3D7FC372-FAEF-44CE-B59F-DCDAE1F9872D}" type="parTrans" cxnId="{9571A26C-96BA-4BCC-A1FD-CB169448F76F}">
      <dgm:prSet/>
      <dgm:spPr/>
      <dgm:t>
        <a:bodyPr/>
        <a:lstStyle/>
        <a:p>
          <a:endParaRPr lang="en-US"/>
        </a:p>
      </dgm:t>
    </dgm:pt>
    <dgm:pt modelId="{BB003A69-4D06-4192-B6DB-309FEBF0B413}" type="sibTrans" cxnId="{9571A26C-96BA-4BCC-A1FD-CB169448F76F}">
      <dgm:prSet/>
      <dgm:spPr/>
      <dgm:t>
        <a:bodyPr/>
        <a:lstStyle/>
        <a:p>
          <a:endParaRPr lang="en-US"/>
        </a:p>
      </dgm:t>
    </dgm:pt>
    <dgm:pt modelId="{07494E1B-E61B-4412-879A-F21A1A77087F}">
      <dgm:prSet phldrT="[Text]" custT="1"/>
      <dgm:spPr/>
      <dgm:t>
        <a:bodyPr/>
        <a:lstStyle/>
        <a:p>
          <a:r>
            <a:rPr lang="en-US" sz="1800" dirty="0"/>
            <a:t>Cutting ties with Onitsuka Tiger (now Asics), Blue Ribbon Sports becomes Nike Inc., using swoosh logo created by Portland State University student Carolyn Davis for $35</a:t>
          </a:r>
        </a:p>
      </dgm:t>
    </dgm:pt>
    <dgm:pt modelId="{8EEADB17-0FD5-4EBD-B9DC-8DBF7888E750}" type="parTrans" cxnId="{A7197278-1014-443A-8067-81E455C53CFB}">
      <dgm:prSet/>
      <dgm:spPr/>
      <dgm:t>
        <a:bodyPr/>
        <a:lstStyle/>
        <a:p>
          <a:endParaRPr lang="en-US"/>
        </a:p>
      </dgm:t>
    </dgm:pt>
    <dgm:pt modelId="{BA7BDB8E-98F3-4916-921C-FE0DB5653C49}" type="sibTrans" cxnId="{A7197278-1014-443A-8067-81E455C53CFB}">
      <dgm:prSet/>
      <dgm:spPr/>
      <dgm:t>
        <a:bodyPr/>
        <a:lstStyle/>
        <a:p>
          <a:endParaRPr lang="en-US"/>
        </a:p>
      </dgm:t>
    </dgm:pt>
    <dgm:pt modelId="{6F5A9967-8F3F-4D35-B54B-655ECC4A1036}">
      <dgm:prSet phldrT="[Text]"/>
      <dgm:spPr/>
      <dgm:t>
        <a:bodyPr/>
        <a:lstStyle/>
        <a:p>
          <a:r>
            <a:rPr lang="en-US" dirty="0"/>
            <a:t>1972 </a:t>
          </a:r>
        </a:p>
      </dgm:t>
    </dgm:pt>
    <dgm:pt modelId="{93B49C75-786A-4003-97DC-841D50985D9B}" type="parTrans" cxnId="{E5B22DC9-77B1-4009-90D3-A24E57861E1E}">
      <dgm:prSet/>
      <dgm:spPr/>
      <dgm:t>
        <a:bodyPr/>
        <a:lstStyle/>
        <a:p>
          <a:endParaRPr lang="en-US"/>
        </a:p>
      </dgm:t>
    </dgm:pt>
    <dgm:pt modelId="{BAE79700-0BFB-4A35-A201-C1205FF5A002}" type="sibTrans" cxnId="{E5B22DC9-77B1-4009-90D3-A24E57861E1E}">
      <dgm:prSet/>
      <dgm:spPr/>
      <dgm:t>
        <a:bodyPr/>
        <a:lstStyle/>
        <a:p>
          <a:endParaRPr lang="en-US"/>
        </a:p>
      </dgm:t>
    </dgm:pt>
    <dgm:pt modelId="{643AD675-B588-4C52-9E24-0C78BCCD12AB}">
      <dgm:prSet phldrT="[Text]" custT="1"/>
      <dgm:spPr/>
      <dgm:t>
        <a:bodyPr/>
        <a:lstStyle/>
        <a:p>
          <a:r>
            <a:rPr lang="en-US" sz="1800" dirty="0"/>
            <a:t>Romanian tennis player </a:t>
          </a:r>
          <a:r>
            <a:rPr lang="en-US" sz="1800" dirty="0" err="1"/>
            <a:t>Ilie</a:t>
          </a:r>
          <a:r>
            <a:rPr lang="en-US" sz="1800" dirty="0"/>
            <a:t> </a:t>
          </a:r>
          <a:r>
            <a:rPr lang="en-US" sz="1800" dirty="0" err="1"/>
            <a:t>Nastase</a:t>
          </a:r>
          <a:r>
            <a:rPr lang="en-US" sz="1800" dirty="0"/>
            <a:t> becomes the first athlete to sign an endorsement with Nike.</a:t>
          </a:r>
        </a:p>
      </dgm:t>
    </dgm:pt>
    <dgm:pt modelId="{E77669C9-8BCE-4F1C-A809-CF616FDC690D}" type="parTrans" cxnId="{F01B1587-22D8-40AB-A242-DE1CDD7571DB}">
      <dgm:prSet/>
      <dgm:spPr/>
      <dgm:t>
        <a:bodyPr/>
        <a:lstStyle/>
        <a:p>
          <a:endParaRPr lang="en-US"/>
        </a:p>
      </dgm:t>
    </dgm:pt>
    <dgm:pt modelId="{ADF294AF-9A7B-40C3-BC15-6950F8A4D014}" type="sibTrans" cxnId="{F01B1587-22D8-40AB-A242-DE1CDD7571DB}">
      <dgm:prSet/>
      <dgm:spPr/>
      <dgm:t>
        <a:bodyPr/>
        <a:lstStyle/>
        <a:p>
          <a:endParaRPr lang="en-US"/>
        </a:p>
      </dgm:t>
    </dgm:pt>
    <dgm:pt modelId="{F1495557-7C21-4B9E-A1E4-131542A19AFF}">
      <dgm:prSet phldrT="[Text]"/>
      <dgm:spPr/>
      <dgm:t>
        <a:bodyPr/>
        <a:lstStyle/>
        <a:p>
          <a:r>
            <a:rPr lang="en-US" dirty="0"/>
            <a:t>1984</a:t>
          </a:r>
        </a:p>
      </dgm:t>
    </dgm:pt>
    <dgm:pt modelId="{329B6873-FA56-43FE-A946-46A4D737F1FA}" type="parTrans" cxnId="{26046AAB-ED25-44F1-828F-60812A584FB0}">
      <dgm:prSet/>
      <dgm:spPr/>
      <dgm:t>
        <a:bodyPr/>
        <a:lstStyle/>
        <a:p>
          <a:endParaRPr lang="en-US"/>
        </a:p>
      </dgm:t>
    </dgm:pt>
    <dgm:pt modelId="{F48D4F0B-1153-45D0-BF53-8586DCA014E4}" type="sibTrans" cxnId="{26046AAB-ED25-44F1-828F-60812A584FB0}">
      <dgm:prSet/>
      <dgm:spPr/>
      <dgm:t>
        <a:bodyPr/>
        <a:lstStyle/>
        <a:p>
          <a:endParaRPr lang="en-US"/>
        </a:p>
      </dgm:t>
    </dgm:pt>
    <dgm:pt modelId="{25503135-CDE1-4F53-817A-DC3DEDDE65CD}">
      <dgm:prSet phldrT="[Text]"/>
      <dgm:spPr/>
      <dgm:t>
        <a:bodyPr/>
        <a:lstStyle/>
        <a:p>
          <a:r>
            <a:rPr lang="en-US" dirty="0"/>
            <a:t>1988 </a:t>
          </a:r>
        </a:p>
      </dgm:t>
    </dgm:pt>
    <dgm:pt modelId="{EDBF1E9B-9E7B-43A1-8361-E87BC9ACDF4C}" type="parTrans" cxnId="{CA661E17-C3D4-44E4-A889-2A65F2031BD1}">
      <dgm:prSet/>
      <dgm:spPr/>
      <dgm:t>
        <a:bodyPr/>
        <a:lstStyle/>
        <a:p>
          <a:endParaRPr lang="en-US"/>
        </a:p>
      </dgm:t>
    </dgm:pt>
    <dgm:pt modelId="{965F131C-35FF-48CE-81F8-F27F3521635F}" type="sibTrans" cxnId="{CA661E17-C3D4-44E4-A889-2A65F2031BD1}">
      <dgm:prSet/>
      <dgm:spPr/>
      <dgm:t>
        <a:bodyPr/>
        <a:lstStyle/>
        <a:p>
          <a:endParaRPr lang="en-US"/>
        </a:p>
      </dgm:t>
    </dgm:pt>
    <dgm:pt modelId="{15678003-E7D5-45F4-B71D-188DA57353F2}">
      <dgm:prSet phldrT="[Text]" custT="1"/>
      <dgm:spPr/>
      <dgm:t>
        <a:bodyPr/>
        <a:lstStyle/>
        <a:p>
          <a:r>
            <a:rPr lang="en-US" sz="1800" dirty="0"/>
            <a:t>Nike signs Michael Jordan, launching Air Jordan series.</a:t>
          </a:r>
        </a:p>
      </dgm:t>
    </dgm:pt>
    <dgm:pt modelId="{89AE731B-1C13-4FD6-AEF0-6E27DF34D9A3}" type="parTrans" cxnId="{B911CD86-E7B9-44B7-9DA4-CF8BB7125B4A}">
      <dgm:prSet/>
      <dgm:spPr/>
      <dgm:t>
        <a:bodyPr/>
        <a:lstStyle/>
        <a:p>
          <a:endParaRPr lang="en-US"/>
        </a:p>
      </dgm:t>
    </dgm:pt>
    <dgm:pt modelId="{96F6373F-0669-404F-8BF8-19A1E387D1EF}" type="sibTrans" cxnId="{B911CD86-E7B9-44B7-9DA4-CF8BB7125B4A}">
      <dgm:prSet/>
      <dgm:spPr/>
      <dgm:t>
        <a:bodyPr/>
        <a:lstStyle/>
        <a:p>
          <a:endParaRPr lang="en-US"/>
        </a:p>
      </dgm:t>
    </dgm:pt>
    <dgm:pt modelId="{CE27FB1E-F8A3-4402-A990-A1584CFD57E6}">
      <dgm:prSet custT="1">
        <dgm:style>
          <a:lnRef idx="2">
            <a:schemeClr val="accent2"/>
          </a:lnRef>
          <a:fillRef idx="1">
            <a:schemeClr val="lt1"/>
          </a:fillRef>
          <a:effectRef idx="0">
            <a:schemeClr val="accent2"/>
          </a:effectRef>
          <a:fontRef idx="minor">
            <a:schemeClr val="dk1"/>
          </a:fontRef>
        </dgm:style>
      </dgm:prSet>
      <dgm:spPr/>
      <dgm:t>
        <a:bodyPr/>
        <a:lstStyle/>
        <a:p>
          <a:r>
            <a:rPr lang="en-US" sz="1800" dirty="0"/>
            <a:t> First "Just Do It" campaign launches with ad featuring 80-year-old running icon Walter Stack running across the Golden Gate Bridge.</a:t>
          </a:r>
        </a:p>
      </dgm:t>
    </dgm:pt>
    <dgm:pt modelId="{8A30C6FC-0E60-46B7-A248-81C396EC7A92}" type="parTrans" cxnId="{90D61A84-EBE9-4C73-A393-16C058BFF657}">
      <dgm:prSet/>
      <dgm:spPr/>
      <dgm:t>
        <a:bodyPr/>
        <a:lstStyle/>
        <a:p>
          <a:endParaRPr lang="en-US"/>
        </a:p>
      </dgm:t>
    </dgm:pt>
    <dgm:pt modelId="{3FE12082-3286-4C26-BB9A-EE0B72EC51BF}" type="sibTrans" cxnId="{90D61A84-EBE9-4C73-A393-16C058BFF657}">
      <dgm:prSet/>
      <dgm:spPr/>
      <dgm:t>
        <a:bodyPr/>
        <a:lstStyle/>
        <a:p>
          <a:endParaRPr lang="en-US"/>
        </a:p>
      </dgm:t>
    </dgm:pt>
    <dgm:pt modelId="{4A2BE589-3A54-47D6-BDB5-03B74EEBE1E1}">
      <dgm:prSet/>
      <dgm:spPr/>
      <dgm:t>
        <a:bodyPr/>
        <a:lstStyle/>
        <a:p>
          <a:r>
            <a:rPr lang="en-US" dirty="0"/>
            <a:t>1990 </a:t>
          </a:r>
        </a:p>
      </dgm:t>
    </dgm:pt>
    <dgm:pt modelId="{7E6B51C5-B877-4D39-BE23-56CFC270F978}" type="parTrans" cxnId="{48D3493C-9B42-45DD-BCF2-473E113DF7DF}">
      <dgm:prSet/>
      <dgm:spPr/>
      <dgm:t>
        <a:bodyPr/>
        <a:lstStyle/>
        <a:p>
          <a:endParaRPr lang="en-US"/>
        </a:p>
      </dgm:t>
    </dgm:pt>
    <dgm:pt modelId="{9F12587C-3E69-449B-A1F3-92FE81F47FC0}" type="sibTrans" cxnId="{48D3493C-9B42-45DD-BCF2-473E113DF7DF}">
      <dgm:prSet/>
      <dgm:spPr/>
      <dgm:t>
        <a:bodyPr/>
        <a:lstStyle/>
        <a:p>
          <a:endParaRPr lang="en-US"/>
        </a:p>
      </dgm:t>
    </dgm:pt>
    <dgm:pt modelId="{3CC79951-37AB-4DFE-8577-D9C9D16EC005}">
      <dgm:prSet custT="1"/>
      <dgm:spPr/>
      <dgm:t>
        <a:bodyPr/>
        <a:lstStyle/>
        <a:p>
          <a:r>
            <a:rPr lang="en-US" sz="1800" dirty="0"/>
            <a:t>First </a:t>
          </a:r>
          <a:r>
            <a:rPr lang="en-US" sz="1800" dirty="0" err="1"/>
            <a:t>Niketown</a:t>
          </a:r>
          <a:r>
            <a:rPr lang="en-US" sz="1800" dirty="0"/>
            <a:t> store opens in Portland, Oregon.</a:t>
          </a:r>
        </a:p>
      </dgm:t>
    </dgm:pt>
    <dgm:pt modelId="{4A9C9268-F986-4A11-894C-0BC1A1441F25}" type="parTrans" cxnId="{023C7221-5E3D-42E8-8554-A9D59CB87A89}">
      <dgm:prSet/>
      <dgm:spPr/>
      <dgm:t>
        <a:bodyPr/>
        <a:lstStyle/>
        <a:p>
          <a:endParaRPr lang="en-US"/>
        </a:p>
      </dgm:t>
    </dgm:pt>
    <dgm:pt modelId="{7AECEFCD-E8EE-40B0-82CA-119509941B03}" type="sibTrans" cxnId="{023C7221-5E3D-42E8-8554-A9D59CB87A89}">
      <dgm:prSet/>
      <dgm:spPr/>
      <dgm:t>
        <a:bodyPr/>
        <a:lstStyle/>
        <a:p>
          <a:endParaRPr lang="en-US"/>
        </a:p>
      </dgm:t>
    </dgm:pt>
    <dgm:pt modelId="{3D550D68-268F-4F7F-8265-4718B1C3F4FF}">
      <dgm:prSet/>
      <dgm:spPr/>
      <dgm:t>
        <a:bodyPr/>
        <a:lstStyle/>
        <a:p>
          <a:r>
            <a:rPr lang="en-US"/>
            <a:t>2003</a:t>
          </a:r>
          <a:endParaRPr lang="en-US" dirty="0"/>
        </a:p>
      </dgm:t>
    </dgm:pt>
    <dgm:pt modelId="{43568E1D-5230-4D0B-9587-74F922565E95}" type="parTrans" cxnId="{DE254C2D-CD11-489B-A70E-7B70B10020D9}">
      <dgm:prSet/>
      <dgm:spPr/>
      <dgm:t>
        <a:bodyPr/>
        <a:lstStyle/>
        <a:p>
          <a:endParaRPr lang="en-US"/>
        </a:p>
      </dgm:t>
    </dgm:pt>
    <dgm:pt modelId="{D62159A5-9B21-49B6-99AD-D31A277B34BB}" type="sibTrans" cxnId="{DE254C2D-CD11-489B-A70E-7B70B10020D9}">
      <dgm:prSet/>
      <dgm:spPr/>
      <dgm:t>
        <a:bodyPr/>
        <a:lstStyle/>
        <a:p>
          <a:endParaRPr lang="en-US"/>
        </a:p>
      </dgm:t>
    </dgm:pt>
    <dgm:pt modelId="{E1FA42D1-C7E4-44D4-B830-C1F60C039360}">
      <dgm:prSet/>
      <dgm:spPr/>
      <dgm:t>
        <a:bodyPr/>
        <a:lstStyle/>
        <a:p>
          <a:r>
            <a:rPr lang="en-US" dirty="0"/>
            <a:t>2004</a:t>
          </a:r>
        </a:p>
      </dgm:t>
    </dgm:pt>
    <dgm:pt modelId="{8A2502A3-0AC0-430D-B5B8-DB6413F82498}" type="parTrans" cxnId="{B33AB70E-4F87-4A63-9188-0EAE64E95FE9}">
      <dgm:prSet/>
      <dgm:spPr/>
      <dgm:t>
        <a:bodyPr/>
        <a:lstStyle/>
        <a:p>
          <a:endParaRPr lang="en-US"/>
        </a:p>
      </dgm:t>
    </dgm:pt>
    <dgm:pt modelId="{96BDE2F8-76E2-40C8-9D66-831E38594261}" type="sibTrans" cxnId="{B33AB70E-4F87-4A63-9188-0EAE64E95FE9}">
      <dgm:prSet/>
      <dgm:spPr/>
      <dgm:t>
        <a:bodyPr/>
        <a:lstStyle/>
        <a:p>
          <a:endParaRPr lang="en-US"/>
        </a:p>
      </dgm:t>
    </dgm:pt>
    <dgm:pt modelId="{841C7753-061A-480C-9136-E40A2F7B381B}">
      <dgm:prSet custT="1"/>
      <dgm:spPr/>
      <dgm:t>
        <a:bodyPr/>
        <a:lstStyle/>
        <a:p>
          <a:r>
            <a:rPr lang="en-US" sz="1800"/>
            <a:t>Nike signs Lebron James and Kobe Bryant</a:t>
          </a:r>
        </a:p>
      </dgm:t>
    </dgm:pt>
    <dgm:pt modelId="{1C4B334E-EF08-4509-B70D-FC20E5F05C0D}" type="parTrans" cxnId="{8CECA870-4BC7-4B69-A03D-9658AB806587}">
      <dgm:prSet/>
      <dgm:spPr/>
      <dgm:t>
        <a:bodyPr/>
        <a:lstStyle/>
        <a:p>
          <a:endParaRPr lang="en-US"/>
        </a:p>
      </dgm:t>
    </dgm:pt>
    <dgm:pt modelId="{C7B3DCD5-74BE-46A0-9F36-6296DBE8AABC}" type="sibTrans" cxnId="{8CECA870-4BC7-4B69-A03D-9658AB806587}">
      <dgm:prSet/>
      <dgm:spPr/>
      <dgm:t>
        <a:bodyPr/>
        <a:lstStyle/>
        <a:p>
          <a:endParaRPr lang="en-US"/>
        </a:p>
      </dgm:t>
    </dgm:pt>
    <dgm:pt modelId="{A23989DD-DF53-4ECB-820C-424931A41C6A}">
      <dgm:prSet custT="1"/>
      <dgm:spPr/>
      <dgm:t>
        <a:bodyPr/>
        <a:lstStyle/>
        <a:p>
          <a:r>
            <a:rPr lang="en-US" sz="1800" dirty="0"/>
            <a:t>Nike acquires Converse for $309 million</a:t>
          </a:r>
        </a:p>
      </dgm:t>
    </dgm:pt>
    <dgm:pt modelId="{0ADEF55E-802C-4144-B927-3483CBD5C4CF}" type="parTrans" cxnId="{415FCBE9-C68C-48C0-8578-56BFF7C5D200}">
      <dgm:prSet/>
      <dgm:spPr/>
      <dgm:t>
        <a:bodyPr/>
        <a:lstStyle/>
        <a:p>
          <a:endParaRPr lang="en-US"/>
        </a:p>
      </dgm:t>
    </dgm:pt>
    <dgm:pt modelId="{B5707ADA-C538-41AA-B092-3D4D58588C1F}" type="sibTrans" cxnId="{415FCBE9-C68C-48C0-8578-56BFF7C5D200}">
      <dgm:prSet/>
      <dgm:spPr/>
      <dgm:t>
        <a:bodyPr/>
        <a:lstStyle/>
        <a:p>
          <a:endParaRPr lang="en-US"/>
        </a:p>
      </dgm:t>
    </dgm:pt>
    <dgm:pt modelId="{546F0C13-3B98-4798-84FB-F30C02E31286}">
      <dgm:prSet/>
      <dgm:spPr/>
      <dgm:t>
        <a:bodyPr/>
        <a:lstStyle/>
        <a:p>
          <a:r>
            <a:rPr lang="en-US"/>
            <a:t>2012</a:t>
          </a:r>
          <a:endParaRPr lang="en-US" dirty="0"/>
        </a:p>
      </dgm:t>
    </dgm:pt>
    <dgm:pt modelId="{92B9DD88-D1B2-43CD-A622-6A445AFEBD1F}" type="parTrans" cxnId="{9C332904-3F4D-45E0-87FC-FA28C024D17F}">
      <dgm:prSet/>
      <dgm:spPr/>
      <dgm:t>
        <a:bodyPr/>
        <a:lstStyle/>
        <a:p>
          <a:endParaRPr lang="en-US"/>
        </a:p>
      </dgm:t>
    </dgm:pt>
    <dgm:pt modelId="{493AC136-2A7B-4610-B781-5B1925E3BEEC}" type="sibTrans" cxnId="{9C332904-3F4D-45E0-87FC-FA28C024D17F}">
      <dgm:prSet/>
      <dgm:spPr/>
      <dgm:t>
        <a:bodyPr/>
        <a:lstStyle/>
        <a:p>
          <a:endParaRPr lang="en-US"/>
        </a:p>
      </dgm:t>
    </dgm:pt>
    <dgm:pt modelId="{70104216-60D2-4759-BD89-B4B936821E8E}">
      <dgm:prSet custT="1"/>
      <dgm:spPr/>
      <dgm:t>
        <a:bodyPr/>
        <a:lstStyle/>
        <a:p>
          <a:r>
            <a:rPr lang="en-US" sz="1800" dirty="0"/>
            <a:t>Nike becomes official supplier for NFL apparel</a:t>
          </a:r>
        </a:p>
      </dgm:t>
    </dgm:pt>
    <dgm:pt modelId="{C52CEA67-91FE-431E-B95A-871E69B2E492}" type="parTrans" cxnId="{8A1702F0-2B0A-425A-9D12-7AB8574D308B}">
      <dgm:prSet/>
      <dgm:spPr/>
      <dgm:t>
        <a:bodyPr/>
        <a:lstStyle/>
        <a:p>
          <a:endParaRPr lang="en-US"/>
        </a:p>
      </dgm:t>
    </dgm:pt>
    <dgm:pt modelId="{DB7A9DAA-6A8F-4911-A0C8-8CF56C41382D}" type="sibTrans" cxnId="{8A1702F0-2B0A-425A-9D12-7AB8574D308B}">
      <dgm:prSet/>
      <dgm:spPr/>
      <dgm:t>
        <a:bodyPr/>
        <a:lstStyle/>
        <a:p>
          <a:endParaRPr lang="en-US"/>
        </a:p>
      </dgm:t>
    </dgm:pt>
    <dgm:pt modelId="{EF195ECA-714E-4BDC-8D0D-6DC004DA1520}">
      <dgm:prSet/>
      <dgm:spPr/>
      <dgm:t>
        <a:bodyPr/>
        <a:lstStyle/>
        <a:p>
          <a:r>
            <a:rPr lang="en-US"/>
            <a:t>2015</a:t>
          </a:r>
          <a:endParaRPr lang="en-US" dirty="0"/>
        </a:p>
      </dgm:t>
    </dgm:pt>
    <dgm:pt modelId="{BE79A57A-709C-42C5-ABD5-27F57B2CD98D}" type="parTrans" cxnId="{47A254BD-A7DE-44F1-8626-E20A0A8670A4}">
      <dgm:prSet/>
      <dgm:spPr/>
      <dgm:t>
        <a:bodyPr/>
        <a:lstStyle/>
        <a:p>
          <a:endParaRPr lang="en-US"/>
        </a:p>
      </dgm:t>
    </dgm:pt>
    <dgm:pt modelId="{1E19F336-240D-4C39-AEFF-88895C18635F}" type="sibTrans" cxnId="{47A254BD-A7DE-44F1-8626-E20A0A8670A4}">
      <dgm:prSet/>
      <dgm:spPr/>
      <dgm:t>
        <a:bodyPr/>
        <a:lstStyle/>
        <a:p>
          <a:endParaRPr lang="en-US"/>
        </a:p>
      </dgm:t>
    </dgm:pt>
    <dgm:pt modelId="{0430B57C-2B7E-48A1-93C8-AEED78E3B49B}">
      <dgm:prSet custT="1"/>
      <dgm:spPr/>
      <dgm:t>
        <a:bodyPr/>
        <a:lstStyle/>
        <a:p>
          <a:pPr>
            <a:buNone/>
          </a:pPr>
          <a:r>
            <a:rPr lang="en-US" sz="1800" dirty="0"/>
            <a:t>Nike becomes official supplier for NBA apparel.</a:t>
          </a:r>
        </a:p>
      </dgm:t>
    </dgm:pt>
    <dgm:pt modelId="{6832D110-5ABB-471C-A99B-A44BF5E89C85}" type="parTrans" cxnId="{C7EA5ED9-B500-4BA1-B795-677CC0F7B181}">
      <dgm:prSet/>
      <dgm:spPr/>
      <dgm:t>
        <a:bodyPr/>
        <a:lstStyle/>
        <a:p>
          <a:endParaRPr lang="en-US"/>
        </a:p>
      </dgm:t>
    </dgm:pt>
    <dgm:pt modelId="{500BCFBF-1B94-410E-8719-D7B91789F1F6}" type="sibTrans" cxnId="{C7EA5ED9-B500-4BA1-B795-677CC0F7B181}">
      <dgm:prSet/>
      <dgm:spPr/>
      <dgm:t>
        <a:bodyPr/>
        <a:lstStyle/>
        <a:p>
          <a:endParaRPr lang="en-US"/>
        </a:p>
      </dgm:t>
    </dgm:pt>
    <dgm:pt modelId="{E0548FF7-B445-45DD-97FF-5F029F844FD4}">
      <dgm:prSet/>
      <dgm:spPr/>
      <dgm:t>
        <a:bodyPr/>
        <a:lstStyle/>
        <a:p>
          <a:r>
            <a:rPr lang="en-US"/>
            <a:t>2018</a:t>
          </a:r>
          <a:endParaRPr lang="en-US" dirty="0"/>
        </a:p>
      </dgm:t>
    </dgm:pt>
    <dgm:pt modelId="{E5B7B311-21EE-4F73-97FF-A794CB8A8CF8}" type="parTrans" cxnId="{2BC8CD05-297E-47C6-B69C-FBFF27A8AA34}">
      <dgm:prSet/>
      <dgm:spPr/>
      <dgm:t>
        <a:bodyPr/>
        <a:lstStyle/>
        <a:p>
          <a:endParaRPr lang="en-US"/>
        </a:p>
      </dgm:t>
    </dgm:pt>
    <dgm:pt modelId="{3179F969-0996-4F0A-A2A5-8C70502CD7CB}" type="sibTrans" cxnId="{2BC8CD05-297E-47C6-B69C-FBFF27A8AA34}">
      <dgm:prSet/>
      <dgm:spPr/>
      <dgm:t>
        <a:bodyPr/>
        <a:lstStyle/>
        <a:p>
          <a:endParaRPr lang="en-US"/>
        </a:p>
      </dgm:t>
    </dgm:pt>
    <dgm:pt modelId="{01EC8272-627D-49DB-9541-1BCD004CF66B}">
      <dgm:prSet custT="1"/>
      <dgm:spPr/>
      <dgm:t>
        <a:bodyPr/>
        <a:lstStyle/>
        <a:p>
          <a:r>
            <a:rPr lang="en-US" sz="1800"/>
            <a:t>Nike unveils ad campaign featuring athlete and political activist Colin Kaepernick, garnering a mix of public approval and backlash.</a:t>
          </a:r>
        </a:p>
      </dgm:t>
    </dgm:pt>
    <dgm:pt modelId="{D1477B05-2F02-4730-BF25-5971E8493D60}" type="parTrans" cxnId="{690ACD31-15A5-4EC7-A34B-3F8B50907576}">
      <dgm:prSet/>
      <dgm:spPr/>
      <dgm:t>
        <a:bodyPr/>
        <a:lstStyle/>
        <a:p>
          <a:endParaRPr lang="en-US"/>
        </a:p>
      </dgm:t>
    </dgm:pt>
    <dgm:pt modelId="{838CBD56-2F1F-4F62-A17D-983F15752381}" type="sibTrans" cxnId="{690ACD31-15A5-4EC7-A34B-3F8B50907576}">
      <dgm:prSet/>
      <dgm:spPr/>
      <dgm:t>
        <a:bodyPr/>
        <a:lstStyle/>
        <a:p>
          <a:endParaRPr lang="en-US"/>
        </a:p>
      </dgm:t>
    </dgm:pt>
    <dgm:pt modelId="{7379D052-4D85-4894-B6C1-9DCE3D828B83}" type="pres">
      <dgm:prSet presAssocID="{241067D8-DBA3-475C-BCC0-FCCA91EC5EFF}" presName="linearFlow" presStyleCnt="0">
        <dgm:presLayoutVars>
          <dgm:dir/>
          <dgm:animLvl val="lvl"/>
          <dgm:resizeHandles val="exact"/>
        </dgm:presLayoutVars>
      </dgm:prSet>
      <dgm:spPr/>
    </dgm:pt>
    <dgm:pt modelId="{54B2797B-B4F8-46D3-9FFD-DD96065F0947}" type="pres">
      <dgm:prSet presAssocID="{5ADAB053-9D8E-474A-99B0-DA4585BFEB4E}" presName="composite" presStyleCnt="0"/>
      <dgm:spPr/>
    </dgm:pt>
    <dgm:pt modelId="{B3DF9346-A113-4947-B352-E144A47DB740}" type="pres">
      <dgm:prSet presAssocID="{5ADAB053-9D8E-474A-99B0-DA4585BFEB4E}" presName="parentText" presStyleLbl="alignNode1" presStyleIdx="0" presStyleCnt="11" custLinFactNeighborX="-22064" custLinFactNeighborY="-301">
        <dgm:presLayoutVars>
          <dgm:chMax val="1"/>
          <dgm:bulletEnabled val="1"/>
        </dgm:presLayoutVars>
      </dgm:prSet>
      <dgm:spPr/>
    </dgm:pt>
    <dgm:pt modelId="{106A88CE-9BB9-4C05-9AB8-BCAD2993E033}" type="pres">
      <dgm:prSet presAssocID="{5ADAB053-9D8E-474A-99B0-DA4585BFEB4E}" presName="descendantText" presStyleLbl="alignAcc1" presStyleIdx="0" presStyleCnt="11" custLinFactNeighborX="0" custLinFactNeighborY="-417">
        <dgm:presLayoutVars>
          <dgm:bulletEnabled val="1"/>
        </dgm:presLayoutVars>
      </dgm:prSet>
      <dgm:spPr/>
    </dgm:pt>
    <dgm:pt modelId="{8A1A5531-3AD0-4AA7-9F2D-2190DFA343E4}" type="pres">
      <dgm:prSet presAssocID="{AA19F113-2B42-48D4-8962-DCA045792E16}" presName="sp" presStyleCnt="0"/>
      <dgm:spPr/>
    </dgm:pt>
    <dgm:pt modelId="{3D56D2F3-63BF-4DEA-ABA8-D58F57015B2C}" type="pres">
      <dgm:prSet presAssocID="{1BBDA02F-6E01-4F34-9270-9A58D3F999B7}" presName="composite" presStyleCnt="0"/>
      <dgm:spPr/>
    </dgm:pt>
    <dgm:pt modelId="{4EBA5BD4-EA93-48C4-B451-28F1E85CF9EF}" type="pres">
      <dgm:prSet presAssocID="{1BBDA02F-6E01-4F34-9270-9A58D3F999B7}" presName="parentText" presStyleLbl="alignNode1" presStyleIdx="1" presStyleCnt="11">
        <dgm:presLayoutVars>
          <dgm:chMax val="1"/>
          <dgm:bulletEnabled val="1"/>
        </dgm:presLayoutVars>
      </dgm:prSet>
      <dgm:spPr/>
    </dgm:pt>
    <dgm:pt modelId="{4FFDEC12-D004-4E19-86C5-D8C99440397A}" type="pres">
      <dgm:prSet presAssocID="{1BBDA02F-6E01-4F34-9270-9A58D3F999B7}" presName="descendantText" presStyleLbl="alignAcc1" presStyleIdx="1" presStyleCnt="11" custLinFactNeighborX="0" custLinFactNeighborY="-417">
        <dgm:presLayoutVars>
          <dgm:bulletEnabled val="1"/>
        </dgm:presLayoutVars>
      </dgm:prSet>
      <dgm:spPr/>
    </dgm:pt>
    <dgm:pt modelId="{1DCAF8AE-486A-4ADD-8848-4659E366509F}" type="pres">
      <dgm:prSet presAssocID="{BB003A69-4D06-4192-B6DB-309FEBF0B413}" presName="sp" presStyleCnt="0"/>
      <dgm:spPr/>
    </dgm:pt>
    <dgm:pt modelId="{87A8B3FA-BB3C-471B-A515-6C4786A16406}" type="pres">
      <dgm:prSet presAssocID="{6F5A9967-8F3F-4D35-B54B-655ECC4A1036}" presName="composite" presStyleCnt="0"/>
      <dgm:spPr/>
    </dgm:pt>
    <dgm:pt modelId="{91F91AA1-6105-43F3-841E-619CF52D092F}" type="pres">
      <dgm:prSet presAssocID="{6F5A9967-8F3F-4D35-B54B-655ECC4A1036}" presName="parentText" presStyleLbl="alignNode1" presStyleIdx="2" presStyleCnt="11">
        <dgm:presLayoutVars>
          <dgm:chMax val="1"/>
          <dgm:bulletEnabled val="1"/>
        </dgm:presLayoutVars>
      </dgm:prSet>
      <dgm:spPr/>
    </dgm:pt>
    <dgm:pt modelId="{DD1996A0-50E1-47F8-B4B9-5CC5E2EED897}" type="pres">
      <dgm:prSet presAssocID="{6F5A9967-8F3F-4D35-B54B-655ECC4A1036}" presName="descendantText" presStyleLbl="alignAcc1" presStyleIdx="2" presStyleCnt="11" custLinFactNeighborX="0" custLinFactNeighborY="-417">
        <dgm:presLayoutVars>
          <dgm:bulletEnabled val="1"/>
        </dgm:presLayoutVars>
      </dgm:prSet>
      <dgm:spPr/>
    </dgm:pt>
    <dgm:pt modelId="{0B304814-2809-4A5F-A5B0-04F08EEF4C87}" type="pres">
      <dgm:prSet presAssocID="{BAE79700-0BFB-4A35-A201-C1205FF5A002}" presName="sp" presStyleCnt="0"/>
      <dgm:spPr/>
    </dgm:pt>
    <dgm:pt modelId="{1011E6ED-D5BA-40E7-8773-4AADCA320FFA}" type="pres">
      <dgm:prSet presAssocID="{F1495557-7C21-4B9E-A1E4-131542A19AFF}" presName="composite" presStyleCnt="0"/>
      <dgm:spPr/>
    </dgm:pt>
    <dgm:pt modelId="{ABD8619D-8A35-4DD4-8A6E-1EEBE47A95E7}" type="pres">
      <dgm:prSet presAssocID="{F1495557-7C21-4B9E-A1E4-131542A19AFF}" presName="parentText" presStyleLbl="alignNode1" presStyleIdx="3" presStyleCnt="11">
        <dgm:presLayoutVars>
          <dgm:chMax val="1"/>
          <dgm:bulletEnabled val="1"/>
        </dgm:presLayoutVars>
      </dgm:prSet>
      <dgm:spPr/>
    </dgm:pt>
    <dgm:pt modelId="{43B87F3B-ABCD-4C0E-A884-8137F02DAB8F}" type="pres">
      <dgm:prSet presAssocID="{F1495557-7C21-4B9E-A1E4-131542A19AFF}" presName="descendantText" presStyleLbl="alignAcc1" presStyleIdx="3" presStyleCnt="11" custLinFactNeighborX="0" custLinFactNeighborY="-417">
        <dgm:presLayoutVars>
          <dgm:bulletEnabled val="1"/>
        </dgm:presLayoutVars>
      </dgm:prSet>
      <dgm:spPr/>
    </dgm:pt>
    <dgm:pt modelId="{A5D95F66-7208-4558-BEDD-4B26382D994E}" type="pres">
      <dgm:prSet presAssocID="{F48D4F0B-1153-45D0-BF53-8586DCA014E4}" presName="sp" presStyleCnt="0"/>
      <dgm:spPr/>
    </dgm:pt>
    <dgm:pt modelId="{8027BAF5-3EA4-42BA-9A74-9C1760312537}" type="pres">
      <dgm:prSet presAssocID="{25503135-CDE1-4F53-817A-DC3DEDDE65CD}" presName="composite" presStyleCnt="0"/>
      <dgm:spPr/>
    </dgm:pt>
    <dgm:pt modelId="{CA237DE6-F582-4F4B-81FA-DBC4C86E0EBC}" type="pres">
      <dgm:prSet presAssocID="{25503135-CDE1-4F53-817A-DC3DEDDE65CD}" presName="parentText" presStyleLbl="alignNode1" presStyleIdx="4" presStyleCnt="11">
        <dgm:presLayoutVars>
          <dgm:chMax val="1"/>
          <dgm:bulletEnabled val="1"/>
        </dgm:presLayoutVars>
      </dgm:prSet>
      <dgm:spPr/>
    </dgm:pt>
    <dgm:pt modelId="{0C4AE2A7-21D1-4758-9633-6A4643BC3E31}" type="pres">
      <dgm:prSet presAssocID="{25503135-CDE1-4F53-817A-DC3DEDDE65CD}" presName="descendantText" presStyleLbl="alignAcc1" presStyleIdx="4" presStyleCnt="11" custLinFactNeighborX="0" custLinFactNeighborY="-417">
        <dgm:presLayoutVars>
          <dgm:bulletEnabled val="1"/>
        </dgm:presLayoutVars>
      </dgm:prSet>
      <dgm:spPr/>
    </dgm:pt>
    <dgm:pt modelId="{B78134B3-F262-4C2A-9A18-A74F88F4DDF8}" type="pres">
      <dgm:prSet presAssocID="{965F131C-35FF-48CE-81F8-F27F3521635F}" presName="sp" presStyleCnt="0"/>
      <dgm:spPr/>
    </dgm:pt>
    <dgm:pt modelId="{30AC9EC4-58CF-4AC4-A394-A76815181910}" type="pres">
      <dgm:prSet presAssocID="{4A2BE589-3A54-47D6-BDB5-03B74EEBE1E1}" presName="composite" presStyleCnt="0"/>
      <dgm:spPr/>
    </dgm:pt>
    <dgm:pt modelId="{DF06F8CC-E797-46B9-9685-BA7B7BF779D2}" type="pres">
      <dgm:prSet presAssocID="{4A2BE589-3A54-47D6-BDB5-03B74EEBE1E1}" presName="parentText" presStyleLbl="alignNode1" presStyleIdx="5" presStyleCnt="11">
        <dgm:presLayoutVars>
          <dgm:chMax val="1"/>
          <dgm:bulletEnabled val="1"/>
        </dgm:presLayoutVars>
      </dgm:prSet>
      <dgm:spPr/>
    </dgm:pt>
    <dgm:pt modelId="{A8DC4597-0054-4934-9266-52AD68B295A5}" type="pres">
      <dgm:prSet presAssocID="{4A2BE589-3A54-47D6-BDB5-03B74EEBE1E1}" presName="descendantText" presStyleLbl="alignAcc1" presStyleIdx="5" presStyleCnt="11" custLinFactNeighborX="0" custLinFactNeighborY="-417">
        <dgm:presLayoutVars>
          <dgm:bulletEnabled val="1"/>
        </dgm:presLayoutVars>
      </dgm:prSet>
      <dgm:spPr/>
    </dgm:pt>
    <dgm:pt modelId="{4FA6CDE9-166B-4EAF-8AB6-80C7CC03E035}" type="pres">
      <dgm:prSet presAssocID="{9F12587C-3E69-449B-A1F3-92FE81F47FC0}" presName="sp" presStyleCnt="0"/>
      <dgm:spPr/>
    </dgm:pt>
    <dgm:pt modelId="{6FD589E2-19BC-46A7-A608-F3FE8E1345A0}" type="pres">
      <dgm:prSet presAssocID="{3D550D68-268F-4F7F-8265-4718B1C3F4FF}" presName="composite" presStyleCnt="0"/>
      <dgm:spPr/>
    </dgm:pt>
    <dgm:pt modelId="{B7A9B60B-E2F0-4060-90F2-1C9F5C9C703E}" type="pres">
      <dgm:prSet presAssocID="{3D550D68-268F-4F7F-8265-4718B1C3F4FF}" presName="parentText" presStyleLbl="alignNode1" presStyleIdx="6" presStyleCnt="11">
        <dgm:presLayoutVars>
          <dgm:chMax val="1"/>
          <dgm:bulletEnabled val="1"/>
        </dgm:presLayoutVars>
      </dgm:prSet>
      <dgm:spPr/>
    </dgm:pt>
    <dgm:pt modelId="{EFDD96B8-DC37-4659-BFDC-7377C9DFDB94}" type="pres">
      <dgm:prSet presAssocID="{3D550D68-268F-4F7F-8265-4718B1C3F4FF}" presName="descendantText" presStyleLbl="alignAcc1" presStyleIdx="6" presStyleCnt="11" custLinFactNeighborX="0" custLinFactNeighborY="-417">
        <dgm:presLayoutVars>
          <dgm:bulletEnabled val="1"/>
        </dgm:presLayoutVars>
      </dgm:prSet>
      <dgm:spPr/>
    </dgm:pt>
    <dgm:pt modelId="{AA8353F2-4E44-4501-B208-4794846B091C}" type="pres">
      <dgm:prSet presAssocID="{D62159A5-9B21-49B6-99AD-D31A277B34BB}" presName="sp" presStyleCnt="0"/>
      <dgm:spPr/>
    </dgm:pt>
    <dgm:pt modelId="{1AC6B284-0C5D-4550-B6BF-825D7A0EEA82}" type="pres">
      <dgm:prSet presAssocID="{E1FA42D1-C7E4-44D4-B830-C1F60C039360}" presName="composite" presStyleCnt="0"/>
      <dgm:spPr/>
    </dgm:pt>
    <dgm:pt modelId="{B47E6122-E1B7-4F3D-8296-A1E63537642A}" type="pres">
      <dgm:prSet presAssocID="{E1FA42D1-C7E4-44D4-B830-C1F60C039360}" presName="parentText" presStyleLbl="alignNode1" presStyleIdx="7" presStyleCnt="11">
        <dgm:presLayoutVars>
          <dgm:chMax val="1"/>
          <dgm:bulletEnabled val="1"/>
        </dgm:presLayoutVars>
      </dgm:prSet>
      <dgm:spPr/>
    </dgm:pt>
    <dgm:pt modelId="{72E7DA68-E05D-48C9-A7AC-92E3A03600B1}" type="pres">
      <dgm:prSet presAssocID="{E1FA42D1-C7E4-44D4-B830-C1F60C039360}" presName="descendantText" presStyleLbl="alignAcc1" presStyleIdx="7" presStyleCnt="11">
        <dgm:presLayoutVars>
          <dgm:bulletEnabled val="1"/>
        </dgm:presLayoutVars>
      </dgm:prSet>
      <dgm:spPr/>
    </dgm:pt>
    <dgm:pt modelId="{0AD3DF66-9601-4AD1-BFC7-BD7853031EA9}" type="pres">
      <dgm:prSet presAssocID="{96BDE2F8-76E2-40C8-9D66-831E38594261}" presName="sp" presStyleCnt="0"/>
      <dgm:spPr/>
    </dgm:pt>
    <dgm:pt modelId="{8D123DA6-4FB2-48C9-8FE9-446099F69E48}" type="pres">
      <dgm:prSet presAssocID="{546F0C13-3B98-4798-84FB-F30C02E31286}" presName="composite" presStyleCnt="0"/>
      <dgm:spPr/>
    </dgm:pt>
    <dgm:pt modelId="{F0B05168-6836-49E6-AC4E-9003B6B7D1F0}" type="pres">
      <dgm:prSet presAssocID="{546F0C13-3B98-4798-84FB-F30C02E31286}" presName="parentText" presStyleLbl="alignNode1" presStyleIdx="8" presStyleCnt="11">
        <dgm:presLayoutVars>
          <dgm:chMax val="1"/>
          <dgm:bulletEnabled val="1"/>
        </dgm:presLayoutVars>
      </dgm:prSet>
      <dgm:spPr/>
    </dgm:pt>
    <dgm:pt modelId="{BAC1A7B7-C9DF-4C27-90BE-44B3936A6AC2}" type="pres">
      <dgm:prSet presAssocID="{546F0C13-3B98-4798-84FB-F30C02E31286}" presName="descendantText" presStyleLbl="alignAcc1" presStyleIdx="8" presStyleCnt="11">
        <dgm:presLayoutVars>
          <dgm:bulletEnabled val="1"/>
        </dgm:presLayoutVars>
      </dgm:prSet>
      <dgm:spPr/>
    </dgm:pt>
    <dgm:pt modelId="{FC13C378-29F2-4C83-85FF-C9F8D7A3F71B}" type="pres">
      <dgm:prSet presAssocID="{493AC136-2A7B-4610-B781-5B1925E3BEEC}" presName="sp" presStyleCnt="0"/>
      <dgm:spPr/>
    </dgm:pt>
    <dgm:pt modelId="{56CE5366-FD62-448E-943D-9362CD205F8C}" type="pres">
      <dgm:prSet presAssocID="{EF195ECA-714E-4BDC-8D0D-6DC004DA1520}" presName="composite" presStyleCnt="0"/>
      <dgm:spPr/>
    </dgm:pt>
    <dgm:pt modelId="{A904AD1A-66C6-4F66-B061-13100C2643FD}" type="pres">
      <dgm:prSet presAssocID="{EF195ECA-714E-4BDC-8D0D-6DC004DA1520}" presName="parentText" presStyleLbl="alignNode1" presStyleIdx="9" presStyleCnt="11">
        <dgm:presLayoutVars>
          <dgm:chMax val="1"/>
          <dgm:bulletEnabled val="1"/>
        </dgm:presLayoutVars>
      </dgm:prSet>
      <dgm:spPr/>
    </dgm:pt>
    <dgm:pt modelId="{A156C0D4-5AA7-4AC6-8E56-3D92D35F4F23}" type="pres">
      <dgm:prSet presAssocID="{EF195ECA-714E-4BDC-8D0D-6DC004DA1520}" presName="descendantText" presStyleLbl="alignAcc1" presStyleIdx="9" presStyleCnt="11">
        <dgm:presLayoutVars>
          <dgm:bulletEnabled val="1"/>
        </dgm:presLayoutVars>
      </dgm:prSet>
      <dgm:spPr/>
    </dgm:pt>
    <dgm:pt modelId="{190B9D92-C635-4EE7-B365-83FC285B81E2}" type="pres">
      <dgm:prSet presAssocID="{1E19F336-240D-4C39-AEFF-88895C18635F}" presName="sp" presStyleCnt="0"/>
      <dgm:spPr/>
    </dgm:pt>
    <dgm:pt modelId="{1DB5211F-B694-4EE8-B188-8509E01A75FF}" type="pres">
      <dgm:prSet presAssocID="{E0548FF7-B445-45DD-97FF-5F029F844FD4}" presName="composite" presStyleCnt="0"/>
      <dgm:spPr/>
    </dgm:pt>
    <dgm:pt modelId="{321F1569-31C6-470C-B2B6-EA5CF750B3D9}" type="pres">
      <dgm:prSet presAssocID="{E0548FF7-B445-45DD-97FF-5F029F844FD4}" presName="parentText" presStyleLbl="alignNode1" presStyleIdx="10" presStyleCnt="11">
        <dgm:presLayoutVars>
          <dgm:chMax val="1"/>
          <dgm:bulletEnabled val="1"/>
        </dgm:presLayoutVars>
      </dgm:prSet>
      <dgm:spPr/>
    </dgm:pt>
    <dgm:pt modelId="{BAD4BFD6-312B-407E-A10E-905E4025B25F}" type="pres">
      <dgm:prSet presAssocID="{E0548FF7-B445-45DD-97FF-5F029F844FD4}" presName="descendantText" presStyleLbl="alignAcc1" presStyleIdx="10" presStyleCnt="11">
        <dgm:presLayoutVars>
          <dgm:bulletEnabled val="1"/>
        </dgm:presLayoutVars>
      </dgm:prSet>
      <dgm:spPr/>
    </dgm:pt>
  </dgm:ptLst>
  <dgm:cxnLst>
    <dgm:cxn modelId="{88FFF600-E253-469F-A3CC-EF908ABF0304}" type="presOf" srcId="{0430B57C-2B7E-48A1-93C8-AEED78E3B49B}" destId="{A156C0D4-5AA7-4AC6-8E56-3D92D35F4F23}" srcOrd="0" destOrd="0" presId="urn:microsoft.com/office/officeart/2005/8/layout/chevron2"/>
    <dgm:cxn modelId="{9C332904-3F4D-45E0-87FC-FA28C024D17F}" srcId="{241067D8-DBA3-475C-BCC0-FCCA91EC5EFF}" destId="{546F0C13-3B98-4798-84FB-F30C02E31286}" srcOrd="8" destOrd="0" parTransId="{92B9DD88-D1B2-43CD-A622-6A445AFEBD1F}" sibTransId="{493AC136-2A7B-4610-B781-5B1925E3BEEC}"/>
    <dgm:cxn modelId="{2BC8CD05-297E-47C6-B69C-FBFF27A8AA34}" srcId="{241067D8-DBA3-475C-BCC0-FCCA91EC5EFF}" destId="{E0548FF7-B445-45DD-97FF-5F029F844FD4}" srcOrd="10" destOrd="0" parTransId="{E5B7B311-21EE-4F73-97FF-A794CB8A8CF8}" sibTransId="{3179F969-0996-4F0A-A2A5-8C70502CD7CB}"/>
    <dgm:cxn modelId="{B33AB70E-4F87-4A63-9188-0EAE64E95FE9}" srcId="{241067D8-DBA3-475C-BCC0-FCCA91EC5EFF}" destId="{E1FA42D1-C7E4-44D4-B830-C1F60C039360}" srcOrd="7" destOrd="0" parTransId="{8A2502A3-0AC0-430D-B5B8-DB6413F82498}" sibTransId="{96BDE2F8-76E2-40C8-9D66-831E38594261}"/>
    <dgm:cxn modelId="{CA661E17-C3D4-44E4-A889-2A65F2031BD1}" srcId="{241067D8-DBA3-475C-BCC0-FCCA91EC5EFF}" destId="{25503135-CDE1-4F53-817A-DC3DEDDE65CD}" srcOrd="4" destOrd="0" parTransId="{EDBF1E9B-9E7B-43A1-8361-E87BC9ACDF4C}" sibTransId="{965F131C-35FF-48CE-81F8-F27F3521635F}"/>
    <dgm:cxn modelId="{B69F2220-F96D-4344-A9C7-D38A0D1B43B8}" srcId="{5ADAB053-9D8E-474A-99B0-DA4585BFEB4E}" destId="{EAC5AD90-117D-49CC-BE51-6E5660A1E833}" srcOrd="0" destOrd="0" parTransId="{1B1F716F-8C6E-436C-A91E-6AAE02089A43}" sibTransId="{CAB3ECED-0C25-4ECF-86F6-D741E57881A1}"/>
    <dgm:cxn modelId="{023C7221-5E3D-42E8-8554-A9D59CB87A89}" srcId="{4A2BE589-3A54-47D6-BDB5-03B74EEBE1E1}" destId="{3CC79951-37AB-4DFE-8577-D9C9D16EC005}" srcOrd="0" destOrd="0" parTransId="{4A9C9268-F986-4A11-894C-0BC1A1441F25}" sibTransId="{7AECEFCD-E8EE-40B0-82CA-119509941B03}"/>
    <dgm:cxn modelId="{9F79F821-BCBE-4AB5-AC5F-8062893DD18C}" type="presOf" srcId="{241067D8-DBA3-475C-BCC0-FCCA91EC5EFF}" destId="{7379D052-4D85-4894-B6C1-9DCE3D828B83}" srcOrd="0" destOrd="0" presId="urn:microsoft.com/office/officeart/2005/8/layout/chevron2"/>
    <dgm:cxn modelId="{DE254C2D-CD11-489B-A70E-7B70B10020D9}" srcId="{241067D8-DBA3-475C-BCC0-FCCA91EC5EFF}" destId="{3D550D68-268F-4F7F-8265-4718B1C3F4FF}" srcOrd="6" destOrd="0" parTransId="{43568E1D-5230-4D0B-9587-74F922565E95}" sibTransId="{D62159A5-9B21-49B6-99AD-D31A277B34BB}"/>
    <dgm:cxn modelId="{9B3AB72E-FCD6-443B-B208-C6921A97ECA9}" type="presOf" srcId="{1BBDA02F-6E01-4F34-9270-9A58D3F999B7}" destId="{4EBA5BD4-EA93-48C4-B451-28F1E85CF9EF}" srcOrd="0" destOrd="0" presId="urn:microsoft.com/office/officeart/2005/8/layout/chevron2"/>
    <dgm:cxn modelId="{690ACD31-15A5-4EC7-A34B-3F8B50907576}" srcId="{E0548FF7-B445-45DD-97FF-5F029F844FD4}" destId="{01EC8272-627D-49DB-9541-1BCD004CF66B}" srcOrd="0" destOrd="0" parTransId="{D1477B05-2F02-4730-BF25-5971E8493D60}" sibTransId="{838CBD56-2F1F-4F62-A17D-983F15752381}"/>
    <dgm:cxn modelId="{FAAA3D38-2B72-4CA4-B8CB-6726F7DC11BE}" srcId="{241067D8-DBA3-475C-BCC0-FCCA91EC5EFF}" destId="{5ADAB053-9D8E-474A-99B0-DA4585BFEB4E}" srcOrd="0" destOrd="0" parTransId="{87A9829C-9A75-432A-9B48-7544C5A5097A}" sibTransId="{AA19F113-2B42-48D4-8962-DCA045792E16}"/>
    <dgm:cxn modelId="{48D3493C-9B42-45DD-BCF2-473E113DF7DF}" srcId="{241067D8-DBA3-475C-BCC0-FCCA91EC5EFF}" destId="{4A2BE589-3A54-47D6-BDB5-03B74EEBE1E1}" srcOrd="5" destOrd="0" parTransId="{7E6B51C5-B877-4D39-BE23-56CFC270F978}" sibTransId="{9F12587C-3E69-449B-A1F3-92FE81F47FC0}"/>
    <dgm:cxn modelId="{07BD4C62-7BA2-4D92-ADC1-CECF0E1171C0}" type="presOf" srcId="{A23989DD-DF53-4ECB-820C-424931A41C6A}" destId="{72E7DA68-E05D-48C9-A7AC-92E3A03600B1}" srcOrd="0" destOrd="0" presId="urn:microsoft.com/office/officeart/2005/8/layout/chevron2"/>
    <dgm:cxn modelId="{9571A26C-96BA-4BCC-A1FD-CB169448F76F}" srcId="{241067D8-DBA3-475C-BCC0-FCCA91EC5EFF}" destId="{1BBDA02F-6E01-4F34-9270-9A58D3F999B7}" srcOrd="1" destOrd="0" parTransId="{3D7FC372-FAEF-44CE-B59F-DCDAE1F9872D}" sibTransId="{BB003A69-4D06-4192-B6DB-309FEBF0B413}"/>
    <dgm:cxn modelId="{0DBF504E-49A6-4817-9E2A-B98376EDD67E}" type="presOf" srcId="{E1FA42D1-C7E4-44D4-B830-C1F60C039360}" destId="{B47E6122-E1B7-4F3D-8296-A1E63537642A}" srcOrd="0" destOrd="0" presId="urn:microsoft.com/office/officeart/2005/8/layout/chevron2"/>
    <dgm:cxn modelId="{8CECA870-4BC7-4B69-A03D-9658AB806587}" srcId="{3D550D68-268F-4F7F-8265-4718B1C3F4FF}" destId="{841C7753-061A-480C-9136-E40A2F7B381B}" srcOrd="0" destOrd="0" parTransId="{1C4B334E-EF08-4509-B70D-FC20E5F05C0D}" sibTransId="{C7B3DCD5-74BE-46A0-9F36-6296DBE8AABC}"/>
    <dgm:cxn modelId="{C518C653-02A2-4098-9801-C3A0A0C3D6A9}" type="presOf" srcId="{70104216-60D2-4759-BD89-B4B936821E8E}" destId="{BAC1A7B7-C9DF-4C27-90BE-44B3936A6AC2}" srcOrd="0" destOrd="0" presId="urn:microsoft.com/office/officeart/2005/8/layout/chevron2"/>
    <dgm:cxn modelId="{AD1A5655-5D1C-4593-A4A2-225FE18B8B3E}" type="presOf" srcId="{EF195ECA-714E-4BDC-8D0D-6DC004DA1520}" destId="{A904AD1A-66C6-4F66-B061-13100C2643FD}" srcOrd="0" destOrd="0" presId="urn:microsoft.com/office/officeart/2005/8/layout/chevron2"/>
    <dgm:cxn modelId="{A7197278-1014-443A-8067-81E455C53CFB}" srcId="{1BBDA02F-6E01-4F34-9270-9A58D3F999B7}" destId="{07494E1B-E61B-4412-879A-F21A1A77087F}" srcOrd="0" destOrd="0" parTransId="{8EEADB17-0FD5-4EBD-B9DC-8DBF7888E750}" sibTransId="{BA7BDB8E-98F3-4916-921C-FE0DB5653C49}"/>
    <dgm:cxn modelId="{61B72479-ABB4-4415-8EC1-B723DBA9E9AD}" type="presOf" srcId="{EAC5AD90-117D-49CC-BE51-6E5660A1E833}" destId="{106A88CE-9BB9-4C05-9AB8-BCAD2993E033}" srcOrd="0" destOrd="0" presId="urn:microsoft.com/office/officeart/2005/8/layout/chevron2"/>
    <dgm:cxn modelId="{58734B59-F053-40A1-8089-97B325B45A20}" type="presOf" srcId="{5ADAB053-9D8E-474A-99B0-DA4585BFEB4E}" destId="{B3DF9346-A113-4947-B352-E144A47DB740}" srcOrd="0" destOrd="0" presId="urn:microsoft.com/office/officeart/2005/8/layout/chevron2"/>
    <dgm:cxn modelId="{2A911F5A-FB8B-4A88-BFFD-FCDCF8891F9F}" type="presOf" srcId="{4A2BE589-3A54-47D6-BDB5-03B74EEBE1E1}" destId="{DF06F8CC-E797-46B9-9685-BA7B7BF779D2}" srcOrd="0" destOrd="0" presId="urn:microsoft.com/office/officeart/2005/8/layout/chevron2"/>
    <dgm:cxn modelId="{90D61A84-EBE9-4C73-A393-16C058BFF657}" srcId="{25503135-CDE1-4F53-817A-DC3DEDDE65CD}" destId="{CE27FB1E-F8A3-4402-A990-A1584CFD57E6}" srcOrd="0" destOrd="0" parTransId="{8A30C6FC-0E60-46B7-A248-81C396EC7A92}" sibTransId="{3FE12082-3286-4C26-BB9A-EE0B72EC51BF}"/>
    <dgm:cxn modelId="{B911CD86-E7B9-44B7-9DA4-CF8BB7125B4A}" srcId="{F1495557-7C21-4B9E-A1E4-131542A19AFF}" destId="{15678003-E7D5-45F4-B71D-188DA57353F2}" srcOrd="0" destOrd="0" parTransId="{89AE731B-1C13-4FD6-AEF0-6E27DF34D9A3}" sibTransId="{96F6373F-0669-404F-8BF8-19A1E387D1EF}"/>
    <dgm:cxn modelId="{F01B1587-22D8-40AB-A242-DE1CDD7571DB}" srcId="{6F5A9967-8F3F-4D35-B54B-655ECC4A1036}" destId="{643AD675-B588-4C52-9E24-0C78BCCD12AB}" srcOrd="0" destOrd="0" parTransId="{E77669C9-8BCE-4F1C-A809-CF616FDC690D}" sibTransId="{ADF294AF-9A7B-40C3-BC15-6950F8A4D014}"/>
    <dgm:cxn modelId="{8D897294-91B0-4155-AB5B-AA2460882BD0}" type="presOf" srcId="{F1495557-7C21-4B9E-A1E4-131542A19AFF}" destId="{ABD8619D-8A35-4DD4-8A6E-1EEBE47A95E7}" srcOrd="0" destOrd="0" presId="urn:microsoft.com/office/officeart/2005/8/layout/chevron2"/>
    <dgm:cxn modelId="{A9F4369B-271F-488C-B836-34C728BFDC8F}" type="presOf" srcId="{3CC79951-37AB-4DFE-8577-D9C9D16EC005}" destId="{A8DC4597-0054-4934-9266-52AD68B295A5}" srcOrd="0" destOrd="0" presId="urn:microsoft.com/office/officeart/2005/8/layout/chevron2"/>
    <dgm:cxn modelId="{21D67C9F-0E6B-4E03-AF7A-B33F217332CA}" type="presOf" srcId="{3D550D68-268F-4F7F-8265-4718B1C3F4FF}" destId="{B7A9B60B-E2F0-4060-90F2-1C9F5C9C703E}" srcOrd="0" destOrd="0" presId="urn:microsoft.com/office/officeart/2005/8/layout/chevron2"/>
    <dgm:cxn modelId="{25CD6DA3-622E-495D-B5EB-B023D04F057E}" type="presOf" srcId="{CE27FB1E-F8A3-4402-A990-A1584CFD57E6}" destId="{0C4AE2A7-21D1-4758-9633-6A4643BC3E31}" srcOrd="0" destOrd="0" presId="urn:microsoft.com/office/officeart/2005/8/layout/chevron2"/>
    <dgm:cxn modelId="{26046AAB-ED25-44F1-828F-60812A584FB0}" srcId="{241067D8-DBA3-475C-BCC0-FCCA91EC5EFF}" destId="{F1495557-7C21-4B9E-A1E4-131542A19AFF}" srcOrd="3" destOrd="0" parTransId="{329B6873-FA56-43FE-A946-46A4D737F1FA}" sibTransId="{F48D4F0B-1153-45D0-BF53-8586DCA014E4}"/>
    <dgm:cxn modelId="{47A254BD-A7DE-44F1-8626-E20A0A8670A4}" srcId="{241067D8-DBA3-475C-BCC0-FCCA91EC5EFF}" destId="{EF195ECA-714E-4BDC-8D0D-6DC004DA1520}" srcOrd="9" destOrd="0" parTransId="{BE79A57A-709C-42C5-ABD5-27F57B2CD98D}" sibTransId="{1E19F336-240D-4C39-AEFF-88895C18635F}"/>
    <dgm:cxn modelId="{7D09A9C4-7A31-44FF-81A9-25704E69E19D}" type="presOf" srcId="{07494E1B-E61B-4412-879A-F21A1A77087F}" destId="{4FFDEC12-D004-4E19-86C5-D8C99440397A}" srcOrd="0" destOrd="0" presId="urn:microsoft.com/office/officeart/2005/8/layout/chevron2"/>
    <dgm:cxn modelId="{E77227C5-B403-4BDA-8E98-75F68856729E}" type="presOf" srcId="{841C7753-061A-480C-9136-E40A2F7B381B}" destId="{EFDD96B8-DC37-4659-BFDC-7377C9DFDB94}" srcOrd="0" destOrd="0" presId="urn:microsoft.com/office/officeart/2005/8/layout/chevron2"/>
    <dgm:cxn modelId="{E5B22DC9-77B1-4009-90D3-A24E57861E1E}" srcId="{241067D8-DBA3-475C-BCC0-FCCA91EC5EFF}" destId="{6F5A9967-8F3F-4D35-B54B-655ECC4A1036}" srcOrd="2" destOrd="0" parTransId="{93B49C75-786A-4003-97DC-841D50985D9B}" sibTransId="{BAE79700-0BFB-4A35-A201-C1205FF5A002}"/>
    <dgm:cxn modelId="{1AB10ECA-EBF9-47AB-8D9E-DFCD00971535}" type="presOf" srcId="{25503135-CDE1-4F53-817A-DC3DEDDE65CD}" destId="{CA237DE6-F582-4F4B-81FA-DBC4C86E0EBC}" srcOrd="0" destOrd="0" presId="urn:microsoft.com/office/officeart/2005/8/layout/chevron2"/>
    <dgm:cxn modelId="{DDEBC5D2-BEEB-42E9-8A57-DBF0DC43C76E}" type="presOf" srcId="{643AD675-B588-4C52-9E24-0C78BCCD12AB}" destId="{DD1996A0-50E1-47F8-B4B9-5CC5E2EED897}" srcOrd="0" destOrd="0" presId="urn:microsoft.com/office/officeart/2005/8/layout/chevron2"/>
    <dgm:cxn modelId="{C7EA5ED9-B500-4BA1-B795-677CC0F7B181}" srcId="{EF195ECA-714E-4BDC-8D0D-6DC004DA1520}" destId="{0430B57C-2B7E-48A1-93C8-AEED78E3B49B}" srcOrd="0" destOrd="0" parTransId="{6832D110-5ABB-471C-A99B-A44BF5E89C85}" sibTransId="{500BCFBF-1B94-410E-8719-D7B91789F1F6}"/>
    <dgm:cxn modelId="{415FCBE9-C68C-48C0-8578-56BFF7C5D200}" srcId="{E1FA42D1-C7E4-44D4-B830-C1F60C039360}" destId="{A23989DD-DF53-4ECB-820C-424931A41C6A}" srcOrd="0" destOrd="0" parTransId="{0ADEF55E-802C-4144-B927-3483CBD5C4CF}" sibTransId="{B5707ADA-C538-41AA-B092-3D4D58588C1F}"/>
    <dgm:cxn modelId="{8A1702F0-2B0A-425A-9D12-7AB8574D308B}" srcId="{546F0C13-3B98-4798-84FB-F30C02E31286}" destId="{70104216-60D2-4759-BD89-B4B936821E8E}" srcOrd="0" destOrd="0" parTransId="{C52CEA67-91FE-431E-B95A-871E69B2E492}" sibTransId="{DB7A9DAA-6A8F-4911-A0C8-8CF56C41382D}"/>
    <dgm:cxn modelId="{1A7311F0-4359-44B5-8F1F-DB6B1359C35E}" type="presOf" srcId="{546F0C13-3B98-4798-84FB-F30C02E31286}" destId="{F0B05168-6836-49E6-AC4E-9003B6B7D1F0}" srcOrd="0" destOrd="0" presId="urn:microsoft.com/office/officeart/2005/8/layout/chevron2"/>
    <dgm:cxn modelId="{CCB5C6F0-8E50-4134-AB94-95982EEC4D4D}" type="presOf" srcId="{6F5A9967-8F3F-4D35-B54B-655ECC4A1036}" destId="{91F91AA1-6105-43F3-841E-619CF52D092F}" srcOrd="0" destOrd="0" presId="urn:microsoft.com/office/officeart/2005/8/layout/chevron2"/>
    <dgm:cxn modelId="{51368DF6-0D97-4994-AE94-C89FF0E7636B}" type="presOf" srcId="{01EC8272-627D-49DB-9541-1BCD004CF66B}" destId="{BAD4BFD6-312B-407E-A10E-905E4025B25F}" srcOrd="0" destOrd="0" presId="urn:microsoft.com/office/officeart/2005/8/layout/chevron2"/>
    <dgm:cxn modelId="{CD2208FA-AEF8-44C8-B711-6220ECDAD3A8}" type="presOf" srcId="{E0548FF7-B445-45DD-97FF-5F029F844FD4}" destId="{321F1569-31C6-470C-B2B6-EA5CF750B3D9}" srcOrd="0" destOrd="0" presId="urn:microsoft.com/office/officeart/2005/8/layout/chevron2"/>
    <dgm:cxn modelId="{D280A7FF-A850-4900-85D6-C227D6E28E4B}" type="presOf" srcId="{15678003-E7D5-45F4-B71D-188DA57353F2}" destId="{43B87F3B-ABCD-4C0E-A884-8137F02DAB8F}" srcOrd="0" destOrd="0" presId="urn:microsoft.com/office/officeart/2005/8/layout/chevron2"/>
    <dgm:cxn modelId="{75871180-1B25-4352-B63A-9BBC27CFC45A}" type="presParOf" srcId="{7379D052-4D85-4894-B6C1-9DCE3D828B83}" destId="{54B2797B-B4F8-46D3-9FFD-DD96065F0947}" srcOrd="0" destOrd="0" presId="urn:microsoft.com/office/officeart/2005/8/layout/chevron2"/>
    <dgm:cxn modelId="{585F9F02-3C34-40C8-AC66-C9CBD059878E}" type="presParOf" srcId="{54B2797B-B4F8-46D3-9FFD-DD96065F0947}" destId="{B3DF9346-A113-4947-B352-E144A47DB740}" srcOrd="0" destOrd="0" presId="urn:microsoft.com/office/officeart/2005/8/layout/chevron2"/>
    <dgm:cxn modelId="{CDAA541E-83C9-4779-AE67-86ABEE33A960}" type="presParOf" srcId="{54B2797B-B4F8-46D3-9FFD-DD96065F0947}" destId="{106A88CE-9BB9-4C05-9AB8-BCAD2993E033}" srcOrd="1" destOrd="0" presId="urn:microsoft.com/office/officeart/2005/8/layout/chevron2"/>
    <dgm:cxn modelId="{FCBD9C7E-E3DB-4D64-A4E0-28ED16D8ACE4}" type="presParOf" srcId="{7379D052-4D85-4894-B6C1-9DCE3D828B83}" destId="{8A1A5531-3AD0-4AA7-9F2D-2190DFA343E4}" srcOrd="1" destOrd="0" presId="urn:microsoft.com/office/officeart/2005/8/layout/chevron2"/>
    <dgm:cxn modelId="{1B912239-FDD0-458C-B3B0-42D6B508FD89}" type="presParOf" srcId="{7379D052-4D85-4894-B6C1-9DCE3D828B83}" destId="{3D56D2F3-63BF-4DEA-ABA8-D58F57015B2C}" srcOrd="2" destOrd="0" presId="urn:microsoft.com/office/officeart/2005/8/layout/chevron2"/>
    <dgm:cxn modelId="{C89F63EF-D088-4C43-8899-C1B0E020574F}" type="presParOf" srcId="{3D56D2F3-63BF-4DEA-ABA8-D58F57015B2C}" destId="{4EBA5BD4-EA93-48C4-B451-28F1E85CF9EF}" srcOrd="0" destOrd="0" presId="urn:microsoft.com/office/officeart/2005/8/layout/chevron2"/>
    <dgm:cxn modelId="{A7939D06-5547-49F1-B584-042D96E74E4E}" type="presParOf" srcId="{3D56D2F3-63BF-4DEA-ABA8-D58F57015B2C}" destId="{4FFDEC12-D004-4E19-86C5-D8C99440397A}" srcOrd="1" destOrd="0" presId="urn:microsoft.com/office/officeart/2005/8/layout/chevron2"/>
    <dgm:cxn modelId="{DF30FF59-1759-4623-9A20-A0FBDC13EDEF}" type="presParOf" srcId="{7379D052-4D85-4894-B6C1-9DCE3D828B83}" destId="{1DCAF8AE-486A-4ADD-8848-4659E366509F}" srcOrd="3" destOrd="0" presId="urn:microsoft.com/office/officeart/2005/8/layout/chevron2"/>
    <dgm:cxn modelId="{3AEAD93F-8D3C-4CE4-AD41-FB9249FDE744}" type="presParOf" srcId="{7379D052-4D85-4894-B6C1-9DCE3D828B83}" destId="{87A8B3FA-BB3C-471B-A515-6C4786A16406}" srcOrd="4" destOrd="0" presId="urn:microsoft.com/office/officeart/2005/8/layout/chevron2"/>
    <dgm:cxn modelId="{B6D5F565-7207-440B-A359-9102A7540561}" type="presParOf" srcId="{87A8B3FA-BB3C-471B-A515-6C4786A16406}" destId="{91F91AA1-6105-43F3-841E-619CF52D092F}" srcOrd="0" destOrd="0" presId="urn:microsoft.com/office/officeart/2005/8/layout/chevron2"/>
    <dgm:cxn modelId="{7BBB3CC9-AA0D-4FBC-BDFE-7B64595B3F8B}" type="presParOf" srcId="{87A8B3FA-BB3C-471B-A515-6C4786A16406}" destId="{DD1996A0-50E1-47F8-B4B9-5CC5E2EED897}" srcOrd="1" destOrd="0" presId="urn:microsoft.com/office/officeart/2005/8/layout/chevron2"/>
    <dgm:cxn modelId="{3B1B0B19-F0C5-4F35-991F-C3EA6E1C6827}" type="presParOf" srcId="{7379D052-4D85-4894-B6C1-9DCE3D828B83}" destId="{0B304814-2809-4A5F-A5B0-04F08EEF4C87}" srcOrd="5" destOrd="0" presId="urn:microsoft.com/office/officeart/2005/8/layout/chevron2"/>
    <dgm:cxn modelId="{4A6C28ED-0561-4C46-A714-449B8591099A}" type="presParOf" srcId="{7379D052-4D85-4894-B6C1-9DCE3D828B83}" destId="{1011E6ED-D5BA-40E7-8773-4AADCA320FFA}" srcOrd="6" destOrd="0" presId="urn:microsoft.com/office/officeart/2005/8/layout/chevron2"/>
    <dgm:cxn modelId="{71BA2C8B-75C2-404A-9715-123E415E2D8F}" type="presParOf" srcId="{1011E6ED-D5BA-40E7-8773-4AADCA320FFA}" destId="{ABD8619D-8A35-4DD4-8A6E-1EEBE47A95E7}" srcOrd="0" destOrd="0" presId="urn:microsoft.com/office/officeart/2005/8/layout/chevron2"/>
    <dgm:cxn modelId="{9464CCE3-2C72-4FA6-A753-E66C3CF7D854}" type="presParOf" srcId="{1011E6ED-D5BA-40E7-8773-4AADCA320FFA}" destId="{43B87F3B-ABCD-4C0E-A884-8137F02DAB8F}" srcOrd="1" destOrd="0" presId="urn:microsoft.com/office/officeart/2005/8/layout/chevron2"/>
    <dgm:cxn modelId="{C35D844B-B827-442B-BDA4-B157BE07F7CD}" type="presParOf" srcId="{7379D052-4D85-4894-B6C1-9DCE3D828B83}" destId="{A5D95F66-7208-4558-BEDD-4B26382D994E}" srcOrd="7" destOrd="0" presId="urn:microsoft.com/office/officeart/2005/8/layout/chevron2"/>
    <dgm:cxn modelId="{698D38FC-6DF4-43FE-81D2-5C6F4AF4F8E0}" type="presParOf" srcId="{7379D052-4D85-4894-B6C1-9DCE3D828B83}" destId="{8027BAF5-3EA4-42BA-9A74-9C1760312537}" srcOrd="8" destOrd="0" presId="urn:microsoft.com/office/officeart/2005/8/layout/chevron2"/>
    <dgm:cxn modelId="{B4B18391-05E9-4307-8F21-2E46C6FABE50}" type="presParOf" srcId="{8027BAF5-3EA4-42BA-9A74-9C1760312537}" destId="{CA237DE6-F582-4F4B-81FA-DBC4C86E0EBC}" srcOrd="0" destOrd="0" presId="urn:microsoft.com/office/officeart/2005/8/layout/chevron2"/>
    <dgm:cxn modelId="{97DE7652-F509-477A-A52F-AB4FC3B7EF05}" type="presParOf" srcId="{8027BAF5-3EA4-42BA-9A74-9C1760312537}" destId="{0C4AE2A7-21D1-4758-9633-6A4643BC3E31}" srcOrd="1" destOrd="0" presId="urn:microsoft.com/office/officeart/2005/8/layout/chevron2"/>
    <dgm:cxn modelId="{4C5CC26B-197A-4765-840A-10103547CB94}" type="presParOf" srcId="{7379D052-4D85-4894-B6C1-9DCE3D828B83}" destId="{B78134B3-F262-4C2A-9A18-A74F88F4DDF8}" srcOrd="9" destOrd="0" presId="urn:microsoft.com/office/officeart/2005/8/layout/chevron2"/>
    <dgm:cxn modelId="{D0CEF2B2-2C9A-44E3-ABB3-899B04E80DFB}" type="presParOf" srcId="{7379D052-4D85-4894-B6C1-9DCE3D828B83}" destId="{30AC9EC4-58CF-4AC4-A394-A76815181910}" srcOrd="10" destOrd="0" presId="urn:microsoft.com/office/officeart/2005/8/layout/chevron2"/>
    <dgm:cxn modelId="{C3A1771C-2CE2-418D-914D-6C27F0AB639D}" type="presParOf" srcId="{30AC9EC4-58CF-4AC4-A394-A76815181910}" destId="{DF06F8CC-E797-46B9-9685-BA7B7BF779D2}" srcOrd="0" destOrd="0" presId="urn:microsoft.com/office/officeart/2005/8/layout/chevron2"/>
    <dgm:cxn modelId="{1AC67E04-E6A5-4374-80FA-44F190855D80}" type="presParOf" srcId="{30AC9EC4-58CF-4AC4-A394-A76815181910}" destId="{A8DC4597-0054-4934-9266-52AD68B295A5}" srcOrd="1" destOrd="0" presId="urn:microsoft.com/office/officeart/2005/8/layout/chevron2"/>
    <dgm:cxn modelId="{4E112E4F-7AA2-43CF-AFD5-DD434A4FA27F}" type="presParOf" srcId="{7379D052-4D85-4894-B6C1-9DCE3D828B83}" destId="{4FA6CDE9-166B-4EAF-8AB6-80C7CC03E035}" srcOrd="11" destOrd="0" presId="urn:microsoft.com/office/officeart/2005/8/layout/chevron2"/>
    <dgm:cxn modelId="{F14015AE-EB2D-47B7-AF4A-835D6A680641}" type="presParOf" srcId="{7379D052-4D85-4894-B6C1-9DCE3D828B83}" destId="{6FD589E2-19BC-46A7-A608-F3FE8E1345A0}" srcOrd="12" destOrd="0" presId="urn:microsoft.com/office/officeart/2005/8/layout/chevron2"/>
    <dgm:cxn modelId="{C1CC3221-6EB2-4E02-9541-81E7A280EB63}" type="presParOf" srcId="{6FD589E2-19BC-46A7-A608-F3FE8E1345A0}" destId="{B7A9B60B-E2F0-4060-90F2-1C9F5C9C703E}" srcOrd="0" destOrd="0" presId="urn:microsoft.com/office/officeart/2005/8/layout/chevron2"/>
    <dgm:cxn modelId="{46843F1F-45BC-435E-810B-7887CA4E981D}" type="presParOf" srcId="{6FD589E2-19BC-46A7-A608-F3FE8E1345A0}" destId="{EFDD96B8-DC37-4659-BFDC-7377C9DFDB94}" srcOrd="1" destOrd="0" presId="urn:microsoft.com/office/officeart/2005/8/layout/chevron2"/>
    <dgm:cxn modelId="{163F55BB-5330-4CE5-BF80-29DDA97317AE}" type="presParOf" srcId="{7379D052-4D85-4894-B6C1-9DCE3D828B83}" destId="{AA8353F2-4E44-4501-B208-4794846B091C}" srcOrd="13" destOrd="0" presId="urn:microsoft.com/office/officeart/2005/8/layout/chevron2"/>
    <dgm:cxn modelId="{D13007D1-94F0-4592-9610-A8081E3E68D9}" type="presParOf" srcId="{7379D052-4D85-4894-B6C1-9DCE3D828B83}" destId="{1AC6B284-0C5D-4550-B6BF-825D7A0EEA82}" srcOrd="14" destOrd="0" presId="urn:microsoft.com/office/officeart/2005/8/layout/chevron2"/>
    <dgm:cxn modelId="{8DBA217C-8309-4429-9FFF-9816DC352F7B}" type="presParOf" srcId="{1AC6B284-0C5D-4550-B6BF-825D7A0EEA82}" destId="{B47E6122-E1B7-4F3D-8296-A1E63537642A}" srcOrd="0" destOrd="0" presId="urn:microsoft.com/office/officeart/2005/8/layout/chevron2"/>
    <dgm:cxn modelId="{59A06C7E-B76A-4296-86A7-4DF6F7046C11}" type="presParOf" srcId="{1AC6B284-0C5D-4550-B6BF-825D7A0EEA82}" destId="{72E7DA68-E05D-48C9-A7AC-92E3A03600B1}" srcOrd="1" destOrd="0" presId="urn:microsoft.com/office/officeart/2005/8/layout/chevron2"/>
    <dgm:cxn modelId="{E4259E1F-C104-4BDC-92F2-DED47CC5A8DD}" type="presParOf" srcId="{7379D052-4D85-4894-B6C1-9DCE3D828B83}" destId="{0AD3DF66-9601-4AD1-BFC7-BD7853031EA9}" srcOrd="15" destOrd="0" presId="urn:microsoft.com/office/officeart/2005/8/layout/chevron2"/>
    <dgm:cxn modelId="{7D1FF06A-D83D-4B1E-AE9D-4C820513EDF8}" type="presParOf" srcId="{7379D052-4D85-4894-B6C1-9DCE3D828B83}" destId="{8D123DA6-4FB2-48C9-8FE9-446099F69E48}" srcOrd="16" destOrd="0" presId="urn:microsoft.com/office/officeart/2005/8/layout/chevron2"/>
    <dgm:cxn modelId="{C3259695-485C-407E-BD79-E42D176A1F82}" type="presParOf" srcId="{8D123DA6-4FB2-48C9-8FE9-446099F69E48}" destId="{F0B05168-6836-49E6-AC4E-9003B6B7D1F0}" srcOrd="0" destOrd="0" presId="urn:microsoft.com/office/officeart/2005/8/layout/chevron2"/>
    <dgm:cxn modelId="{D239B9F7-C68D-494E-B62B-D8112EBF179E}" type="presParOf" srcId="{8D123DA6-4FB2-48C9-8FE9-446099F69E48}" destId="{BAC1A7B7-C9DF-4C27-90BE-44B3936A6AC2}" srcOrd="1" destOrd="0" presId="urn:microsoft.com/office/officeart/2005/8/layout/chevron2"/>
    <dgm:cxn modelId="{5D37588C-D83F-4904-BB8E-087F36D6EE85}" type="presParOf" srcId="{7379D052-4D85-4894-B6C1-9DCE3D828B83}" destId="{FC13C378-29F2-4C83-85FF-C9F8D7A3F71B}" srcOrd="17" destOrd="0" presId="urn:microsoft.com/office/officeart/2005/8/layout/chevron2"/>
    <dgm:cxn modelId="{54F7E589-6C77-44FD-9D9A-30D407C895D2}" type="presParOf" srcId="{7379D052-4D85-4894-B6C1-9DCE3D828B83}" destId="{56CE5366-FD62-448E-943D-9362CD205F8C}" srcOrd="18" destOrd="0" presId="urn:microsoft.com/office/officeart/2005/8/layout/chevron2"/>
    <dgm:cxn modelId="{F7F731CB-A754-4A20-95D1-9A6BACBC5609}" type="presParOf" srcId="{56CE5366-FD62-448E-943D-9362CD205F8C}" destId="{A904AD1A-66C6-4F66-B061-13100C2643FD}" srcOrd="0" destOrd="0" presId="urn:microsoft.com/office/officeart/2005/8/layout/chevron2"/>
    <dgm:cxn modelId="{A257A650-D181-47D9-88F7-77A5D1C38BAC}" type="presParOf" srcId="{56CE5366-FD62-448E-943D-9362CD205F8C}" destId="{A156C0D4-5AA7-4AC6-8E56-3D92D35F4F23}" srcOrd="1" destOrd="0" presId="urn:microsoft.com/office/officeart/2005/8/layout/chevron2"/>
    <dgm:cxn modelId="{3EA862B1-0DCB-4C31-9C37-0EFA58512B9A}" type="presParOf" srcId="{7379D052-4D85-4894-B6C1-9DCE3D828B83}" destId="{190B9D92-C635-4EE7-B365-83FC285B81E2}" srcOrd="19" destOrd="0" presId="urn:microsoft.com/office/officeart/2005/8/layout/chevron2"/>
    <dgm:cxn modelId="{D580FC39-CFC6-4129-8129-7EC39F21908E}" type="presParOf" srcId="{7379D052-4D85-4894-B6C1-9DCE3D828B83}" destId="{1DB5211F-B694-4EE8-B188-8509E01A75FF}" srcOrd="20" destOrd="0" presId="urn:microsoft.com/office/officeart/2005/8/layout/chevron2"/>
    <dgm:cxn modelId="{C599EEC7-B9ED-47CF-BF36-9AC7BBA6D68C}" type="presParOf" srcId="{1DB5211F-B694-4EE8-B188-8509E01A75FF}" destId="{321F1569-31C6-470C-B2B6-EA5CF750B3D9}" srcOrd="0" destOrd="0" presId="urn:microsoft.com/office/officeart/2005/8/layout/chevron2"/>
    <dgm:cxn modelId="{C46AC927-95AA-4D9A-94BA-A65F0B683E39}" type="presParOf" srcId="{1DB5211F-B694-4EE8-B188-8509E01A75FF}" destId="{BAD4BFD6-312B-407E-A10E-905E4025B25F}" srcOrd="1" destOrd="0" presId="urn:microsoft.com/office/officeart/2005/8/layout/chevron2"/>
  </dgm:cxnLst>
  <dgm:bg>
    <a:noFill/>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74E96BC-18B2-40D1-9BB9-3153E88735DC}"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E72C83FB-2A6A-4D97-B296-2AFD5B1D645B}">
      <dgm:prSet/>
      <dgm:spPr/>
      <dgm:t>
        <a:bodyPr/>
        <a:lstStyle/>
        <a:p>
          <a:r>
            <a:rPr lang="en-US"/>
            <a:t>Workforce Diversity - Georgia has the highest proportion of female workers: 95%</a:t>
          </a:r>
        </a:p>
      </dgm:t>
    </dgm:pt>
    <dgm:pt modelId="{EE5E340D-49CA-412A-82AD-E3200DCEE582}" type="parTrans" cxnId="{11B2C48E-5BBA-4280-8EFB-C1BC025C4E06}">
      <dgm:prSet/>
      <dgm:spPr/>
      <dgm:t>
        <a:bodyPr/>
        <a:lstStyle/>
        <a:p>
          <a:endParaRPr lang="en-US"/>
        </a:p>
      </dgm:t>
    </dgm:pt>
    <dgm:pt modelId="{3C25B08D-86EE-4352-BE64-2AC996BDADB7}" type="sibTrans" cxnId="{11B2C48E-5BBA-4280-8EFB-C1BC025C4E06}">
      <dgm:prSet/>
      <dgm:spPr/>
      <dgm:t>
        <a:bodyPr/>
        <a:lstStyle/>
        <a:p>
          <a:endParaRPr lang="en-US"/>
        </a:p>
      </dgm:t>
    </dgm:pt>
    <dgm:pt modelId="{3E19B75F-14E7-4D3E-8EF0-CD34C67D125D}">
      <dgm:prSet/>
      <dgm:spPr/>
      <dgm:t>
        <a:bodyPr/>
        <a:lstStyle/>
        <a:p>
          <a:r>
            <a:rPr lang="en-US"/>
            <a:t>Pakistan has the highest proportion of male workers: 90%</a:t>
          </a:r>
        </a:p>
      </dgm:t>
    </dgm:pt>
    <dgm:pt modelId="{4E89D9AF-E9B5-48CA-9C79-FB3735349E96}" type="parTrans" cxnId="{D902B9B0-C373-4309-8CBF-A4775F9C39EB}">
      <dgm:prSet/>
      <dgm:spPr/>
      <dgm:t>
        <a:bodyPr/>
        <a:lstStyle/>
        <a:p>
          <a:endParaRPr lang="en-US"/>
        </a:p>
      </dgm:t>
    </dgm:pt>
    <dgm:pt modelId="{2B4E93EB-DF1F-457C-BC33-CEFBDB335572}" type="sibTrans" cxnId="{D902B9B0-C373-4309-8CBF-A4775F9C39EB}">
      <dgm:prSet/>
      <dgm:spPr/>
      <dgm:t>
        <a:bodyPr/>
        <a:lstStyle/>
        <a:p>
          <a:endParaRPr lang="en-US"/>
        </a:p>
      </dgm:t>
    </dgm:pt>
    <dgm:pt modelId="{6805C86F-E39D-4861-A422-B2A17752DDAA}">
      <dgm:prSet/>
      <dgm:spPr/>
      <dgm:t>
        <a:bodyPr/>
        <a:lstStyle/>
        <a:p>
          <a:r>
            <a:rPr lang="en-US"/>
            <a:t>Factory efficiency – The total number of workers in Vietnam is 43% more than China </a:t>
          </a:r>
        </a:p>
      </dgm:t>
    </dgm:pt>
    <dgm:pt modelId="{43812B0D-21C7-4552-9F75-3D46F1E3CB53}" type="parTrans" cxnId="{94D432BA-C45A-491A-97A5-25E6899D753D}">
      <dgm:prSet/>
      <dgm:spPr/>
      <dgm:t>
        <a:bodyPr/>
        <a:lstStyle/>
        <a:p>
          <a:endParaRPr lang="en-US"/>
        </a:p>
      </dgm:t>
    </dgm:pt>
    <dgm:pt modelId="{08F3270C-5E8B-47F6-B188-83CA82B72052}" type="sibTrans" cxnId="{94D432BA-C45A-491A-97A5-25E6899D753D}">
      <dgm:prSet/>
      <dgm:spPr/>
      <dgm:t>
        <a:bodyPr/>
        <a:lstStyle/>
        <a:p>
          <a:endParaRPr lang="en-US"/>
        </a:p>
      </dgm:t>
    </dgm:pt>
    <dgm:pt modelId="{F5985D82-DE1B-4429-A174-2FA054E2B7F8}">
      <dgm:prSet/>
      <dgm:spPr/>
      <dgm:t>
        <a:bodyPr/>
        <a:lstStyle/>
        <a:p>
          <a:r>
            <a:rPr lang="en-US" dirty="0"/>
            <a:t>From USA sales we found that Men’s street footwear is more saleable across US regions </a:t>
          </a:r>
        </a:p>
      </dgm:t>
    </dgm:pt>
    <dgm:pt modelId="{F117AF48-C085-4935-970B-34D08E7974D3}" type="parTrans" cxnId="{ED4A2AF0-390D-48EC-9B51-4FA931E6BCFB}">
      <dgm:prSet/>
      <dgm:spPr/>
      <dgm:t>
        <a:bodyPr/>
        <a:lstStyle/>
        <a:p>
          <a:endParaRPr lang="en-US"/>
        </a:p>
      </dgm:t>
    </dgm:pt>
    <dgm:pt modelId="{AE2804D5-E110-47B4-BCE9-61A06461B0D5}" type="sibTrans" cxnId="{ED4A2AF0-390D-48EC-9B51-4FA931E6BCFB}">
      <dgm:prSet/>
      <dgm:spPr/>
      <dgm:t>
        <a:bodyPr/>
        <a:lstStyle/>
        <a:p>
          <a:endParaRPr lang="en-US"/>
        </a:p>
      </dgm:t>
    </dgm:pt>
    <dgm:pt modelId="{E3CDF5F6-AF1D-43C3-B157-10119A61B31D}">
      <dgm:prSet/>
      <dgm:spPr/>
      <dgm:t>
        <a:bodyPr/>
        <a:lstStyle/>
        <a:p>
          <a:r>
            <a:rPr lang="en-US"/>
            <a:t>Maximum sales revenue were obtained from Brick and Mortar arrangement of Walmart </a:t>
          </a:r>
        </a:p>
      </dgm:t>
    </dgm:pt>
    <dgm:pt modelId="{6438AE32-1F20-4EDF-98ED-87FFD3D8C467}" type="parTrans" cxnId="{E26321C1-293A-49AA-97F3-F6E59570C270}">
      <dgm:prSet/>
      <dgm:spPr/>
      <dgm:t>
        <a:bodyPr/>
        <a:lstStyle/>
        <a:p>
          <a:endParaRPr lang="en-US"/>
        </a:p>
      </dgm:t>
    </dgm:pt>
    <dgm:pt modelId="{17480D4A-4162-43FB-9010-7649A94A8F95}" type="sibTrans" cxnId="{E26321C1-293A-49AA-97F3-F6E59570C270}">
      <dgm:prSet/>
      <dgm:spPr/>
      <dgm:t>
        <a:bodyPr/>
        <a:lstStyle/>
        <a:p>
          <a:endParaRPr lang="en-US"/>
        </a:p>
      </dgm:t>
    </dgm:pt>
    <dgm:pt modelId="{DA4E67FB-D255-49B5-8C7A-4D8BB59FD5D8}">
      <dgm:prSet/>
      <dgm:spPr/>
      <dgm:t>
        <a:bodyPr/>
        <a:lstStyle/>
        <a:p>
          <a:r>
            <a:rPr lang="en-US"/>
            <a:t>Major sources of revenue is through in store sales </a:t>
          </a:r>
        </a:p>
      </dgm:t>
    </dgm:pt>
    <dgm:pt modelId="{DEB64140-9119-4C4A-92F0-4614FF42DE4A}" type="parTrans" cxnId="{591264C9-38C4-4A06-AD35-0F6D03270D71}">
      <dgm:prSet/>
      <dgm:spPr/>
      <dgm:t>
        <a:bodyPr/>
        <a:lstStyle/>
        <a:p>
          <a:endParaRPr lang="en-US"/>
        </a:p>
      </dgm:t>
    </dgm:pt>
    <dgm:pt modelId="{A865F6ED-4EB0-434D-A3F9-2724BA759B07}" type="sibTrans" cxnId="{591264C9-38C4-4A06-AD35-0F6D03270D71}">
      <dgm:prSet/>
      <dgm:spPr/>
      <dgm:t>
        <a:bodyPr/>
        <a:lstStyle/>
        <a:p>
          <a:endParaRPr lang="en-US"/>
        </a:p>
      </dgm:t>
    </dgm:pt>
    <dgm:pt modelId="{F879E41F-F785-4C13-BD98-7D3BF3BDFAB1}" type="pres">
      <dgm:prSet presAssocID="{274E96BC-18B2-40D1-9BB9-3153E88735DC}" presName="diagram" presStyleCnt="0">
        <dgm:presLayoutVars>
          <dgm:dir/>
          <dgm:resizeHandles val="exact"/>
        </dgm:presLayoutVars>
      </dgm:prSet>
      <dgm:spPr/>
    </dgm:pt>
    <dgm:pt modelId="{145F185F-29E6-4BF3-A266-3375C1F0168F}" type="pres">
      <dgm:prSet presAssocID="{E72C83FB-2A6A-4D97-B296-2AFD5B1D645B}" presName="node" presStyleLbl="node1" presStyleIdx="0" presStyleCnt="6">
        <dgm:presLayoutVars>
          <dgm:bulletEnabled val="1"/>
        </dgm:presLayoutVars>
      </dgm:prSet>
      <dgm:spPr/>
    </dgm:pt>
    <dgm:pt modelId="{9346B762-3375-44C3-AF8C-D12338801AF6}" type="pres">
      <dgm:prSet presAssocID="{3C25B08D-86EE-4352-BE64-2AC996BDADB7}" presName="sibTrans" presStyleCnt="0"/>
      <dgm:spPr/>
    </dgm:pt>
    <dgm:pt modelId="{BC8C238F-0E07-417F-A73F-69A52FE1BACB}" type="pres">
      <dgm:prSet presAssocID="{3E19B75F-14E7-4D3E-8EF0-CD34C67D125D}" presName="node" presStyleLbl="node1" presStyleIdx="1" presStyleCnt="6">
        <dgm:presLayoutVars>
          <dgm:bulletEnabled val="1"/>
        </dgm:presLayoutVars>
      </dgm:prSet>
      <dgm:spPr/>
    </dgm:pt>
    <dgm:pt modelId="{2426B65F-8374-4E3A-BB58-CB8D5AA68269}" type="pres">
      <dgm:prSet presAssocID="{2B4E93EB-DF1F-457C-BC33-CEFBDB335572}" presName="sibTrans" presStyleCnt="0"/>
      <dgm:spPr/>
    </dgm:pt>
    <dgm:pt modelId="{1AD2AB35-012D-4507-B44B-5351876AE620}" type="pres">
      <dgm:prSet presAssocID="{6805C86F-E39D-4861-A422-B2A17752DDAA}" presName="node" presStyleLbl="node1" presStyleIdx="2" presStyleCnt="6">
        <dgm:presLayoutVars>
          <dgm:bulletEnabled val="1"/>
        </dgm:presLayoutVars>
      </dgm:prSet>
      <dgm:spPr/>
    </dgm:pt>
    <dgm:pt modelId="{3CDCCC76-D3E4-4DAB-BA5D-278E3767BC0F}" type="pres">
      <dgm:prSet presAssocID="{08F3270C-5E8B-47F6-B188-83CA82B72052}" presName="sibTrans" presStyleCnt="0"/>
      <dgm:spPr/>
    </dgm:pt>
    <dgm:pt modelId="{BD7646D4-2C26-4A8F-B98F-C096B778D1EA}" type="pres">
      <dgm:prSet presAssocID="{F5985D82-DE1B-4429-A174-2FA054E2B7F8}" presName="node" presStyleLbl="node1" presStyleIdx="3" presStyleCnt="6">
        <dgm:presLayoutVars>
          <dgm:bulletEnabled val="1"/>
        </dgm:presLayoutVars>
      </dgm:prSet>
      <dgm:spPr/>
    </dgm:pt>
    <dgm:pt modelId="{8420005B-8A28-4D43-B6A5-0A20690D4967}" type="pres">
      <dgm:prSet presAssocID="{AE2804D5-E110-47B4-BCE9-61A06461B0D5}" presName="sibTrans" presStyleCnt="0"/>
      <dgm:spPr/>
    </dgm:pt>
    <dgm:pt modelId="{56B4C68F-C472-4164-8B64-996E819CBB67}" type="pres">
      <dgm:prSet presAssocID="{E3CDF5F6-AF1D-43C3-B157-10119A61B31D}" presName="node" presStyleLbl="node1" presStyleIdx="4" presStyleCnt="6">
        <dgm:presLayoutVars>
          <dgm:bulletEnabled val="1"/>
        </dgm:presLayoutVars>
      </dgm:prSet>
      <dgm:spPr/>
    </dgm:pt>
    <dgm:pt modelId="{BD477713-20FF-4F2E-A9BB-956E6F763851}" type="pres">
      <dgm:prSet presAssocID="{17480D4A-4162-43FB-9010-7649A94A8F95}" presName="sibTrans" presStyleCnt="0"/>
      <dgm:spPr/>
    </dgm:pt>
    <dgm:pt modelId="{9257A1E0-5869-4940-9EE5-65667B36F0C9}" type="pres">
      <dgm:prSet presAssocID="{DA4E67FB-D255-49B5-8C7A-4D8BB59FD5D8}" presName="node" presStyleLbl="node1" presStyleIdx="5" presStyleCnt="6">
        <dgm:presLayoutVars>
          <dgm:bulletEnabled val="1"/>
        </dgm:presLayoutVars>
      </dgm:prSet>
      <dgm:spPr/>
    </dgm:pt>
  </dgm:ptLst>
  <dgm:cxnLst>
    <dgm:cxn modelId="{D9225D1C-1550-4C01-A0BB-770F516DAEAA}" type="presOf" srcId="{DA4E67FB-D255-49B5-8C7A-4D8BB59FD5D8}" destId="{9257A1E0-5869-4940-9EE5-65667B36F0C9}" srcOrd="0" destOrd="0" presId="urn:microsoft.com/office/officeart/2005/8/layout/default"/>
    <dgm:cxn modelId="{386C4745-A47E-48FF-84C3-3B25B8D0E17D}" type="presOf" srcId="{F5985D82-DE1B-4429-A174-2FA054E2B7F8}" destId="{BD7646D4-2C26-4A8F-B98F-C096B778D1EA}" srcOrd="0" destOrd="0" presId="urn:microsoft.com/office/officeart/2005/8/layout/default"/>
    <dgm:cxn modelId="{11B2C48E-5BBA-4280-8EFB-C1BC025C4E06}" srcId="{274E96BC-18B2-40D1-9BB9-3153E88735DC}" destId="{E72C83FB-2A6A-4D97-B296-2AFD5B1D645B}" srcOrd="0" destOrd="0" parTransId="{EE5E340D-49CA-412A-82AD-E3200DCEE582}" sibTransId="{3C25B08D-86EE-4352-BE64-2AC996BDADB7}"/>
    <dgm:cxn modelId="{D902B9B0-C373-4309-8CBF-A4775F9C39EB}" srcId="{274E96BC-18B2-40D1-9BB9-3153E88735DC}" destId="{3E19B75F-14E7-4D3E-8EF0-CD34C67D125D}" srcOrd="1" destOrd="0" parTransId="{4E89D9AF-E9B5-48CA-9C79-FB3735349E96}" sibTransId="{2B4E93EB-DF1F-457C-BC33-CEFBDB335572}"/>
    <dgm:cxn modelId="{94D432BA-C45A-491A-97A5-25E6899D753D}" srcId="{274E96BC-18B2-40D1-9BB9-3153E88735DC}" destId="{6805C86F-E39D-4861-A422-B2A17752DDAA}" srcOrd="2" destOrd="0" parTransId="{43812B0D-21C7-4552-9F75-3D46F1E3CB53}" sibTransId="{08F3270C-5E8B-47F6-B188-83CA82B72052}"/>
    <dgm:cxn modelId="{E26321C1-293A-49AA-97F3-F6E59570C270}" srcId="{274E96BC-18B2-40D1-9BB9-3153E88735DC}" destId="{E3CDF5F6-AF1D-43C3-B157-10119A61B31D}" srcOrd="4" destOrd="0" parTransId="{6438AE32-1F20-4EDF-98ED-87FFD3D8C467}" sibTransId="{17480D4A-4162-43FB-9010-7649A94A8F95}"/>
    <dgm:cxn modelId="{AB7467C5-7190-460B-A095-550A7CB148DC}" type="presOf" srcId="{6805C86F-E39D-4861-A422-B2A17752DDAA}" destId="{1AD2AB35-012D-4507-B44B-5351876AE620}" srcOrd="0" destOrd="0" presId="urn:microsoft.com/office/officeart/2005/8/layout/default"/>
    <dgm:cxn modelId="{591264C9-38C4-4A06-AD35-0F6D03270D71}" srcId="{274E96BC-18B2-40D1-9BB9-3153E88735DC}" destId="{DA4E67FB-D255-49B5-8C7A-4D8BB59FD5D8}" srcOrd="5" destOrd="0" parTransId="{DEB64140-9119-4C4A-92F0-4614FF42DE4A}" sibTransId="{A865F6ED-4EB0-434D-A3F9-2724BA759B07}"/>
    <dgm:cxn modelId="{51D4B4CA-0356-43B3-B95B-70C8F30466D6}" type="presOf" srcId="{E3CDF5F6-AF1D-43C3-B157-10119A61B31D}" destId="{56B4C68F-C472-4164-8B64-996E819CBB67}" srcOrd="0" destOrd="0" presId="urn:microsoft.com/office/officeart/2005/8/layout/default"/>
    <dgm:cxn modelId="{B7F94DD4-60E3-41AA-8ADE-E9B89BB5DE95}" type="presOf" srcId="{E72C83FB-2A6A-4D97-B296-2AFD5B1D645B}" destId="{145F185F-29E6-4BF3-A266-3375C1F0168F}" srcOrd="0" destOrd="0" presId="urn:microsoft.com/office/officeart/2005/8/layout/default"/>
    <dgm:cxn modelId="{D0C55CEC-20D0-41C1-B3C8-D9EEEB4369FE}" type="presOf" srcId="{3E19B75F-14E7-4D3E-8EF0-CD34C67D125D}" destId="{BC8C238F-0E07-417F-A73F-69A52FE1BACB}" srcOrd="0" destOrd="0" presId="urn:microsoft.com/office/officeart/2005/8/layout/default"/>
    <dgm:cxn modelId="{ED4A2AF0-390D-48EC-9B51-4FA931E6BCFB}" srcId="{274E96BC-18B2-40D1-9BB9-3153E88735DC}" destId="{F5985D82-DE1B-4429-A174-2FA054E2B7F8}" srcOrd="3" destOrd="0" parTransId="{F117AF48-C085-4935-970B-34D08E7974D3}" sibTransId="{AE2804D5-E110-47B4-BCE9-61A06461B0D5}"/>
    <dgm:cxn modelId="{197FB2FD-A9B1-473D-B11D-2A55203CBC4D}" type="presOf" srcId="{274E96BC-18B2-40D1-9BB9-3153E88735DC}" destId="{F879E41F-F785-4C13-BD98-7D3BF3BDFAB1}" srcOrd="0" destOrd="0" presId="urn:microsoft.com/office/officeart/2005/8/layout/default"/>
    <dgm:cxn modelId="{1FD1365D-D00E-42A9-A116-A4B9CCF6B79E}" type="presParOf" srcId="{F879E41F-F785-4C13-BD98-7D3BF3BDFAB1}" destId="{145F185F-29E6-4BF3-A266-3375C1F0168F}" srcOrd="0" destOrd="0" presId="urn:microsoft.com/office/officeart/2005/8/layout/default"/>
    <dgm:cxn modelId="{7CAA298C-7CE1-4503-B20C-E1AE8B4FF2DB}" type="presParOf" srcId="{F879E41F-F785-4C13-BD98-7D3BF3BDFAB1}" destId="{9346B762-3375-44C3-AF8C-D12338801AF6}" srcOrd="1" destOrd="0" presId="urn:microsoft.com/office/officeart/2005/8/layout/default"/>
    <dgm:cxn modelId="{1CBB2A21-7BDE-4A39-A32E-6F1DC02A2DED}" type="presParOf" srcId="{F879E41F-F785-4C13-BD98-7D3BF3BDFAB1}" destId="{BC8C238F-0E07-417F-A73F-69A52FE1BACB}" srcOrd="2" destOrd="0" presId="urn:microsoft.com/office/officeart/2005/8/layout/default"/>
    <dgm:cxn modelId="{6184EDE0-13CA-4761-8772-90534EA1906B}" type="presParOf" srcId="{F879E41F-F785-4C13-BD98-7D3BF3BDFAB1}" destId="{2426B65F-8374-4E3A-BB58-CB8D5AA68269}" srcOrd="3" destOrd="0" presId="urn:microsoft.com/office/officeart/2005/8/layout/default"/>
    <dgm:cxn modelId="{BA4E3FBE-3877-416E-9401-4460B622350D}" type="presParOf" srcId="{F879E41F-F785-4C13-BD98-7D3BF3BDFAB1}" destId="{1AD2AB35-012D-4507-B44B-5351876AE620}" srcOrd="4" destOrd="0" presId="urn:microsoft.com/office/officeart/2005/8/layout/default"/>
    <dgm:cxn modelId="{80338822-316C-4CCF-B366-39B296AE85D8}" type="presParOf" srcId="{F879E41F-F785-4C13-BD98-7D3BF3BDFAB1}" destId="{3CDCCC76-D3E4-4DAB-BA5D-278E3767BC0F}" srcOrd="5" destOrd="0" presId="urn:microsoft.com/office/officeart/2005/8/layout/default"/>
    <dgm:cxn modelId="{03838375-31AE-4B21-A7AC-078446BB7D62}" type="presParOf" srcId="{F879E41F-F785-4C13-BD98-7D3BF3BDFAB1}" destId="{BD7646D4-2C26-4A8F-B98F-C096B778D1EA}" srcOrd="6" destOrd="0" presId="urn:microsoft.com/office/officeart/2005/8/layout/default"/>
    <dgm:cxn modelId="{66E5528B-56B3-4F19-B066-57C456768E19}" type="presParOf" srcId="{F879E41F-F785-4C13-BD98-7D3BF3BDFAB1}" destId="{8420005B-8A28-4D43-B6A5-0A20690D4967}" srcOrd="7" destOrd="0" presId="urn:microsoft.com/office/officeart/2005/8/layout/default"/>
    <dgm:cxn modelId="{93344E5A-9C9D-4C0B-921D-A08C3DA8A908}" type="presParOf" srcId="{F879E41F-F785-4C13-BD98-7D3BF3BDFAB1}" destId="{56B4C68F-C472-4164-8B64-996E819CBB67}" srcOrd="8" destOrd="0" presId="urn:microsoft.com/office/officeart/2005/8/layout/default"/>
    <dgm:cxn modelId="{ADFC9C9B-C2E9-4707-BB7C-51E8A4D97E4B}" type="presParOf" srcId="{F879E41F-F785-4C13-BD98-7D3BF3BDFAB1}" destId="{BD477713-20FF-4F2E-A9BB-956E6F763851}" srcOrd="9" destOrd="0" presId="urn:microsoft.com/office/officeart/2005/8/layout/default"/>
    <dgm:cxn modelId="{FB071766-017E-4296-8584-73732D0BB346}" type="presParOf" srcId="{F879E41F-F785-4C13-BD98-7D3BF3BDFAB1}" destId="{9257A1E0-5869-4940-9EE5-65667B36F0C9}" srcOrd="10" destOrd="0" presId="urn:microsoft.com/office/officeart/2005/8/layout/defaul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DF9346-A113-4947-B352-E144A47DB740}">
      <dsp:nvSpPr>
        <dsp:cNvPr id="0" name=""/>
        <dsp:cNvSpPr/>
      </dsp:nvSpPr>
      <dsp:spPr>
        <a:xfrm rot="5400000">
          <a:off x="-115115" y="118759"/>
          <a:ext cx="767438" cy="537206"/>
        </a:xfrm>
        <a:prstGeom prst="chevron">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t>1964</a:t>
          </a:r>
        </a:p>
      </dsp:txBody>
      <dsp:txXfrm rot="-5400000">
        <a:off x="1" y="272246"/>
        <a:ext cx="537206" cy="230232"/>
      </dsp:txXfrm>
    </dsp:sp>
    <dsp:sp modelId="{106A88CE-9BB9-4C05-9AB8-BCAD2993E033}">
      <dsp:nvSpPr>
        <dsp:cNvPr id="0" name=""/>
        <dsp:cNvSpPr/>
      </dsp:nvSpPr>
      <dsp:spPr>
        <a:xfrm rot="5400000">
          <a:off x="5815829" y="-5274749"/>
          <a:ext cx="498834" cy="11056081"/>
        </a:xfrm>
        <a:prstGeom prst="round2SameRect">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en-US" sz="1800" kern="1200" dirty="0"/>
            <a:t>Phil Knight and Bill Bowerman found Blue Ribbon Sports.</a:t>
          </a:r>
        </a:p>
      </dsp:txBody>
      <dsp:txXfrm rot="-5400000">
        <a:off x="537206" y="28225"/>
        <a:ext cx="11031730" cy="450132"/>
      </dsp:txXfrm>
    </dsp:sp>
    <dsp:sp modelId="{4EBA5BD4-EA93-48C4-B451-28F1E85CF9EF}">
      <dsp:nvSpPr>
        <dsp:cNvPr id="0" name=""/>
        <dsp:cNvSpPr/>
      </dsp:nvSpPr>
      <dsp:spPr>
        <a:xfrm rot="5400000">
          <a:off x="-115115" y="836703"/>
          <a:ext cx="767438" cy="537206"/>
        </a:xfrm>
        <a:prstGeom prst="chevron">
          <a:avLst/>
        </a:prstGeom>
        <a:solidFill>
          <a:schemeClr val="accent3">
            <a:hueOff val="271060"/>
            <a:satOff val="10000"/>
            <a:lumOff val="-1471"/>
            <a:alphaOff val="0"/>
          </a:schemeClr>
        </a:solidFill>
        <a:ln w="12700" cap="flat" cmpd="sng" algn="ctr">
          <a:solidFill>
            <a:schemeClr val="accent3">
              <a:hueOff val="271060"/>
              <a:satOff val="10000"/>
              <a:lumOff val="-1471"/>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t>1971 </a:t>
          </a:r>
        </a:p>
      </dsp:txBody>
      <dsp:txXfrm rot="-5400000">
        <a:off x="1" y="990190"/>
        <a:ext cx="537206" cy="230232"/>
      </dsp:txXfrm>
    </dsp:sp>
    <dsp:sp modelId="{4FFDEC12-D004-4E19-86C5-D8C99440397A}">
      <dsp:nvSpPr>
        <dsp:cNvPr id="0" name=""/>
        <dsp:cNvSpPr/>
      </dsp:nvSpPr>
      <dsp:spPr>
        <a:xfrm rot="5400000">
          <a:off x="5815829" y="-4559115"/>
          <a:ext cx="498834" cy="11056081"/>
        </a:xfrm>
        <a:prstGeom prst="round2SameRect">
          <a:avLst/>
        </a:prstGeom>
        <a:solidFill>
          <a:schemeClr val="lt1">
            <a:alpha val="90000"/>
            <a:hueOff val="0"/>
            <a:satOff val="0"/>
            <a:lumOff val="0"/>
            <a:alphaOff val="0"/>
          </a:schemeClr>
        </a:solidFill>
        <a:ln w="12700" cap="flat" cmpd="sng" algn="ctr">
          <a:solidFill>
            <a:schemeClr val="accent3">
              <a:hueOff val="271060"/>
              <a:satOff val="10000"/>
              <a:lumOff val="-1471"/>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en-US" sz="1800" kern="1200" dirty="0"/>
            <a:t>Cutting ties with Onitsuka Tiger (now Asics), Blue Ribbon Sports becomes Nike Inc., using swoosh logo created by Portland State University student Carolyn Davis for $35</a:t>
          </a:r>
        </a:p>
      </dsp:txBody>
      <dsp:txXfrm rot="-5400000">
        <a:off x="537206" y="743859"/>
        <a:ext cx="11031730" cy="450132"/>
      </dsp:txXfrm>
    </dsp:sp>
    <dsp:sp modelId="{91F91AA1-6105-43F3-841E-619CF52D092F}">
      <dsp:nvSpPr>
        <dsp:cNvPr id="0" name=""/>
        <dsp:cNvSpPr/>
      </dsp:nvSpPr>
      <dsp:spPr>
        <a:xfrm rot="5400000">
          <a:off x="-115115" y="1552337"/>
          <a:ext cx="767438" cy="537206"/>
        </a:xfrm>
        <a:prstGeom prst="chevron">
          <a:avLst/>
        </a:prstGeom>
        <a:solidFill>
          <a:schemeClr val="accent3">
            <a:hueOff val="542120"/>
            <a:satOff val="20000"/>
            <a:lumOff val="-2941"/>
            <a:alphaOff val="0"/>
          </a:schemeClr>
        </a:solidFill>
        <a:ln w="12700" cap="flat" cmpd="sng" algn="ctr">
          <a:solidFill>
            <a:schemeClr val="accent3">
              <a:hueOff val="542120"/>
              <a:satOff val="20000"/>
              <a:lumOff val="-2941"/>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t>1972 </a:t>
          </a:r>
        </a:p>
      </dsp:txBody>
      <dsp:txXfrm rot="-5400000">
        <a:off x="1" y="1705824"/>
        <a:ext cx="537206" cy="230232"/>
      </dsp:txXfrm>
    </dsp:sp>
    <dsp:sp modelId="{DD1996A0-50E1-47F8-B4B9-5CC5E2EED897}">
      <dsp:nvSpPr>
        <dsp:cNvPr id="0" name=""/>
        <dsp:cNvSpPr/>
      </dsp:nvSpPr>
      <dsp:spPr>
        <a:xfrm rot="5400000">
          <a:off x="5815829" y="-3843481"/>
          <a:ext cx="498834" cy="11056081"/>
        </a:xfrm>
        <a:prstGeom prst="round2SameRect">
          <a:avLst/>
        </a:prstGeom>
        <a:solidFill>
          <a:schemeClr val="lt1">
            <a:alpha val="90000"/>
            <a:hueOff val="0"/>
            <a:satOff val="0"/>
            <a:lumOff val="0"/>
            <a:alphaOff val="0"/>
          </a:schemeClr>
        </a:solidFill>
        <a:ln w="12700" cap="flat" cmpd="sng" algn="ctr">
          <a:solidFill>
            <a:schemeClr val="accent3">
              <a:hueOff val="542120"/>
              <a:satOff val="20000"/>
              <a:lumOff val="-2941"/>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en-US" sz="1800" kern="1200" dirty="0"/>
            <a:t>Romanian tennis player </a:t>
          </a:r>
          <a:r>
            <a:rPr lang="en-US" sz="1800" kern="1200" dirty="0" err="1"/>
            <a:t>Ilie</a:t>
          </a:r>
          <a:r>
            <a:rPr lang="en-US" sz="1800" kern="1200" dirty="0"/>
            <a:t> </a:t>
          </a:r>
          <a:r>
            <a:rPr lang="en-US" sz="1800" kern="1200" dirty="0" err="1"/>
            <a:t>Nastase</a:t>
          </a:r>
          <a:r>
            <a:rPr lang="en-US" sz="1800" kern="1200" dirty="0"/>
            <a:t> becomes the first athlete to sign an endorsement with Nike.</a:t>
          </a:r>
        </a:p>
      </dsp:txBody>
      <dsp:txXfrm rot="-5400000">
        <a:off x="537206" y="1459493"/>
        <a:ext cx="11031730" cy="450132"/>
      </dsp:txXfrm>
    </dsp:sp>
    <dsp:sp modelId="{ABD8619D-8A35-4DD4-8A6E-1EEBE47A95E7}">
      <dsp:nvSpPr>
        <dsp:cNvPr id="0" name=""/>
        <dsp:cNvSpPr/>
      </dsp:nvSpPr>
      <dsp:spPr>
        <a:xfrm rot="5400000">
          <a:off x="-115115" y="2267971"/>
          <a:ext cx="767438" cy="537206"/>
        </a:xfrm>
        <a:prstGeom prst="chevron">
          <a:avLst/>
        </a:prstGeom>
        <a:solidFill>
          <a:schemeClr val="accent3">
            <a:hueOff val="813180"/>
            <a:satOff val="30000"/>
            <a:lumOff val="-4412"/>
            <a:alphaOff val="0"/>
          </a:schemeClr>
        </a:solidFill>
        <a:ln w="12700" cap="flat" cmpd="sng" algn="ctr">
          <a:solidFill>
            <a:schemeClr val="accent3">
              <a:hueOff val="813180"/>
              <a:satOff val="30000"/>
              <a:lumOff val="-4412"/>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t>1984</a:t>
          </a:r>
        </a:p>
      </dsp:txBody>
      <dsp:txXfrm rot="-5400000">
        <a:off x="1" y="2421458"/>
        <a:ext cx="537206" cy="230232"/>
      </dsp:txXfrm>
    </dsp:sp>
    <dsp:sp modelId="{43B87F3B-ABCD-4C0E-A884-8137F02DAB8F}">
      <dsp:nvSpPr>
        <dsp:cNvPr id="0" name=""/>
        <dsp:cNvSpPr/>
      </dsp:nvSpPr>
      <dsp:spPr>
        <a:xfrm rot="5400000">
          <a:off x="5815829" y="-3127847"/>
          <a:ext cx="498834" cy="11056081"/>
        </a:xfrm>
        <a:prstGeom prst="round2SameRect">
          <a:avLst/>
        </a:prstGeom>
        <a:solidFill>
          <a:schemeClr val="lt1">
            <a:alpha val="90000"/>
            <a:hueOff val="0"/>
            <a:satOff val="0"/>
            <a:lumOff val="0"/>
            <a:alphaOff val="0"/>
          </a:schemeClr>
        </a:solidFill>
        <a:ln w="12700" cap="flat" cmpd="sng" algn="ctr">
          <a:solidFill>
            <a:schemeClr val="accent3">
              <a:hueOff val="813180"/>
              <a:satOff val="30000"/>
              <a:lumOff val="-4412"/>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en-US" sz="1800" kern="1200" dirty="0"/>
            <a:t>Nike signs Michael Jordan, launching Air Jordan series.</a:t>
          </a:r>
        </a:p>
      </dsp:txBody>
      <dsp:txXfrm rot="-5400000">
        <a:off x="537206" y="2175127"/>
        <a:ext cx="11031730" cy="450132"/>
      </dsp:txXfrm>
    </dsp:sp>
    <dsp:sp modelId="{CA237DE6-F582-4F4B-81FA-DBC4C86E0EBC}">
      <dsp:nvSpPr>
        <dsp:cNvPr id="0" name=""/>
        <dsp:cNvSpPr/>
      </dsp:nvSpPr>
      <dsp:spPr>
        <a:xfrm rot="5400000">
          <a:off x="-115115" y="2983605"/>
          <a:ext cx="767438" cy="537206"/>
        </a:xfrm>
        <a:prstGeom prst="chevron">
          <a:avLst/>
        </a:prstGeom>
        <a:solidFill>
          <a:schemeClr val="accent3">
            <a:hueOff val="1084240"/>
            <a:satOff val="40000"/>
            <a:lumOff val="-5882"/>
            <a:alphaOff val="0"/>
          </a:schemeClr>
        </a:solidFill>
        <a:ln w="12700" cap="flat" cmpd="sng" algn="ctr">
          <a:solidFill>
            <a:schemeClr val="accent3">
              <a:hueOff val="1084240"/>
              <a:satOff val="40000"/>
              <a:lumOff val="-5882"/>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t>1988 </a:t>
          </a:r>
        </a:p>
      </dsp:txBody>
      <dsp:txXfrm rot="-5400000">
        <a:off x="1" y="3137092"/>
        <a:ext cx="537206" cy="230232"/>
      </dsp:txXfrm>
    </dsp:sp>
    <dsp:sp modelId="{0C4AE2A7-21D1-4758-9633-6A4643BC3E31}">
      <dsp:nvSpPr>
        <dsp:cNvPr id="0" name=""/>
        <dsp:cNvSpPr/>
      </dsp:nvSpPr>
      <dsp:spPr>
        <a:xfrm rot="5400000">
          <a:off x="5815829" y="-2412213"/>
          <a:ext cx="498834" cy="11056081"/>
        </a:xfrm>
        <a:prstGeom prst="round2SameRect">
          <a:avLst/>
        </a:prstGeom>
        <a:solidFill>
          <a:schemeClr val="lt1"/>
        </a:solidFill>
        <a:ln w="12700" cap="flat" cmpd="sng" algn="ctr">
          <a:solidFill>
            <a:schemeClr val="accent2"/>
          </a:solidFill>
          <a:prstDash val="solid"/>
          <a:miter lim="800000"/>
        </a:ln>
        <a:effectLst/>
      </dsp:spPr>
      <dsp:style>
        <a:lnRef idx="2">
          <a:schemeClr val="accent2"/>
        </a:lnRef>
        <a:fillRef idx="1">
          <a:schemeClr val="lt1"/>
        </a:fillRef>
        <a:effectRef idx="0">
          <a:schemeClr val="accent2"/>
        </a:effectRef>
        <a:fontRef idx="minor">
          <a:schemeClr val="dk1"/>
        </a:fontRef>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en-US" sz="1800" kern="1200" dirty="0"/>
            <a:t> First "Just Do It" campaign launches with ad featuring 80-year-old running icon Walter Stack running across the Golden Gate Bridge.</a:t>
          </a:r>
        </a:p>
      </dsp:txBody>
      <dsp:txXfrm rot="-5400000">
        <a:off x="537206" y="2890761"/>
        <a:ext cx="11031730" cy="450132"/>
      </dsp:txXfrm>
    </dsp:sp>
    <dsp:sp modelId="{DF06F8CC-E797-46B9-9685-BA7B7BF779D2}">
      <dsp:nvSpPr>
        <dsp:cNvPr id="0" name=""/>
        <dsp:cNvSpPr/>
      </dsp:nvSpPr>
      <dsp:spPr>
        <a:xfrm rot="5400000">
          <a:off x="-115115" y="3699239"/>
          <a:ext cx="767438" cy="537206"/>
        </a:xfrm>
        <a:prstGeom prst="chevron">
          <a:avLst/>
        </a:prstGeom>
        <a:solidFill>
          <a:schemeClr val="accent3">
            <a:hueOff val="1355300"/>
            <a:satOff val="50000"/>
            <a:lumOff val="-7353"/>
            <a:alphaOff val="0"/>
          </a:schemeClr>
        </a:solidFill>
        <a:ln w="12700" cap="flat" cmpd="sng" algn="ctr">
          <a:solidFill>
            <a:schemeClr val="accent3">
              <a:hueOff val="1355300"/>
              <a:satOff val="50000"/>
              <a:lumOff val="-7353"/>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t>1990 </a:t>
          </a:r>
        </a:p>
      </dsp:txBody>
      <dsp:txXfrm rot="-5400000">
        <a:off x="1" y="3852726"/>
        <a:ext cx="537206" cy="230232"/>
      </dsp:txXfrm>
    </dsp:sp>
    <dsp:sp modelId="{A8DC4597-0054-4934-9266-52AD68B295A5}">
      <dsp:nvSpPr>
        <dsp:cNvPr id="0" name=""/>
        <dsp:cNvSpPr/>
      </dsp:nvSpPr>
      <dsp:spPr>
        <a:xfrm rot="5400000">
          <a:off x="5815829" y="-1696579"/>
          <a:ext cx="498834" cy="11056081"/>
        </a:xfrm>
        <a:prstGeom prst="round2SameRect">
          <a:avLst/>
        </a:prstGeom>
        <a:solidFill>
          <a:schemeClr val="lt1">
            <a:alpha val="90000"/>
            <a:hueOff val="0"/>
            <a:satOff val="0"/>
            <a:lumOff val="0"/>
            <a:alphaOff val="0"/>
          </a:schemeClr>
        </a:solidFill>
        <a:ln w="12700" cap="flat" cmpd="sng" algn="ctr">
          <a:solidFill>
            <a:schemeClr val="accent3">
              <a:hueOff val="1355300"/>
              <a:satOff val="50000"/>
              <a:lumOff val="-7353"/>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en-US" sz="1800" kern="1200" dirty="0"/>
            <a:t>First </a:t>
          </a:r>
          <a:r>
            <a:rPr lang="en-US" sz="1800" kern="1200" dirty="0" err="1"/>
            <a:t>Niketown</a:t>
          </a:r>
          <a:r>
            <a:rPr lang="en-US" sz="1800" kern="1200" dirty="0"/>
            <a:t> store opens in Portland, Oregon.</a:t>
          </a:r>
        </a:p>
      </dsp:txBody>
      <dsp:txXfrm rot="-5400000">
        <a:off x="537206" y="3606395"/>
        <a:ext cx="11031730" cy="450132"/>
      </dsp:txXfrm>
    </dsp:sp>
    <dsp:sp modelId="{B7A9B60B-E2F0-4060-90F2-1C9F5C9C703E}">
      <dsp:nvSpPr>
        <dsp:cNvPr id="0" name=""/>
        <dsp:cNvSpPr/>
      </dsp:nvSpPr>
      <dsp:spPr>
        <a:xfrm rot="5400000">
          <a:off x="-115115" y="4414873"/>
          <a:ext cx="767438" cy="537206"/>
        </a:xfrm>
        <a:prstGeom prst="chevron">
          <a:avLst/>
        </a:prstGeom>
        <a:solidFill>
          <a:schemeClr val="accent3">
            <a:hueOff val="1626359"/>
            <a:satOff val="60000"/>
            <a:lumOff val="-8824"/>
            <a:alphaOff val="0"/>
          </a:schemeClr>
        </a:solidFill>
        <a:ln w="12700" cap="flat" cmpd="sng" algn="ctr">
          <a:solidFill>
            <a:schemeClr val="accent3">
              <a:hueOff val="1626359"/>
              <a:satOff val="60000"/>
              <a:lumOff val="-8824"/>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a:t>2003</a:t>
          </a:r>
          <a:endParaRPr lang="en-US" sz="1500" kern="1200" dirty="0"/>
        </a:p>
      </dsp:txBody>
      <dsp:txXfrm rot="-5400000">
        <a:off x="1" y="4568360"/>
        <a:ext cx="537206" cy="230232"/>
      </dsp:txXfrm>
    </dsp:sp>
    <dsp:sp modelId="{EFDD96B8-DC37-4659-BFDC-7377C9DFDB94}">
      <dsp:nvSpPr>
        <dsp:cNvPr id="0" name=""/>
        <dsp:cNvSpPr/>
      </dsp:nvSpPr>
      <dsp:spPr>
        <a:xfrm rot="5400000">
          <a:off x="5815829" y="-980945"/>
          <a:ext cx="498834" cy="11056081"/>
        </a:xfrm>
        <a:prstGeom prst="round2SameRect">
          <a:avLst/>
        </a:prstGeom>
        <a:solidFill>
          <a:schemeClr val="lt1">
            <a:alpha val="90000"/>
            <a:hueOff val="0"/>
            <a:satOff val="0"/>
            <a:lumOff val="0"/>
            <a:alphaOff val="0"/>
          </a:schemeClr>
        </a:solidFill>
        <a:ln w="12700" cap="flat" cmpd="sng" algn="ctr">
          <a:solidFill>
            <a:schemeClr val="accent3">
              <a:hueOff val="1626359"/>
              <a:satOff val="60000"/>
              <a:lumOff val="-8824"/>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en-US" sz="1800" kern="1200"/>
            <a:t>Nike signs Lebron James and Kobe Bryant</a:t>
          </a:r>
        </a:p>
      </dsp:txBody>
      <dsp:txXfrm rot="-5400000">
        <a:off x="537206" y="4322029"/>
        <a:ext cx="11031730" cy="450132"/>
      </dsp:txXfrm>
    </dsp:sp>
    <dsp:sp modelId="{B47E6122-E1B7-4F3D-8296-A1E63537642A}">
      <dsp:nvSpPr>
        <dsp:cNvPr id="0" name=""/>
        <dsp:cNvSpPr/>
      </dsp:nvSpPr>
      <dsp:spPr>
        <a:xfrm rot="5400000">
          <a:off x="-115115" y="5130507"/>
          <a:ext cx="767438" cy="537206"/>
        </a:xfrm>
        <a:prstGeom prst="chevron">
          <a:avLst/>
        </a:prstGeom>
        <a:solidFill>
          <a:schemeClr val="accent3">
            <a:hueOff val="1897419"/>
            <a:satOff val="70000"/>
            <a:lumOff val="-10294"/>
            <a:alphaOff val="0"/>
          </a:schemeClr>
        </a:solidFill>
        <a:ln w="12700" cap="flat" cmpd="sng" algn="ctr">
          <a:solidFill>
            <a:schemeClr val="accent3">
              <a:hueOff val="1897419"/>
              <a:satOff val="70000"/>
              <a:lumOff val="-10294"/>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t>2004</a:t>
          </a:r>
        </a:p>
      </dsp:txBody>
      <dsp:txXfrm rot="-5400000">
        <a:off x="1" y="5283994"/>
        <a:ext cx="537206" cy="230232"/>
      </dsp:txXfrm>
    </dsp:sp>
    <dsp:sp modelId="{72E7DA68-E05D-48C9-A7AC-92E3A03600B1}">
      <dsp:nvSpPr>
        <dsp:cNvPr id="0" name=""/>
        <dsp:cNvSpPr/>
      </dsp:nvSpPr>
      <dsp:spPr>
        <a:xfrm rot="5400000">
          <a:off x="5815829" y="-263231"/>
          <a:ext cx="498834" cy="11056081"/>
        </a:xfrm>
        <a:prstGeom prst="round2SameRect">
          <a:avLst/>
        </a:prstGeom>
        <a:solidFill>
          <a:schemeClr val="lt1">
            <a:alpha val="90000"/>
            <a:hueOff val="0"/>
            <a:satOff val="0"/>
            <a:lumOff val="0"/>
            <a:alphaOff val="0"/>
          </a:schemeClr>
        </a:solidFill>
        <a:ln w="12700" cap="flat" cmpd="sng" algn="ctr">
          <a:solidFill>
            <a:schemeClr val="accent3">
              <a:hueOff val="1897419"/>
              <a:satOff val="70000"/>
              <a:lumOff val="-10294"/>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en-US" sz="1800" kern="1200" dirty="0"/>
            <a:t>Nike acquires Converse for $309 million</a:t>
          </a:r>
        </a:p>
      </dsp:txBody>
      <dsp:txXfrm rot="-5400000">
        <a:off x="537206" y="5039743"/>
        <a:ext cx="11031730" cy="450132"/>
      </dsp:txXfrm>
    </dsp:sp>
    <dsp:sp modelId="{F0B05168-6836-49E6-AC4E-9003B6B7D1F0}">
      <dsp:nvSpPr>
        <dsp:cNvPr id="0" name=""/>
        <dsp:cNvSpPr/>
      </dsp:nvSpPr>
      <dsp:spPr>
        <a:xfrm rot="5400000">
          <a:off x="-115115" y="5846141"/>
          <a:ext cx="767438" cy="537206"/>
        </a:xfrm>
        <a:prstGeom prst="chevron">
          <a:avLst/>
        </a:prstGeom>
        <a:solidFill>
          <a:schemeClr val="accent3">
            <a:hueOff val="2168479"/>
            <a:satOff val="80000"/>
            <a:lumOff val="-11765"/>
            <a:alphaOff val="0"/>
          </a:schemeClr>
        </a:solidFill>
        <a:ln w="12700" cap="flat" cmpd="sng" algn="ctr">
          <a:solidFill>
            <a:schemeClr val="accent3">
              <a:hueOff val="2168479"/>
              <a:satOff val="80000"/>
              <a:lumOff val="-11765"/>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a:t>2012</a:t>
          </a:r>
          <a:endParaRPr lang="en-US" sz="1500" kern="1200" dirty="0"/>
        </a:p>
      </dsp:txBody>
      <dsp:txXfrm rot="-5400000">
        <a:off x="1" y="5999628"/>
        <a:ext cx="537206" cy="230232"/>
      </dsp:txXfrm>
    </dsp:sp>
    <dsp:sp modelId="{BAC1A7B7-C9DF-4C27-90BE-44B3936A6AC2}">
      <dsp:nvSpPr>
        <dsp:cNvPr id="0" name=""/>
        <dsp:cNvSpPr/>
      </dsp:nvSpPr>
      <dsp:spPr>
        <a:xfrm rot="5400000">
          <a:off x="5815829" y="452402"/>
          <a:ext cx="498834" cy="11056081"/>
        </a:xfrm>
        <a:prstGeom prst="round2SameRect">
          <a:avLst/>
        </a:prstGeom>
        <a:solidFill>
          <a:schemeClr val="lt1">
            <a:alpha val="90000"/>
            <a:hueOff val="0"/>
            <a:satOff val="0"/>
            <a:lumOff val="0"/>
            <a:alphaOff val="0"/>
          </a:schemeClr>
        </a:solidFill>
        <a:ln w="12700" cap="flat" cmpd="sng" algn="ctr">
          <a:solidFill>
            <a:schemeClr val="accent3">
              <a:hueOff val="2168479"/>
              <a:satOff val="80000"/>
              <a:lumOff val="-1176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en-US" sz="1800" kern="1200" dirty="0"/>
            <a:t>Nike becomes official supplier for NFL apparel</a:t>
          </a:r>
        </a:p>
      </dsp:txBody>
      <dsp:txXfrm rot="-5400000">
        <a:off x="537206" y="5755377"/>
        <a:ext cx="11031730" cy="450132"/>
      </dsp:txXfrm>
    </dsp:sp>
    <dsp:sp modelId="{A904AD1A-66C6-4F66-B061-13100C2643FD}">
      <dsp:nvSpPr>
        <dsp:cNvPr id="0" name=""/>
        <dsp:cNvSpPr/>
      </dsp:nvSpPr>
      <dsp:spPr>
        <a:xfrm rot="5400000">
          <a:off x="-115115" y="6561775"/>
          <a:ext cx="767438" cy="537206"/>
        </a:xfrm>
        <a:prstGeom prst="chevron">
          <a:avLst/>
        </a:prstGeom>
        <a:solidFill>
          <a:schemeClr val="accent3">
            <a:hueOff val="2439539"/>
            <a:satOff val="90000"/>
            <a:lumOff val="-13235"/>
            <a:alphaOff val="0"/>
          </a:schemeClr>
        </a:solidFill>
        <a:ln w="12700" cap="flat" cmpd="sng" algn="ctr">
          <a:solidFill>
            <a:schemeClr val="accent3">
              <a:hueOff val="2439539"/>
              <a:satOff val="90000"/>
              <a:lumOff val="-13235"/>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a:t>2015</a:t>
          </a:r>
          <a:endParaRPr lang="en-US" sz="1500" kern="1200" dirty="0"/>
        </a:p>
      </dsp:txBody>
      <dsp:txXfrm rot="-5400000">
        <a:off x="1" y="6715262"/>
        <a:ext cx="537206" cy="230232"/>
      </dsp:txXfrm>
    </dsp:sp>
    <dsp:sp modelId="{A156C0D4-5AA7-4AC6-8E56-3D92D35F4F23}">
      <dsp:nvSpPr>
        <dsp:cNvPr id="0" name=""/>
        <dsp:cNvSpPr/>
      </dsp:nvSpPr>
      <dsp:spPr>
        <a:xfrm rot="5400000">
          <a:off x="5815829" y="1168036"/>
          <a:ext cx="498834" cy="11056081"/>
        </a:xfrm>
        <a:prstGeom prst="round2SameRect">
          <a:avLst/>
        </a:prstGeom>
        <a:solidFill>
          <a:schemeClr val="lt1">
            <a:alpha val="90000"/>
            <a:hueOff val="0"/>
            <a:satOff val="0"/>
            <a:lumOff val="0"/>
            <a:alphaOff val="0"/>
          </a:schemeClr>
        </a:solidFill>
        <a:ln w="12700" cap="flat" cmpd="sng" algn="ctr">
          <a:solidFill>
            <a:schemeClr val="accent3">
              <a:hueOff val="2439539"/>
              <a:satOff val="90000"/>
              <a:lumOff val="-1323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None/>
          </a:pPr>
          <a:r>
            <a:rPr lang="en-US" sz="1800" kern="1200" dirty="0"/>
            <a:t>Nike becomes official supplier for NBA apparel.</a:t>
          </a:r>
        </a:p>
      </dsp:txBody>
      <dsp:txXfrm rot="-5400000">
        <a:off x="537206" y="6471011"/>
        <a:ext cx="11031730" cy="450132"/>
      </dsp:txXfrm>
    </dsp:sp>
    <dsp:sp modelId="{321F1569-31C6-470C-B2B6-EA5CF750B3D9}">
      <dsp:nvSpPr>
        <dsp:cNvPr id="0" name=""/>
        <dsp:cNvSpPr/>
      </dsp:nvSpPr>
      <dsp:spPr>
        <a:xfrm rot="5400000">
          <a:off x="-115115" y="7277409"/>
          <a:ext cx="767438" cy="537206"/>
        </a:xfrm>
        <a:prstGeom prst="chevron">
          <a:avLst/>
        </a:prstGeom>
        <a:solidFill>
          <a:schemeClr val="accent3">
            <a:hueOff val="2710599"/>
            <a:satOff val="100000"/>
            <a:lumOff val="-14706"/>
            <a:alphaOff val="0"/>
          </a:schemeClr>
        </a:solidFill>
        <a:ln w="12700" cap="flat" cmpd="sng" algn="ctr">
          <a:solidFill>
            <a:schemeClr val="accent3">
              <a:hueOff val="2710599"/>
              <a:satOff val="100000"/>
              <a:lumOff val="-14706"/>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a:t>2018</a:t>
          </a:r>
          <a:endParaRPr lang="en-US" sz="1500" kern="1200" dirty="0"/>
        </a:p>
      </dsp:txBody>
      <dsp:txXfrm rot="-5400000">
        <a:off x="1" y="7430896"/>
        <a:ext cx="537206" cy="230232"/>
      </dsp:txXfrm>
    </dsp:sp>
    <dsp:sp modelId="{BAD4BFD6-312B-407E-A10E-905E4025B25F}">
      <dsp:nvSpPr>
        <dsp:cNvPr id="0" name=""/>
        <dsp:cNvSpPr/>
      </dsp:nvSpPr>
      <dsp:spPr>
        <a:xfrm rot="5400000">
          <a:off x="5815829" y="1883670"/>
          <a:ext cx="498834" cy="11056081"/>
        </a:xfrm>
        <a:prstGeom prst="round2SameRect">
          <a:avLst/>
        </a:prstGeom>
        <a:solidFill>
          <a:schemeClr val="lt1">
            <a:alpha val="90000"/>
            <a:hueOff val="0"/>
            <a:satOff val="0"/>
            <a:lumOff val="0"/>
            <a:alphaOff val="0"/>
          </a:schemeClr>
        </a:solidFill>
        <a:ln w="12700" cap="flat" cmpd="sng" algn="ctr">
          <a:solidFill>
            <a:schemeClr val="accent3">
              <a:hueOff val="2710599"/>
              <a:satOff val="100000"/>
              <a:lumOff val="-14706"/>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en-US" sz="1800" kern="1200"/>
            <a:t>Nike unveils ad campaign featuring athlete and political activist Colin Kaepernick, garnering a mix of public approval and backlash.</a:t>
          </a:r>
        </a:p>
      </dsp:txBody>
      <dsp:txXfrm rot="-5400000">
        <a:off x="537206" y="7186645"/>
        <a:ext cx="11031730" cy="45013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5F185F-29E6-4BF3-A266-3375C1F0168F}">
      <dsp:nvSpPr>
        <dsp:cNvPr id="0" name=""/>
        <dsp:cNvSpPr/>
      </dsp:nvSpPr>
      <dsp:spPr>
        <a:xfrm>
          <a:off x="0" y="457273"/>
          <a:ext cx="3150219" cy="189013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a:t>Workforce Diversity - Georgia has the highest proportion of female workers: 95%</a:t>
          </a:r>
        </a:p>
      </dsp:txBody>
      <dsp:txXfrm>
        <a:off x="0" y="457273"/>
        <a:ext cx="3150219" cy="1890131"/>
      </dsp:txXfrm>
    </dsp:sp>
    <dsp:sp modelId="{BC8C238F-0E07-417F-A73F-69A52FE1BACB}">
      <dsp:nvSpPr>
        <dsp:cNvPr id="0" name=""/>
        <dsp:cNvSpPr/>
      </dsp:nvSpPr>
      <dsp:spPr>
        <a:xfrm>
          <a:off x="3465241" y="457273"/>
          <a:ext cx="3150219" cy="189013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a:t>Pakistan has the highest proportion of male workers: 90%</a:t>
          </a:r>
        </a:p>
      </dsp:txBody>
      <dsp:txXfrm>
        <a:off x="3465241" y="457273"/>
        <a:ext cx="3150219" cy="1890131"/>
      </dsp:txXfrm>
    </dsp:sp>
    <dsp:sp modelId="{1AD2AB35-012D-4507-B44B-5351876AE620}">
      <dsp:nvSpPr>
        <dsp:cNvPr id="0" name=""/>
        <dsp:cNvSpPr/>
      </dsp:nvSpPr>
      <dsp:spPr>
        <a:xfrm>
          <a:off x="6930482" y="457273"/>
          <a:ext cx="3150219" cy="189013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a:t>Factory efficiency – The total number of workers in Vietnam is 43% more than China </a:t>
          </a:r>
        </a:p>
      </dsp:txBody>
      <dsp:txXfrm>
        <a:off x="6930482" y="457273"/>
        <a:ext cx="3150219" cy="1890131"/>
      </dsp:txXfrm>
    </dsp:sp>
    <dsp:sp modelId="{BD7646D4-2C26-4A8F-B98F-C096B778D1EA}">
      <dsp:nvSpPr>
        <dsp:cNvPr id="0" name=""/>
        <dsp:cNvSpPr/>
      </dsp:nvSpPr>
      <dsp:spPr>
        <a:xfrm>
          <a:off x="0" y="2662427"/>
          <a:ext cx="3150219" cy="189013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From USA sales we found that Men’s street footwear is more saleable across US regions </a:t>
          </a:r>
        </a:p>
      </dsp:txBody>
      <dsp:txXfrm>
        <a:off x="0" y="2662427"/>
        <a:ext cx="3150219" cy="1890131"/>
      </dsp:txXfrm>
    </dsp:sp>
    <dsp:sp modelId="{56B4C68F-C472-4164-8B64-996E819CBB67}">
      <dsp:nvSpPr>
        <dsp:cNvPr id="0" name=""/>
        <dsp:cNvSpPr/>
      </dsp:nvSpPr>
      <dsp:spPr>
        <a:xfrm>
          <a:off x="3465241" y="2662427"/>
          <a:ext cx="3150219" cy="189013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a:t>Maximum sales revenue were obtained from Brick and Mortar arrangement of Walmart </a:t>
          </a:r>
        </a:p>
      </dsp:txBody>
      <dsp:txXfrm>
        <a:off x="3465241" y="2662427"/>
        <a:ext cx="3150219" cy="1890131"/>
      </dsp:txXfrm>
    </dsp:sp>
    <dsp:sp modelId="{9257A1E0-5869-4940-9EE5-65667B36F0C9}">
      <dsp:nvSpPr>
        <dsp:cNvPr id="0" name=""/>
        <dsp:cNvSpPr/>
      </dsp:nvSpPr>
      <dsp:spPr>
        <a:xfrm>
          <a:off x="6930482" y="2662427"/>
          <a:ext cx="3150219" cy="189013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a:t>Major sources of revenue is through in store sales </a:t>
          </a:r>
        </a:p>
      </dsp:txBody>
      <dsp:txXfrm>
        <a:off x="6930482" y="2662427"/>
        <a:ext cx="3150219" cy="1890131"/>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605422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9A819F-848B-D326-0F44-3D136AC5D19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E48176E-A0B8-2BEB-C812-42C2DD8241B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444DF93-F994-C9DB-44AB-25E26D11DFBF}"/>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5D120521-430A-B109-87C1-5F0034443072}"/>
              </a:ext>
            </a:extLst>
          </p:cNvPr>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7011773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61C83D-A5F0-1DD0-C873-B5EE72CEFB3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4F27F97-D62F-D467-7B24-1069478BA1F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C3AB812-A0FC-F02F-80A2-3D77F335F629}"/>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0E3AA596-12FF-1330-F907-0CEFBDEF98F6}"/>
              </a:ext>
            </a:extLst>
          </p:cNvPr>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2418745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BEC010-0391-1BD3-EEE9-50B3836F3EF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5F186E9-ADC9-728C-2CF5-CF6680F6E74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DC5E144-2E02-9136-C0FD-134544F52D7F}"/>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3C1A5AE7-95D0-6721-06B2-29E737B9AE94}"/>
              </a:ext>
            </a:extLst>
          </p:cNvPr>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2146960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26B402-1C47-1740-A203-56539021FD3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B33928E-4058-83CE-1A81-30A0CB9B27C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4D935D5-37EC-A37D-7053-CA42E4E46A9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5861B695-F8AB-14A5-A997-596C3F751453}"/>
              </a:ext>
            </a:extLst>
          </p:cNvPr>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32719691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729AB2-5249-2E27-CF33-F42A94E4957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5F8E353-EB49-C20E-7686-A7769657115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8BDD004-50F7-4FD6-FBC3-FD3D9DEDBF44}"/>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2566580A-FD94-42E4-AE97-63737567086C}"/>
              </a:ext>
            </a:extLst>
          </p:cNvPr>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5714303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B680F0-3388-CC39-E7C4-B7BD299022B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8DA980A-F651-0DC2-6B6A-9AA0CE23A68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FC8F989-79FE-71C7-DE93-30DF76D960D9}"/>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3EB07DF-6E95-9DBA-AE27-6ACA0EADEDCE}"/>
              </a:ext>
            </a:extLst>
          </p:cNvPr>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27153414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3F6208-6755-3749-398A-E29E5A4D6BA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4C2AFC7-F188-8758-41EC-F28B08FA289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4C55448-1291-F780-B013-F7919073589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75A2B786-84DB-0B65-1AE2-B60E04678670}"/>
              </a:ext>
            </a:extLst>
          </p:cNvPr>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25300173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3.png"/><Relationship Id="rId7" Type="http://schemas.openxmlformats.org/officeDocument/2006/relationships/diagramColors" Target="../diagrams/colors2.xml"/><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3.png"/><Relationship Id="rId7" Type="http://schemas.openxmlformats.org/officeDocument/2006/relationships/diagramColors" Target="../diagrams/colors1.xml"/><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3.png"/><Relationship Id="rId7"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hyperlink" Target="https://gamma.app" TargetMode="External"/><Relationship Id="rId9" Type="http://schemas.openxmlformats.org/officeDocument/2006/relationships/image" Target="../media/image10.sv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chart" Target="../charts/chart1.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22F15A2D-2324-487D-A02A-BF46C5C580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630400" cy="8229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a:extLst>
              <a:ext uri="{FF2B5EF4-FFF2-40B4-BE49-F238E27FC236}">
                <a16:creationId xmlns:a16="http://schemas.microsoft.com/office/drawing/2014/main" id="{EA85A7F3-1960-2123-83CF-9789BF76DA84}"/>
              </a:ext>
            </a:extLst>
          </p:cNvPr>
          <p:cNvPicPr>
            <a:picLocks noChangeAspect="1"/>
          </p:cNvPicPr>
          <p:nvPr/>
        </p:nvPicPr>
        <p:blipFill rotWithShape="1">
          <a:blip r:embed="rId2"/>
          <a:srcRect l="18572" r="18572"/>
          <a:stretch/>
        </p:blipFill>
        <p:spPr>
          <a:xfrm>
            <a:off x="7327537" y="-4281"/>
            <a:ext cx="7315201" cy="8233871"/>
          </a:xfrm>
          <a:prstGeom prst="rect">
            <a:avLst/>
          </a:prstGeom>
        </p:spPr>
      </p:pic>
      <p:pic>
        <p:nvPicPr>
          <p:cNvPr id="3" name="Image 1">
            <a:extLst>
              <a:ext uri="{FF2B5EF4-FFF2-40B4-BE49-F238E27FC236}">
                <a16:creationId xmlns:a16="http://schemas.microsoft.com/office/drawing/2014/main" id="{8D98FEC7-03B9-AB45-B343-0EE656070076}"/>
              </a:ext>
            </a:extLst>
          </p:cNvPr>
          <p:cNvPicPr>
            <a:picLocks noChangeAspect="1"/>
          </p:cNvPicPr>
          <p:nvPr/>
        </p:nvPicPr>
        <p:blipFill rotWithShape="1">
          <a:blip r:embed="rId3"/>
          <a:srcRect t="16113" b="20606"/>
          <a:stretch/>
        </p:blipFill>
        <p:spPr>
          <a:xfrm>
            <a:off x="21" y="13888"/>
            <a:ext cx="7302844" cy="8215711"/>
          </a:xfrm>
          <a:prstGeom prst="rect">
            <a:avLst/>
          </a:prstGeom>
        </p:spPr>
      </p:pic>
      <p:sp>
        <p:nvSpPr>
          <p:cNvPr id="34" name="Right Triangle 33">
            <a:extLst>
              <a:ext uri="{FF2B5EF4-FFF2-40B4-BE49-F238E27FC236}">
                <a16:creationId xmlns:a16="http://schemas.microsoft.com/office/drawing/2014/main" id="{2AEAFA59-923A-4F54-8B49-44C970BCC3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292064" y="4003040"/>
            <a:ext cx="3950208" cy="384048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a:extLst>
              <a:ext uri="{FF2B5EF4-FFF2-40B4-BE49-F238E27FC236}">
                <a16:creationId xmlns:a16="http://schemas.microsoft.com/office/drawing/2014/main" id="{C37E9D4B-7BFA-4D10-B666-547BAC4994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0128" y="747930"/>
            <a:ext cx="13086064" cy="6729458"/>
          </a:xfrm>
          <a:prstGeom prst="rect">
            <a:avLst/>
          </a:pr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8259F8F5-74D2-AB74-2049-19324E3D54F6}"/>
              </a:ext>
            </a:extLst>
          </p:cNvPr>
          <p:cNvSpPr txBox="1"/>
          <p:nvPr/>
        </p:nvSpPr>
        <p:spPr>
          <a:xfrm>
            <a:off x="1904213" y="904973"/>
            <a:ext cx="10991655" cy="1200329"/>
          </a:xfrm>
          <a:prstGeom prst="rect">
            <a:avLst/>
          </a:prstGeom>
          <a:noFill/>
        </p:spPr>
        <p:txBody>
          <a:bodyPr wrap="square" rtlCol="0">
            <a:spAutoFit/>
          </a:bodyPr>
          <a:lstStyle/>
          <a:p>
            <a:pPr algn="ctr"/>
            <a:r>
              <a:rPr lang="en-US" sz="3600" b="1" i="0" dirty="0">
                <a:solidFill>
                  <a:schemeClr val="accent5">
                    <a:lumMod val="20000"/>
                    <a:lumOff val="80000"/>
                  </a:schemeClr>
                </a:solidFill>
                <a:effectLst/>
                <a:latin typeface="Google Sans"/>
              </a:rPr>
              <a:t>Unveiling Nike's Workforce Diversity &amp; USA Sales Distribution Landscape</a:t>
            </a:r>
          </a:p>
        </p:txBody>
      </p:sp>
      <p:sp>
        <p:nvSpPr>
          <p:cNvPr id="5" name="Rectangle: Rounded Corners 4">
            <a:extLst>
              <a:ext uri="{FF2B5EF4-FFF2-40B4-BE49-F238E27FC236}">
                <a16:creationId xmlns:a16="http://schemas.microsoft.com/office/drawing/2014/main" id="{05171D9B-9DF6-B55B-2AEF-A472CE6A69F1}"/>
              </a:ext>
            </a:extLst>
          </p:cNvPr>
          <p:cNvSpPr/>
          <p:nvPr/>
        </p:nvSpPr>
        <p:spPr>
          <a:xfrm>
            <a:off x="7327537" y="3704733"/>
            <a:ext cx="5209766" cy="3619893"/>
          </a:xfrm>
          <a:prstGeom prst="roundRect">
            <a:avLst/>
          </a:prstGeom>
          <a:noFill/>
          <a:ln>
            <a:noFill/>
          </a:ln>
        </p:spPr>
        <p:style>
          <a:lnRef idx="0">
            <a:scrgbClr r="0" g="0" b="0"/>
          </a:lnRef>
          <a:fillRef idx="0">
            <a:scrgbClr r="0" g="0" b="0"/>
          </a:fillRef>
          <a:effectRef idx="0">
            <a:scrgbClr r="0" g="0" b="0"/>
          </a:effectRef>
          <a:fontRef idx="minor">
            <a:schemeClr val="accent1"/>
          </a:fontRef>
        </p:style>
        <p:txBody>
          <a:bodyPr rtlCol="0" anchor="ctr"/>
          <a:lstStyle/>
          <a:p>
            <a:pPr lvl="2"/>
            <a:r>
              <a:rPr lang="en-US" sz="2000" b="1" dirty="0">
                <a:solidFill>
                  <a:schemeClr val="bg1"/>
                </a:solidFill>
                <a:latin typeface="Arial" panose="020B0604020202020204" pitchFamily="34" charset="0"/>
                <a:cs typeface="Arial" panose="020B0604020202020204" pitchFamily="34" charset="0"/>
              </a:rPr>
              <a:t>GROUP 3 </a:t>
            </a:r>
            <a:r>
              <a:rPr lang="en-IN" sz="2000" b="1" dirty="0">
                <a:solidFill>
                  <a:schemeClr val="bg1"/>
                </a:solidFill>
                <a:latin typeface="Arial" panose="020B0604020202020204" pitchFamily="34" charset="0"/>
                <a:cs typeface="Arial" panose="020B0604020202020204" pitchFamily="34" charset="0"/>
              </a:rPr>
              <a:t>:</a:t>
            </a:r>
          </a:p>
          <a:p>
            <a:pPr lvl="2"/>
            <a:r>
              <a:rPr lang="en-IN" sz="2000" b="1" dirty="0" err="1">
                <a:solidFill>
                  <a:schemeClr val="bg1"/>
                </a:solidFill>
                <a:latin typeface="Arial" panose="020B0604020202020204" pitchFamily="34" charset="0"/>
                <a:cs typeface="Arial" panose="020B0604020202020204" pitchFamily="34" charset="0"/>
              </a:rPr>
              <a:t>Rhytham</a:t>
            </a:r>
            <a:r>
              <a:rPr lang="en-IN" sz="2000" b="1" dirty="0">
                <a:solidFill>
                  <a:schemeClr val="bg1"/>
                </a:solidFill>
                <a:latin typeface="Arial" panose="020B0604020202020204" pitchFamily="34" charset="0"/>
                <a:cs typeface="Arial" panose="020B0604020202020204" pitchFamily="34" charset="0"/>
              </a:rPr>
              <a:t> Jain - 1248</a:t>
            </a:r>
          </a:p>
          <a:p>
            <a:pPr lvl="2"/>
            <a:r>
              <a:rPr lang="en-IN" sz="2000" b="1" dirty="0" err="1">
                <a:solidFill>
                  <a:schemeClr val="bg1"/>
                </a:solidFill>
                <a:latin typeface="Arial" panose="020B0604020202020204" pitchFamily="34" charset="0"/>
                <a:cs typeface="Arial" panose="020B0604020202020204" pitchFamily="34" charset="0"/>
              </a:rPr>
              <a:t>Nidhisha</a:t>
            </a:r>
            <a:r>
              <a:rPr lang="en-IN" sz="2000" b="1" dirty="0">
                <a:solidFill>
                  <a:schemeClr val="bg1"/>
                </a:solidFill>
                <a:latin typeface="Arial" panose="020B0604020202020204" pitchFamily="34" charset="0"/>
                <a:cs typeface="Arial" panose="020B0604020202020204" pitchFamily="34" charset="0"/>
              </a:rPr>
              <a:t> Shetty - 1072</a:t>
            </a:r>
          </a:p>
          <a:p>
            <a:pPr lvl="2"/>
            <a:r>
              <a:rPr lang="en-IN" sz="2000" b="1" dirty="0">
                <a:solidFill>
                  <a:schemeClr val="bg1"/>
                </a:solidFill>
                <a:latin typeface="Arial" panose="020B0604020202020204" pitchFamily="34" charset="0"/>
                <a:cs typeface="Arial" panose="020B0604020202020204" pitchFamily="34" charset="0"/>
              </a:rPr>
              <a:t>Anshika Kumari - 1352</a:t>
            </a:r>
          </a:p>
          <a:p>
            <a:pPr lvl="2"/>
            <a:r>
              <a:rPr lang="en-IN" sz="2000" b="1" dirty="0" err="1">
                <a:solidFill>
                  <a:schemeClr val="bg1"/>
                </a:solidFill>
                <a:latin typeface="Arial" panose="020B0604020202020204" pitchFamily="34" charset="0"/>
                <a:cs typeface="Arial" panose="020B0604020202020204" pitchFamily="34" charset="0"/>
              </a:rPr>
              <a:t>Samruddhi</a:t>
            </a:r>
            <a:r>
              <a:rPr lang="en-IN" sz="2000" b="1" dirty="0">
                <a:solidFill>
                  <a:schemeClr val="bg1"/>
                </a:solidFill>
                <a:latin typeface="Arial" panose="020B0604020202020204" pitchFamily="34" charset="0"/>
                <a:cs typeface="Arial" panose="020B0604020202020204" pitchFamily="34" charset="0"/>
              </a:rPr>
              <a:t> </a:t>
            </a:r>
            <a:r>
              <a:rPr lang="en-IN" sz="2000" b="1" dirty="0" err="1">
                <a:solidFill>
                  <a:schemeClr val="bg1"/>
                </a:solidFill>
                <a:latin typeface="Arial" panose="020B0604020202020204" pitchFamily="34" charset="0"/>
                <a:cs typeface="Arial" panose="020B0604020202020204" pitchFamily="34" charset="0"/>
              </a:rPr>
              <a:t>Kinhekar</a:t>
            </a:r>
            <a:r>
              <a:rPr lang="en-IN" sz="2000" b="1" dirty="0">
                <a:solidFill>
                  <a:schemeClr val="bg1"/>
                </a:solidFill>
                <a:latin typeface="Arial" panose="020B0604020202020204" pitchFamily="34" charset="0"/>
                <a:cs typeface="Arial" panose="020B0604020202020204" pitchFamily="34" charset="0"/>
              </a:rPr>
              <a:t> - 1199</a:t>
            </a:r>
          </a:p>
          <a:p>
            <a:pPr lvl="2"/>
            <a:r>
              <a:rPr lang="en-IN" sz="2000" b="1" dirty="0">
                <a:solidFill>
                  <a:schemeClr val="bg1"/>
                </a:solidFill>
                <a:latin typeface="Arial" panose="020B0604020202020204" pitchFamily="34" charset="0"/>
                <a:cs typeface="Arial" panose="020B0604020202020204" pitchFamily="34" charset="0"/>
              </a:rPr>
              <a:t>Abhishek Padhy -1063</a:t>
            </a:r>
          </a:p>
          <a:p>
            <a:pPr lvl="2"/>
            <a:r>
              <a:rPr lang="en-IN" sz="2000" b="1" dirty="0">
                <a:solidFill>
                  <a:schemeClr val="bg1"/>
                </a:solidFill>
                <a:latin typeface="Arial" panose="020B0604020202020204" pitchFamily="34" charset="0"/>
                <a:cs typeface="Arial" panose="020B0604020202020204" pitchFamily="34" charset="0"/>
              </a:rPr>
              <a:t>Ramnath Bhat  - 1153</a:t>
            </a:r>
          </a:p>
          <a:p>
            <a:pPr lvl="2"/>
            <a:r>
              <a:rPr lang="en-IN" sz="2000" b="1" dirty="0">
                <a:solidFill>
                  <a:schemeClr val="bg1"/>
                </a:solidFill>
                <a:latin typeface="Arial" panose="020B0604020202020204" pitchFamily="34" charset="0"/>
                <a:cs typeface="Arial" panose="020B0604020202020204" pitchFamily="34" charset="0"/>
              </a:rPr>
              <a:t>Prashant Kumar - 1385</a:t>
            </a:r>
          </a:p>
        </p:txBody>
      </p:sp>
    </p:spTree>
    <p:extLst>
      <p:ext uri="{BB962C8B-B14F-4D97-AF65-F5344CB8AC3E}">
        <p14:creationId xmlns:p14="http://schemas.microsoft.com/office/powerpoint/2010/main" val="30826041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a:extLst>
            <a:ext uri="{FF2B5EF4-FFF2-40B4-BE49-F238E27FC236}">
              <a16:creationId xmlns:a16="http://schemas.microsoft.com/office/drawing/2014/main" id="{20C64C5F-0778-1214-3919-96A24690EA28}"/>
            </a:ext>
          </a:extLst>
        </p:cNvPr>
        <p:cNvGrpSpPr/>
        <p:nvPr/>
      </p:nvGrpSpPr>
      <p:grpSpPr>
        <a:xfrm>
          <a:off x="0" y="0"/>
          <a:ext cx="0" cy="0"/>
          <a:chOff x="0" y="0"/>
          <a:chExt cx="0" cy="0"/>
        </a:xfrm>
      </p:grpSpPr>
      <p:pic>
        <p:nvPicPr>
          <p:cNvPr id="2" name="Image 0" descr="preencoded.png">
            <a:extLst>
              <a:ext uri="{FF2B5EF4-FFF2-40B4-BE49-F238E27FC236}">
                <a16:creationId xmlns:a16="http://schemas.microsoft.com/office/drawing/2014/main" id="{E1E3ED07-BED2-DD57-D61D-A8767E199079}"/>
              </a:ext>
            </a:extLst>
          </p:cNvPr>
          <p:cNvPicPr>
            <a:picLocks noChangeAspect="1"/>
          </p:cNvPicPr>
          <p:nvPr/>
        </p:nvPicPr>
        <p:blipFill>
          <a:blip r:embed="rId3"/>
          <a:stretch>
            <a:fillRect/>
          </a:stretch>
        </p:blipFill>
        <p:spPr>
          <a:xfrm>
            <a:off x="0" y="0"/>
            <a:ext cx="14630400" cy="8229600"/>
          </a:xfrm>
          <a:prstGeom prst="rect">
            <a:avLst/>
          </a:prstGeom>
        </p:spPr>
      </p:pic>
      <p:sp>
        <p:nvSpPr>
          <p:cNvPr id="3" name="Shape 0">
            <a:extLst>
              <a:ext uri="{FF2B5EF4-FFF2-40B4-BE49-F238E27FC236}">
                <a16:creationId xmlns:a16="http://schemas.microsoft.com/office/drawing/2014/main" id="{B09F8FEF-D35E-9111-75BF-F3F1AB990E62}"/>
              </a:ext>
            </a:extLst>
          </p:cNvPr>
          <p:cNvSpPr/>
          <p:nvPr/>
        </p:nvSpPr>
        <p:spPr>
          <a:xfrm>
            <a:off x="0" y="0"/>
            <a:ext cx="14630400" cy="8229600"/>
          </a:xfrm>
          <a:prstGeom prst="rect">
            <a:avLst/>
          </a:prstGeom>
          <a:solidFill>
            <a:srgbClr val="0A0A0A">
              <a:alpha val="75000"/>
            </a:srgbClr>
          </a:solidFill>
          <a:ln/>
        </p:spPr>
        <p:txBody>
          <a:bodyPr/>
          <a:lstStyle/>
          <a:p>
            <a:endParaRPr lang="en-US"/>
          </a:p>
        </p:txBody>
      </p:sp>
      <p:sp>
        <p:nvSpPr>
          <p:cNvPr id="4" name="Text 1">
            <a:extLst>
              <a:ext uri="{FF2B5EF4-FFF2-40B4-BE49-F238E27FC236}">
                <a16:creationId xmlns:a16="http://schemas.microsoft.com/office/drawing/2014/main" id="{94A5917C-D7F2-4AB4-21A3-A7AB0DDDD404}"/>
              </a:ext>
            </a:extLst>
          </p:cNvPr>
          <p:cNvSpPr/>
          <p:nvPr/>
        </p:nvSpPr>
        <p:spPr>
          <a:xfrm>
            <a:off x="1760220" y="2220873"/>
            <a:ext cx="11058049" cy="694373"/>
          </a:xfrm>
          <a:prstGeom prst="rect">
            <a:avLst/>
          </a:prstGeom>
          <a:noFill/>
          <a:ln/>
        </p:spPr>
        <p:txBody>
          <a:bodyPr wrap="none" rtlCol="0" anchor="t"/>
          <a:lstStyle/>
          <a:p>
            <a:pPr marL="0" indent="0">
              <a:lnSpc>
                <a:spcPts val="5468"/>
              </a:lnSpc>
              <a:buNone/>
            </a:pPr>
            <a:endParaRPr lang="en-US" sz="4374" dirty="0"/>
          </a:p>
        </p:txBody>
      </p:sp>
      <p:sp>
        <p:nvSpPr>
          <p:cNvPr id="8" name="TextBox 7">
            <a:extLst>
              <a:ext uri="{FF2B5EF4-FFF2-40B4-BE49-F238E27FC236}">
                <a16:creationId xmlns:a16="http://schemas.microsoft.com/office/drawing/2014/main" id="{7A7B3256-FCF7-6734-EC9E-6D1207B90C92}"/>
              </a:ext>
            </a:extLst>
          </p:cNvPr>
          <p:cNvSpPr txBox="1"/>
          <p:nvPr/>
        </p:nvSpPr>
        <p:spPr>
          <a:xfrm>
            <a:off x="3267307" y="345688"/>
            <a:ext cx="6902605" cy="830997"/>
          </a:xfrm>
          <a:prstGeom prst="rect">
            <a:avLst/>
          </a:prstGeom>
          <a:noFill/>
        </p:spPr>
        <p:txBody>
          <a:bodyPr wrap="square" rtlCol="0">
            <a:spAutoFit/>
          </a:bodyPr>
          <a:lstStyle/>
          <a:p>
            <a:pPr algn="ctr"/>
            <a:r>
              <a:rPr lang="en-US" sz="4800" dirty="0">
                <a:solidFill>
                  <a:schemeClr val="bg1"/>
                </a:solidFill>
              </a:rPr>
              <a:t>OBSERVATIONS </a:t>
            </a:r>
            <a:endParaRPr lang="en-IN" sz="4800" dirty="0">
              <a:solidFill>
                <a:schemeClr val="bg1"/>
              </a:solidFill>
            </a:endParaRPr>
          </a:p>
        </p:txBody>
      </p:sp>
      <p:graphicFrame>
        <p:nvGraphicFramePr>
          <p:cNvPr id="10" name="TextBox 6">
            <a:extLst>
              <a:ext uri="{FF2B5EF4-FFF2-40B4-BE49-F238E27FC236}">
                <a16:creationId xmlns:a16="http://schemas.microsoft.com/office/drawing/2014/main" id="{ECCCFDA6-CE89-FC15-A7A2-7348CE6305BF}"/>
              </a:ext>
            </a:extLst>
          </p:cNvPr>
          <p:cNvGraphicFramePr/>
          <p:nvPr>
            <p:extLst>
              <p:ext uri="{D42A27DB-BD31-4B8C-83A1-F6EECF244321}">
                <p14:modId xmlns:p14="http://schemas.microsoft.com/office/powerpoint/2010/main" val="4066935945"/>
              </p:ext>
            </p:extLst>
          </p:nvPr>
        </p:nvGraphicFramePr>
        <p:xfrm>
          <a:off x="1929161" y="2568059"/>
          <a:ext cx="10080702" cy="500983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4039698906"/>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828" y="0"/>
            <a:ext cx="14626743" cy="8229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2" name="Picture 1" descr="A logo with a swoosh in the middle of it&#10;&#10;Description automatically generated">
            <a:extLst>
              <a:ext uri="{FF2B5EF4-FFF2-40B4-BE49-F238E27FC236}">
                <a16:creationId xmlns:a16="http://schemas.microsoft.com/office/drawing/2014/main" id="{9465C22A-8722-7AA4-B504-EA9D68C7F172}"/>
              </a:ext>
            </a:extLst>
          </p:cNvPr>
          <p:cNvPicPr>
            <a:picLocks noChangeAspect="1"/>
          </p:cNvPicPr>
          <p:nvPr/>
        </p:nvPicPr>
        <p:blipFill rotWithShape="1">
          <a:blip r:embed="rId2"/>
          <a:srcRect t="20032" r="-1" b="24852"/>
          <a:stretch/>
        </p:blipFill>
        <p:spPr>
          <a:xfrm>
            <a:off x="39171" y="0"/>
            <a:ext cx="14630380" cy="8228062"/>
          </a:xfrm>
          <a:prstGeom prst="rect">
            <a:avLst/>
          </a:prstGeom>
        </p:spPr>
      </p:pic>
      <p:sp>
        <p:nvSpPr>
          <p:cNvPr id="3" name="TextBox 2">
            <a:extLst>
              <a:ext uri="{FF2B5EF4-FFF2-40B4-BE49-F238E27FC236}">
                <a16:creationId xmlns:a16="http://schemas.microsoft.com/office/drawing/2014/main" id="{AEE52C19-5B96-CA1A-F5C3-D5B4438D0344}"/>
              </a:ext>
            </a:extLst>
          </p:cNvPr>
          <p:cNvSpPr txBox="1"/>
          <p:nvPr/>
        </p:nvSpPr>
        <p:spPr>
          <a:xfrm>
            <a:off x="3448170" y="470869"/>
            <a:ext cx="7248293" cy="1015663"/>
          </a:xfrm>
          <a:prstGeom prst="rect">
            <a:avLst/>
          </a:prstGeom>
          <a:noFill/>
        </p:spPr>
        <p:txBody>
          <a:bodyPr wrap="square" rtlCol="0">
            <a:spAutoFit/>
          </a:bodyPr>
          <a:lstStyle/>
          <a:p>
            <a:pPr algn="ctr"/>
            <a:r>
              <a:rPr lang="en-US" sz="6000" dirty="0">
                <a:solidFill>
                  <a:schemeClr val="bg1"/>
                </a:solidFill>
                <a:latin typeface="ADLaM Display" panose="02010000000000000000" pitchFamily="2" charset="0"/>
                <a:ea typeface="ADLaM Display" panose="02010000000000000000" pitchFamily="2" charset="0"/>
                <a:cs typeface="ADLaM Display" panose="02010000000000000000" pitchFamily="2" charset="0"/>
              </a:rPr>
              <a:t>INSIGHTS</a:t>
            </a:r>
          </a:p>
        </p:txBody>
      </p:sp>
      <p:sp>
        <p:nvSpPr>
          <p:cNvPr id="4" name="Rectangle: Rounded Corners 3">
            <a:extLst>
              <a:ext uri="{FF2B5EF4-FFF2-40B4-BE49-F238E27FC236}">
                <a16:creationId xmlns:a16="http://schemas.microsoft.com/office/drawing/2014/main" id="{FD21EC9E-A39D-D345-CE85-387334B943E5}"/>
              </a:ext>
            </a:extLst>
          </p:cNvPr>
          <p:cNvSpPr/>
          <p:nvPr/>
        </p:nvSpPr>
        <p:spPr>
          <a:xfrm>
            <a:off x="1315232" y="5148197"/>
            <a:ext cx="12500976" cy="2610534"/>
          </a:xfrm>
          <a:prstGeom prst="round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endParaRPr lang="en-US" dirty="0">
              <a:solidFill>
                <a:schemeClr val="bg1"/>
              </a:solidFill>
            </a:endParaRPr>
          </a:p>
        </p:txBody>
      </p:sp>
      <p:sp>
        <p:nvSpPr>
          <p:cNvPr id="5" name="Rectangle: Rounded Corners 4">
            <a:extLst>
              <a:ext uri="{FF2B5EF4-FFF2-40B4-BE49-F238E27FC236}">
                <a16:creationId xmlns:a16="http://schemas.microsoft.com/office/drawing/2014/main" id="{E7582585-3043-6AF0-A519-705C3B5BFC88}"/>
              </a:ext>
            </a:extLst>
          </p:cNvPr>
          <p:cNvSpPr/>
          <p:nvPr/>
        </p:nvSpPr>
        <p:spPr>
          <a:xfrm>
            <a:off x="574689" y="5379522"/>
            <a:ext cx="13982061" cy="3232160"/>
          </a:xfrm>
          <a:prstGeom prst="round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just"/>
            <a:r>
              <a:rPr lang="en-US" sz="2000" dirty="0">
                <a:solidFill>
                  <a:schemeClr val="bg1"/>
                </a:solidFill>
                <a:latin typeface="Arial" panose="020B0604020202020204" pitchFamily="34" charset="0"/>
                <a:cs typeface="Arial" panose="020B0604020202020204" pitchFamily="34" charset="0"/>
              </a:rPr>
              <a:t>Nike’s workforce diversity in terms of  gender, revealed that there is a significant gap in male female ratio , which is not only limited to Islamic or male dominated regions like Pakistan , but also in developed regions like Germany, UK.</a:t>
            </a:r>
          </a:p>
          <a:p>
            <a:pPr algn="just"/>
            <a:endParaRPr lang="en-US" sz="2000" dirty="0">
              <a:solidFill>
                <a:schemeClr val="bg1"/>
              </a:solidFill>
              <a:latin typeface="Arial" panose="020B0604020202020204" pitchFamily="34" charset="0"/>
              <a:cs typeface="Arial" panose="020B0604020202020204" pitchFamily="34" charset="0"/>
            </a:endParaRPr>
          </a:p>
          <a:p>
            <a:pPr algn="just"/>
            <a:r>
              <a:rPr lang="en-US" sz="2000" dirty="0">
                <a:solidFill>
                  <a:schemeClr val="bg1"/>
                </a:solidFill>
                <a:latin typeface="Arial" panose="020B0604020202020204" pitchFamily="34" charset="0"/>
                <a:cs typeface="Arial" panose="020B0604020202020204" pitchFamily="34" charset="0"/>
              </a:rPr>
              <a:t>From US Sales Distribution dashboard, we found that </a:t>
            </a:r>
            <a:r>
              <a:rPr lang="en-US" sz="2000" dirty="0" err="1">
                <a:solidFill>
                  <a:schemeClr val="bg1"/>
                </a:solidFill>
                <a:latin typeface="Arial" panose="020B0604020202020204" pitchFamily="34" charset="0"/>
                <a:cs typeface="Arial" panose="020B0604020202020204" pitchFamily="34" charset="0"/>
              </a:rPr>
              <a:t>Mens’</a:t>
            </a:r>
            <a:r>
              <a:rPr lang="en-US" sz="2000" dirty="0">
                <a:solidFill>
                  <a:schemeClr val="bg1"/>
                </a:solidFill>
                <a:latin typeface="Arial" panose="020B0604020202020204" pitchFamily="34" charset="0"/>
                <a:cs typeface="Arial" panose="020B0604020202020204" pitchFamily="34" charset="0"/>
              </a:rPr>
              <a:t> Street Footwear is most saleable product in all over regions.  So, now Nike can put more energy into women’s apparel and footwear by doing target marketing to female customers, thus bringing more sales and revenue.</a:t>
            </a:r>
            <a:endParaRPr lang="en-US" sz="2000" dirty="0">
              <a:solidFill>
                <a:schemeClr val="bg1"/>
              </a:solidFill>
            </a:endParaRPr>
          </a:p>
          <a:p>
            <a:pPr algn="ctr"/>
            <a:endParaRPr lang="en-US" dirty="0">
              <a:solidFill>
                <a:schemeClr val="bg1"/>
              </a:solidFill>
            </a:endParaRPr>
          </a:p>
        </p:txBody>
      </p:sp>
    </p:spTree>
    <p:extLst>
      <p:ext uri="{BB962C8B-B14F-4D97-AF65-F5344CB8AC3E}">
        <p14:creationId xmlns:p14="http://schemas.microsoft.com/office/powerpoint/2010/main" val="7155240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FD84F6-4CF7-3ED9-3085-645DF6C460C5}"/>
            </a:ext>
          </a:extLst>
        </p:cNvPr>
        <p:cNvGrpSpPr/>
        <p:nvPr/>
      </p:nvGrpSpPr>
      <p:grpSpPr>
        <a:xfrm>
          <a:off x="0" y="0"/>
          <a:ext cx="0" cy="0"/>
          <a:chOff x="0" y="0"/>
          <a:chExt cx="0" cy="0"/>
        </a:xfrm>
      </p:grpSpPr>
      <p:pic>
        <p:nvPicPr>
          <p:cNvPr id="2" name="Image 0" descr="preencoded.png">
            <a:extLst>
              <a:ext uri="{FF2B5EF4-FFF2-40B4-BE49-F238E27FC236}">
                <a16:creationId xmlns:a16="http://schemas.microsoft.com/office/drawing/2014/main" id="{3D243C1D-5214-552F-5430-FA76132845BF}"/>
              </a:ext>
            </a:extLst>
          </p:cNvPr>
          <p:cNvPicPr>
            <a:picLocks noChangeAspect="1"/>
          </p:cNvPicPr>
          <p:nvPr/>
        </p:nvPicPr>
        <p:blipFill>
          <a:blip r:embed="rId3"/>
          <a:stretch>
            <a:fillRect/>
          </a:stretch>
        </p:blipFill>
        <p:spPr>
          <a:xfrm>
            <a:off x="0" y="0"/>
            <a:ext cx="14630400" cy="8229600"/>
          </a:xfrm>
          <a:prstGeom prst="rect">
            <a:avLst/>
          </a:prstGeom>
        </p:spPr>
      </p:pic>
      <p:sp>
        <p:nvSpPr>
          <p:cNvPr id="3" name="Shape 0">
            <a:extLst>
              <a:ext uri="{FF2B5EF4-FFF2-40B4-BE49-F238E27FC236}">
                <a16:creationId xmlns:a16="http://schemas.microsoft.com/office/drawing/2014/main" id="{79190DAA-ADE5-C3CB-E747-5F515F0729B9}"/>
              </a:ext>
            </a:extLst>
          </p:cNvPr>
          <p:cNvSpPr/>
          <p:nvPr/>
        </p:nvSpPr>
        <p:spPr>
          <a:xfrm>
            <a:off x="0" y="0"/>
            <a:ext cx="14630400" cy="8229600"/>
          </a:xfrm>
          <a:prstGeom prst="rect">
            <a:avLst/>
          </a:prstGeom>
          <a:solidFill>
            <a:srgbClr val="0A0A0A">
              <a:alpha val="75000"/>
            </a:srgbClr>
          </a:solidFill>
          <a:ln/>
        </p:spPr>
        <p:txBody>
          <a:bodyPr/>
          <a:lstStyle/>
          <a:p>
            <a:endParaRPr lang="en-US"/>
          </a:p>
        </p:txBody>
      </p:sp>
      <p:sp>
        <p:nvSpPr>
          <p:cNvPr id="4" name="Text 1">
            <a:extLst>
              <a:ext uri="{FF2B5EF4-FFF2-40B4-BE49-F238E27FC236}">
                <a16:creationId xmlns:a16="http://schemas.microsoft.com/office/drawing/2014/main" id="{47C99D8E-C0B6-78CC-8635-DB3E05BDBA8F}"/>
              </a:ext>
            </a:extLst>
          </p:cNvPr>
          <p:cNvSpPr/>
          <p:nvPr/>
        </p:nvSpPr>
        <p:spPr>
          <a:xfrm>
            <a:off x="1760220" y="2220873"/>
            <a:ext cx="11058049" cy="694373"/>
          </a:xfrm>
          <a:prstGeom prst="rect">
            <a:avLst/>
          </a:prstGeom>
          <a:noFill/>
          <a:ln/>
        </p:spPr>
        <p:txBody>
          <a:bodyPr wrap="none" rtlCol="0" anchor="t"/>
          <a:lstStyle/>
          <a:p>
            <a:pPr marL="0" indent="0">
              <a:lnSpc>
                <a:spcPts val="5468"/>
              </a:lnSpc>
              <a:buNone/>
            </a:pPr>
            <a:endParaRPr lang="en-US" sz="4374" dirty="0"/>
          </a:p>
        </p:txBody>
      </p:sp>
      <p:sp>
        <p:nvSpPr>
          <p:cNvPr id="5" name="TextBox 4">
            <a:extLst>
              <a:ext uri="{FF2B5EF4-FFF2-40B4-BE49-F238E27FC236}">
                <a16:creationId xmlns:a16="http://schemas.microsoft.com/office/drawing/2014/main" id="{370F2A66-D6CB-62C3-DCEF-CDB425B2AFCE}"/>
              </a:ext>
            </a:extLst>
          </p:cNvPr>
          <p:cNvSpPr txBox="1"/>
          <p:nvPr/>
        </p:nvSpPr>
        <p:spPr>
          <a:xfrm>
            <a:off x="3222702" y="3239121"/>
            <a:ext cx="7248293" cy="2123658"/>
          </a:xfrm>
          <a:prstGeom prst="rect">
            <a:avLst/>
          </a:prstGeom>
          <a:noFill/>
        </p:spPr>
        <p:txBody>
          <a:bodyPr wrap="square" rtlCol="0">
            <a:spAutoFit/>
          </a:bodyPr>
          <a:lstStyle/>
          <a:p>
            <a:pPr algn="ctr"/>
            <a:r>
              <a:rPr lang="en-US" sz="6000" dirty="0">
                <a:solidFill>
                  <a:schemeClr val="bg1"/>
                </a:solidFill>
                <a:latin typeface="ADLaM Display" panose="02010000000000000000" pitchFamily="2" charset="0"/>
                <a:ea typeface="ADLaM Display" panose="02010000000000000000" pitchFamily="2" charset="0"/>
                <a:cs typeface="ADLaM Display" panose="02010000000000000000" pitchFamily="2" charset="0"/>
              </a:rPr>
              <a:t>THANK YOU</a:t>
            </a:r>
          </a:p>
          <a:p>
            <a:endParaRPr lang="en-US" sz="3600" dirty="0">
              <a:solidFill>
                <a:schemeClr val="bg1"/>
              </a:solidFill>
            </a:endParaRPr>
          </a:p>
          <a:p>
            <a:endParaRPr lang="en-US" sz="3600" dirty="0">
              <a:solidFill>
                <a:schemeClr val="bg1"/>
              </a:solidFill>
            </a:endParaRPr>
          </a:p>
        </p:txBody>
      </p:sp>
      <p:pic>
        <p:nvPicPr>
          <p:cNvPr id="9" name="Picture 8" descr="A logo with a swoosh in the middle of it&#10;&#10;Description automatically generated">
            <a:extLst>
              <a:ext uri="{FF2B5EF4-FFF2-40B4-BE49-F238E27FC236}">
                <a16:creationId xmlns:a16="http://schemas.microsoft.com/office/drawing/2014/main" id="{A4FFAF15-04E3-77DA-2262-EDC3D7DB818C}"/>
              </a:ext>
            </a:extLst>
          </p:cNvPr>
          <p:cNvPicPr>
            <a:picLocks noChangeAspect="1"/>
          </p:cNvPicPr>
          <p:nvPr/>
        </p:nvPicPr>
        <p:blipFill>
          <a:blip r:embed="rId4"/>
          <a:stretch>
            <a:fillRect/>
          </a:stretch>
        </p:blipFill>
        <p:spPr>
          <a:xfrm>
            <a:off x="9250140" y="1287736"/>
            <a:ext cx="4770098" cy="4865500"/>
          </a:xfrm>
          <a:prstGeom prst="rect">
            <a:avLst/>
          </a:prstGeom>
        </p:spPr>
      </p:pic>
    </p:spTree>
    <p:extLst>
      <p:ext uri="{BB962C8B-B14F-4D97-AF65-F5344CB8AC3E}">
        <p14:creationId xmlns:p14="http://schemas.microsoft.com/office/powerpoint/2010/main" val="3537518105"/>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A0A0A">
              <a:alpha val="75000"/>
            </a:srgbClr>
          </a:solidFill>
          <a:ln/>
        </p:spPr>
        <p:txBody>
          <a:bodyPr/>
          <a:lstStyle/>
          <a:p>
            <a:endParaRPr lang="en-US"/>
          </a:p>
        </p:txBody>
      </p:sp>
      <p:pic>
        <p:nvPicPr>
          <p:cNvPr id="4" name="Image 1"/>
          <p:cNvPicPr>
            <a:picLocks noChangeAspect="1"/>
          </p:cNvPicPr>
          <p:nvPr/>
        </p:nvPicPr>
        <p:blipFill rotWithShape="1">
          <a:blip r:embed="rId4"/>
          <a:srcRect b="1862"/>
          <a:stretch/>
        </p:blipFill>
        <p:spPr>
          <a:xfrm>
            <a:off x="0" y="-1"/>
            <a:ext cx="5832088" cy="8229601"/>
          </a:xfrm>
          <a:prstGeom prst="rect">
            <a:avLst/>
          </a:prstGeom>
        </p:spPr>
      </p:pic>
      <p:sp>
        <p:nvSpPr>
          <p:cNvPr id="5" name="Text 1"/>
          <p:cNvSpPr/>
          <p:nvPr/>
        </p:nvSpPr>
        <p:spPr>
          <a:xfrm>
            <a:off x="6319598" y="167493"/>
            <a:ext cx="7477601" cy="1666399"/>
          </a:xfrm>
          <a:prstGeom prst="rect">
            <a:avLst/>
          </a:prstGeom>
          <a:noFill/>
          <a:ln/>
        </p:spPr>
        <p:txBody>
          <a:bodyPr wrap="square" rtlCol="0" anchor="t"/>
          <a:lstStyle/>
          <a:p>
            <a:pPr marL="0" indent="0">
              <a:lnSpc>
                <a:spcPts val="6561"/>
              </a:lnSpc>
              <a:buNone/>
            </a:pPr>
            <a:endParaRPr lang="en-US" sz="5249" dirty="0"/>
          </a:p>
        </p:txBody>
      </p:sp>
      <p:sp>
        <p:nvSpPr>
          <p:cNvPr id="8" name="TextBox 7">
            <a:extLst>
              <a:ext uri="{FF2B5EF4-FFF2-40B4-BE49-F238E27FC236}">
                <a16:creationId xmlns:a16="http://schemas.microsoft.com/office/drawing/2014/main" id="{D5F4BE81-4635-3EF8-AA34-0E4461035E22}"/>
              </a:ext>
            </a:extLst>
          </p:cNvPr>
          <p:cNvSpPr txBox="1"/>
          <p:nvPr/>
        </p:nvSpPr>
        <p:spPr>
          <a:xfrm>
            <a:off x="6141178" y="542839"/>
            <a:ext cx="7477601" cy="6933245"/>
          </a:xfrm>
          <a:prstGeom prst="rect">
            <a:avLst/>
          </a:prstGeom>
          <a:noFill/>
        </p:spPr>
        <p:txBody>
          <a:bodyPr wrap="square" rtlCol="0">
            <a:spAutoFit/>
          </a:bodyPr>
          <a:lstStyle/>
          <a:p>
            <a:pPr algn="ctr">
              <a:lnSpc>
                <a:spcPct val="150000"/>
              </a:lnSpc>
            </a:pPr>
            <a:r>
              <a:rPr lang="en-US" b="1" dirty="0">
                <a:solidFill>
                  <a:schemeClr val="bg1"/>
                </a:solidFill>
                <a:latin typeface="DM Sans" pitchFamily="2" charset="0"/>
              </a:rPr>
              <a:t> </a:t>
            </a:r>
            <a:r>
              <a:rPr lang="en-US" sz="2400" b="1" dirty="0">
                <a:solidFill>
                  <a:schemeClr val="bg1"/>
                </a:solidFill>
                <a:latin typeface="DM Sans" pitchFamily="2" charset="0"/>
              </a:rPr>
              <a:t>OBJECTIVE:</a:t>
            </a:r>
          </a:p>
          <a:p>
            <a:endParaRPr lang="en-US" sz="2400" b="1" i="0" dirty="0">
              <a:solidFill>
                <a:schemeClr val="bg1"/>
              </a:solidFill>
              <a:effectLst/>
              <a:latin typeface="DM Sans" pitchFamily="2" charset="0"/>
            </a:endParaRPr>
          </a:p>
          <a:p>
            <a:r>
              <a:rPr lang="en-US" sz="1800" b="1" i="0" dirty="0">
                <a:solidFill>
                  <a:schemeClr val="accent5">
                    <a:lumMod val="20000"/>
                    <a:lumOff val="80000"/>
                  </a:schemeClr>
                </a:solidFill>
                <a:effectLst/>
                <a:latin typeface="Arial" panose="020B0604020202020204" pitchFamily="34" charset="0"/>
                <a:cs typeface="Arial" panose="020B0604020202020204" pitchFamily="34" charset="0"/>
              </a:rPr>
              <a:t>1. Unveiling Nike's Workforce Diversity </a:t>
            </a:r>
          </a:p>
          <a:p>
            <a:r>
              <a:rPr lang="en-US" sz="1800" b="1" i="0" dirty="0">
                <a:solidFill>
                  <a:schemeClr val="accent5">
                    <a:lumMod val="20000"/>
                    <a:lumOff val="80000"/>
                  </a:schemeClr>
                </a:solidFill>
                <a:effectLst/>
                <a:latin typeface="Arial" panose="020B0604020202020204" pitchFamily="34" charset="0"/>
                <a:cs typeface="Arial" panose="020B0604020202020204" pitchFamily="34" charset="0"/>
              </a:rPr>
              <a:t>2. USA Sales Distribution Landscape</a:t>
            </a:r>
          </a:p>
          <a:p>
            <a:pPr>
              <a:lnSpc>
                <a:spcPct val="150000"/>
              </a:lnSpc>
            </a:pPr>
            <a:endParaRPr lang="en-US" dirty="0">
              <a:solidFill>
                <a:schemeClr val="bg1"/>
              </a:solidFill>
              <a:latin typeface="DM Sans" pitchFamily="2" charset="0"/>
            </a:endParaRPr>
          </a:p>
          <a:p>
            <a:pPr algn="ctr">
              <a:lnSpc>
                <a:spcPct val="150000"/>
              </a:lnSpc>
            </a:pPr>
            <a:r>
              <a:rPr lang="en-US" dirty="0">
                <a:solidFill>
                  <a:schemeClr val="bg1"/>
                </a:solidFill>
                <a:latin typeface="DM Sans" pitchFamily="2" charset="0"/>
              </a:rPr>
              <a:t>Dashboard 1:</a:t>
            </a:r>
          </a:p>
          <a:p>
            <a:pPr marL="285750" indent="-285750">
              <a:lnSpc>
                <a:spcPct val="150000"/>
              </a:lnSpc>
              <a:buFont typeface="Arial" panose="020B0604020202020204" pitchFamily="34" charset="0"/>
              <a:buChar char="•"/>
            </a:pPr>
            <a:r>
              <a:rPr lang="en-US" dirty="0">
                <a:solidFill>
                  <a:schemeClr val="bg1"/>
                </a:solidFill>
                <a:latin typeface="DM Sans" pitchFamily="2" charset="0"/>
              </a:rPr>
              <a:t> Workforce Diversity- Analyze the diversity of Nike's workforce by country, including the percentage of male and female employees.</a:t>
            </a:r>
          </a:p>
          <a:p>
            <a:pPr marL="285750" indent="-285750">
              <a:lnSpc>
                <a:spcPct val="150000"/>
              </a:lnSpc>
              <a:buFont typeface="Arial" panose="020B0604020202020204" pitchFamily="34" charset="0"/>
              <a:buChar char="•"/>
            </a:pPr>
            <a:r>
              <a:rPr lang="en-US" dirty="0">
                <a:solidFill>
                  <a:schemeClr val="bg1"/>
                </a:solidFill>
                <a:latin typeface="DM Sans" pitchFamily="2" charset="0"/>
              </a:rPr>
              <a:t>Visualize the locations of Nike's factories around the world to understanding the production efficiency.</a:t>
            </a:r>
          </a:p>
          <a:p>
            <a:pPr algn="ctr">
              <a:lnSpc>
                <a:spcPct val="150000"/>
              </a:lnSpc>
            </a:pPr>
            <a:r>
              <a:rPr lang="en-US" dirty="0">
                <a:solidFill>
                  <a:schemeClr val="bg1"/>
                </a:solidFill>
                <a:latin typeface="DM Sans" pitchFamily="2" charset="0"/>
              </a:rPr>
              <a:t>Dashboard 2:</a:t>
            </a:r>
          </a:p>
          <a:p>
            <a:pPr marL="285750" indent="-285750">
              <a:lnSpc>
                <a:spcPct val="150000"/>
              </a:lnSpc>
              <a:buFont typeface="Arial" panose="020B0604020202020204" pitchFamily="34" charset="0"/>
              <a:buChar char="•"/>
            </a:pPr>
            <a:r>
              <a:rPr lang="en-US" dirty="0">
                <a:solidFill>
                  <a:schemeClr val="bg1"/>
                </a:solidFill>
                <a:latin typeface="DM Sans" pitchFamily="2" charset="0"/>
              </a:rPr>
              <a:t> USA Sales Data- Analyze sales performance for different products across various USA regions.</a:t>
            </a:r>
          </a:p>
          <a:p>
            <a:pPr marL="285750" indent="-285750">
              <a:lnSpc>
                <a:spcPct val="150000"/>
              </a:lnSpc>
              <a:buFont typeface="Arial" panose="020B0604020202020204" pitchFamily="34" charset="0"/>
              <a:buChar char="•"/>
            </a:pPr>
            <a:r>
              <a:rPr lang="en-US" dirty="0">
                <a:solidFill>
                  <a:schemeClr val="bg1"/>
                </a:solidFill>
                <a:latin typeface="DM Sans" pitchFamily="2" charset="0"/>
              </a:rPr>
              <a:t>Identify top-selling products in each region to understand regional preferences.</a:t>
            </a:r>
          </a:p>
          <a:p>
            <a:pPr marL="285750" indent="-285750">
              <a:lnSpc>
                <a:spcPct val="150000"/>
              </a:lnSpc>
              <a:buFont typeface="Arial" panose="020B0604020202020204" pitchFamily="34" charset="0"/>
              <a:buChar char="•"/>
            </a:pPr>
            <a:r>
              <a:rPr lang="en-US" dirty="0">
                <a:solidFill>
                  <a:schemeClr val="bg1"/>
                </a:solidFill>
                <a:latin typeface="DM Sans" pitchFamily="2" charset="0"/>
              </a:rPr>
              <a:t>Uncover geographical trends in Nike's USA sales to inform strategic decision-making.</a:t>
            </a:r>
            <a:endParaRPr lang="en-IN" dirty="0">
              <a:solidFill>
                <a:schemeClr val="bg1"/>
              </a:solidFill>
              <a:latin typeface="DM Sans" pitchFamily="2" charset="0"/>
            </a:endParaRPr>
          </a:p>
        </p:txBody>
      </p:sp>
      <p:sp>
        <p:nvSpPr>
          <p:cNvPr id="9" name="TextBox 8">
            <a:extLst>
              <a:ext uri="{FF2B5EF4-FFF2-40B4-BE49-F238E27FC236}">
                <a16:creationId xmlns:a16="http://schemas.microsoft.com/office/drawing/2014/main" id="{BD60E9C7-5DA5-1A3F-6539-9B8B359378A8}"/>
              </a:ext>
            </a:extLst>
          </p:cNvPr>
          <p:cNvSpPr txBox="1"/>
          <p:nvPr/>
        </p:nvSpPr>
        <p:spPr>
          <a:xfrm>
            <a:off x="111512" y="585008"/>
            <a:ext cx="5542156" cy="1569660"/>
          </a:xfrm>
          <a:prstGeom prst="rect">
            <a:avLst/>
          </a:prstGeom>
          <a:noFill/>
        </p:spPr>
        <p:txBody>
          <a:bodyPr wrap="square" rtlCol="0">
            <a:spAutoFit/>
          </a:bodyPr>
          <a:lstStyle/>
          <a:p>
            <a:pPr algn="ctr"/>
            <a:r>
              <a:rPr lang="en-US" sz="3200" b="0" i="0" dirty="0">
                <a:solidFill>
                  <a:schemeClr val="bg1"/>
                </a:solidFill>
                <a:effectLst/>
                <a:latin typeface="Google Sans"/>
              </a:rPr>
              <a:t>Unveiling Nike's Workforce &amp; USA Sales Landscape</a:t>
            </a:r>
          </a:p>
          <a:p>
            <a:endParaRPr lang="en-IN" sz="3200" dirty="0">
              <a:solidFill>
                <a:schemeClr val="bg1"/>
              </a:solidFill>
            </a:endParaRPr>
          </a:p>
        </p:txBody>
      </p:sp>
    </p:spTree>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E90EB45-EEE9-4563-8179-65EF62AE09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630400" cy="8229600"/>
          </a:xfrm>
          <a:prstGeom prst="rect">
            <a:avLst/>
          </a:prstGeom>
          <a:solidFill>
            <a:srgbClr val="4E4E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72B87B69-1064-F28B-E38F-0840A6FE84D9}"/>
              </a:ext>
            </a:extLst>
          </p:cNvPr>
          <p:cNvPicPr>
            <a:picLocks noChangeAspect="1"/>
          </p:cNvPicPr>
          <p:nvPr/>
        </p:nvPicPr>
        <p:blipFill rotWithShape="1">
          <a:blip r:embed="rId2"/>
          <a:srcRect l="6335" t="4360" r="11900" b="11098"/>
          <a:stretch/>
        </p:blipFill>
        <p:spPr>
          <a:xfrm>
            <a:off x="5874708" y="714498"/>
            <a:ext cx="7991604" cy="3995285"/>
          </a:xfrm>
          <a:prstGeom prst="rect">
            <a:avLst/>
          </a:prstGeom>
        </p:spPr>
      </p:pic>
      <p:sp>
        <p:nvSpPr>
          <p:cNvPr id="10" name="Rectangle 9">
            <a:extLst>
              <a:ext uri="{FF2B5EF4-FFF2-40B4-BE49-F238E27FC236}">
                <a16:creationId xmlns:a16="http://schemas.microsoft.com/office/drawing/2014/main" id="{23D0EF74-AD1E-4FD9-914D-8EC9058EBB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14" y="576072"/>
            <a:ext cx="13485571" cy="7077456"/>
          </a:xfrm>
          <a:prstGeom prst="rect">
            <a:avLst/>
          </a:prstGeom>
          <a:no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Image 1">
            <a:extLst>
              <a:ext uri="{FF2B5EF4-FFF2-40B4-BE49-F238E27FC236}">
                <a16:creationId xmlns:a16="http://schemas.microsoft.com/office/drawing/2014/main" id="{B04FBD1F-F29D-C6D1-C082-552CCD74B767}"/>
              </a:ext>
            </a:extLst>
          </p:cNvPr>
          <p:cNvPicPr>
            <a:picLocks noChangeAspect="1"/>
          </p:cNvPicPr>
          <p:nvPr/>
        </p:nvPicPr>
        <p:blipFill rotWithShape="1">
          <a:blip r:embed="rId3"/>
          <a:srcRect t="16113" b="20606"/>
          <a:stretch/>
        </p:blipFill>
        <p:spPr>
          <a:xfrm>
            <a:off x="668251" y="656422"/>
            <a:ext cx="5110620" cy="4111436"/>
          </a:xfrm>
          <a:prstGeom prst="rect">
            <a:avLst/>
          </a:prstGeom>
        </p:spPr>
      </p:pic>
      <p:sp>
        <p:nvSpPr>
          <p:cNvPr id="5" name="TextBox 4">
            <a:extLst>
              <a:ext uri="{FF2B5EF4-FFF2-40B4-BE49-F238E27FC236}">
                <a16:creationId xmlns:a16="http://schemas.microsoft.com/office/drawing/2014/main" id="{B0FAA667-1EB0-EC75-3E6F-ECF47C4214FB}"/>
              </a:ext>
            </a:extLst>
          </p:cNvPr>
          <p:cNvSpPr txBox="1"/>
          <p:nvPr/>
        </p:nvSpPr>
        <p:spPr>
          <a:xfrm>
            <a:off x="832695" y="4848208"/>
            <a:ext cx="12632785" cy="2805320"/>
          </a:xfrm>
          <a:prstGeom prst="rect">
            <a:avLst/>
          </a:prstGeom>
          <a:noFill/>
        </p:spPr>
        <p:txBody>
          <a:bodyPr wrap="square">
            <a:spAutoFit/>
          </a:bodyPr>
          <a:lstStyle/>
          <a:p>
            <a:pPr>
              <a:lnSpc>
                <a:spcPct val="150000"/>
              </a:lnSpc>
            </a:pPr>
            <a:r>
              <a:rPr lang="en-US" sz="2000" dirty="0">
                <a:solidFill>
                  <a:schemeClr val="bg1"/>
                </a:solidFill>
                <a:latin typeface="Arial" panose="020B0604020202020204" pitchFamily="34" charset="0"/>
                <a:cs typeface="Arial" panose="020B0604020202020204" pitchFamily="34" charset="0"/>
              </a:rPr>
              <a:t>Nike, Inc. is an American athletic footwear and apparel corporation . HQ- Beaverton, Oregon, United States.</a:t>
            </a:r>
          </a:p>
          <a:p>
            <a:pPr>
              <a:lnSpc>
                <a:spcPct val="150000"/>
              </a:lnSpc>
            </a:pPr>
            <a:r>
              <a:rPr lang="en-US" sz="2000" dirty="0">
                <a:solidFill>
                  <a:schemeClr val="bg1"/>
                </a:solidFill>
                <a:latin typeface="Arial" panose="020B0604020202020204" pitchFamily="34" charset="0"/>
                <a:cs typeface="Arial" panose="020B0604020202020204" pitchFamily="34" charset="0"/>
              </a:rPr>
              <a:t>It is the world's largest supplier of athletic shoes and apparel and a major manufacturer of sports equipment, with revenue in excess of US$46 billion in its fiscal year 2022.</a:t>
            </a:r>
          </a:p>
          <a:p>
            <a:pPr>
              <a:lnSpc>
                <a:spcPct val="150000"/>
              </a:lnSpc>
            </a:pPr>
            <a:r>
              <a:rPr lang="en-US" sz="2000" dirty="0">
                <a:solidFill>
                  <a:schemeClr val="bg1"/>
                </a:solidFill>
                <a:latin typeface="Arial" panose="020B0604020202020204" pitchFamily="34" charset="0"/>
                <a:cs typeface="Arial" panose="020B0604020202020204" pitchFamily="34" charset="0"/>
              </a:rPr>
              <a:t>Nike markets its products under its own brand, as well as Nike Golf, Nike Pro, Nike+, Nike Blazers, Air Force 1, Nike Dunk, Air Max, </a:t>
            </a:r>
            <a:r>
              <a:rPr lang="en-US" sz="2000" dirty="0" err="1">
                <a:solidFill>
                  <a:schemeClr val="bg1"/>
                </a:solidFill>
                <a:latin typeface="Arial" panose="020B0604020202020204" pitchFamily="34" charset="0"/>
                <a:cs typeface="Arial" panose="020B0604020202020204" pitchFamily="34" charset="0"/>
              </a:rPr>
              <a:t>Foamposite</a:t>
            </a:r>
            <a:r>
              <a:rPr lang="en-US" sz="2000" dirty="0">
                <a:solidFill>
                  <a:schemeClr val="bg1"/>
                </a:solidFill>
                <a:latin typeface="Arial" panose="020B0604020202020204" pitchFamily="34" charset="0"/>
                <a:cs typeface="Arial" panose="020B0604020202020204" pitchFamily="34" charset="0"/>
              </a:rPr>
              <a:t>, Nike Skateboarding, Nike CR7,[8] and subsidiaries including Air Jordan and Converse (brand).</a:t>
            </a:r>
          </a:p>
        </p:txBody>
      </p:sp>
    </p:spTree>
    <p:extLst>
      <p:ext uri="{BB962C8B-B14F-4D97-AF65-F5344CB8AC3E}">
        <p14:creationId xmlns:p14="http://schemas.microsoft.com/office/powerpoint/2010/main" val="19484696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F907FD-608A-EAF6-1ADF-BE94CDC46E43}"/>
            </a:ext>
          </a:extLst>
        </p:cNvPr>
        <p:cNvGrpSpPr/>
        <p:nvPr/>
      </p:nvGrpSpPr>
      <p:grpSpPr>
        <a:xfrm>
          <a:off x="0" y="0"/>
          <a:ext cx="0" cy="0"/>
          <a:chOff x="0" y="0"/>
          <a:chExt cx="0" cy="0"/>
        </a:xfrm>
      </p:grpSpPr>
      <p:pic>
        <p:nvPicPr>
          <p:cNvPr id="2" name="Image 0" descr="preencoded.png">
            <a:extLst>
              <a:ext uri="{FF2B5EF4-FFF2-40B4-BE49-F238E27FC236}">
                <a16:creationId xmlns:a16="http://schemas.microsoft.com/office/drawing/2014/main" id="{6C40F4ED-F500-35B7-E6F9-2CCE9B3ADED4}"/>
              </a:ext>
            </a:extLst>
          </p:cNvPr>
          <p:cNvPicPr>
            <a:picLocks noChangeAspect="1"/>
          </p:cNvPicPr>
          <p:nvPr/>
        </p:nvPicPr>
        <p:blipFill>
          <a:blip r:embed="rId3"/>
          <a:stretch>
            <a:fillRect/>
          </a:stretch>
        </p:blipFill>
        <p:spPr>
          <a:xfrm>
            <a:off x="0" y="0"/>
            <a:ext cx="14630400" cy="8229600"/>
          </a:xfrm>
          <a:prstGeom prst="rect">
            <a:avLst/>
          </a:prstGeom>
        </p:spPr>
      </p:pic>
      <p:sp>
        <p:nvSpPr>
          <p:cNvPr id="3" name="Shape 0">
            <a:extLst>
              <a:ext uri="{FF2B5EF4-FFF2-40B4-BE49-F238E27FC236}">
                <a16:creationId xmlns:a16="http://schemas.microsoft.com/office/drawing/2014/main" id="{FFD101AF-220E-A3CC-5059-341B62A0D4ED}"/>
              </a:ext>
            </a:extLst>
          </p:cNvPr>
          <p:cNvSpPr/>
          <p:nvPr/>
        </p:nvSpPr>
        <p:spPr>
          <a:xfrm>
            <a:off x="0" y="0"/>
            <a:ext cx="14630400" cy="8229600"/>
          </a:xfrm>
          <a:prstGeom prst="rect">
            <a:avLst/>
          </a:prstGeom>
          <a:solidFill>
            <a:srgbClr val="0A0A0A">
              <a:alpha val="75000"/>
            </a:srgbClr>
          </a:solidFill>
          <a:ln/>
        </p:spPr>
        <p:txBody>
          <a:bodyPr/>
          <a:lstStyle/>
          <a:p>
            <a:endParaRPr lang="en-US"/>
          </a:p>
        </p:txBody>
      </p:sp>
      <p:graphicFrame>
        <p:nvGraphicFramePr>
          <p:cNvPr id="8" name="Diagram 7">
            <a:extLst>
              <a:ext uri="{FF2B5EF4-FFF2-40B4-BE49-F238E27FC236}">
                <a16:creationId xmlns:a16="http://schemas.microsoft.com/office/drawing/2014/main" id="{E31FCE31-D4BE-8B85-2FCC-7C48581328C0}"/>
              </a:ext>
            </a:extLst>
          </p:cNvPr>
          <p:cNvGraphicFramePr/>
          <p:nvPr>
            <p:extLst>
              <p:ext uri="{D42A27DB-BD31-4B8C-83A1-F6EECF244321}">
                <p14:modId xmlns:p14="http://schemas.microsoft.com/office/powerpoint/2010/main" val="2345014473"/>
              </p:ext>
            </p:extLst>
          </p:nvPr>
        </p:nvGraphicFramePr>
        <p:xfrm>
          <a:off x="2471055" y="174172"/>
          <a:ext cx="11593288" cy="793568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11" name="TextBox 10">
            <a:extLst>
              <a:ext uri="{FF2B5EF4-FFF2-40B4-BE49-F238E27FC236}">
                <a16:creationId xmlns:a16="http://schemas.microsoft.com/office/drawing/2014/main" id="{EA6287D0-7CAC-2A17-6DD8-979964D6753E}"/>
              </a:ext>
            </a:extLst>
          </p:cNvPr>
          <p:cNvSpPr txBox="1"/>
          <p:nvPr/>
        </p:nvSpPr>
        <p:spPr>
          <a:xfrm>
            <a:off x="566057" y="391886"/>
            <a:ext cx="1197429" cy="7571303"/>
          </a:xfrm>
          <a:prstGeom prst="rect">
            <a:avLst/>
          </a:prstGeom>
          <a:noFill/>
        </p:spPr>
        <p:txBody>
          <a:bodyPr wrap="square" rtlCol="0">
            <a:spAutoFit/>
          </a:bodyPr>
          <a:lstStyle/>
          <a:p>
            <a:pPr algn="ctr"/>
            <a:r>
              <a:rPr lang="en-US" sz="5400" dirty="0">
                <a:solidFill>
                  <a:schemeClr val="bg1"/>
                </a:solidFill>
                <a:latin typeface="Arial Rounded MT Bold" panose="020F0704030504030204" pitchFamily="34" charset="0"/>
              </a:rPr>
              <a:t>T</a:t>
            </a:r>
          </a:p>
          <a:p>
            <a:pPr algn="ctr"/>
            <a:r>
              <a:rPr lang="en-US" sz="5400" dirty="0">
                <a:solidFill>
                  <a:schemeClr val="bg1"/>
                </a:solidFill>
                <a:latin typeface="Arial Rounded MT Bold" panose="020F0704030504030204" pitchFamily="34" charset="0"/>
              </a:rPr>
              <a:t>I</a:t>
            </a:r>
          </a:p>
          <a:p>
            <a:pPr algn="ctr"/>
            <a:r>
              <a:rPr lang="en-US" sz="5400" dirty="0">
                <a:solidFill>
                  <a:schemeClr val="bg1"/>
                </a:solidFill>
                <a:latin typeface="Arial Rounded MT Bold" panose="020F0704030504030204" pitchFamily="34" charset="0"/>
              </a:rPr>
              <a:t>M</a:t>
            </a:r>
          </a:p>
          <a:p>
            <a:pPr algn="ctr"/>
            <a:r>
              <a:rPr lang="en-US" sz="5400" dirty="0">
                <a:solidFill>
                  <a:schemeClr val="bg1"/>
                </a:solidFill>
                <a:latin typeface="Arial Rounded MT Bold" panose="020F0704030504030204" pitchFamily="34" charset="0"/>
              </a:rPr>
              <a:t>E</a:t>
            </a:r>
          </a:p>
          <a:p>
            <a:pPr algn="ctr"/>
            <a:r>
              <a:rPr lang="en-US" sz="5400" dirty="0">
                <a:solidFill>
                  <a:schemeClr val="bg1"/>
                </a:solidFill>
                <a:latin typeface="Arial Rounded MT Bold" panose="020F0704030504030204" pitchFamily="34" charset="0"/>
              </a:rPr>
              <a:t>L</a:t>
            </a:r>
          </a:p>
          <a:p>
            <a:pPr algn="ctr"/>
            <a:r>
              <a:rPr lang="en-US" sz="5400" dirty="0">
                <a:solidFill>
                  <a:schemeClr val="bg1"/>
                </a:solidFill>
                <a:latin typeface="Arial Rounded MT Bold" panose="020F0704030504030204" pitchFamily="34" charset="0"/>
              </a:rPr>
              <a:t>I</a:t>
            </a:r>
          </a:p>
          <a:p>
            <a:pPr algn="ctr"/>
            <a:r>
              <a:rPr lang="en-US" sz="5400" dirty="0">
                <a:solidFill>
                  <a:schemeClr val="bg1"/>
                </a:solidFill>
                <a:latin typeface="Arial Rounded MT Bold" panose="020F0704030504030204" pitchFamily="34" charset="0"/>
              </a:rPr>
              <a:t>N</a:t>
            </a:r>
          </a:p>
          <a:p>
            <a:pPr algn="ctr"/>
            <a:r>
              <a:rPr lang="en-US" sz="5400" dirty="0">
                <a:solidFill>
                  <a:schemeClr val="bg1"/>
                </a:solidFill>
                <a:latin typeface="Arial Rounded MT Bold" panose="020F0704030504030204" pitchFamily="34" charset="0"/>
              </a:rPr>
              <a:t>E</a:t>
            </a:r>
          </a:p>
          <a:p>
            <a:pPr algn="ctr"/>
            <a:endParaRPr lang="en-US" sz="5400" dirty="0">
              <a:solidFill>
                <a:schemeClr val="bg1"/>
              </a:solidFill>
              <a:latin typeface="Arial Rounded MT Bold" panose="020F0704030504030204" pitchFamily="34" charset="0"/>
            </a:endParaRPr>
          </a:p>
        </p:txBody>
      </p:sp>
    </p:spTree>
    <p:extLst>
      <p:ext uri="{BB962C8B-B14F-4D97-AF65-F5344CB8AC3E}">
        <p14:creationId xmlns:p14="http://schemas.microsoft.com/office/powerpoint/2010/main" val="227783041"/>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5BC294-1B85-CFF7-39C1-86E9465670B4}"/>
            </a:ext>
          </a:extLst>
        </p:cNvPr>
        <p:cNvGrpSpPr/>
        <p:nvPr/>
      </p:nvGrpSpPr>
      <p:grpSpPr>
        <a:xfrm>
          <a:off x="0" y="0"/>
          <a:ext cx="0" cy="0"/>
          <a:chOff x="0" y="0"/>
          <a:chExt cx="0" cy="0"/>
        </a:xfrm>
      </p:grpSpPr>
      <p:pic>
        <p:nvPicPr>
          <p:cNvPr id="2" name="Image 0" descr="preencoded.png">
            <a:extLst>
              <a:ext uri="{FF2B5EF4-FFF2-40B4-BE49-F238E27FC236}">
                <a16:creationId xmlns:a16="http://schemas.microsoft.com/office/drawing/2014/main" id="{3574359D-C8A9-7585-FD33-C42EAB59920F}"/>
              </a:ext>
            </a:extLst>
          </p:cNvPr>
          <p:cNvPicPr>
            <a:picLocks noChangeAspect="1"/>
          </p:cNvPicPr>
          <p:nvPr/>
        </p:nvPicPr>
        <p:blipFill>
          <a:blip r:embed="rId3"/>
          <a:stretch>
            <a:fillRect/>
          </a:stretch>
        </p:blipFill>
        <p:spPr>
          <a:xfrm>
            <a:off x="0" y="0"/>
            <a:ext cx="14630400" cy="8229600"/>
          </a:xfrm>
          <a:prstGeom prst="rect">
            <a:avLst/>
          </a:prstGeom>
        </p:spPr>
      </p:pic>
      <p:sp>
        <p:nvSpPr>
          <p:cNvPr id="3" name="Shape 0">
            <a:extLst>
              <a:ext uri="{FF2B5EF4-FFF2-40B4-BE49-F238E27FC236}">
                <a16:creationId xmlns:a16="http://schemas.microsoft.com/office/drawing/2014/main" id="{5048CC14-DC00-4EE8-948C-719FFB9EAC27}"/>
              </a:ext>
            </a:extLst>
          </p:cNvPr>
          <p:cNvSpPr/>
          <p:nvPr/>
        </p:nvSpPr>
        <p:spPr>
          <a:xfrm>
            <a:off x="0" y="0"/>
            <a:ext cx="14630400" cy="8229600"/>
          </a:xfrm>
          <a:prstGeom prst="rect">
            <a:avLst/>
          </a:prstGeom>
          <a:solidFill>
            <a:srgbClr val="0A0A0A">
              <a:alpha val="75000"/>
            </a:srgbClr>
          </a:solidFill>
          <a:ln/>
        </p:spPr>
        <p:txBody>
          <a:bodyPr/>
          <a:lstStyle/>
          <a:p>
            <a:endParaRPr lang="en-US"/>
          </a:p>
        </p:txBody>
      </p:sp>
      <p:sp>
        <p:nvSpPr>
          <p:cNvPr id="4" name="Text 1">
            <a:extLst>
              <a:ext uri="{FF2B5EF4-FFF2-40B4-BE49-F238E27FC236}">
                <a16:creationId xmlns:a16="http://schemas.microsoft.com/office/drawing/2014/main" id="{0DE4C249-86F6-66CD-B52E-5EC6AFA33802}"/>
              </a:ext>
            </a:extLst>
          </p:cNvPr>
          <p:cNvSpPr/>
          <p:nvPr/>
        </p:nvSpPr>
        <p:spPr>
          <a:xfrm>
            <a:off x="1760220" y="2220873"/>
            <a:ext cx="11058049" cy="694373"/>
          </a:xfrm>
          <a:prstGeom prst="rect">
            <a:avLst/>
          </a:prstGeom>
          <a:noFill/>
          <a:ln/>
        </p:spPr>
        <p:txBody>
          <a:bodyPr wrap="none" rtlCol="0" anchor="t"/>
          <a:lstStyle/>
          <a:p>
            <a:pPr marL="0" indent="0">
              <a:lnSpc>
                <a:spcPts val="5468"/>
              </a:lnSpc>
              <a:buNone/>
            </a:pPr>
            <a:endParaRPr lang="en-US" sz="4374" dirty="0"/>
          </a:p>
        </p:txBody>
      </p:sp>
      <p:pic>
        <p:nvPicPr>
          <p:cNvPr id="6" name="Picture 5">
            <a:extLst>
              <a:ext uri="{FF2B5EF4-FFF2-40B4-BE49-F238E27FC236}">
                <a16:creationId xmlns:a16="http://schemas.microsoft.com/office/drawing/2014/main" id="{0BE3F91F-60BC-8B2B-4636-5CCD2A8B3721}"/>
              </a:ext>
            </a:extLst>
          </p:cNvPr>
          <p:cNvPicPr>
            <a:picLocks noChangeAspect="1"/>
          </p:cNvPicPr>
          <p:nvPr/>
        </p:nvPicPr>
        <p:blipFill>
          <a:blip r:embed="rId4"/>
          <a:stretch>
            <a:fillRect/>
          </a:stretch>
        </p:blipFill>
        <p:spPr>
          <a:xfrm>
            <a:off x="-48911" y="-32246"/>
            <a:ext cx="14682014" cy="8261846"/>
          </a:xfrm>
          <a:prstGeom prst="rect">
            <a:avLst/>
          </a:prstGeom>
        </p:spPr>
      </p:pic>
    </p:spTree>
    <p:extLst>
      <p:ext uri="{BB962C8B-B14F-4D97-AF65-F5344CB8AC3E}">
        <p14:creationId xmlns:p14="http://schemas.microsoft.com/office/powerpoint/2010/main" val="220887469"/>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A0A0A">
              <a:alpha val="75000"/>
            </a:srgbClr>
          </a:solidFill>
          <a:ln/>
        </p:spPr>
        <p:txBody>
          <a:bodyPr/>
          <a:lstStyle/>
          <a:p>
            <a:endParaRPr lang="en-US"/>
          </a:p>
        </p:txBody>
      </p:sp>
      <p:sp>
        <p:nvSpPr>
          <p:cNvPr id="4" name="Text 1"/>
          <p:cNvSpPr/>
          <p:nvPr/>
        </p:nvSpPr>
        <p:spPr>
          <a:xfrm>
            <a:off x="1760220" y="2240042"/>
            <a:ext cx="4443889" cy="694373"/>
          </a:xfrm>
          <a:prstGeom prst="rect">
            <a:avLst/>
          </a:prstGeom>
          <a:noFill/>
          <a:ln/>
        </p:spPr>
        <p:txBody>
          <a:bodyPr wrap="none" rtlCol="0" anchor="t"/>
          <a:lstStyle/>
          <a:p>
            <a:pPr marL="0" indent="0">
              <a:lnSpc>
                <a:spcPts val="5468"/>
              </a:lnSpc>
              <a:buNone/>
            </a:pPr>
            <a:r>
              <a:rPr lang="en-US" sz="4374" dirty="0">
                <a:solidFill>
                  <a:srgbClr val="FAEBEB"/>
                </a:solidFill>
                <a:latin typeface="Dela Gothic One" pitchFamily="34" charset="0"/>
                <a:ea typeface="Dela Gothic One" pitchFamily="34" charset="-122"/>
                <a:cs typeface="Dela Gothic One" pitchFamily="34" charset="-120"/>
              </a:rPr>
              <a:t>Card Title</a:t>
            </a:r>
            <a:endParaRPr lang="en-US" sz="4374" dirty="0"/>
          </a:p>
        </p:txBody>
      </p:sp>
      <p:sp>
        <p:nvSpPr>
          <p:cNvPr id="6" name="Text 2"/>
          <p:cNvSpPr/>
          <p:nvPr/>
        </p:nvSpPr>
        <p:spPr>
          <a:xfrm>
            <a:off x="7593806" y="3467576"/>
            <a:ext cx="5283994" cy="1777008"/>
          </a:xfrm>
          <a:prstGeom prst="rect">
            <a:avLst/>
          </a:prstGeom>
          <a:noFill/>
          <a:ln/>
        </p:spPr>
        <p:txBody>
          <a:bodyPr wrap="square" rtlCol="0" anchor="t"/>
          <a:lstStyle/>
          <a:p>
            <a:pPr marL="0" indent="0">
              <a:lnSpc>
                <a:spcPts val="2799"/>
              </a:lnSpc>
              <a:buNone/>
            </a:pPr>
            <a:r>
              <a:rPr lang="en-US" sz="1750" dirty="0">
                <a:solidFill>
                  <a:srgbClr val="FFE5E5"/>
                </a:solidFill>
                <a:latin typeface="DM Sans" pitchFamily="34" charset="0"/>
                <a:ea typeface="DM Sans" pitchFamily="34" charset="-122"/>
                <a:cs typeface="DM Sans" pitchFamily="34" charset="-120"/>
              </a:rPr>
              <a:t>Lorem ipsum dolor sit amet, consectetur adipiscing elit, sed do eiusmod tempor incididunt ut labore et dolore magna. aliqua. Ut enim ad minim veniam quis nostrud exercitation ullamco laboris nisi ut aliquip ex ea commodo consequat. </a:t>
            </a:r>
            <a:endParaRPr lang="en-US" sz="1750" dirty="0"/>
          </a:p>
        </p:txBody>
      </p:sp>
      <p:pic>
        <p:nvPicPr>
          <p:cNvPr id="7" name="Image 2" descr="preencoded.png">
            <a:hlinkClick r:id="rId4"/>
          </p:cNvPr>
          <p:cNvPicPr>
            <a:picLocks noChangeAspect="1"/>
          </p:cNvPicPr>
          <p:nvPr/>
        </p:nvPicPr>
        <p:blipFill>
          <a:blip r:embed="rId5"/>
          <a:stretch>
            <a:fillRect/>
          </a:stretch>
        </p:blipFill>
        <p:spPr>
          <a:xfrm>
            <a:off x="12242153" y="7589520"/>
            <a:ext cx="2296807" cy="548640"/>
          </a:xfrm>
          <a:prstGeom prst="rect">
            <a:avLst/>
          </a:prstGeom>
        </p:spPr>
      </p:pic>
      <p:pic>
        <p:nvPicPr>
          <p:cNvPr id="13" name="Picture 12" descr="A map of the world&#10;&#10;Description automatically generated">
            <a:extLst>
              <a:ext uri="{FF2B5EF4-FFF2-40B4-BE49-F238E27FC236}">
                <a16:creationId xmlns:a16="http://schemas.microsoft.com/office/drawing/2014/main" id="{B98DB328-CEAC-B68D-47A7-6D9539A12703}"/>
              </a:ext>
            </a:extLst>
          </p:cNvPr>
          <p:cNvPicPr>
            <a:picLocks noChangeAspect="1"/>
          </p:cNvPicPr>
          <p:nvPr/>
        </p:nvPicPr>
        <p:blipFill>
          <a:blip r:embed="rId6"/>
          <a:stretch>
            <a:fillRect/>
          </a:stretch>
        </p:blipFill>
        <p:spPr>
          <a:xfrm>
            <a:off x="0" y="657922"/>
            <a:ext cx="14630400" cy="7571678"/>
          </a:xfrm>
          <a:prstGeom prst="rect">
            <a:avLst/>
          </a:prstGeom>
        </p:spPr>
      </p:pic>
      <p:sp>
        <p:nvSpPr>
          <p:cNvPr id="14" name="TextBox 13">
            <a:extLst>
              <a:ext uri="{FF2B5EF4-FFF2-40B4-BE49-F238E27FC236}">
                <a16:creationId xmlns:a16="http://schemas.microsoft.com/office/drawing/2014/main" id="{5292EEE9-9B6C-D183-0139-4662CB2D572D}"/>
              </a:ext>
            </a:extLst>
          </p:cNvPr>
          <p:cNvSpPr txBox="1"/>
          <p:nvPr/>
        </p:nvSpPr>
        <p:spPr>
          <a:xfrm>
            <a:off x="1984917" y="91440"/>
            <a:ext cx="9065942" cy="646331"/>
          </a:xfrm>
          <a:prstGeom prst="rect">
            <a:avLst/>
          </a:prstGeom>
          <a:noFill/>
        </p:spPr>
        <p:txBody>
          <a:bodyPr wrap="square" rtlCol="0">
            <a:spAutoFit/>
          </a:bodyPr>
          <a:lstStyle/>
          <a:p>
            <a:pPr algn="ctr"/>
            <a:r>
              <a:rPr lang="en-US" sz="3600" dirty="0">
                <a:solidFill>
                  <a:schemeClr val="bg1"/>
                </a:solidFill>
              </a:rPr>
              <a:t>NIKE FACTORIES OVER THE WORLD</a:t>
            </a:r>
          </a:p>
        </p:txBody>
      </p:sp>
      <p:pic>
        <p:nvPicPr>
          <p:cNvPr id="16" name="Picture 15">
            <a:extLst>
              <a:ext uri="{FF2B5EF4-FFF2-40B4-BE49-F238E27FC236}">
                <a16:creationId xmlns:a16="http://schemas.microsoft.com/office/drawing/2014/main" id="{358897B1-54A9-F432-C68E-AE01B2BB9D9D}"/>
              </a:ext>
            </a:extLst>
          </p:cNvPr>
          <p:cNvPicPr>
            <a:picLocks noChangeAspect="1"/>
          </p:cNvPicPr>
          <p:nvPr/>
        </p:nvPicPr>
        <p:blipFill rotWithShape="1">
          <a:blip r:embed="rId7"/>
          <a:srcRect l="44798" t="63380" r="2959" b="8610"/>
          <a:stretch/>
        </p:blipFill>
        <p:spPr>
          <a:xfrm>
            <a:off x="391886" y="4185093"/>
            <a:ext cx="2446012" cy="767934"/>
          </a:xfrm>
          <a:prstGeom prst="rect">
            <a:avLst/>
          </a:prstGeom>
        </p:spPr>
      </p:pic>
      <p:pic>
        <p:nvPicPr>
          <p:cNvPr id="18" name="Graphic 17" descr="Arrow: Clockwise curve with solid fill">
            <a:extLst>
              <a:ext uri="{FF2B5EF4-FFF2-40B4-BE49-F238E27FC236}">
                <a16:creationId xmlns:a16="http://schemas.microsoft.com/office/drawing/2014/main" id="{C92AEA0A-78A8-BBCF-7F1D-EA8C25C7AF92}"/>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rot="4358122">
            <a:off x="2100532" y="3486521"/>
            <a:ext cx="914400" cy="9144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9C5F48-A25B-8A1C-BEF9-8BB4A74C38A5}"/>
            </a:ext>
          </a:extLst>
        </p:cNvPr>
        <p:cNvGrpSpPr/>
        <p:nvPr/>
      </p:nvGrpSpPr>
      <p:grpSpPr>
        <a:xfrm>
          <a:off x="0" y="0"/>
          <a:ext cx="0" cy="0"/>
          <a:chOff x="0" y="0"/>
          <a:chExt cx="0" cy="0"/>
        </a:xfrm>
      </p:grpSpPr>
      <p:pic>
        <p:nvPicPr>
          <p:cNvPr id="2" name="Image 0" descr="preencoded.png">
            <a:extLst>
              <a:ext uri="{FF2B5EF4-FFF2-40B4-BE49-F238E27FC236}">
                <a16:creationId xmlns:a16="http://schemas.microsoft.com/office/drawing/2014/main" id="{BE90825D-886F-7145-D025-208A0ADA5B53}"/>
              </a:ext>
            </a:extLst>
          </p:cNvPr>
          <p:cNvPicPr>
            <a:picLocks noChangeAspect="1"/>
          </p:cNvPicPr>
          <p:nvPr/>
        </p:nvPicPr>
        <p:blipFill>
          <a:blip r:embed="rId3"/>
          <a:stretch>
            <a:fillRect/>
          </a:stretch>
        </p:blipFill>
        <p:spPr>
          <a:xfrm>
            <a:off x="0" y="0"/>
            <a:ext cx="14630400" cy="8229600"/>
          </a:xfrm>
          <a:prstGeom prst="rect">
            <a:avLst/>
          </a:prstGeom>
        </p:spPr>
      </p:pic>
      <p:sp>
        <p:nvSpPr>
          <p:cNvPr id="3" name="Shape 0">
            <a:extLst>
              <a:ext uri="{FF2B5EF4-FFF2-40B4-BE49-F238E27FC236}">
                <a16:creationId xmlns:a16="http://schemas.microsoft.com/office/drawing/2014/main" id="{940B2AF6-B93E-D61E-5288-3ABED5101A76}"/>
              </a:ext>
            </a:extLst>
          </p:cNvPr>
          <p:cNvSpPr/>
          <p:nvPr/>
        </p:nvSpPr>
        <p:spPr>
          <a:xfrm>
            <a:off x="0" y="0"/>
            <a:ext cx="14630400" cy="8229600"/>
          </a:xfrm>
          <a:prstGeom prst="rect">
            <a:avLst/>
          </a:prstGeom>
          <a:solidFill>
            <a:srgbClr val="0A0A0A">
              <a:alpha val="75000"/>
            </a:srgbClr>
          </a:solidFill>
          <a:ln/>
        </p:spPr>
        <p:txBody>
          <a:bodyPr/>
          <a:lstStyle/>
          <a:p>
            <a:endParaRPr lang="en-US"/>
          </a:p>
        </p:txBody>
      </p:sp>
      <p:sp>
        <p:nvSpPr>
          <p:cNvPr id="4" name="Text 1">
            <a:extLst>
              <a:ext uri="{FF2B5EF4-FFF2-40B4-BE49-F238E27FC236}">
                <a16:creationId xmlns:a16="http://schemas.microsoft.com/office/drawing/2014/main" id="{34A4AE5C-338E-B8E0-C7D8-A95815ED6ACD}"/>
              </a:ext>
            </a:extLst>
          </p:cNvPr>
          <p:cNvSpPr/>
          <p:nvPr/>
        </p:nvSpPr>
        <p:spPr>
          <a:xfrm>
            <a:off x="1760220" y="2220873"/>
            <a:ext cx="11058049" cy="694373"/>
          </a:xfrm>
          <a:prstGeom prst="rect">
            <a:avLst/>
          </a:prstGeom>
          <a:noFill/>
          <a:ln/>
        </p:spPr>
        <p:txBody>
          <a:bodyPr wrap="none" rtlCol="0" anchor="t"/>
          <a:lstStyle/>
          <a:p>
            <a:pPr marL="0" indent="0">
              <a:lnSpc>
                <a:spcPts val="5468"/>
              </a:lnSpc>
              <a:buNone/>
            </a:pPr>
            <a:endParaRPr lang="en-US" sz="4374" dirty="0"/>
          </a:p>
        </p:txBody>
      </p:sp>
      <p:pic>
        <p:nvPicPr>
          <p:cNvPr id="6" name="Picture 5">
            <a:extLst>
              <a:ext uri="{FF2B5EF4-FFF2-40B4-BE49-F238E27FC236}">
                <a16:creationId xmlns:a16="http://schemas.microsoft.com/office/drawing/2014/main" id="{CD1973C5-4958-5A54-52F2-F223DE0925F8}"/>
              </a:ext>
            </a:extLst>
          </p:cNvPr>
          <p:cNvPicPr>
            <a:picLocks noChangeAspect="1"/>
          </p:cNvPicPr>
          <p:nvPr/>
        </p:nvPicPr>
        <p:blipFill>
          <a:blip r:embed="rId4"/>
          <a:stretch>
            <a:fillRect/>
          </a:stretch>
        </p:blipFill>
        <p:spPr>
          <a:xfrm>
            <a:off x="523491" y="857757"/>
            <a:ext cx="13583417" cy="7108372"/>
          </a:xfrm>
          <a:prstGeom prst="rect">
            <a:avLst/>
          </a:prstGeom>
        </p:spPr>
      </p:pic>
      <p:sp>
        <p:nvSpPr>
          <p:cNvPr id="5" name="TextBox 4">
            <a:extLst>
              <a:ext uri="{FF2B5EF4-FFF2-40B4-BE49-F238E27FC236}">
                <a16:creationId xmlns:a16="http://schemas.microsoft.com/office/drawing/2014/main" id="{3E389871-50F6-99D5-FD5B-16C8A1965250}"/>
              </a:ext>
            </a:extLst>
          </p:cNvPr>
          <p:cNvSpPr txBox="1"/>
          <p:nvPr/>
        </p:nvSpPr>
        <p:spPr>
          <a:xfrm>
            <a:off x="679504" y="263471"/>
            <a:ext cx="13583417" cy="523220"/>
          </a:xfrm>
          <a:prstGeom prst="rect">
            <a:avLst/>
          </a:prstGeom>
          <a:noFill/>
        </p:spPr>
        <p:txBody>
          <a:bodyPr wrap="square" rtlCol="0">
            <a:spAutoFit/>
          </a:bodyPr>
          <a:lstStyle/>
          <a:p>
            <a:pPr algn="ctr"/>
            <a:r>
              <a:rPr lang="en-US" sz="2800" b="1" dirty="0">
                <a:solidFill>
                  <a:srgbClr val="FFFFFF"/>
                </a:solidFill>
                <a:effectLst/>
                <a:latin typeface="Tableau Book"/>
              </a:rPr>
              <a:t>Proportions of female and male workers by country/region</a:t>
            </a:r>
            <a:endParaRPr lang="en-IN" sz="2800" dirty="0"/>
          </a:p>
        </p:txBody>
      </p:sp>
    </p:spTree>
    <p:extLst>
      <p:ext uri="{BB962C8B-B14F-4D97-AF65-F5344CB8AC3E}">
        <p14:creationId xmlns:p14="http://schemas.microsoft.com/office/powerpoint/2010/main" val="857671326"/>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E66F68-E02D-8853-98F6-44A000498850}"/>
            </a:ext>
          </a:extLst>
        </p:cNvPr>
        <p:cNvGrpSpPr/>
        <p:nvPr/>
      </p:nvGrpSpPr>
      <p:grpSpPr>
        <a:xfrm>
          <a:off x="0" y="0"/>
          <a:ext cx="0" cy="0"/>
          <a:chOff x="0" y="0"/>
          <a:chExt cx="0" cy="0"/>
        </a:xfrm>
      </p:grpSpPr>
      <p:pic>
        <p:nvPicPr>
          <p:cNvPr id="2" name="Image 0" descr="preencoded.png">
            <a:extLst>
              <a:ext uri="{FF2B5EF4-FFF2-40B4-BE49-F238E27FC236}">
                <a16:creationId xmlns:a16="http://schemas.microsoft.com/office/drawing/2014/main" id="{BC04AC7E-62B1-FC3B-3C28-E8F7F0A490C2}"/>
              </a:ext>
            </a:extLst>
          </p:cNvPr>
          <p:cNvPicPr>
            <a:picLocks noChangeAspect="1"/>
          </p:cNvPicPr>
          <p:nvPr/>
        </p:nvPicPr>
        <p:blipFill>
          <a:blip r:embed="rId3"/>
          <a:stretch>
            <a:fillRect/>
          </a:stretch>
        </p:blipFill>
        <p:spPr>
          <a:xfrm>
            <a:off x="0" y="0"/>
            <a:ext cx="14630400" cy="8229600"/>
          </a:xfrm>
          <a:prstGeom prst="rect">
            <a:avLst/>
          </a:prstGeom>
        </p:spPr>
      </p:pic>
      <p:sp>
        <p:nvSpPr>
          <p:cNvPr id="3" name="Shape 0">
            <a:extLst>
              <a:ext uri="{FF2B5EF4-FFF2-40B4-BE49-F238E27FC236}">
                <a16:creationId xmlns:a16="http://schemas.microsoft.com/office/drawing/2014/main" id="{38C4D0F9-BF2F-2C04-2000-0ECBC02AB81A}"/>
              </a:ext>
            </a:extLst>
          </p:cNvPr>
          <p:cNvSpPr/>
          <p:nvPr/>
        </p:nvSpPr>
        <p:spPr>
          <a:xfrm>
            <a:off x="0" y="0"/>
            <a:ext cx="14630400" cy="8229600"/>
          </a:xfrm>
          <a:prstGeom prst="rect">
            <a:avLst/>
          </a:prstGeom>
          <a:solidFill>
            <a:srgbClr val="0A0A0A">
              <a:alpha val="75000"/>
            </a:srgbClr>
          </a:solidFill>
          <a:ln/>
        </p:spPr>
        <p:txBody>
          <a:bodyPr/>
          <a:lstStyle/>
          <a:p>
            <a:endParaRPr lang="en-US"/>
          </a:p>
        </p:txBody>
      </p:sp>
      <p:sp>
        <p:nvSpPr>
          <p:cNvPr id="4" name="Text 1">
            <a:extLst>
              <a:ext uri="{FF2B5EF4-FFF2-40B4-BE49-F238E27FC236}">
                <a16:creationId xmlns:a16="http://schemas.microsoft.com/office/drawing/2014/main" id="{EFC010EA-CA0E-3B10-8683-ADD39C37E83F}"/>
              </a:ext>
            </a:extLst>
          </p:cNvPr>
          <p:cNvSpPr/>
          <p:nvPr/>
        </p:nvSpPr>
        <p:spPr>
          <a:xfrm>
            <a:off x="1760220" y="2220873"/>
            <a:ext cx="11058049" cy="694373"/>
          </a:xfrm>
          <a:prstGeom prst="rect">
            <a:avLst/>
          </a:prstGeom>
          <a:noFill/>
          <a:ln/>
        </p:spPr>
        <p:txBody>
          <a:bodyPr wrap="none" rtlCol="0" anchor="t"/>
          <a:lstStyle/>
          <a:p>
            <a:pPr marL="0" indent="0">
              <a:lnSpc>
                <a:spcPts val="5468"/>
              </a:lnSpc>
              <a:buNone/>
            </a:pPr>
            <a:endParaRPr lang="en-US" sz="4374" dirty="0"/>
          </a:p>
        </p:txBody>
      </p:sp>
      <p:graphicFrame>
        <p:nvGraphicFramePr>
          <p:cNvPr id="15" name="Chart 14">
            <a:extLst>
              <a:ext uri="{FF2B5EF4-FFF2-40B4-BE49-F238E27FC236}">
                <a16:creationId xmlns:a16="http://schemas.microsoft.com/office/drawing/2014/main" id="{C25157A7-5892-73F5-33EB-FB178F86926E}"/>
              </a:ext>
            </a:extLst>
          </p:cNvPr>
          <p:cNvGraphicFramePr/>
          <p:nvPr>
            <p:extLst>
              <p:ext uri="{D42A27DB-BD31-4B8C-83A1-F6EECF244321}">
                <p14:modId xmlns:p14="http://schemas.microsoft.com/office/powerpoint/2010/main" val="1829442416"/>
              </p:ext>
            </p:extLst>
          </p:nvPr>
        </p:nvGraphicFramePr>
        <p:xfrm>
          <a:off x="468351" y="1414966"/>
          <a:ext cx="13983629" cy="6502400"/>
        </p:xfrm>
        <a:graphic>
          <a:graphicData uri="http://schemas.openxmlformats.org/drawingml/2006/chart">
            <c:chart xmlns:c="http://schemas.openxmlformats.org/drawingml/2006/chart" xmlns:r="http://schemas.openxmlformats.org/officeDocument/2006/relationships" r:id="rId4"/>
          </a:graphicData>
        </a:graphic>
      </p:graphicFrame>
      <p:sp>
        <p:nvSpPr>
          <p:cNvPr id="5" name="TextBox 4">
            <a:extLst>
              <a:ext uri="{FF2B5EF4-FFF2-40B4-BE49-F238E27FC236}">
                <a16:creationId xmlns:a16="http://schemas.microsoft.com/office/drawing/2014/main" id="{7BC21869-494E-03EB-D223-1EF1597A5FC3}"/>
              </a:ext>
            </a:extLst>
          </p:cNvPr>
          <p:cNvSpPr txBox="1"/>
          <p:nvPr/>
        </p:nvSpPr>
        <p:spPr>
          <a:xfrm>
            <a:off x="0" y="312234"/>
            <a:ext cx="14552341" cy="646331"/>
          </a:xfrm>
          <a:prstGeom prst="rect">
            <a:avLst/>
          </a:prstGeom>
          <a:noFill/>
        </p:spPr>
        <p:txBody>
          <a:bodyPr wrap="square" rtlCol="0">
            <a:spAutoFit/>
          </a:bodyPr>
          <a:lstStyle/>
          <a:p>
            <a:pPr algn="ctr"/>
            <a:r>
              <a:rPr lang="en-US" sz="3600" b="1" dirty="0">
                <a:solidFill>
                  <a:schemeClr val="bg1"/>
                </a:solidFill>
              </a:rPr>
              <a:t>Nike Worldwide Revenue </a:t>
            </a:r>
            <a:endParaRPr lang="en-IN" sz="3600" b="1" dirty="0">
              <a:solidFill>
                <a:schemeClr val="bg1"/>
              </a:solidFill>
            </a:endParaRPr>
          </a:p>
        </p:txBody>
      </p:sp>
    </p:spTree>
    <p:extLst>
      <p:ext uri="{BB962C8B-B14F-4D97-AF65-F5344CB8AC3E}">
        <p14:creationId xmlns:p14="http://schemas.microsoft.com/office/powerpoint/2010/main" val="3531961369"/>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5A4CBA-2D6E-AEB6-777F-08B479A93D3C}"/>
            </a:ext>
          </a:extLst>
        </p:cNvPr>
        <p:cNvGrpSpPr/>
        <p:nvPr/>
      </p:nvGrpSpPr>
      <p:grpSpPr>
        <a:xfrm>
          <a:off x="0" y="0"/>
          <a:ext cx="0" cy="0"/>
          <a:chOff x="0" y="0"/>
          <a:chExt cx="0" cy="0"/>
        </a:xfrm>
      </p:grpSpPr>
      <p:pic>
        <p:nvPicPr>
          <p:cNvPr id="2" name="Image 0" descr="preencoded.png">
            <a:extLst>
              <a:ext uri="{FF2B5EF4-FFF2-40B4-BE49-F238E27FC236}">
                <a16:creationId xmlns:a16="http://schemas.microsoft.com/office/drawing/2014/main" id="{E34114FA-6183-B99A-D2BF-AB3C6AA88056}"/>
              </a:ext>
            </a:extLst>
          </p:cNvPr>
          <p:cNvPicPr>
            <a:picLocks noChangeAspect="1"/>
          </p:cNvPicPr>
          <p:nvPr/>
        </p:nvPicPr>
        <p:blipFill>
          <a:blip r:embed="rId3"/>
          <a:stretch>
            <a:fillRect/>
          </a:stretch>
        </p:blipFill>
        <p:spPr>
          <a:xfrm>
            <a:off x="0" y="0"/>
            <a:ext cx="14630400" cy="8229600"/>
          </a:xfrm>
          <a:prstGeom prst="rect">
            <a:avLst/>
          </a:prstGeom>
        </p:spPr>
      </p:pic>
      <p:sp>
        <p:nvSpPr>
          <p:cNvPr id="3" name="Shape 0">
            <a:extLst>
              <a:ext uri="{FF2B5EF4-FFF2-40B4-BE49-F238E27FC236}">
                <a16:creationId xmlns:a16="http://schemas.microsoft.com/office/drawing/2014/main" id="{A30C3271-7523-97EC-5CF7-F916270EDA62}"/>
              </a:ext>
            </a:extLst>
          </p:cNvPr>
          <p:cNvSpPr/>
          <p:nvPr/>
        </p:nvSpPr>
        <p:spPr>
          <a:xfrm>
            <a:off x="0" y="0"/>
            <a:ext cx="14630400" cy="8229600"/>
          </a:xfrm>
          <a:prstGeom prst="rect">
            <a:avLst/>
          </a:prstGeom>
          <a:solidFill>
            <a:srgbClr val="0A0A0A">
              <a:alpha val="75000"/>
            </a:srgbClr>
          </a:solidFill>
          <a:ln/>
        </p:spPr>
        <p:txBody>
          <a:bodyPr/>
          <a:lstStyle/>
          <a:p>
            <a:endParaRPr lang="en-US"/>
          </a:p>
        </p:txBody>
      </p:sp>
      <p:sp>
        <p:nvSpPr>
          <p:cNvPr id="4" name="Text 1">
            <a:extLst>
              <a:ext uri="{FF2B5EF4-FFF2-40B4-BE49-F238E27FC236}">
                <a16:creationId xmlns:a16="http://schemas.microsoft.com/office/drawing/2014/main" id="{CF4618B5-E548-4411-20EA-1386EBE11856}"/>
              </a:ext>
            </a:extLst>
          </p:cNvPr>
          <p:cNvSpPr/>
          <p:nvPr/>
        </p:nvSpPr>
        <p:spPr>
          <a:xfrm>
            <a:off x="1760220" y="2220873"/>
            <a:ext cx="11058049" cy="694373"/>
          </a:xfrm>
          <a:prstGeom prst="rect">
            <a:avLst/>
          </a:prstGeom>
          <a:noFill/>
          <a:ln/>
        </p:spPr>
        <p:txBody>
          <a:bodyPr wrap="none" rtlCol="0" anchor="t"/>
          <a:lstStyle/>
          <a:p>
            <a:pPr marL="0" indent="0">
              <a:lnSpc>
                <a:spcPts val="5468"/>
              </a:lnSpc>
              <a:buNone/>
            </a:pPr>
            <a:endParaRPr lang="en-US" sz="4374" dirty="0"/>
          </a:p>
        </p:txBody>
      </p:sp>
      <p:pic>
        <p:nvPicPr>
          <p:cNvPr id="5" name="slide2" descr="NIKE_USA">
            <a:extLst>
              <a:ext uri="{FF2B5EF4-FFF2-40B4-BE49-F238E27FC236}">
                <a16:creationId xmlns:a16="http://schemas.microsoft.com/office/drawing/2014/main" id="{4BB7EDFC-47DF-E0D4-C5F5-E8E142C8EB4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23414"/>
            <a:ext cx="14630400" cy="8229600"/>
          </a:xfrm>
          <a:prstGeom prst="rect">
            <a:avLst/>
          </a:prstGeom>
        </p:spPr>
      </p:pic>
    </p:spTree>
    <p:extLst>
      <p:ext uri="{BB962C8B-B14F-4D97-AF65-F5344CB8AC3E}">
        <p14:creationId xmlns:p14="http://schemas.microsoft.com/office/powerpoint/2010/main" val="1862271442"/>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262</TotalTime>
  <Words>663</Words>
  <Application>Microsoft Office PowerPoint</Application>
  <PresentationFormat>Custom</PresentationFormat>
  <Paragraphs>81</Paragraphs>
  <Slides>12</Slides>
  <Notes>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ADLaM Display</vt:lpstr>
      <vt:lpstr>Arial</vt:lpstr>
      <vt:lpstr>Arial Rounded MT Bold</vt:lpstr>
      <vt:lpstr>Dela Gothic One</vt:lpstr>
      <vt:lpstr>DM Sans</vt:lpstr>
      <vt:lpstr>Google Sans</vt:lpstr>
      <vt:lpstr>Tableau Book</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Abhishek Padhy</cp:lastModifiedBy>
  <cp:revision>7</cp:revision>
  <dcterms:created xsi:type="dcterms:W3CDTF">2024-02-07T16:53:53Z</dcterms:created>
  <dcterms:modified xsi:type="dcterms:W3CDTF">2024-02-11T17:29:41Z</dcterms:modified>
</cp:coreProperties>
</file>