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Helvetica Neue"/>
        <a:ea typeface="Helvetica Neue"/>
        <a:cs typeface="Helvetica Neue"/>
        <a:sym typeface="Helvetica Neue"/>
      </a:defRPr>
    </a:lvl1pPr>
    <a:lvl2pPr indent="228600" latinLnBrk="0">
      <a:defRPr sz="1200">
        <a:latin typeface="Helvetica Neue"/>
        <a:ea typeface="Helvetica Neue"/>
        <a:cs typeface="Helvetica Neue"/>
        <a:sym typeface="Helvetica Neue"/>
      </a:defRPr>
    </a:lvl2pPr>
    <a:lvl3pPr indent="457200" latinLnBrk="0">
      <a:defRPr sz="1200">
        <a:latin typeface="Helvetica Neue"/>
        <a:ea typeface="Helvetica Neue"/>
        <a:cs typeface="Helvetica Neue"/>
        <a:sym typeface="Helvetica Neue"/>
      </a:defRPr>
    </a:lvl3pPr>
    <a:lvl4pPr indent="685800" latinLnBrk="0">
      <a:defRPr sz="1200">
        <a:latin typeface="Helvetica Neue"/>
        <a:ea typeface="Helvetica Neue"/>
        <a:cs typeface="Helvetica Neue"/>
        <a:sym typeface="Helvetica Neue"/>
      </a:defRPr>
    </a:lvl4pPr>
    <a:lvl5pPr indent="914400" latinLnBrk="0">
      <a:defRPr sz="1200">
        <a:latin typeface="Helvetica Neue"/>
        <a:ea typeface="Helvetica Neue"/>
        <a:cs typeface="Helvetica Neue"/>
        <a:sym typeface="Helvetica Neue"/>
      </a:defRPr>
    </a:lvl5pPr>
    <a:lvl6pPr indent="1143000" latinLnBrk="0">
      <a:defRPr sz="1200">
        <a:latin typeface="Helvetica Neue"/>
        <a:ea typeface="Helvetica Neue"/>
        <a:cs typeface="Helvetica Neue"/>
        <a:sym typeface="Helvetica Neue"/>
      </a:defRPr>
    </a:lvl6pPr>
    <a:lvl7pPr indent="1371600" latinLnBrk="0">
      <a:defRPr sz="1200">
        <a:latin typeface="Helvetica Neue"/>
        <a:ea typeface="Helvetica Neue"/>
        <a:cs typeface="Helvetica Neue"/>
        <a:sym typeface="Helvetica Neue"/>
      </a:defRPr>
    </a:lvl7pPr>
    <a:lvl8pPr indent="1600200" latinLnBrk="0">
      <a:defRPr sz="1200">
        <a:latin typeface="Helvetica Neue"/>
        <a:ea typeface="Helvetica Neue"/>
        <a:cs typeface="Helvetica Neue"/>
        <a:sym typeface="Helvetica Neue"/>
      </a:defRPr>
    </a:lvl8pPr>
    <a:lvl9pPr indent="1828800" latinLnBrk="0">
      <a:defRPr sz="1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bg object 17" descr="bg object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05200"/>
            <a:ext cx="3992880" cy="312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bg object 18" descr="bg 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962400"/>
            <a:ext cx="3352800" cy="254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bg object 19" descr="bg 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0796" y="5132832"/>
            <a:ext cx="5823204" cy="1496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bg object 20" descr="bg object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32102"/>
            <a:ext cx="1545337" cy="189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bg object 21" descr="bg object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1203" y="1522"/>
            <a:ext cx="4079748" cy="35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bg object 22" descr="bg object 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96128" y="1522"/>
            <a:ext cx="3468625" cy="239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bg object 23" descr="bg object 2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1030224"/>
            <a:ext cx="1295400" cy="128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bg object 24" descr="bg 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0" y="2452116"/>
            <a:ext cx="1210056" cy="17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bg object 25" descr="bg object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72840" y="5446776"/>
            <a:ext cx="5052060" cy="118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bg object 26" descr="bg object 2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6400800"/>
            <a:ext cx="9144000" cy="4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bg object 27" descr="bg object 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bg object 28" descr="bg object 2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7719" y="364236"/>
            <a:ext cx="5061204" cy="3212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bg object 29" descr="bg object 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133600" y="464819"/>
            <a:ext cx="3403092" cy="2837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g object 30" descr="bg object 3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654296" y="2743200"/>
            <a:ext cx="4489704" cy="375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bg object 31" descr="bg object 3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017008" y="2953511"/>
            <a:ext cx="3432048" cy="306933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1205991" y="84531"/>
            <a:ext cx="6732017" cy="1244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09269" y="1622805"/>
            <a:ext cx="8125460" cy="287909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bg object 17" descr="bg object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05200"/>
            <a:ext cx="3992880" cy="312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bg object 18" descr="bg 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962400"/>
            <a:ext cx="3352800" cy="254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bg object 19" descr="bg 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0796" y="5132832"/>
            <a:ext cx="5823204" cy="1496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bg object 20" descr="bg object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32102"/>
            <a:ext cx="1545337" cy="189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bg object 21" descr="bg object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1203" y="1522"/>
            <a:ext cx="4079748" cy="35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bg object 22" descr="bg object 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96128" y="1522"/>
            <a:ext cx="3468625" cy="239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bg object 23" descr="bg object 2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1030224"/>
            <a:ext cx="1295400" cy="128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bg object 24" descr="bg 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0" y="2452116"/>
            <a:ext cx="1210056" cy="17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bg object 25" descr="bg object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72840" y="5446776"/>
            <a:ext cx="5052060" cy="118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bg object 26" descr="bg object 2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6400800"/>
            <a:ext cx="9144000" cy="4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g object 27" descr="bg object 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bg object 28" descr="bg object 2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7719" y="364236"/>
            <a:ext cx="5061204" cy="3212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bg object 29" descr="bg object 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133600" y="464819"/>
            <a:ext cx="3403092" cy="2837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bg object 30" descr="bg object 3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654296" y="2743200"/>
            <a:ext cx="4489704" cy="375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bg object 31" descr="bg object 3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017008" y="2953511"/>
            <a:ext cx="3432048" cy="306933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itle Text"/>
          <p:cNvSpPr txBox="1"/>
          <p:nvPr>
            <p:ph type="title"/>
          </p:nvPr>
        </p:nvSpPr>
        <p:spPr>
          <a:xfrm>
            <a:off x="1205991" y="84531"/>
            <a:ext cx="6732017" cy="1244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bg object 17" descr="bg object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05200"/>
            <a:ext cx="3992880" cy="312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bg object 18" descr="bg 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962400"/>
            <a:ext cx="3352800" cy="254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g object 19" descr="bg 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0796" y="5132832"/>
            <a:ext cx="5823204" cy="1496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bg object 20" descr="bg object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32102"/>
            <a:ext cx="1545337" cy="189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bg object 21" descr="bg object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1203" y="1522"/>
            <a:ext cx="4079748" cy="35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bg object 22" descr="bg object 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96128" y="1522"/>
            <a:ext cx="3468625" cy="239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bg object 23" descr="bg object 2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1030224"/>
            <a:ext cx="1295400" cy="128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g object 24" descr="bg 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0" y="2452116"/>
            <a:ext cx="1210056" cy="17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bg object 25" descr="bg object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72840" y="5446776"/>
            <a:ext cx="5052060" cy="118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bg object 26" descr="bg object 2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6400800"/>
            <a:ext cx="9144000" cy="4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bg object 27" descr="bg object 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bg object 28" descr="bg object 2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7719" y="364236"/>
            <a:ext cx="5061204" cy="3212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bg object 29" descr="bg object 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133600" y="464819"/>
            <a:ext cx="3403092" cy="2837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bg object 30" descr="bg object 3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654296" y="2743200"/>
            <a:ext cx="4489704" cy="375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bg object 31" descr="bg object 3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017008" y="2953511"/>
            <a:ext cx="3432048" cy="3069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/>
          <p:nvPr>
            <p:ph type="title"/>
          </p:nvPr>
        </p:nvSpPr>
        <p:spPr>
          <a:xfrm>
            <a:off x="1205991" y="84531"/>
            <a:ext cx="6732017" cy="1244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slideLayout" Target="../slideLayouts/slideLayout1.xml"/><Relationship Id="rId19" Type="http://schemas.openxmlformats.org/officeDocument/2006/relationships/slideLayout" Target="../slideLayouts/slideLayout2.xml"/><Relationship Id="rId20" Type="http://schemas.openxmlformats.org/officeDocument/2006/relationships/slideLayout" Target="../slideLayouts/slideLayout3.xml"/><Relationship Id="rId21" Type="http://schemas.openxmlformats.org/officeDocument/2006/relationships/slideLayout" Target="../slideLayouts/slideLayout4.xml"/><Relationship Id="rId22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g object 17" descr="bg object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05200"/>
            <a:ext cx="3992880" cy="312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bg object 18" descr="bg 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962400"/>
            <a:ext cx="3352800" cy="254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bg object 19" descr="bg 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0796" y="5132832"/>
            <a:ext cx="5823204" cy="1496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bg object 20" descr="bg object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832102"/>
            <a:ext cx="1545337" cy="189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g object 21" descr="bg object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1203" y="1522"/>
            <a:ext cx="4079748" cy="35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g object 22" descr="bg object 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96128" y="1522"/>
            <a:ext cx="3468625" cy="239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bg object 23" descr="bg object 2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1030224"/>
            <a:ext cx="1295400" cy="128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bg object 24" descr="bg object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0" y="2452116"/>
            <a:ext cx="1210056" cy="17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g object 25" descr="bg object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72840" y="5446776"/>
            <a:ext cx="5052060" cy="118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bg object 26" descr="bg object 2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6400800"/>
            <a:ext cx="9144000" cy="4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bg object 27" descr="bg object 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bg object 28" descr="bg object 2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7719" y="364236"/>
            <a:ext cx="5061204" cy="3212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g object 29" descr="bg object 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133600" y="464819"/>
            <a:ext cx="3403092" cy="2837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bg object 30" descr="bg object 3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654296" y="2743200"/>
            <a:ext cx="4489704" cy="375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bg object 31" descr="bg object 3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017008" y="2953511"/>
            <a:ext cx="3432048" cy="306933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8377173" y="6295957"/>
            <a:ext cx="228601" cy="201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38100">
              <a:lnSpc>
                <a:spcPts val="1600"/>
              </a:lnSpc>
              <a:defRPr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8"/>
    <p:sldLayoutId id="2147483650" r:id="rId19"/>
    <p:sldLayoutId id="2147483651" r:id="rId20"/>
    <p:sldLayoutId id="2147483652" r:id="rId21"/>
    <p:sldLayoutId id="2147483653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DEB9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3CC3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3810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://www.docstoc.com/docs/10076142/Research-Methods" TargetMode="External"/><Relationship Id="rId4" Type="http://schemas.openxmlformats.org/officeDocument/2006/relationships/hyperlink" Target="http://www.slideshare.net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8.png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11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20" name="object 8"/>
          <p:cNvSpPr txBox="1"/>
          <p:nvPr/>
        </p:nvSpPr>
        <p:spPr>
          <a:xfrm>
            <a:off x="1268911" y="2883408"/>
            <a:ext cx="7369176" cy="1508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715644" algn="ctr">
              <a:spcBef>
                <a:spcPts val="100"/>
              </a:spcBef>
              <a:defRPr b="1" spc="35" sz="4400">
                <a:solidFill>
                  <a:srgbClr val="FDEB93"/>
                </a:solidFill>
              </a:defRPr>
            </a:pPr>
            <a:r>
              <a:t>RESEARCH</a:t>
            </a:r>
            <a:r>
              <a:rPr spc="0"/>
              <a:t> </a:t>
            </a:r>
            <a:r>
              <a:rPr spc="185"/>
              <a:t>METHODOLOGY</a:t>
            </a:r>
          </a:p>
          <a:p>
            <a:pPr marR="713740" algn="ctr">
              <a:defRPr b="1" spc="250" sz="4400">
                <a:solidFill>
                  <a:srgbClr val="FDEB93"/>
                </a:solidFill>
              </a:defRPr>
            </a:pPr>
            <a:r>
              <a:t>What Is Research ?</a:t>
            </a:r>
            <a:endParaRPr spc="110" sz="3100"/>
          </a:p>
          <a:p>
            <a:pPr marR="713740" algn="ctr">
              <a:defRPr b="1" spc="56" sz="1000">
                <a:solidFill>
                  <a:srgbClr val="FDEB93"/>
                </a:solidFill>
              </a:defRPr>
            </a:pPr>
            <a:r>
              <a:t>BY - Abhishek Waghchaure</a:t>
            </a:r>
          </a:p>
        </p:txBody>
      </p:sp>
      <p:pic>
        <p:nvPicPr>
          <p:cNvPr id="121" name="object 9" descr="object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object 10" descr="object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object 12"/>
          <p:cNvSpPr txBox="1"/>
          <p:nvPr>
            <p:ph type="sldNum" sz="quarter" idx="4294967295"/>
          </p:nvPr>
        </p:nvSpPr>
        <p:spPr>
          <a:xfrm>
            <a:off x="8467090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47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80" name="object 3"/>
          <p:cNvSpPr txBox="1"/>
          <p:nvPr>
            <p:ph type="title"/>
          </p:nvPr>
        </p:nvSpPr>
        <p:spPr>
          <a:xfrm>
            <a:off x="314044" y="84531"/>
            <a:ext cx="8514717" cy="635001"/>
          </a:xfrm>
          <a:prstGeom prst="rect">
            <a:avLst/>
          </a:prstGeom>
        </p:spPr>
        <p:txBody>
          <a:bodyPr/>
          <a:lstStyle/>
          <a:p>
            <a:pPr indent="12700">
              <a:defRPr spc="-100">
                <a:solidFill>
                  <a:srgbClr val="FDF4BE"/>
                </a:solidFill>
              </a:defRPr>
            </a:pPr>
            <a:r>
              <a:t>CRITERIA</a:t>
            </a:r>
            <a:r>
              <a:rPr spc="0"/>
              <a:t> </a:t>
            </a:r>
            <a:r>
              <a:t>OF A GOOD RESEARCH</a:t>
            </a:r>
          </a:p>
        </p:txBody>
      </p:sp>
      <p:sp>
        <p:nvSpPr>
          <p:cNvPr id="181" name="object 43"/>
          <p:cNvSpPr txBox="1"/>
          <p:nvPr/>
        </p:nvSpPr>
        <p:spPr>
          <a:xfrm>
            <a:off x="535940" y="1632621"/>
            <a:ext cx="7931151" cy="380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8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Purpose</a:t>
            </a:r>
            <a:r>
              <a:rPr spc="-3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clearly</a:t>
            </a:r>
            <a:r>
              <a:rPr spc="-2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defined.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Research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process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detailed.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Research</a:t>
            </a:r>
            <a:r>
              <a:rPr spc="-1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design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thoroughly</a:t>
            </a:r>
            <a:r>
              <a:rPr spc="-3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planned.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High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ethical</a:t>
            </a:r>
            <a:r>
              <a:rPr spc="-1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standards</a:t>
            </a:r>
            <a:r>
              <a:rPr spc="-2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applied.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Adequate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analysis</a:t>
            </a:r>
            <a:r>
              <a:rPr spc="-1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for</a:t>
            </a:r>
            <a:r>
              <a:rPr spc="-1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decision</a:t>
            </a:r>
            <a:r>
              <a:rPr spc="-1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maker’s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5" sz="3200">
                <a:solidFill>
                  <a:srgbClr val="33CC33"/>
                </a:solidFill>
              </a:rPr>
              <a:t>needs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Conclusions</a:t>
            </a:r>
            <a:r>
              <a:rPr spc="-5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justified.</a:t>
            </a:r>
            <a:endParaRPr spc="16" sz="3200"/>
          </a:p>
          <a:p>
            <a:pPr indent="12700">
              <a:spcBef>
                <a:spcPts val="700"/>
              </a:spcBef>
              <a:tabLst>
                <a:tab pos="469900" algn="l"/>
              </a:tabLst>
              <a:defRPr spc="10" sz="19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∆	</a:t>
            </a:r>
            <a:r>
              <a:rPr spc="0" sz="3200">
                <a:solidFill>
                  <a:srgbClr val="33CC33"/>
                </a:solidFill>
              </a:rPr>
              <a:t>Researcher’s</a:t>
            </a:r>
            <a:r>
              <a:rPr spc="-20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experience</a:t>
            </a:r>
            <a:r>
              <a:rPr spc="-25" sz="3200">
                <a:solidFill>
                  <a:srgbClr val="33CC33"/>
                </a:solidFill>
              </a:rPr>
              <a:t> </a:t>
            </a:r>
            <a:r>
              <a:rPr spc="0" sz="3200">
                <a:solidFill>
                  <a:srgbClr val="33CC33"/>
                </a:solidFill>
              </a:rPr>
              <a:t>reflected.</a:t>
            </a:r>
          </a:p>
        </p:txBody>
      </p:sp>
      <p:pic>
        <p:nvPicPr>
          <p:cNvPr id="182" name="object 44" descr="object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3042" y="5719571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object 45"/>
          <p:cNvSpPr txBox="1"/>
          <p:nvPr/>
        </p:nvSpPr>
        <p:spPr>
          <a:xfrm>
            <a:off x="8454390" y="5774740"/>
            <a:ext cx="205741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12</a:t>
            </a:r>
          </a:p>
        </p:txBody>
      </p:sp>
      <p:pic>
        <p:nvPicPr>
          <p:cNvPr id="184" name="object 46" descr="object 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3"/>
          <p:cNvSpPr txBox="1"/>
          <p:nvPr>
            <p:ph type="title"/>
          </p:nvPr>
        </p:nvSpPr>
        <p:spPr>
          <a:xfrm>
            <a:off x="861681" y="336549"/>
            <a:ext cx="7108826" cy="635001"/>
          </a:xfrm>
          <a:prstGeom prst="rect">
            <a:avLst/>
          </a:prstGeom>
        </p:spPr>
        <p:txBody>
          <a:bodyPr/>
          <a:lstStyle/>
          <a:p>
            <a:pPr indent="12700">
              <a:defRPr b="0" spc="-100"/>
            </a:pPr>
            <a:r>
              <a:t>SIGNIFICANCE</a:t>
            </a:r>
            <a:r>
              <a:rPr spc="0"/>
              <a:t> </a:t>
            </a:r>
            <a:r>
              <a:t>OF RESEARCH</a:t>
            </a:r>
          </a:p>
        </p:txBody>
      </p:sp>
      <p:sp>
        <p:nvSpPr>
          <p:cNvPr id="187" name="object 66"/>
          <p:cNvSpPr txBox="1"/>
          <p:nvPr/>
        </p:nvSpPr>
        <p:spPr>
          <a:xfrm>
            <a:off x="340981" y="1491306"/>
            <a:ext cx="8150226" cy="438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Throws </a:t>
            </a:r>
            <a:r>
              <a:rPr spc="-5"/>
              <a:t>light</a:t>
            </a:r>
            <a:r>
              <a:rPr spc="-20"/>
              <a:t> </a:t>
            </a:r>
            <a:r>
              <a:t>on </a:t>
            </a:r>
            <a:r>
              <a:rPr spc="-5"/>
              <a:t>risks and</a:t>
            </a:r>
            <a:r>
              <a:t> </a:t>
            </a:r>
            <a:r>
              <a:rPr spc="-5"/>
              <a:t>uncertainty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Identify</a:t>
            </a:r>
            <a:r>
              <a:rPr spc="-15"/>
              <a:t> </a:t>
            </a:r>
            <a:r>
              <a:rPr spc="-5"/>
              <a:t>alternative</a:t>
            </a:r>
            <a:r>
              <a:rPr spc="-15"/>
              <a:t> </a:t>
            </a:r>
            <a:r>
              <a:rPr spc="-5"/>
              <a:t>courses</a:t>
            </a:r>
            <a:r>
              <a:rPr spc="-15"/>
              <a:t> </a:t>
            </a:r>
            <a:r>
              <a:rPr spc="-5"/>
              <a:t>of</a:t>
            </a:r>
            <a:r>
              <a:t> </a:t>
            </a:r>
            <a:r>
              <a:rPr spc="-5"/>
              <a:t>action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</a:t>
            </a:r>
            <a:r>
              <a:rPr spc="-10"/>
              <a:t> </a:t>
            </a:r>
            <a:r>
              <a:t>in economic use</a:t>
            </a:r>
            <a:r>
              <a:rPr spc="-15"/>
              <a:t> </a:t>
            </a:r>
            <a:r>
              <a:rPr spc="0"/>
              <a:t>of</a:t>
            </a:r>
            <a:r>
              <a:t> resources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 in</a:t>
            </a:r>
            <a:r>
              <a:rPr spc="0"/>
              <a:t> </a:t>
            </a:r>
            <a:r>
              <a:t>project identification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Solves</a:t>
            </a:r>
            <a:r>
              <a:rPr spc="-40"/>
              <a:t> </a:t>
            </a:r>
            <a:r>
              <a:rPr spc="-5"/>
              <a:t>investment</a:t>
            </a:r>
            <a:r>
              <a:rPr spc="-15"/>
              <a:t> </a:t>
            </a:r>
            <a:r>
              <a:rPr spc="-5"/>
              <a:t>problems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Solves</a:t>
            </a:r>
            <a:r>
              <a:rPr spc="-50"/>
              <a:t> </a:t>
            </a:r>
            <a:r>
              <a:t>pricing</a:t>
            </a:r>
            <a:r>
              <a:rPr spc="-25"/>
              <a:t> </a:t>
            </a:r>
            <a:r>
              <a:rPr spc="-5"/>
              <a:t>problems</a:t>
            </a:r>
          </a:p>
          <a:p>
            <a:pPr marL="355600" indent="-342900"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Solves</a:t>
            </a:r>
            <a:r>
              <a:rPr spc="-35"/>
              <a:t> </a:t>
            </a:r>
            <a:r>
              <a:rPr spc="-5"/>
              <a:t>allocation</a:t>
            </a:r>
            <a:r>
              <a:rPr spc="-30"/>
              <a:t> </a:t>
            </a:r>
            <a:r>
              <a:rPr spc="-5"/>
              <a:t>problems</a:t>
            </a:r>
          </a:p>
          <a:p>
            <a:pPr marL="355600" marR="5080" indent="-342900">
              <a:lnSpc>
                <a:spcPts val="26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1435100" algn="l"/>
                <a:tab pos="2616200" algn="l"/>
                <a:tab pos="4343400" algn="l"/>
                <a:tab pos="4991100" algn="l"/>
                <a:tab pos="6375400" algn="l"/>
                <a:tab pos="78359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spc="5"/>
              <a:t>o</a:t>
            </a:r>
            <a:r>
              <a:t>l</a:t>
            </a:r>
            <a:r>
              <a:rPr spc="5"/>
              <a:t>v</a:t>
            </a:r>
            <a:r>
              <a:t>es</a:t>
            </a:r>
            <a:r>
              <a:rPr spc="0"/>
              <a:t>	</a:t>
            </a:r>
            <a:r>
              <a:t>vari</a:t>
            </a:r>
            <a:r>
              <a:rPr spc="5"/>
              <a:t>o</a:t>
            </a:r>
            <a:r>
              <a:t>us</a:t>
            </a:r>
            <a:r>
              <a:rPr spc="0"/>
              <a:t>	</a:t>
            </a:r>
            <a:r>
              <a:t>o</a:t>
            </a:r>
            <a:r>
              <a:rPr spc="0"/>
              <a:t>p</a:t>
            </a:r>
            <a:r>
              <a:t>er</a:t>
            </a:r>
            <a:r>
              <a:rPr spc="-25"/>
              <a:t>a</a:t>
            </a:r>
            <a:r>
              <a:t>tional</a:t>
            </a:r>
            <a:r>
              <a:rPr spc="0"/>
              <a:t>	</a:t>
            </a:r>
            <a:r>
              <a:t>and</a:t>
            </a:r>
            <a:r>
              <a:rPr spc="0"/>
              <a:t>	</a:t>
            </a:r>
            <a:r>
              <a:t>p</a:t>
            </a:r>
            <a:r>
              <a:rPr spc="0"/>
              <a:t>l</a:t>
            </a:r>
            <a:r>
              <a:t>anni</a:t>
            </a:r>
            <a:r>
              <a:rPr spc="-15"/>
              <a:t>n</a:t>
            </a:r>
            <a:r>
              <a:t>g</a:t>
            </a:r>
            <a:r>
              <a:rPr spc="0"/>
              <a:t>	</a:t>
            </a:r>
            <a:r>
              <a:t>p</a:t>
            </a:r>
            <a:r>
              <a:rPr spc="0"/>
              <a:t>r</a:t>
            </a:r>
            <a:r>
              <a:t>o</a:t>
            </a:r>
            <a:r>
              <a:rPr spc="0"/>
              <a:t>b</a:t>
            </a:r>
            <a:r>
              <a:t>le</a:t>
            </a:r>
            <a:r>
              <a:rPr spc="-25"/>
              <a:t>m</a:t>
            </a:r>
            <a:r>
              <a:t>s</a:t>
            </a:r>
            <a:r>
              <a:rPr spc="0"/>
              <a:t>	of  business</a:t>
            </a:r>
            <a:r>
              <a:rPr spc="-30"/>
              <a:t> </a:t>
            </a:r>
            <a:r>
              <a:t>and</a:t>
            </a:r>
            <a:r>
              <a:rPr spc="0"/>
              <a:t> industry</a:t>
            </a:r>
          </a:p>
          <a:p>
            <a:pPr marL="355600" marR="5080" indent="-342900">
              <a:lnSpc>
                <a:spcPct val="80000"/>
              </a:lnSpc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3136900" algn="l"/>
                <a:tab pos="3683000" algn="l"/>
                <a:tab pos="6007100" algn="l"/>
                <a:tab pos="7239000" algn="l"/>
                <a:tab pos="76581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</a:t>
            </a:r>
            <a:r>
              <a:rPr spc="5"/>
              <a:t>r</a:t>
            </a:r>
            <a:r>
              <a:rPr spc="0"/>
              <a:t>ov</a:t>
            </a:r>
            <a:r>
              <a:t>i</a:t>
            </a:r>
            <a:r>
              <a:rPr spc="5"/>
              <a:t>d</a:t>
            </a:r>
            <a:r>
              <a:t>es</a:t>
            </a:r>
            <a:r>
              <a:rPr spc="340"/>
              <a:t> </a:t>
            </a:r>
            <a:r>
              <a:rPr spc="-15"/>
              <a:t>t</a:t>
            </a:r>
            <a:r>
              <a:t>he</a:t>
            </a:r>
            <a:r>
              <a:rPr spc="340"/>
              <a:t> </a:t>
            </a:r>
            <a:r>
              <a:t>basis</a:t>
            </a:r>
            <a:r>
              <a:rPr spc="0"/>
              <a:t>	</a:t>
            </a:r>
            <a:r>
              <a:t>f</a:t>
            </a:r>
            <a:r>
              <a:rPr spc="0"/>
              <a:t>o</a:t>
            </a:r>
            <a:r>
              <a:t>r</a:t>
            </a:r>
            <a:r>
              <a:rPr spc="0"/>
              <a:t>	</a:t>
            </a:r>
            <a:r>
              <a:t>all</a:t>
            </a:r>
            <a:r>
              <a:rPr spc="340"/>
              <a:t> </a:t>
            </a:r>
            <a:r>
              <a:t>g</a:t>
            </a:r>
            <a:r>
              <a:rPr spc="0"/>
              <a:t>o</a:t>
            </a:r>
            <a:r>
              <a:t>ver</a:t>
            </a:r>
            <a:r>
              <a:rPr spc="0"/>
              <a:t>n</a:t>
            </a:r>
            <a:r>
              <a:rPr spc="-20"/>
              <a:t>m</a:t>
            </a:r>
            <a:r>
              <a:t>ent</a:t>
            </a:r>
            <a:r>
              <a:rPr spc="0"/>
              <a:t>	</a:t>
            </a:r>
            <a:r>
              <a:rPr spc="5"/>
              <a:t>p</a:t>
            </a:r>
            <a:r>
              <a:t>o</a:t>
            </a:r>
            <a:r>
              <a:rPr spc="0"/>
              <a:t>l</a:t>
            </a:r>
            <a:r>
              <a:t>ici</a:t>
            </a:r>
            <a:r>
              <a:rPr spc="-25"/>
              <a:t>e</a:t>
            </a:r>
            <a:r>
              <a:t>s</a:t>
            </a:r>
            <a:r>
              <a:rPr spc="0"/>
              <a:t>	</a:t>
            </a:r>
            <a:r>
              <a:t>in</a:t>
            </a:r>
            <a:r>
              <a:rPr spc="0"/>
              <a:t>	our  </a:t>
            </a:r>
            <a:r>
              <a:t>economic system.</a:t>
            </a:r>
          </a:p>
        </p:txBody>
      </p:sp>
      <p:pic>
        <p:nvPicPr>
          <p:cNvPr id="188" name="object 67" descr="object 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3042" y="5719571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object 68"/>
          <p:cNvSpPr txBox="1"/>
          <p:nvPr>
            <p:ph type="sldNum" sz="quarter" idx="4294967295"/>
          </p:nvPr>
        </p:nvSpPr>
        <p:spPr>
          <a:xfrm>
            <a:off x="8428990" y="5781456"/>
            <a:ext cx="222003" cy="2010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79"/>
          <p:cNvSpPr txBox="1"/>
          <p:nvPr/>
        </p:nvSpPr>
        <p:spPr>
          <a:xfrm>
            <a:off x="601076" y="1030625"/>
            <a:ext cx="7767957" cy="41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6985" indent="-342900">
              <a:lnSpc>
                <a:spcPts val="3000"/>
              </a:lnSpc>
              <a:spcBef>
                <a:spcPts val="4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</a:t>
            </a:r>
            <a:r>
              <a:rPr spc="260"/>
              <a:t> </a:t>
            </a:r>
            <a:r>
              <a:rPr spc="-5"/>
              <a:t>students,</a:t>
            </a:r>
            <a:r>
              <a:rPr spc="260"/>
              <a:t> </a:t>
            </a:r>
            <a:r>
              <a:rPr spc="-5"/>
              <a:t>research</a:t>
            </a:r>
            <a:r>
              <a:rPr spc="260"/>
              <a:t> </a:t>
            </a:r>
            <a:r>
              <a:rPr spc="-10"/>
              <a:t>means</a:t>
            </a:r>
            <a:r>
              <a:rPr spc="270"/>
              <a:t> </a:t>
            </a:r>
            <a:r>
              <a:rPr spc="-5"/>
              <a:t>a</a:t>
            </a:r>
            <a:r>
              <a:rPr spc="270"/>
              <a:t> </a:t>
            </a:r>
            <a:r>
              <a:rPr spc="-5"/>
              <a:t>careerism</a:t>
            </a:r>
            <a:r>
              <a:rPr spc="265"/>
              <a:t> </a:t>
            </a:r>
            <a:r>
              <a:t>or</a:t>
            </a:r>
            <a:r>
              <a:rPr spc="265"/>
              <a:t> </a:t>
            </a:r>
            <a:r>
              <a:rPr spc="-5"/>
              <a:t>a</a:t>
            </a:r>
            <a:r>
              <a:rPr spc="254"/>
              <a:t> </a:t>
            </a:r>
            <a:r>
              <a:rPr spc="-5"/>
              <a:t>way </a:t>
            </a:r>
            <a:r>
              <a:rPr spc="-685"/>
              <a:t> </a:t>
            </a:r>
            <a:r>
              <a:t>to</a:t>
            </a:r>
            <a:r>
              <a:rPr spc="-5"/>
              <a:t> attain</a:t>
            </a:r>
            <a:r>
              <a:rPr spc="-15"/>
              <a:t> </a:t>
            </a:r>
            <a:r>
              <a:rPr spc="-5"/>
              <a:t>a</a:t>
            </a:r>
            <a:r>
              <a:rPr spc="-10"/>
              <a:t> </a:t>
            </a:r>
            <a:r>
              <a:rPr spc="-5"/>
              <a:t>high</a:t>
            </a:r>
            <a:r>
              <a:t> position</a:t>
            </a:r>
            <a:r>
              <a:rPr spc="-25"/>
              <a:t> </a:t>
            </a:r>
            <a:r>
              <a:rPr spc="-5"/>
              <a:t>in </a:t>
            </a:r>
            <a:r>
              <a:t>the</a:t>
            </a:r>
            <a:r>
              <a:rPr spc="-5"/>
              <a:t> social</a:t>
            </a:r>
            <a:r>
              <a:rPr spc="-20"/>
              <a:t> </a:t>
            </a:r>
            <a:r>
              <a:t>structure.</a:t>
            </a:r>
          </a:p>
          <a:p>
            <a:pPr marL="355600" marR="5080" indent="-342900">
              <a:lnSpc>
                <a:spcPts val="3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</a:t>
            </a:r>
            <a:r>
              <a:rPr spc="104"/>
              <a:t> </a:t>
            </a:r>
            <a:r>
              <a:rPr spc="-5"/>
              <a:t>professionals</a:t>
            </a:r>
            <a:r>
              <a:rPr spc="125"/>
              <a:t> </a:t>
            </a:r>
            <a:r>
              <a:rPr spc="-10"/>
              <a:t>in</a:t>
            </a:r>
            <a:r>
              <a:rPr spc="100"/>
              <a:t> </a:t>
            </a:r>
            <a:r>
              <a:rPr spc="-5"/>
              <a:t>research,</a:t>
            </a:r>
            <a:r>
              <a:rPr spc="100"/>
              <a:t> </a:t>
            </a:r>
            <a:r>
              <a:rPr spc="-5"/>
              <a:t>it</a:t>
            </a:r>
            <a:r>
              <a:rPr spc="110"/>
              <a:t> </a:t>
            </a:r>
            <a:r>
              <a:rPr spc="-10"/>
              <a:t>may</a:t>
            </a:r>
            <a:r>
              <a:rPr spc="120"/>
              <a:t> </a:t>
            </a:r>
            <a:r>
              <a:rPr spc="-5"/>
              <a:t>mean</a:t>
            </a:r>
            <a:r>
              <a:rPr spc="110"/>
              <a:t> </a:t>
            </a:r>
            <a:r>
              <a:rPr spc="-5"/>
              <a:t>a</a:t>
            </a:r>
            <a:r>
              <a:rPr spc="104"/>
              <a:t> </a:t>
            </a:r>
            <a:r>
              <a:rPr spc="-5"/>
              <a:t>source </a:t>
            </a:r>
            <a:r>
              <a:rPr spc="-685"/>
              <a:t> </a:t>
            </a:r>
            <a:r>
              <a:t>of</a:t>
            </a:r>
            <a:r>
              <a:rPr spc="-10"/>
              <a:t> </a:t>
            </a:r>
            <a:r>
              <a:t>livelihood.</a:t>
            </a:r>
          </a:p>
          <a:p>
            <a:pPr marL="355600" marR="6985" indent="-342900">
              <a:lnSpc>
                <a:spcPts val="3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977900" algn="l"/>
                <a:tab pos="2933700" algn="l"/>
                <a:tab pos="3581400" algn="l"/>
                <a:tab pos="4953000" algn="l"/>
                <a:tab pos="6273800" algn="l"/>
                <a:tab pos="73152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</a:t>
            </a:r>
            <a:r>
              <a:rPr spc="-5"/>
              <a:t>r</a:t>
            </a:r>
            <a:r>
              <a:t>	</a:t>
            </a:r>
            <a:r>
              <a:rPr spc="-5"/>
              <a:t>p</a:t>
            </a:r>
            <a:r>
              <a:t>h</a:t>
            </a:r>
            <a:r>
              <a:rPr spc="-5"/>
              <a:t>ilosop</a:t>
            </a:r>
            <a:r>
              <a:t>h</a:t>
            </a:r>
            <a:r>
              <a:rPr spc="-5"/>
              <a:t>ers</a:t>
            </a:r>
            <a:r>
              <a:t>	</a:t>
            </a:r>
            <a:r>
              <a:rPr spc="-15"/>
              <a:t>an</a:t>
            </a:r>
            <a:r>
              <a:rPr spc="-5"/>
              <a:t>d</a:t>
            </a:r>
            <a:r>
              <a:t>	</a:t>
            </a:r>
            <a:r>
              <a:rPr spc="-5"/>
              <a:t>t</a:t>
            </a:r>
            <a:r>
              <a:t>h</a:t>
            </a:r>
            <a:r>
              <a:rPr spc="-5"/>
              <a:t>inkers,</a:t>
            </a:r>
            <a:r>
              <a:t>	</a:t>
            </a:r>
            <a:r>
              <a:rPr spc="-5"/>
              <a:t>research</a:t>
            </a:r>
            <a:r>
              <a:t>	</a:t>
            </a:r>
            <a:r>
              <a:rPr spc="-20"/>
              <a:t>m</a:t>
            </a:r>
            <a:r>
              <a:rPr spc="-5"/>
              <a:t>e</a:t>
            </a:r>
            <a:r>
              <a:rPr spc="-20"/>
              <a:t>a</a:t>
            </a:r>
            <a:r>
              <a:rPr spc="-5"/>
              <a:t>ns</a:t>
            </a:r>
            <a:r>
              <a:t>	</a:t>
            </a:r>
            <a:r>
              <a:rPr spc="-5"/>
              <a:t>t</a:t>
            </a:r>
            <a:r>
              <a:t>h</a:t>
            </a:r>
            <a:r>
              <a:rPr spc="-5"/>
              <a:t>e  </a:t>
            </a:r>
            <a:r>
              <a:t>outlet</a:t>
            </a:r>
            <a:r>
              <a:rPr spc="-25"/>
              <a:t> </a:t>
            </a:r>
            <a:r>
              <a:t>for </a:t>
            </a:r>
            <a:r>
              <a:rPr spc="-5"/>
              <a:t>new</a:t>
            </a:r>
            <a:r>
              <a:rPr spc="5"/>
              <a:t> </a:t>
            </a:r>
            <a:r>
              <a:t>ideas</a:t>
            </a:r>
            <a:r>
              <a:rPr spc="-30"/>
              <a:t> </a:t>
            </a:r>
            <a:r>
              <a:rPr spc="-5"/>
              <a:t>and</a:t>
            </a:r>
            <a:r>
              <a:t> insights.</a:t>
            </a:r>
          </a:p>
          <a:p>
            <a:pPr marL="355600" marR="8254" indent="-342900">
              <a:lnSpc>
                <a:spcPts val="3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1104900" algn="l"/>
                <a:tab pos="2374900" algn="l"/>
                <a:tab pos="3251200" algn="l"/>
                <a:tab pos="4013200" algn="l"/>
                <a:tab pos="5397500" algn="l"/>
                <a:tab pos="68453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</a:t>
            </a:r>
            <a:r>
              <a:rPr spc="-5"/>
              <a:t>r</a:t>
            </a:r>
            <a:r>
              <a:t>	</a:t>
            </a:r>
            <a:r>
              <a:rPr spc="-5"/>
              <a:t>liter</a:t>
            </a:r>
            <a:r>
              <a:rPr spc="-20"/>
              <a:t>a</a:t>
            </a:r>
            <a:r>
              <a:rPr spc="-5"/>
              <a:t>ry</a:t>
            </a:r>
            <a:r>
              <a:t>	</a:t>
            </a:r>
            <a:r>
              <a:rPr spc="-20"/>
              <a:t>m</a:t>
            </a:r>
            <a:r>
              <a:rPr spc="-5"/>
              <a:t>en</a:t>
            </a:r>
            <a:r>
              <a:t>	</a:t>
            </a:r>
            <a:r>
              <a:rPr spc="-5"/>
              <a:t>and</a:t>
            </a:r>
            <a:r>
              <a:t>	</a:t>
            </a:r>
            <a:r>
              <a:rPr spc="-5"/>
              <a:t>wom</a:t>
            </a:r>
            <a:r>
              <a:rPr spc="-20"/>
              <a:t>e</a:t>
            </a:r>
            <a:r>
              <a:rPr spc="-5"/>
              <a:t>n,</a:t>
            </a:r>
            <a:r>
              <a:t>	</a:t>
            </a:r>
            <a:r>
              <a:rPr spc="-5"/>
              <a:t>rese</a:t>
            </a:r>
            <a:r>
              <a:rPr spc="-20"/>
              <a:t>a</a:t>
            </a:r>
            <a:r>
              <a:rPr spc="5"/>
              <a:t>r</a:t>
            </a:r>
            <a:r>
              <a:rPr spc="-5"/>
              <a:t>ch</a:t>
            </a:r>
            <a:r>
              <a:t>	</a:t>
            </a:r>
            <a:r>
              <a:rPr spc="-25"/>
              <a:t>m</a:t>
            </a:r>
            <a:r>
              <a:rPr spc="-5"/>
              <a:t>e</a:t>
            </a:r>
            <a:r>
              <a:rPr spc="-20"/>
              <a:t>a</a:t>
            </a:r>
            <a:r>
              <a:rPr spc="-5"/>
              <a:t>ns  development</a:t>
            </a:r>
            <a:r>
              <a:rPr spc="-30"/>
              <a:t> </a:t>
            </a:r>
            <a:r>
              <a:t>of</a:t>
            </a:r>
            <a:r>
              <a:rPr spc="15"/>
              <a:t> </a:t>
            </a:r>
            <a:r>
              <a:rPr spc="-5"/>
              <a:t>new</a:t>
            </a:r>
            <a:r>
              <a:rPr spc="-10"/>
              <a:t> </a:t>
            </a:r>
            <a:r>
              <a:t>styles</a:t>
            </a:r>
            <a:r>
              <a:rPr spc="-15"/>
              <a:t> </a:t>
            </a:r>
            <a:r>
              <a:rPr spc="-5"/>
              <a:t>and creative</a:t>
            </a:r>
            <a:r>
              <a:rPr spc="-10"/>
              <a:t> </a:t>
            </a:r>
            <a:r>
              <a:t>work.</a:t>
            </a:r>
          </a:p>
          <a:p>
            <a:pPr marL="355600" marR="6985" indent="-342900">
              <a:lnSpc>
                <a:spcPts val="3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1117600" algn="l"/>
                <a:tab pos="2527300" algn="l"/>
                <a:tab pos="3314700" algn="l"/>
                <a:tab pos="5384800" algn="l"/>
                <a:tab pos="68453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</a:t>
            </a:r>
            <a:r>
              <a:rPr spc="-5"/>
              <a:t>r</a:t>
            </a:r>
            <a:r>
              <a:t>	</a:t>
            </a:r>
            <a:r>
              <a:rPr spc="-5"/>
              <a:t>analysts</a:t>
            </a:r>
            <a:r>
              <a:t>	</a:t>
            </a:r>
            <a:r>
              <a:rPr spc="-15"/>
              <a:t>an</a:t>
            </a:r>
            <a:r>
              <a:rPr spc="-5"/>
              <a:t>d</a:t>
            </a:r>
            <a:r>
              <a:t>	</a:t>
            </a:r>
            <a:r>
              <a:rPr spc="-15"/>
              <a:t>i</a:t>
            </a:r>
            <a:r>
              <a:rPr spc="-5"/>
              <a:t>n</a:t>
            </a:r>
            <a:r>
              <a:t>t</a:t>
            </a:r>
            <a:r>
              <a:rPr spc="-5"/>
              <a:t>elle</a:t>
            </a:r>
            <a:r>
              <a:rPr spc="-30"/>
              <a:t>c</a:t>
            </a:r>
            <a:r>
              <a:rPr spc="-5"/>
              <a:t>t</a:t>
            </a:r>
            <a:r>
              <a:t>u</a:t>
            </a:r>
            <a:r>
              <a:rPr spc="-5"/>
              <a:t>a</a:t>
            </a:r>
            <a:r>
              <a:rPr spc="-20"/>
              <a:t>l</a:t>
            </a:r>
            <a:r>
              <a:rPr spc="-5"/>
              <a:t>s,</a:t>
            </a:r>
            <a:r>
              <a:t>	</a:t>
            </a:r>
            <a:r>
              <a:rPr spc="-5"/>
              <a:t>research</a:t>
            </a:r>
            <a:r>
              <a:t>	</a:t>
            </a:r>
            <a:r>
              <a:rPr spc="-20"/>
              <a:t>m</a:t>
            </a:r>
            <a:r>
              <a:rPr spc="-5"/>
              <a:t>e</a:t>
            </a:r>
            <a:r>
              <a:rPr spc="-20"/>
              <a:t>a</a:t>
            </a:r>
            <a:r>
              <a:rPr spc="-5"/>
              <a:t>ns  </a:t>
            </a:r>
            <a:r>
              <a:t>generalizations</a:t>
            </a:r>
            <a:r>
              <a:rPr spc="-45"/>
              <a:t> </a:t>
            </a:r>
            <a:r>
              <a:t>of </a:t>
            </a:r>
            <a:r>
              <a:rPr spc="-5"/>
              <a:t>new</a:t>
            </a:r>
            <a:r>
              <a:t> theories.</a:t>
            </a:r>
          </a:p>
        </p:txBody>
      </p:sp>
      <p:pic>
        <p:nvPicPr>
          <p:cNvPr id="192" name="object 80" descr="object 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3042" y="5719571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object 81"/>
          <p:cNvSpPr txBox="1"/>
          <p:nvPr>
            <p:ph type="sldNum" sz="quarter" idx="4294967295"/>
          </p:nvPr>
        </p:nvSpPr>
        <p:spPr>
          <a:xfrm>
            <a:off x="8428990" y="5781456"/>
            <a:ext cx="228601" cy="2010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70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96" name="object 5"/>
          <p:cNvSpPr txBox="1"/>
          <p:nvPr>
            <p:ph type="title"/>
          </p:nvPr>
        </p:nvSpPr>
        <p:spPr>
          <a:xfrm>
            <a:off x="519938" y="201145"/>
            <a:ext cx="8224519" cy="1244601"/>
          </a:xfrm>
          <a:prstGeom prst="rect">
            <a:avLst/>
          </a:prstGeom>
        </p:spPr>
        <p:txBody>
          <a:bodyPr/>
          <a:lstStyle/>
          <a:p>
            <a:pPr marL="3393440" marR="5080" indent="-3381376">
              <a:defRPr b="0" spc="-100"/>
            </a:pPr>
            <a:r>
              <a:t>IMPORTANCE</a:t>
            </a:r>
            <a:r>
              <a:rPr spc="0"/>
              <a:t> </a:t>
            </a:r>
            <a:r>
              <a:t>OF HOW</a:t>
            </a:r>
            <a:r>
              <a:rPr spc="0"/>
              <a:t> </a:t>
            </a:r>
            <a:r>
              <a:t>RESEARCH </a:t>
            </a:r>
            <a:r>
              <a:rPr spc="-1000"/>
              <a:t> </a:t>
            </a:r>
            <a:r>
              <a:t>DONE</a:t>
            </a:r>
          </a:p>
        </p:txBody>
      </p:sp>
      <p:sp>
        <p:nvSpPr>
          <p:cNvPr id="197" name="object 67"/>
          <p:cNvSpPr txBox="1"/>
          <p:nvPr/>
        </p:nvSpPr>
        <p:spPr>
          <a:xfrm>
            <a:off x="595185" y="1813260"/>
            <a:ext cx="8074026" cy="3464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 algn="just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</a:t>
            </a:r>
            <a:r>
              <a:rPr spc="-10"/>
              <a:t> </a:t>
            </a:r>
            <a:r>
              <a:rPr spc="-5"/>
              <a:t>helps</a:t>
            </a:r>
            <a:r>
              <a:rPr spc="-10"/>
              <a:t> </a:t>
            </a:r>
            <a:r>
              <a:rPr spc="-5"/>
              <a:t>to develop</a:t>
            </a:r>
            <a:r>
              <a:rPr spc="-20"/>
              <a:t> </a:t>
            </a:r>
            <a:r>
              <a:t>disciplined</a:t>
            </a:r>
            <a:r>
              <a:rPr spc="-30"/>
              <a:t> </a:t>
            </a:r>
            <a:r>
              <a:t>thinking.</a:t>
            </a:r>
          </a:p>
          <a:p>
            <a:pPr marL="355600" marR="5080" indent="-342900" algn="just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Knowledge</a:t>
            </a:r>
            <a:r>
              <a:rPr spc="5"/>
              <a:t> </a:t>
            </a:r>
            <a:r>
              <a:t>of</a:t>
            </a:r>
            <a:r>
              <a:rPr spc="5"/>
              <a:t> </a:t>
            </a:r>
            <a:r>
              <a:t>how</a:t>
            </a:r>
            <a:r>
              <a:rPr spc="5"/>
              <a:t> </a:t>
            </a:r>
            <a:r>
              <a:rPr spc="-5"/>
              <a:t>to</a:t>
            </a:r>
            <a:r>
              <a:t> </a:t>
            </a:r>
            <a:r>
              <a:rPr spc="-5"/>
              <a:t>research</a:t>
            </a:r>
            <a:r>
              <a:t> </a:t>
            </a:r>
            <a:r>
              <a:rPr spc="-5"/>
              <a:t>will</a:t>
            </a:r>
            <a:r>
              <a:t> </a:t>
            </a:r>
            <a:r>
              <a:rPr spc="-5"/>
              <a:t>inculcate</a:t>
            </a:r>
            <a:r>
              <a:t> </a:t>
            </a:r>
            <a:r>
              <a:rPr spc="-5"/>
              <a:t>the </a:t>
            </a:r>
            <a:r>
              <a:t> </a:t>
            </a:r>
            <a:r>
              <a:rPr spc="-5"/>
              <a:t>ability</a:t>
            </a:r>
            <a:r>
              <a:t> </a:t>
            </a:r>
            <a:r>
              <a:rPr spc="-5"/>
              <a:t>to</a:t>
            </a:r>
            <a:r>
              <a:t> </a:t>
            </a:r>
            <a:r>
              <a:rPr spc="-5"/>
              <a:t>evaluate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use</a:t>
            </a:r>
            <a:r>
              <a:t> </a:t>
            </a:r>
            <a:r>
              <a:rPr spc="-5"/>
              <a:t>research</a:t>
            </a:r>
            <a:r>
              <a:t> </a:t>
            </a:r>
            <a:r>
              <a:rPr spc="-5"/>
              <a:t>result</a:t>
            </a:r>
            <a:r>
              <a:t> </a:t>
            </a:r>
            <a:r>
              <a:rPr spc="-10"/>
              <a:t>with </a:t>
            </a:r>
            <a:r>
              <a:rPr spc="-5"/>
              <a:t> </a:t>
            </a:r>
            <a:r>
              <a:t>reasonable</a:t>
            </a:r>
            <a:r>
              <a:rPr spc="-40"/>
              <a:t> </a:t>
            </a:r>
            <a:r>
              <a:rPr spc="-5"/>
              <a:t>confidence.</a:t>
            </a:r>
          </a:p>
          <a:p>
            <a:pPr marL="355600" indent="-342900" algn="just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Satisfaction</a:t>
            </a:r>
            <a:r>
              <a:rPr spc="-40"/>
              <a:t> </a:t>
            </a:r>
            <a:r>
              <a:t>of </a:t>
            </a:r>
            <a:r>
              <a:rPr spc="-5"/>
              <a:t>acquiring</a:t>
            </a:r>
            <a:r>
              <a:t> </a:t>
            </a:r>
            <a:r>
              <a:rPr spc="-5"/>
              <a:t>a</a:t>
            </a:r>
            <a:r>
              <a:rPr spc="-10"/>
              <a:t> </a:t>
            </a:r>
            <a:r>
              <a:rPr spc="-5"/>
              <a:t>new</a:t>
            </a:r>
            <a:r>
              <a:rPr spc="5"/>
              <a:t> </a:t>
            </a:r>
            <a:r>
              <a:rPr spc="-5"/>
              <a:t>intellectual</a:t>
            </a:r>
            <a:r>
              <a:rPr spc="-35"/>
              <a:t> </a:t>
            </a:r>
            <a:r>
              <a:t>tool.</a:t>
            </a:r>
          </a:p>
          <a:p>
            <a:pPr marL="355600" marR="5080" indent="-342900" algn="just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0"/>
              <a:t> </a:t>
            </a:r>
            <a:r>
              <a:t>knowledge</a:t>
            </a:r>
            <a:r>
              <a:rPr spc="0"/>
              <a:t> of</a:t>
            </a:r>
            <a:r>
              <a:rPr spc="5"/>
              <a:t> </a:t>
            </a:r>
            <a:r>
              <a:t>research</a:t>
            </a:r>
            <a:r>
              <a:rPr spc="0"/>
              <a:t> </a:t>
            </a:r>
            <a:r>
              <a:t>methodology</a:t>
            </a:r>
            <a:r>
              <a:rPr spc="0"/>
              <a:t> </a:t>
            </a:r>
            <a:r>
              <a:t>helps</a:t>
            </a:r>
            <a:r>
              <a:rPr spc="0"/>
              <a:t> </a:t>
            </a:r>
            <a:r>
              <a:t>the </a:t>
            </a:r>
            <a:r>
              <a:rPr spc="-685"/>
              <a:t> </a:t>
            </a:r>
            <a:r>
              <a:t>consumer</a:t>
            </a:r>
            <a:r>
              <a:rPr spc="0"/>
              <a:t> of</a:t>
            </a:r>
            <a:r>
              <a:rPr spc="5"/>
              <a:t> </a:t>
            </a:r>
            <a:r>
              <a:rPr spc="0"/>
              <a:t>research</a:t>
            </a:r>
            <a:r>
              <a:rPr spc="5"/>
              <a:t> </a:t>
            </a:r>
            <a:r>
              <a:t>result</a:t>
            </a:r>
            <a:r>
              <a:rPr spc="0"/>
              <a:t> </a:t>
            </a:r>
            <a:r>
              <a:t>to</a:t>
            </a:r>
            <a:r>
              <a:rPr spc="0"/>
              <a:t> </a:t>
            </a:r>
            <a:r>
              <a:t>evaluate</a:t>
            </a:r>
            <a:r>
              <a:rPr spc="0"/>
              <a:t> </a:t>
            </a:r>
            <a:r>
              <a:t>them</a:t>
            </a:r>
            <a:r>
              <a:rPr spc="0"/>
              <a:t> and </a:t>
            </a:r>
            <a:r>
              <a:rPr spc="5"/>
              <a:t> </a:t>
            </a:r>
            <a:r>
              <a:rPr spc="0"/>
              <a:t>enables</a:t>
            </a:r>
            <a:r>
              <a:rPr spc="-35"/>
              <a:t> </a:t>
            </a:r>
            <a:r>
              <a:t>him to take</a:t>
            </a:r>
            <a:r>
              <a:rPr spc="-10"/>
              <a:t> </a:t>
            </a:r>
            <a:r>
              <a:rPr spc="0"/>
              <a:t>rational</a:t>
            </a:r>
            <a:r>
              <a:rPr spc="-30"/>
              <a:t> </a:t>
            </a:r>
            <a:r>
              <a:rPr spc="0"/>
              <a:t>decisions.</a:t>
            </a:r>
          </a:p>
        </p:txBody>
      </p:sp>
      <p:pic>
        <p:nvPicPr>
          <p:cNvPr id="198" name="object 68" descr="object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object 69" descr="object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1228" y="6234684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object 71"/>
          <p:cNvSpPr txBox="1"/>
          <p:nvPr>
            <p:ph type="sldNum" sz="quarter" idx="4294967295"/>
          </p:nvPr>
        </p:nvSpPr>
        <p:spPr>
          <a:xfrm>
            <a:off x="8377173" y="6295957"/>
            <a:ext cx="2286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61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203" name="object 3"/>
          <p:cNvSpPr txBox="1"/>
          <p:nvPr>
            <p:ph type="title"/>
          </p:nvPr>
        </p:nvSpPr>
        <p:spPr>
          <a:xfrm>
            <a:off x="2841497" y="515237"/>
            <a:ext cx="3463292" cy="635001"/>
          </a:xfrm>
          <a:prstGeom prst="rect">
            <a:avLst/>
          </a:prstGeom>
        </p:spPr>
        <p:txBody>
          <a:bodyPr/>
          <a:lstStyle>
            <a:lvl1pPr indent="12700">
              <a:defRPr spc="-100"/>
            </a:lvl1pPr>
          </a:lstStyle>
          <a:p>
            <a:pPr/>
            <a:r>
              <a:t>CONCLUSION</a:t>
            </a:r>
          </a:p>
        </p:txBody>
      </p:sp>
      <p:sp>
        <p:nvSpPr>
          <p:cNvPr id="204" name="object 58"/>
          <p:cNvSpPr txBox="1"/>
          <p:nvPr/>
        </p:nvSpPr>
        <p:spPr>
          <a:xfrm>
            <a:off x="535940" y="1633041"/>
            <a:ext cx="8074026" cy="2423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 algn="just"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Thus, </a:t>
            </a:r>
            <a:r>
              <a:rPr spc="-5"/>
              <a:t>research is the fountain of knowledge for </a:t>
            </a:r>
            <a:r>
              <a:rPr spc="-10"/>
              <a:t>the </a:t>
            </a:r>
            <a:r>
              <a:rPr spc="-5"/>
              <a:t> sake</a:t>
            </a:r>
            <a:r>
              <a:t> of</a:t>
            </a:r>
            <a:r>
              <a:rPr spc="5"/>
              <a:t> </a:t>
            </a:r>
            <a:r>
              <a:rPr spc="-5"/>
              <a:t>knowledge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10"/>
              <a:t>an</a:t>
            </a:r>
            <a:r>
              <a:rPr spc="-5"/>
              <a:t> important</a:t>
            </a:r>
            <a:r>
              <a:t> source</a:t>
            </a:r>
            <a:r>
              <a:rPr spc="5"/>
              <a:t> </a:t>
            </a:r>
            <a:r>
              <a:t>of </a:t>
            </a:r>
            <a:r>
              <a:rPr spc="5"/>
              <a:t> </a:t>
            </a:r>
            <a:r>
              <a:t>providing</a:t>
            </a:r>
            <a:r>
              <a:rPr spc="5"/>
              <a:t> </a:t>
            </a:r>
            <a:r>
              <a:rPr spc="-5"/>
              <a:t>guidelines</a:t>
            </a:r>
            <a:r>
              <a:t> for</a:t>
            </a:r>
            <a:r>
              <a:rPr spc="5"/>
              <a:t> </a:t>
            </a:r>
            <a:r>
              <a:rPr spc="-5"/>
              <a:t>solving</a:t>
            </a:r>
            <a:r>
              <a:t> </a:t>
            </a:r>
            <a:r>
              <a:rPr spc="-5"/>
              <a:t>different</a:t>
            </a:r>
            <a:r>
              <a:t> </a:t>
            </a:r>
            <a:r>
              <a:rPr spc="-5"/>
              <a:t>business, </a:t>
            </a:r>
            <a:r>
              <a:rPr spc="-685"/>
              <a:t> </a:t>
            </a:r>
            <a:r>
              <a:rPr spc="-5"/>
              <a:t>governmental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social</a:t>
            </a:r>
            <a:r>
              <a:t> </a:t>
            </a:r>
            <a:r>
              <a:rPr spc="-5"/>
              <a:t>problems.</a:t>
            </a:r>
            <a:r>
              <a:t> </a:t>
            </a:r>
            <a:r>
              <a:rPr spc="-5"/>
              <a:t>It</a:t>
            </a:r>
            <a:r>
              <a:t> </a:t>
            </a:r>
            <a:r>
              <a:rPr spc="-5"/>
              <a:t>is</a:t>
            </a:r>
            <a:r>
              <a:t> </a:t>
            </a:r>
            <a:r>
              <a:rPr spc="-5"/>
              <a:t>a</a:t>
            </a:r>
            <a:r>
              <a:t> </a:t>
            </a:r>
            <a:r>
              <a:rPr spc="-5"/>
              <a:t>sort</a:t>
            </a:r>
            <a:r>
              <a:t> of </a:t>
            </a:r>
            <a:r>
              <a:rPr spc="5"/>
              <a:t> </a:t>
            </a:r>
            <a:r>
              <a:rPr spc="-5"/>
              <a:t>formal </a:t>
            </a:r>
            <a:r>
              <a:t>training </a:t>
            </a:r>
            <a:r>
              <a:rPr spc="-5"/>
              <a:t>which enables one to understand </a:t>
            </a:r>
            <a:r>
              <a:rPr spc="-10"/>
              <a:t>the </a:t>
            </a:r>
            <a:r>
              <a:rPr spc="-5"/>
              <a:t> new</a:t>
            </a:r>
            <a:r>
              <a:t> </a:t>
            </a:r>
            <a:r>
              <a:rPr spc="-5"/>
              <a:t>development</a:t>
            </a:r>
            <a:r>
              <a:rPr spc="-10"/>
              <a:t> </a:t>
            </a:r>
            <a:r>
              <a:rPr spc="-5"/>
              <a:t>in</a:t>
            </a:r>
            <a:r>
              <a:t> </a:t>
            </a:r>
            <a:r>
              <a:rPr spc="-5"/>
              <a:t>one’s field</a:t>
            </a:r>
            <a:r>
              <a:rPr spc="10"/>
              <a:t> </a:t>
            </a:r>
            <a:r>
              <a:rPr spc="-5"/>
              <a:t>in</a:t>
            </a:r>
            <a:r>
              <a:rPr spc="-10"/>
              <a:t> </a:t>
            </a:r>
            <a:r>
              <a:rPr spc="-5"/>
              <a:t>a</a:t>
            </a:r>
            <a:r>
              <a:rPr spc="5"/>
              <a:t> </a:t>
            </a:r>
            <a:r>
              <a:rPr spc="-5"/>
              <a:t>better</a:t>
            </a:r>
            <a:r>
              <a:rPr spc="-10"/>
              <a:t> </a:t>
            </a:r>
            <a:r>
              <a:rPr spc="-5"/>
              <a:t>way.</a:t>
            </a:r>
          </a:p>
        </p:txBody>
      </p:sp>
      <p:pic>
        <p:nvPicPr>
          <p:cNvPr id="205" name="object 59" descr="object 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228" y="6234684"/>
            <a:ext cx="423673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object 60" descr="object 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object 62"/>
          <p:cNvSpPr txBox="1"/>
          <p:nvPr>
            <p:ph type="sldNum" sz="quarter" idx="4294967295"/>
          </p:nvPr>
        </p:nvSpPr>
        <p:spPr>
          <a:xfrm>
            <a:off x="8377173" y="6295957"/>
            <a:ext cx="2286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69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pic>
        <p:nvPicPr>
          <p:cNvPr id="21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476" y="382524"/>
            <a:ext cx="3846577" cy="112166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object 3"/>
          <p:cNvSpPr txBox="1"/>
          <p:nvPr>
            <p:ph type="title"/>
          </p:nvPr>
        </p:nvSpPr>
        <p:spPr>
          <a:xfrm>
            <a:off x="2967988" y="515237"/>
            <a:ext cx="3208657" cy="635001"/>
          </a:xfrm>
          <a:prstGeom prst="rect">
            <a:avLst/>
          </a:prstGeom>
        </p:spPr>
        <p:txBody>
          <a:bodyPr/>
          <a:lstStyle>
            <a:lvl1pPr indent="12700">
              <a:defRPr b="0" spc="-100"/>
            </a:lvl1pPr>
          </a:lstStyle>
          <a:p>
            <a:pPr/>
            <a:r>
              <a:t>REFERENCES</a:t>
            </a:r>
          </a:p>
        </p:txBody>
      </p:sp>
      <p:sp>
        <p:nvSpPr>
          <p:cNvPr id="212" name="object 66"/>
          <p:cNvSpPr txBox="1"/>
          <p:nvPr>
            <p:ph type="body" sz="half" idx="1"/>
          </p:nvPr>
        </p:nvSpPr>
        <p:spPr>
          <a:xfrm>
            <a:off x="405229" y="2143195"/>
            <a:ext cx="8125461" cy="2879091"/>
          </a:xfrm>
          <a:prstGeom prst="rect">
            <a:avLst/>
          </a:prstGeom>
        </p:spPr>
        <p:txBody>
          <a:bodyPr/>
          <a:lstStyle/>
          <a:p>
            <a:pPr marL="382270" marR="31750" indent="-342900">
              <a:spcBef>
                <a:spcPts val="100"/>
              </a:spcBef>
              <a:buClr>
                <a:srgbClr val="3366FF"/>
              </a:buClr>
              <a:buSzPct val="60416"/>
              <a:buChar char="■"/>
              <a:tabLst>
                <a:tab pos="381000" algn="l"/>
                <a:tab pos="381000" algn="l"/>
              </a:tabLst>
              <a:defRPr spc="-100"/>
            </a:pPr>
            <a:r>
              <a:t>C.R.Kothari,</a:t>
            </a:r>
            <a:r>
              <a:rPr spc="100"/>
              <a:t> </a:t>
            </a:r>
            <a:r>
              <a:rPr spc="0"/>
              <a:t>Research</a:t>
            </a:r>
            <a:r>
              <a:rPr spc="100"/>
              <a:t> </a:t>
            </a:r>
            <a:r>
              <a:t>Methodology,</a:t>
            </a:r>
            <a:r>
              <a:rPr spc="100"/>
              <a:t> </a:t>
            </a:r>
            <a:r>
              <a:rPr spc="0"/>
              <a:t>2</a:t>
            </a:r>
            <a:r>
              <a:rPr baseline="24304" spc="0"/>
              <a:t>nd</a:t>
            </a:r>
            <a:r>
              <a:rPr baseline="24304" spc="500"/>
              <a:t> </a:t>
            </a:r>
            <a:r>
              <a:t>revised</a:t>
            </a:r>
            <a:r>
              <a:rPr spc="100"/>
              <a:t> </a:t>
            </a:r>
            <a:r>
              <a:rPr spc="0"/>
              <a:t>edition,</a:t>
            </a:r>
            <a:r>
              <a:rPr spc="100"/>
              <a:t> </a:t>
            </a:r>
            <a:r>
              <a:t>New </a:t>
            </a:r>
            <a:r>
              <a:rPr spc="-600"/>
              <a:t> </a:t>
            </a:r>
            <a:r>
              <a:rPr spc="0"/>
              <a:t>age</a:t>
            </a:r>
            <a:r>
              <a:t> </a:t>
            </a:r>
            <a:r>
              <a:rPr spc="0"/>
              <a:t>international</a:t>
            </a:r>
            <a:r>
              <a:t> </a:t>
            </a:r>
            <a:r>
              <a:rPr spc="0"/>
              <a:t>publishers,</a:t>
            </a:r>
            <a:r>
              <a:t> </a:t>
            </a:r>
            <a:r>
              <a:rPr spc="0"/>
              <a:t>2004, 1-6.</a:t>
            </a:r>
            <a:endParaRPr spc="0"/>
          </a:p>
          <a:p>
            <a:pPr marL="382270" marR="30480" indent="-342900">
              <a:spcBef>
                <a:spcPts val="500"/>
              </a:spcBef>
              <a:buClr>
                <a:srgbClr val="3366FF"/>
              </a:buClr>
              <a:buSzPct val="60416"/>
              <a:buChar char="■"/>
              <a:tabLst>
                <a:tab pos="381000" algn="l"/>
                <a:tab pos="381000" algn="l"/>
                <a:tab pos="2298700" algn="l"/>
                <a:tab pos="5308600" algn="l"/>
                <a:tab pos="5727700" algn="l"/>
                <a:tab pos="6781800" algn="l"/>
              </a:tabLst>
            </a:pPr>
            <a:r>
              <a:t>Ranjit</a:t>
            </a:r>
            <a:r>
              <a:rPr spc="400"/>
              <a:t> </a:t>
            </a:r>
            <a:r>
              <a:rPr spc="-100"/>
              <a:t>Kumar,	Research</a:t>
            </a:r>
            <a:r>
              <a:rPr spc="400"/>
              <a:t> </a:t>
            </a:r>
            <a:r>
              <a:rPr spc="-100"/>
              <a:t>Methodology	,A	</a:t>
            </a:r>
            <a:r>
              <a:t>step</a:t>
            </a:r>
            <a:r>
              <a:rPr spc="400"/>
              <a:t> </a:t>
            </a:r>
            <a:r>
              <a:t>by	step</a:t>
            </a:r>
            <a:r>
              <a:rPr spc="300"/>
              <a:t> </a:t>
            </a:r>
            <a:r>
              <a:rPr spc="-100"/>
              <a:t>guide </a:t>
            </a:r>
            <a:r>
              <a:rPr spc="-600"/>
              <a:t> </a:t>
            </a:r>
            <a:r>
              <a:t>for</a:t>
            </a:r>
            <a:r>
              <a:rPr spc="-100"/>
              <a:t> </a:t>
            </a:r>
            <a:r>
              <a:t>beginners,</a:t>
            </a:r>
            <a:r>
              <a:rPr spc="-100"/>
              <a:t> </a:t>
            </a:r>
            <a:r>
              <a:t>2</a:t>
            </a:r>
            <a:r>
              <a:rPr baseline="24304"/>
              <a:t>nd</a:t>
            </a:r>
            <a:r>
              <a:rPr baseline="24304" spc="300"/>
              <a:t> </a:t>
            </a:r>
            <a:r>
              <a:t>revised</a:t>
            </a:r>
            <a:r>
              <a:rPr spc="-100"/>
              <a:t> </a:t>
            </a:r>
            <a:r>
              <a:t>edition,pearson.</a:t>
            </a:r>
          </a:p>
          <a:p>
            <a:pPr marL="39369" marR="763269">
              <a:lnSpc>
                <a:spcPct val="120000"/>
              </a:lnSpc>
              <a:buClr>
                <a:srgbClr val="3366FF"/>
              </a:buClr>
              <a:buSzPct val="60416"/>
              <a:buChar char="■"/>
              <a:tabLst>
                <a:tab pos="381000" algn="l"/>
                <a:tab pos="381000" algn="l"/>
              </a:tabLst>
            </a:pPr>
            <a:r>
              <a:t>Research </a:t>
            </a:r>
            <a:r>
              <a:rPr spc="-100"/>
              <a:t>methods, </a:t>
            </a:r>
            <a:r>
              <a:rPr>
                <a:solidFill>
                  <a:srgbClr val="3366FF"/>
                </a:solidFill>
              </a:rPr>
              <a:t> </a:t>
            </a:r>
            <a:r>
              <a:rPr spc="-100" u="sng">
                <a:solidFill>
                  <a:srgbClr val="3366FF"/>
                </a:solidFill>
                <a:uFill>
                  <a:solidFill>
                    <a:srgbClr val="3366FF"/>
                  </a:solidFill>
                </a:uFill>
                <a:hlinkClick r:id="rId3" invalidUrl="" action="" tgtFrame="" tooltip="" history="1" highlightClick="0" endSnd="0"/>
              </a:rPr>
              <a:t>http://www.docstoc.com/docs/10076142/Research-Methods </a:t>
            </a:r>
            <a:r>
              <a:rPr spc="-600">
                <a:solidFill>
                  <a:srgbClr val="3366FF"/>
                </a:solidFill>
              </a:rPr>
              <a:t> </a:t>
            </a:r>
            <a:r>
              <a:rPr spc="-100" u="sng">
                <a:solidFill>
                  <a:srgbClr val="3366FF"/>
                </a:solidFill>
                <a:uFill>
                  <a:solidFill>
                    <a:srgbClr val="3366FF"/>
                  </a:solidFill>
                </a:uFill>
                <a:hlinkClick r:id="rId4" invalidUrl="" action="" tgtFrame="" tooltip="" history="1" highlightClick="0" endSnd="0"/>
              </a:rPr>
              <a:t>www.slideshare.net</a:t>
            </a:r>
          </a:p>
        </p:txBody>
      </p:sp>
      <p:pic>
        <p:nvPicPr>
          <p:cNvPr id="213" name="object 67" descr="object 6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object 68" descr="object 6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01228" y="6234684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object 70"/>
          <p:cNvSpPr txBox="1"/>
          <p:nvPr>
            <p:ph type="sldNum" sz="quarter" idx="4294967295"/>
          </p:nvPr>
        </p:nvSpPr>
        <p:spPr>
          <a:xfrm>
            <a:off x="8377173" y="6295957"/>
            <a:ext cx="2286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7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grpSp>
        <p:nvGrpSpPr>
          <p:cNvPr id="220" name="object 2"/>
          <p:cNvGrpSpPr/>
          <p:nvPr/>
        </p:nvGrpSpPr>
        <p:grpSpPr>
          <a:xfrm>
            <a:off x="1147572" y="3535679"/>
            <a:ext cx="6909816" cy="882397"/>
            <a:chOff x="0" y="0"/>
            <a:chExt cx="6909815" cy="882396"/>
          </a:xfrm>
        </p:grpSpPr>
        <p:pic>
          <p:nvPicPr>
            <p:cNvPr id="218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09816" cy="882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802" y="37592"/>
              <a:ext cx="6812814" cy="784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1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object 6" descr="object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01228" y="6234684"/>
            <a:ext cx="423673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bject 8"/>
          <p:cNvSpPr txBox="1"/>
          <p:nvPr>
            <p:ph type="sldNum" sz="quarter" idx="4294967295"/>
          </p:nvPr>
        </p:nvSpPr>
        <p:spPr>
          <a:xfrm>
            <a:off x="8377173" y="6295957"/>
            <a:ext cx="2286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4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26" name="object 3"/>
          <p:cNvSpPr txBox="1"/>
          <p:nvPr>
            <p:ph type="title"/>
          </p:nvPr>
        </p:nvSpPr>
        <p:spPr>
          <a:xfrm>
            <a:off x="3652599" y="327547"/>
            <a:ext cx="1690371" cy="635001"/>
          </a:xfrm>
          <a:prstGeom prst="rect">
            <a:avLst/>
          </a:prstGeom>
        </p:spPr>
        <p:txBody>
          <a:bodyPr/>
          <a:lstStyle>
            <a:lvl1pPr indent="12700"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127" name="object 21"/>
          <p:cNvSpPr txBox="1"/>
          <p:nvPr/>
        </p:nvSpPr>
        <p:spPr>
          <a:xfrm>
            <a:off x="535940" y="1252495"/>
            <a:ext cx="5647055" cy="2804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Overview</a:t>
            </a:r>
            <a:r>
              <a:rPr spc="0"/>
              <a:t> of</a:t>
            </a:r>
            <a:r>
              <a:rPr spc="-10"/>
              <a:t> </a:t>
            </a:r>
            <a:r>
              <a:t>Research</a:t>
            </a:r>
            <a:r>
              <a:rPr spc="5"/>
              <a:t> </a:t>
            </a:r>
            <a:r>
              <a:rPr spc="0"/>
              <a:t>Methodology.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</a:t>
            </a:r>
            <a:r>
              <a:rPr spc="-15"/>
              <a:t> </a:t>
            </a:r>
            <a:r>
              <a:t>is</a:t>
            </a:r>
            <a:r>
              <a:rPr spc="-10"/>
              <a:t> </a:t>
            </a:r>
            <a:r>
              <a:t>Research?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Meaning</a:t>
            </a:r>
            <a:r>
              <a:rPr spc="-25"/>
              <a:t> </a:t>
            </a:r>
            <a:r>
              <a:rPr spc="0"/>
              <a:t>of</a:t>
            </a:r>
            <a:r>
              <a:rPr spc="5"/>
              <a:t> </a:t>
            </a:r>
            <a:r>
              <a:t>Research.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Criteria of good research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Significance of research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Structure</a:t>
            </a:r>
            <a:r>
              <a:rPr spc="-15"/>
              <a:t> </a:t>
            </a:r>
            <a:r>
              <a:rPr spc="-5"/>
              <a:t>of research</a:t>
            </a:r>
          </a:p>
        </p:txBody>
      </p:sp>
      <p:pic>
        <p:nvPicPr>
          <p:cNvPr id="128" name="object 22" descr="object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object 23" descr="object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bject 25"/>
          <p:cNvSpPr txBox="1"/>
          <p:nvPr>
            <p:ph type="sldNum" sz="quarter" idx="4294967295"/>
          </p:nvPr>
        </p:nvSpPr>
        <p:spPr>
          <a:xfrm>
            <a:off x="8467090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39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33" name="object 5"/>
          <p:cNvSpPr txBox="1"/>
          <p:nvPr>
            <p:ph type="title"/>
          </p:nvPr>
        </p:nvSpPr>
        <p:spPr>
          <a:xfrm>
            <a:off x="1205991" y="121701"/>
            <a:ext cx="6732018" cy="1244601"/>
          </a:xfrm>
          <a:prstGeom prst="rect">
            <a:avLst/>
          </a:prstGeom>
        </p:spPr>
        <p:txBody>
          <a:bodyPr/>
          <a:lstStyle/>
          <a:p>
            <a:pPr marL="663575" marR="5080" indent="-420369">
              <a:defRPr spc="-100"/>
            </a:pPr>
            <a:r>
              <a:t>What </a:t>
            </a:r>
            <a:r>
              <a:rPr spc="0"/>
              <a:t>is</a:t>
            </a:r>
            <a:r>
              <a:t> the Scientific </a:t>
            </a:r>
            <a:r>
              <a:rPr spc="-1000"/>
              <a:t> </a:t>
            </a:r>
            <a:r>
              <a:t>Method,</a:t>
            </a:r>
            <a:r>
              <a:rPr spc="0"/>
              <a:t> </a:t>
            </a:r>
            <a:r>
              <a:t>and Research?</a:t>
            </a:r>
          </a:p>
        </p:txBody>
      </p:sp>
      <p:sp>
        <p:nvSpPr>
          <p:cNvPr id="134" name="object 36"/>
          <p:cNvSpPr txBox="1"/>
          <p:nvPr/>
        </p:nvSpPr>
        <p:spPr>
          <a:xfrm>
            <a:off x="691691" y="1633053"/>
            <a:ext cx="7997826" cy="25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 algn="just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Scientific</a:t>
            </a:r>
            <a:r>
              <a:rPr spc="-25"/>
              <a:t> </a:t>
            </a:r>
            <a:r>
              <a:t>Method…</a:t>
            </a:r>
          </a:p>
          <a:p>
            <a:pPr lvl="1" marL="756284" marR="5080" indent="-287020" algn="just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involves the principles and processes regarded </a:t>
            </a:r>
            <a:r>
              <a:rPr spc="-15"/>
              <a:t>as </a:t>
            </a:r>
            <a:r>
              <a:rPr spc="-10"/>
              <a:t> </a:t>
            </a:r>
            <a:r>
              <a:t>characteristic</a:t>
            </a:r>
            <a:r>
              <a:rPr spc="0"/>
              <a:t> of</a:t>
            </a:r>
            <a:r>
              <a:rPr spc="5"/>
              <a:t> </a:t>
            </a:r>
            <a:r>
              <a:rPr spc="-10"/>
              <a:t>or</a:t>
            </a:r>
            <a:r>
              <a:t> necessary</a:t>
            </a:r>
            <a:r>
              <a:rPr spc="0"/>
              <a:t> for</a:t>
            </a:r>
            <a:r>
              <a:rPr spc="5"/>
              <a:t> </a:t>
            </a:r>
            <a:r>
              <a:t>scientific </a:t>
            </a:r>
            <a:r>
              <a:rPr spc="0"/>
              <a:t> </a:t>
            </a:r>
            <a:r>
              <a:t>investigation</a:t>
            </a:r>
          </a:p>
          <a:p>
            <a:pPr lvl="1" marL="756284" marR="5080" indent="-287020" algn="just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process</a:t>
            </a:r>
            <a:r>
              <a:rPr spc="670"/>
              <a:t> </a:t>
            </a:r>
            <a:r>
              <a:rPr spc="-10"/>
              <a:t>or</a:t>
            </a:r>
            <a:r>
              <a:rPr spc="670"/>
              <a:t> </a:t>
            </a:r>
            <a:r>
              <a:t>approach</a:t>
            </a:r>
            <a:r>
              <a:rPr spc="665"/>
              <a:t> </a:t>
            </a:r>
            <a:r>
              <a:t>to</a:t>
            </a:r>
            <a:r>
              <a:rPr spc="665"/>
              <a:t> </a:t>
            </a:r>
            <a:r>
              <a:t>generating</a:t>
            </a:r>
            <a:r>
              <a:rPr spc="675"/>
              <a:t> </a:t>
            </a:r>
            <a:r>
              <a:t>valid</a:t>
            </a:r>
            <a:r>
              <a:rPr spc="670"/>
              <a:t> </a:t>
            </a:r>
            <a:r>
              <a:rPr spc="-10"/>
              <a:t>and </a:t>
            </a:r>
            <a:r>
              <a:rPr spc="-690"/>
              <a:t> </a:t>
            </a:r>
            <a:r>
              <a:rPr spc="0"/>
              <a:t>trustworthy</a:t>
            </a:r>
            <a:r>
              <a:rPr spc="-20"/>
              <a:t> </a:t>
            </a:r>
            <a:r>
              <a:t>knowledge</a:t>
            </a:r>
          </a:p>
        </p:txBody>
      </p:sp>
      <p:pic>
        <p:nvPicPr>
          <p:cNvPr id="135" name="object 37" descr="object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object 38" descr="object 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object 40"/>
          <p:cNvSpPr txBox="1"/>
          <p:nvPr>
            <p:ph type="sldNum" sz="quarter" idx="4294967295"/>
          </p:nvPr>
        </p:nvSpPr>
        <p:spPr>
          <a:xfrm>
            <a:off x="8467090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 56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40" name="object 5"/>
          <p:cNvSpPr txBox="1"/>
          <p:nvPr>
            <p:ph type="title"/>
          </p:nvPr>
        </p:nvSpPr>
        <p:spPr>
          <a:xfrm>
            <a:off x="1323961" y="395601"/>
            <a:ext cx="6732017" cy="1244601"/>
          </a:xfrm>
          <a:prstGeom prst="rect">
            <a:avLst/>
          </a:prstGeom>
        </p:spPr>
        <p:txBody>
          <a:bodyPr/>
          <a:lstStyle/>
          <a:p>
            <a:pPr marL="663575" marR="5080" indent="-420369">
              <a:defRPr spc="-100"/>
            </a:pPr>
            <a:r>
              <a:t>What </a:t>
            </a:r>
            <a:r>
              <a:rPr spc="0"/>
              <a:t>is</a:t>
            </a:r>
            <a:r>
              <a:t> the</a:t>
            </a:r>
            <a:r>
              <a:rPr spc="0"/>
              <a:t> </a:t>
            </a:r>
            <a:r>
              <a:t>Scientific </a:t>
            </a:r>
            <a:r>
              <a:rPr spc="-1000"/>
              <a:t> </a:t>
            </a:r>
            <a:r>
              <a:t>Method,</a:t>
            </a:r>
            <a:r>
              <a:rPr spc="0"/>
              <a:t> </a:t>
            </a:r>
            <a:r>
              <a:t>and Research?</a:t>
            </a:r>
          </a:p>
        </p:txBody>
      </p:sp>
      <p:sp>
        <p:nvSpPr>
          <p:cNvPr id="141" name="object 53"/>
          <p:cNvSpPr txBox="1"/>
          <p:nvPr/>
        </p:nvSpPr>
        <p:spPr>
          <a:xfrm>
            <a:off x="691691" y="1633053"/>
            <a:ext cx="7996557" cy="3617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Research…</a:t>
            </a:r>
          </a:p>
          <a:p>
            <a:pPr lvl="1" marL="756284" indent="-287020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  <a:tab pos="7493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-15"/>
              <a:t> </a:t>
            </a:r>
            <a:r>
              <a:rPr spc="-5"/>
              <a:t>application</a:t>
            </a:r>
            <a:r>
              <a:rPr spc="-25"/>
              <a:t> </a:t>
            </a:r>
            <a:r>
              <a:t>of</a:t>
            </a:r>
            <a:r>
              <a:rPr spc="10"/>
              <a:t> </a:t>
            </a:r>
            <a:r>
              <a:t>the</a:t>
            </a:r>
            <a:r>
              <a:rPr spc="-25"/>
              <a:t> </a:t>
            </a:r>
            <a:r>
              <a:rPr spc="-5"/>
              <a:t>scientific</a:t>
            </a:r>
            <a:r>
              <a:rPr spc="-15"/>
              <a:t> </a:t>
            </a:r>
            <a:r>
              <a:rPr spc="-5"/>
              <a:t>method</a:t>
            </a:r>
          </a:p>
          <a:p>
            <a:pPr lvl="1" marL="756284" marR="5714" indent="-287020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  <a:tab pos="749300" algn="l"/>
                <a:tab pos="1079500" algn="l"/>
                <a:tab pos="2755900" algn="l"/>
                <a:tab pos="4000500" algn="l"/>
                <a:tab pos="4470400" algn="l"/>
                <a:tab pos="6045200" algn="l"/>
                <a:tab pos="67310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	s</a:t>
            </a:r>
            <a:r>
              <a:rPr spc="0"/>
              <a:t>y</a:t>
            </a:r>
            <a:r>
              <a:t>ste</a:t>
            </a:r>
            <a:r>
              <a:rPr spc="-20"/>
              <a:t>m</a:t>
            </a:r>
            <a:r>
              <a:t>a</a:t>
            </a:r>
            <a:r>
              <a:rPr spc="0"/>
              <a:t>t</a:t>
            </a:r>
            <a:r>
              <a:t>ic</a:t>
            </a:r>
            <a:r>
              <a:rPr spc="0"/>
              <a:t>	</a:t>
            </a:r>
            <a:r>
              <a:t>p</a:t>
            </a:r>
            <a:r>
              <a:rPr spc="0"/>
              <a:t>r</a:t>
            </a:r>
            <a:r>
              <a:t>oce</a:t>
            </a:r>
            <a:r>
              <a:rPr spc="-20"/>
              <a:t>s</a:t>
            </a:r>
            <a:r>
              <a:t>s</a:t>
            </a:r>
            <a:r>
              <a:rPr spc="0"/>
              <a:t>	o</a:t>
            </a:r>
            <a:r>
              <a:t>f</a:t>
            </a:r>
            <a:r>
              <a:rPr spc="0"/>
              <a:t>	</a:t>
            </a:r>
            <a:r>
              <a:t>collecting</a:t>
            </a:r>
            <a:r>
              <a:rPr spc="0"/>
              <a:t>	</a:t>
            </a:r>
            <a:r>
              <a:t>and</a:t>
            </a:r>
            <a:r>
              <a:rPr spc="0"/>
              <a:t>	</a:t>
            </a:r>
            <a:r>
              <a:t>l</a:t>
            </a:r>
            <a:r>
              <a:rPr spc="0"/>
              <a:t>o</a:t>
            </a:r>
            <a:r>
              <a:t>g</a:t>
            </a:r>
            <a:r>
              <a:rPr spc="0"/>
              <a:t>i</a:t>
            </a:r>
            <a:r>
              <a:t>c</a:t>
            </a:r>
            <a:r>
              <a:rPr spc="-20"/>
              <a:t>a</a:t>
            </a:r>
            <a:r>
              <a:rPr spc="-15"/>
              <a:t>ll</a:t>
            </a:r>
            <a:r>
              <a:t>y  analyzing information</a:t>
            </a:r>
            <a:r>
              <a:rPr spc="5"/>
              <a:t> </a:t>
            </a:r>
            <a:r>
              <a:t>(data)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</a:t>
            </a:r>
            <a:r>
              <a:rPr spc="-15"/>
              <a:t> </a:t>
            </a:r>
            <a:r>
              <a:t>Methods</a:t>
            </a:r>
            <a:r>
              <a:rPr spc="-25"/>
              <a:t> </a:t>
            </a:r>
            <a:r>
              <a:rPr spc="0"/>
              <a:t>(Methodology)…</a:t>
            </a:r>
          </a:p>
          <a:p>
            <a:pPr lvl="1" marL="756284" indent="-287020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  <a:tab pos="7493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-15"/>
              <a:t> </a:t>
            </a:r>
            <a:r>
              <a:rPr spc="-5"/>
              <a:t>ways</a:t>
            </a:r>
            <a:r>
              <a:t> one</a:t>
            </a:r>
            <a:r>
              <a:rPr spc="-10"/>
              <a:t> </a:t>
            </a:r>
            <a:r>
              <a:rPr spc="-5"/>
              <a:t>collects</a:t>
            </a:r>
            <a:r>
              <a:rPr spc="-15"/>
              <a:t> </a:t>
            </a:r>
            <a:r>
              <a:rPr spc="-5"/>
              <a:t>and analyzes</a:t>
            </a:r>
            <a:r>
              <a:rPr spc="-15"/>
              <a:t> </a:t>
            </a:r>
            <a:r>
              <a:rPr spc="-5"/>
              <a:t>data</a:t>
            </a:r>
          </a:p>
          <a:p>
            <a:pPr lvl="1" marL="756284" marR="5080" indent="-287020">
              <a:spcBef>
                <a:spcPts val="600"/>
              </a:spcBef>
              <a:buClr>
                <a:srgbClr val="FDEB93"/>
              </a:buClr>
              <a:buSzPct val="58928"/>
              <a:buChar char="■"/>
              <a:tabLst>
                <a:tab pos="749300" algn="l"/>
                <a:tab pos="749300" algn="l"/>
                <a:tab pos="2247900" algn="l"/>
                <a:tab pos="4000500" algn="l"/>
                <a:tab pos="4699000" algn="l"/>
                <a:tab pos="6337300" algn="l"/>
              </a:tabLst>
              <a:defRPr spc="-20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</a:t>
            </a:r>
            <a:r>
              <a:rPr spc="-5"/>
              <a:t>eth</a:t>
            </a:r>
            <a:r>
              <a:rPr spc="0"/>
              <a:t>o</a:t>
            </a:r>
            <a:r>
              <a:rPr spc="-5"/>
              <a:t>ds</a:t>
            </a:r>
            <a:r>
              <a:rPr spc="0"/>
              <a:t>	</a:t>
            </a:r>
            <a:r>
              <a:rPr spc="-5"/>
              <a:t>developed</a:t>
            </a:r>
            <a:r>
              <a:rPr spc="0"/>
              <a:t>	</a:t>
            </a:r>
            <a:r>
              <a:rPr spc="-5"/>
              <a:t>f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	</a:t>
            </a:r>
            <a:r>
              <a:rPr spc="-5"/>
              <a:t>a</a:t>
            </a:r>
            <a:r>
              <a:t>c</a:t>
            </a:r>
            <a:r>
              <a:rPr spc="5"/>
              <a:t>q</a:t>
            </a:r>
            <a:r>
              <a:rPr spc="-5"/>
              <a:t>u</a:t>
            </a:r>
            <a:r>
              <a:rPr spc="0"/>
              <a:t>i</a:t>
            </a:r>
            <a:r>
              <a:rPr spc="-5"/>
              <a:t>ring</a:t>
            </a:r>
            <a:r>
              <a:rPr spc="0"/>
              <a:t>	</a:t>
            </a:r>
            <a:r>
              <a:rPr spc="-5"/>
              <a:t>trus</a:t>
            </a:r>
            <a:r>
              <a:rPr spc="0"/>
              <a:t>t</a:t>
            </a:r>
            <a:r>
              <a:rPr spc="-5"/>
              <a:t>wor</a:t>
            </a:r>
            <a:r>
              <a:rPr spc="0"/>
              <a:t>t</a:t>
            </a:r>
            <a:r>
              <a:rPr spc="-5"/>
              <a:t>hy  knowledge</a:t>
            </a:r>
            <a:r>
              <a:rPr spc="-15"/>
              <a:t> </a:t>
            </a:r>
            <a:r>
              <a:rPr spc="0"/>
              <a:t>via</a:t>
            </a:r>
            <a:r>
              <a:rPr spc="-10"/>
              <a:t> </a:t>
            </a:r>
            <a:r>
              <a:rPr spc="-5"/>
              <a:t>reliable</a:t>
            </a:r>
            <a:r>
              <a:rPr spc="-10"/>
              <a:t> </a:t>
            </a:r>
            <a:r>
              <a:rPr spc="-5"/>
              <a:t>and</a:t>
            </a:r>
            <a:r>
              <a:rPr spc="0"/>
              <a:t> </a:t>
            </a:r>
            <a:r>
              <a:rPr spc="-5"/>
              <a:t>valid </a:t>
            </a:r>
            <a:r>
              <a:rPr spc="0"/>
              <a:t>procedures</a:t>
            </a:r>
          </a:p>
        </p:txBody>
      </p:sp>
      <p:pic>
        <p:nvPicPr>
          <p:cNvPr id="142" name="object 54" descr="object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object 55" descr="object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object 57"/>
          <p:cNvSpPr txBox="1"/>
          <p:nvPr>
            <p:ph type="sldNum" sz="quarter" idx="4294967295"/>
          </p:nvPr>
        </p:nvSpPr>
        <p:spPr>
          <a:xfrm>
            <a:off x="8467090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74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47" name="object 3"/>
          <p:cNvSpPr txBox="1"/>
          <p:nvPr>
            <p:ph type="title"/>
          </p:nvPr>
        </p:nvSpPr>
        <p:spPr>
          <a:xfrm>
            <a:off x="1584007" y="347969"/>
            <a:ext cx="5975986" cy="635001"/>
          </a:xfrm>
          <a:prstGeom prst="rect">
            <a:avLst/>
          </a:prstGeom>
        </p:spPr>
        <p:txBody>
          <a:bodyPr/>
          <a:lstStyle/>
          <a:p>
            <a:pPr indent="12700">
              <a:defRPr b="0" spc="-100"/>
            </a:pPr>
            <a:r>
              <a:t>MEANING</a:t>
            </a:r>
            <a:r>
              <a:rPr spc="0"/>
              <a:t> </a:t>
            </a:r>
            <a:r>
              <a:t>OF RESEARCH</a:t>
            </a:r>
          </a:p>
        </p:txBody>
      </p:sp>
      <p:sp>
        <p:nvSpPr>
          <p:cNvPr id="148" name="object 71"/>
          <p:cNvSpPr txBox="1"/>
          <p:nvPr/>
        </p:nvSpPr>
        <p:spPr>
          <a:xfrm>
            <a:off x="534670" y="1136649"/>
            <a:ext cx="8074660" cy="458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4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927100" algn="l"/>
                <a:tab pos="3276600" algn="l"/>
              </a:tabLst>
              <a:defRPr spc="-5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	</a:t>
            </a:r>
            <a:r>
              <a:rPr>
                <a:solidFill>
                  <a:srgbClr val="33CC33"/>
                </a:solidFill>
              </a:rPr>
              <a:t>----------------	</a:t>
            </a:r>
            <a:r>
              <a:t>Search</a:t>
            </a:r>
          </a:p>
          <a:p>
            <a:pPr marL="355600" marR="351154" indent="-342900">
              <a:lnSpc>
                <a:spcPts val="3000"/>
              </a:lnSpc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1193800" algn="l"/>
                <a:tab pos="2273300" algn="l"/>
                <a:tab pos="6146800" algn="l"/>
                <a:tab pos="6819900" algn="l"/>
              </a:tabLst>
              <a:defRPr spc="-10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  <a:r>
              <a:rPr spc="-5"/>
              <a:t>e</a:t>
            </a:r>
            <a:r>
              <a:rPr spc="0"/>
              <a:t>	</a:t>
            </a:r>
            <a:r>
              <a:rPr spc="-25">
                <a:solidFill>
                  <a:srgbClr val="FF0000"/>
                </a:solidFill>
              </a:rPr>
              <a:t>m</a:t>
            </a:r>
            <a:r>
              <a:rPr spc="-5">
                <a:solidFill>
                  <a:srgbClr val="FF0000"/>
                </a:solidFill>
              </a:rPr>
              <a:t>e</a:t>
            </a:r>
            <a:r>
              <a:rPr spc="-20">
                <a:solidFill>
                  <a:srgbClr val="FF0000"/>
                </a:solidFill>
              </a:rPr>
              <a:t>a</a:t>
            </a:r>
            <a:r>
              <a:rPr spc="-5">
                <a:solidFill>
                  <a:srgbClr val="FF0000"/>
                </a:solidFill>
              </a:rPr>
              <a:t>ns</a:t>
            </a:r>
            <a:r>
              <a:rPr spc="0">
                <a:solidFill>
                  <a:srgbClr val="FF0000"/>
                </a:solidFill>
              </a:rPr>
              <a:t>	</a:t>
            </a:r>
            <a:r>
              <a:rPr spc="-5">
                <a:solidFill>
                  <a:srgbClr val="FFFF00"/>
                </a:solidFill>
              </a:rPr>
              <a:t>(</a:t>
            </a:r>
            <a:r>
              <a:rPr spc="0">
                <a:solidFill>
                  <a:srgbClr val="FFFF00"/>
                </a:solidFill>
              </a:rPr>
              <a:t>o</a:t>
            </a:r>
            <a:r>
              <a:rPr spc="-5">
                <a:solidFill>
                  <a:srgbClr val="FFFF00"/>
                </a:solidFill>
              </a:rPr>
              <a:t>nce </a:t>
            </a:r>
            <a:r>
              <a:rPr spc="-20">
                <a:solidFill>
                  <a:srgbClr val="FFFF00"/>
                </a:solidFill>
              </a:rPr>
              <a:t>m</a:t>
            </a:r>
            <a:r>
              <a:rPr spc="-5">
                <a:solidFill>
                  <a:srgbClr val="FFFF00"/>
                </a:solidFill>
              </a:rPr>
              <a:t>o</a:t>
            </a:r>
            <a:r>
              <a:rPr spc="0">
                <a:solidFill>
                  <a:srgbClr val="FFFF00"/>
                </a:solidFill>
              </a:rPr>
              <a:t>r</a:t>
            </a:r>
            <a:r>
              <a:rPr spc="-5">
                <a:solidFill>
                  <a:srgbClr val="FFFF00"/>
                </a:solidFill>
              </a:rPr>
              <a:t>e,</a:t>
            </a:r>
            <a:r>
              <a:rPr>
                <a:solidFill>
                  <a:srgbClr val="FFFF00"/>
                </a:solidFill>
              </a:rPr>
              <a:t> </a:t>
            </a:r>
            <a:r>
              <a:rPr spc="-5">
                <a:solidFill>
                  <a:srgbClr val="FFFF00"/>
                </a:solidFill>
              </a:rPr>
              <a:t>afresh,</a:t>
            </a:r>
            <a:r>
              <a:rPr spc="0">
                <a:solidFill>
                  <a:srgbClr val="FFFF00"/>
                </a:solidFill>
              </a:rPr>
              <a:t> </a:t>
            </a:r>
            <a:r>
              <a:rPr spc="-5">
                <a:solidFill>
                  <a:srgbClr val="FFFF00"/>
                </a:solidFill>
              </a:rPr>
              <a:t>anew)</a:t>
            </a:r>
            <a:r>
              <a:rPr spc="0">
                <a:solidFill>
                  <a:srgbClr val="FFFF00"/>
                </a:solidFill>
              </a:rPr>
              <a:t>	</a:t>
            </a:r>
            <a:r>
              <a:rPr spc="-5">
                <a:solidFill>
                  <a:srgbClr val="FF0000"/>
                </a:solidFill>
              </a:rPr>
              <a:t>OR</a:t>
            </a:r>
            <a:r>
              <a:rPr spc="0">
                <a:solidFill>
                  <a:srgbClr val="FF0000"/>
                </a:solidFill>
              </a:rPr>
              <a:t>	</a:t>
            </a:r>
            <a:r>
              <a:rPr spc="-5">
                <a:solidFill>
                  <a:srgbClr val="FFFF00"/>
                </a:solidFill>
              </a:rPr>
              <a:t>(</a:t>
            </a:r>
            <a:r>
              <a:rPr spc="0">
                <a:solidFill>
                  <a:srgbClr val="FFFF00"/>
                </a:solidFill>
              </a:rPr>
              <a:t>b</a:t>
            </a:r>
            <a:r>
              <a:rPr spc="-5">
                <a:solidFill>
                  <a:srgbClr val="FFFF00"/>
                </a:solidFill>
              </a:rPr>
              <a:t>a</a:t>
            </a:r>
            <a:r>
              <a:rPr spc="-20">
                <a:solidFill>
                  <a:srgbClr val="FFFF00"/>
                </a:solidFill>
              </a:rPr>
              <a:t>c</a:t>
            </a:r>
            <a:r>
              <a:rPr spc="-5">
                <a:solidFill>
                  <a:srgbClr val="FFFF00"/>
                </a:solidFill>
              </a:rPr>
              <a:t>k;  with </a:t>
            </a:r>
            <a:r>
              <a:rPr spc="0">
                <a:solidFill>
                  <a:srgbClr val="FFFF00"/>
                </a:solidFill>
              </a:rPr>
              <a:t>return</a:t>
            </a:r>
            <a:r>
              <a:rPr spc="10">
                <a:solidFill>
                  <a:srgbClr val="FFFF00"/>
                </a:solidFill>
              </a:rPr>
              <a:t> </a:t>
            </a:r>
            <a:r>
              <a:rPr spc="-5">
                <a:solidFill>
                  <a:srgbClr val="FFFF00"/>
                </a:solidFill>
              </a:rPr>
              <a:t>to a </a:t>
            </a:r>
            <a:r>
              <a:rPr spc="0">
                <a:solidFill>
                  <a:srgbClr val="FFFF00"/>
                </a:solidFill>
              </a:rPr>
              <a:t>previous</a:t>
            </a:r>
            <a:r>
              <a:rPr spc="-20">
                <a:solidFill>
                  <a:srgbClr val="FFFF00"/>
                </a:solidFill>
              </a:rPr>
              <a:t> </a:t>
            </a:r>
            <a:r>
              <a:rPr spc="-5">
                <a:solidFill>
                  <a:srgbClr val="FFFF00"/>
                </a:solidFill>
              </a:rPr>
              <a:t>state)</a:t>
            </a:r>
          </a:p>
          <a:p>
            <a:pPr marL="355600" marR="356870" indent="-342900">
              <a:lnSpc>
                <a:spcPts val="3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  <a:tab pos="1765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Search	</a:t>
            </a:r>
            <a:r>
              <a:rPr spc="-10">
                <a:solidFill>
                  <a:srgbClr val="FF0000"/>
                </a:solidFill>
              </a:rPr>
              <a:t>means </a:t>
            </a:r>
            <a:r>
              <a:rPr spc="0">
                <a:solidFill>
                  <a:srgbClr val="ACEBAC"/>
                </a:solidFill>
              </a:rPr>
              <a:t>(look thorough </a:t>
            </a:r>
            <a:r>
              <a:rPr>
                <a:solidFill>
                  <a:srgbClr val="ACEBAC"/>
                </a:solidFill>
              </a:rPr>
              <a:t>or go over </a:t>
            </a:r>
            <a:r>
              <a:rPr spc="0">
                <a:solidFill>
                  <a:srgbClr val="ACEBAC"/>
                </a:solidFill>
              </a:rPr>
              <a:t> thoroughly </a:t>
            </a:r>
            <a:r>
              <a:rPr>
                <a:solidFill>
                  <a:srgbClr val="ACEBAC"/>
                </a:solidFill>
              </a:rPr>
              <a:t>to </a:t>
            </a:r>
            <a:r>
              <a:rPr spc="0">
                <a:solidFill>
                  <a:srgbClr val="ACEBAC"/>
                </a:solidFill>
              </a:rPr>
              <a:t>look </a:t>
            </a:r>
            <a:r>
              <a:rPr>
                <a:solidFill>
                  <a:srgbClr val="ACEBAC"/>
                </a:solidFill>
              </a:rPr>
              <a:t>something) </a:t>
            </a:r>
            <a:r>
              <a:rPr>
                <a:solidFill>
                  <a:srgbClr val="FF0000"/>
                </a:solidFill>
              </a:rPr>
              <a:t>OR </a:t>
            </a:r>
            <a:r>
              <a:rPr>
                <a:solidFill>
                  <a:srgbClr val="ACEBAC"/>
                </a:solidFill>
              </a:rPr>
              <a:t>(examine to find </a:t>
            </a:r>
            <a:r>
              <a:rPr spc="-685">
                <a:solidFill>
                  <a:srgbClr val="ACEBAC"/>
                </a:solidFill>
              </a:rPr>
              <a:t> </a:t>
            </a:r>
            <a:r>
              <a:rPr spc="0">
                <a:solidFill>
                  <a:srgbClr val="ACEBAC"/>
                </a:solidFill>
              </a:rPr>
              <a:t>anything</a:t>
            </a:r>
            <a:r>
              <a:rPr spc="-25">
                <a:solidFill>
                  <a:srgbClr val="ACEBAC"/>
                </a:solidFill>
              </a:rPr>
              <a:t> </a:t>
            </a:r>
            <a:r>
              <a:rPr>
                <a:solidFill>
                  <a:srgbClr val="ACEBAC"/>
                </a:solidFill>
              </a:rPr>
              <a:t>concealed)</a:t>
            </a:r>
          </a:p>
          <a:p>
            <a:pPr marL="622300" marR="5080" indent="-610234" algn="just">
              <a:lnSpc>
                <a:spcPct val="80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quest </a:t>
            </a:r>
            <a:r>
              <a:rPr spc="0"/>
              <a:t>for </a:t>
            </a:r>
            <a:r>
              <a:t>knowledge is a never ending process </a:t>
            </a:r>
            <a:r>
              <a:rPr spc="0"/>
              <a:t> </a:t>
            </a:r>
            <a:r>
              <a:t>and its simplest form this process has been called </a:t>
            </a:r>
            <a:r>
              <a:rPr spc="-25"/>
              <a:t>as </a:t>
            </a:r>
            <a:r>
              <a:rPr spc="-685"/>
              <a:t> </a:t>
            </a:r>
            <a:r>
              <a:t>Research. Research in </a:t>
            </a:r>
            <a:r>
              <a:rPr spc="-10"/>
              <a:t>common </a:t>
            </a:r>
            <a:r>
              <a:t>parlance refers to a </a:t>
            </a:r>
            <a:r>
              <a:rPr spc="0"/>
              <a:t> </a:t>
            </a:r>
            <a:r>
              <a:rPr>
                <a:solidFill>
                  <a:srgbClr val="FFFF00"/>
                </a:solidFill>
              </a:rPr>
              <a:t>search</a:t>
            </a:r>
            <a:r>
              <a:rPr spc="0"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for</a:t>
            </a:r>
            <a:r>
              <a:rPr spc="0"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knowledge</a:t>
            </a:r>
            <a:r>
              <a:t>.</a:t>
            </a:r>
            <a:r>
              <a:rPr spc="0"/>
              <a:t> </a:t>
            </a:r>
            <a:r>
              <a:t>Once</a:t>
            </a:r>
            <a:r>
              <a:rPr spc="0"/>
              <a:t> </a:t>
            </a:r>
            <a:r>
              <a:rPr spc="-10"/>
              <a:t>can</a:t>
            </a:r>
            <a:r>
              <a:t> also</a:t>
            </a:r>
            <a:r>
              <a:rPr spc="695"/>
              <a:t> </a:t>
            </a:r>
            <a:r>
              <a:t>define </a:t>
            </a:r>
            <a:r>
              <a:rPr spc="0"/>
              <a:t> </a:t>
            </a:r>
            <a:r>
              <a:t>research </a:t>
            </a:r>
            <a:r>
              <a:rPr spc="0"/>
              <a:t>as </a:t>
            </a:r>
            <a:r>
              <a:t>a </a:t>
            </a:r>
            <a:r>
              <a:rPr>
                <a:solidFill>
                  <a:srgbClr val="FFFF00"/>
                </a:solidFill>
              </a:rPr>
              <a:t>scientific and systematic </a:t>
            </a:r>
            <a:r>
              <a:t>search for </a:t>
            </a:r>
            <a:r>
              <a:rPr spc="0"/>
              <a:t> </a:t>
            </a:r>
            <a:r>
              <a:t>knowledge.</a:t>
            </a:r>
          </a:p>
        </p:txBody>
      </p:sp>
      <p:pic>
        <p:nvPicPr>
          <p:cNvPr id="149" name="object 72" descr="object 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object 73" descr="object 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object 75"/>
          <p:cNvSpPr txBox="1"/>
          <p:nvPr>
            <p:ph type="sldNum" sz="quarter" idx="4294967295"/>
          </p:nvPr>
        </p:nvSpPr>
        <p:spPr>
          <a:xfrm>
            <a:off x="8467090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bject 3"/>
          <p:cNvSpPr txBox="1"/>
          <p:nvPr>
            <p:ph type="title"/>
          </p:nvPr>
        </p:nvSpPr>
        <p:spPr>
          <a:xfrm>
            <a:off x="1203007" y="477519"/>
            <a:ext cx="6737986" cy="635001"/>
          </a:xfrm>
          <a:prstGeom prst="rect">
            <a:avLst/>
          </a:prstGeom>
        </p:spPr>
        <p:txBody>
          <a:bodyPr/>
          <a:lstStyle/>
          <a:p>
            <a:pPr indent="12700">
              <a:defRPr b="0" spc="-100"/>
            </a:pPr>
            <a:r>
              <a:t>DEFINITIONS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RESEARCH</a:t>
            </a:r>
          </a:p>
        </p:txBody>
      </p:sp>
      <p:sp>
        <p:nvSpPr>
          <p:cNvPr id="154" name="object 67"/>
          <p:cNvSpPr txBox="1"/>
          <p:nvPr/>
        </p:nvSpPr>
        <p:spPr>
          <a:xfrm>
            <a:off x="382587" y="1405676"/>
            <a:ext cx="8150226" cy="3092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</a:t>
            </a:r>
            <a:r>
              <a:rPr spc="0"/>
              <a:t> </a:t>
            </a:r>
            <a:r>
              <a:rPr spc="-10"/>
              <a:t>may</a:t>
            </a:r>
            <a:r>
              <a:t> </a:t>
            </a:r>
            <a:r>
              <a:rPr spc="0"/>
              <a:t>be</a:t>
            </a:r>
            <a:r>
              <a:rPr spc="5"/>
              <a:t> </a:t>
            </a:r>
            <a:r>
              <a:t>defined</a:t>
            </a:r>
            <a:r>
              <a:rPr spc="0"/>
              <a:t> </a:t>
            </a:r>
            <a:r>
              <a:rPr spc="-15"/>
              <a:t>as</a:t>
            </a:r>
            <a:r>
              <a:rPr spc="-10"/>
              <a:t> </a:t>
            </a:r>
            <a:r>
              <a:rPr spc="0"/>
              <a:t>the</a:t>
            </a:r>
            <a:r>
              <a:rPr spc="5"/>
              <a:t> </a:t>
            </a:r>
            <a:r>
              <a:t>systematic</a:t>
            </a:r>
            <a:r>
              <a:rPr spc="0"/>
              <a:t> and </a:t>
            </a:r>
            <a:r>
              <a:rPr spc="5"/>
              <a:t> </a:t>
            </a:r>
            <a:r>
              <a:t>objective</a:t>
            </a:r>
            <a:r>
              <a:rPr spc="0"/>
              <a:t> </a:t>
            </a:r>
            <a:r>
              <a:t>analysis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recording</a:t>
            </a:r>
            <a:r>
              <a:rPr spc="0"/>
              <a:t> of</a:t>
            </a:r>
            <a:r>
              <a:rPr spc="5"/>
              <a:t> </a:t>
            </a:r>
            <a:r>
              <a:t>controlled </a:t>
            </a:r>
            <a:r>
              <a:rPr spc="0"/>
              <a:t> </a:t>
            </a:r>
            <a:r>
              <a:t>observations</a:t>
            </a:r>
            <a:r>
              <a:rPr spc="0"/>
              <a:t> </a:t>
            </a:r>
            <a:r>
              <a:t>that</a:t>
            </a:r>
            <a:r>
              <a:rPr spc="0"/>
              <a:t> </a:t>
            </a:r>
            <a:r>
              <a:rPr spc="-10"/>
              <a:t>may</a:t>
            </a:r>
            <a:r>
              <a:t> lead</a:t>
            </a:r>
            <a:r>
              <a:rPr spc="0"/>
              <a:t> </a:t>
            </a:r>
            <a:r>
              <a:rPr spc="-10"/>
              <a:t>to</a:t>
            </a:r>
            <a:r>
              <a:t> the</a:t>
            </a:r>
            <a:r>
              <a:rPr spc="0"/>
              <a:t> </a:t>
            </a:r>
            <a:r>
              <a:t>development</a:t>
            </a:r>
            <a:r>
              <a:rPr spc="0"/>
              <a:t> </a:t>
            </a:r>
            <a:r>
              <a:t>of </a:t>
            </a:r>
            <a:r>
              <a:rPr spc="0"/>
              <a:t> </a:t>
            </a:r>
            <a:r>
              <a:t>generalizations,</a:t>
            </a:r>
            <a:r>
              <a:rPr spc="0"/>
              <a:t> </a:t>
            </a:r>
            <a:r>
              <a:t>principles,</a:t>
            </a:r>
            <a:r>
              <a:rPr spc="0"/>
              <a:t> or</a:t>
            </a:r>
            <a:r>
              <a:rPr spc="5"/>
              <a:t> </a:t>
            </a:r>
            <a:r>
              <a:t>theories,</a:t>
            </a:r>
            <a:r>
              <a:rPr spc="0"/>
              <a:t> </a:t>
            </a:r>
            <a:r>
              <a:t>resulting</a:t>
            </a:r>
            <a:r>
              <a:rPr spc="0"/>
              <a:t> </a:t>
            </a:r>
            <a:r>
              <a:t>in </a:t>
            </a:r>
            <a:r>
              <a:rPr spc="0"/>
              <a:t> prediction </a:t>
            </a:r>
            <a:r>
              <a:t>and</a:t>
            </a:r>
            <a:r>
              <a:rPr spc="0"/>
              <a:t> </a:t>
            </a:r>
            <a:r>
              <a:t>possible control </a:t>
            </a:r>
            <a:r>
              <a:rPr spc="0"/>
              <a:t>of </a:t>
            </a:r>
            <a:r>
              <a:t>events</a:t>
            </a:r>
            <a:r>
              <a:rPr spc="0"/>
              <a:t> </a:t>
            </a:r>
            <a:r>
              <a:t>(Best and </a:t>
            </a:r>
            <a:r>
              <a:rPr spc="0"/>
              <a:t> Kahn,</a:t>
            </a:r>
            <a:r>
              <a:t> </a:t>
            </a:r>
            <a:r>
              <a:rPr spc="0"/>
              <a:t>1998).</a:t>
            </a:r>
          </a:p>
          <a:p>
            <a:pPr marL="355600" marR="6985" indent="-342900" algn="just">
              <a:lnSpc>
                <a:spcPct val="800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 is a systematic </a:t>
            </a:r>
            <a:r>
              <a:rPr spc="-10"/>
              <a:t>way </a:t>
            </a:r>
            <a:r>
              <a:t>of asking questions, a </a:t>
            </a:r>
            <a:r>
              <a:rPr spc="0"/>
              <a:t> </a:t>
            </a:r>
            <a:r>
              <a:t>systematic method </a:t>
            </a:r>
            <a:r>
              <a:rPr spc="0"/>
              <a:t>of </a:t>
            </a:r>
            <a:r>
              <a:t>inquiry (Drew, Hardman, and </a:t>
            </a:r>
            <a:r>
              <a:rPr spc="0"/>
              <a:t> </a:t>
            </a:r>
            <a:r>
              <a:t>Hart, </a:t>
            </a:r>
            <a:r>
              <a:rPr spc="0"/>
              <a:t>1996).</a:t>
            </a:r>
          </a:p>
        </p:txBody>
      </p:sp>
      <p:pic>
        <p:nvPicPr>
          <p:cNvPr id="155" name="object 68" descr="object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114800"/>
            <a:ext cx="2057400" cy="2238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54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58" name="object 3"/>
          <p:cNvSpPr txBox="1"/>
          <p:nvPr>
            <p:ph type="title"/>
          </p:nvPr>
        </p:nvSpPr>
        <p:spPr>
          <a:xfrm>
            <a:off x="1289050" y="614426"/>
            <a:ext cx="6565901" cy="635001"/>
          </a:xfrm>
          <a:prstGeom prst="rect">
            <a:avLst/>
          </a:prstGeom>
        </p:spPr>
        <p:txBody>
          <a:bodyPr/>
          <a:lstStyle>
            <a:lvl1pPr indent="12700">
              <a:defRPr b="0" spc="-100"/>
            </a:lvl1pPr>
          </a:lstStyle>
          <a:p>
            <a:pPr/>
            <a:r>
              <a:t>OBJECTIVES OF RESEARCH</a:t>
            </a:r>
          </a:p>
        </p:txBody>
      </p:sp>
      <p:sp>
        <p:nvSpPr>
          <p:cNvPr id="159" name="object 51"/>
          <p:cNvSpPr txBox="1"/>
          <p:nvPr/>
        </p:nvSpPr>
        <p:spPr>
          <a:xfrm>
            <a:off x="688340" y="1509901"/>
            <a:ext cx="7921626" cy="310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15265"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</a:t>
            </a:r>
            <a:r>
              <a:rPr spc="-25"/>
              <a:t> </a:t>
            </a:r>
            <a:r>
              <a:t>comprises</a:t>
            </a:r>
          </a:p>
          <a:p>
            <a:pPr marL="622300" indent="-610234"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Defining</a:t>
            </a:r>
            <a:r>
              <a:rPr spc="-10"/>
              <a:t> </a:t>
            </a:r>
            <a:r>
              <a:t>and</a:t>
            </a:r>
            <a:r>
              <a:rPr spc="5"/>
              <a:t> </a:t>
            </a:r>
            <a:r>
              <a:t>redefining </a:t>
            </a:r>
            <a:r>
              <a:rPr spc="0"/>
              <a:t>the </a:t>
            </a:r>
            <a:r>
              <a:t>problems</a:t>
            </a:r>
          </a:p>
          <a:p>
            <a:pPr marL="622300" indent="-610234"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Formulating</a:t>
            </a:r>
            <a:r>
              <a:rPr spc="5"/>
              <a:t> </a:t>
            </a:r>
            <a:r>
              <a:rPr spc="0"/>
              <a:t>the</a:t>
            </a:r>
            <a:r>
              <a:t> hypotheses</a:t>
            </a:r>
            <a:r>
              <a:rPr spc="-15"/>
              <a:t> </a:t>
            </a:r>
            <a:r>
              <a:rPr spc="0"/>
              <a:t>or</a:t>
            </a:r>
            <a:r>
              <a:rPr spc="5"/>
              <a:t> </a:t>
            </a:r>
            <a:r>
              <a:t>suggested</a:t>
            </a:r>
            <a:r>
              <a:rPr spc="-20"/>
              <a:t> </a:t>
            </a:r>
            <a:r>
              <a:rPr spc="0"/>
              <a:t>solutions.</a:t>
            </a:r>
          </a:p>
          <a:p>
            <a:pPr marL="622300" indent="-610234"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Collecting,</a:t>
            </a:r>
            <a:r>
              <a:rPr spc="-30"/>
              <a:t> </a:t>
            </a:r>
            <a:r>
              <a:rPr spc="0"/>
              <a:t>organizing</a:t>
            </a:r>
            <a:r>
              <a:rPr spc="-15"/>
              <a:t> </a:t>
            </a:r>
            <a:r>
              <a:t>and evaluating data.</a:t>
            </a:r>
          </a:p>
          <a:p>
            <a:pPr marL="622300" indent="-610234"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Making</a:t>
            </a:r>
            <a:r>
              <a:rPr spc="-10"/>
              <a:t> </a:t>
            </a:r>
            <a:r>
              <a:t>deductions</a:t>
            </a:r>
            <a:r>
              <a:rPr spc="-15"/>
              <a:t> </a:t>
            </a:r>
            <a:r>
              <a:t>and reading</a:t>
            </a:r>
            <a:r>
              <a:rPr spc="-10"/>
              <a:t> </a:t>
            </a:r>
            <a:r>
              <a:rPr spc="0"/>
              <a:t>conclusions</a:t>
            </a:r>
          </a:p>
          <a:p>
            <a:pPr marL="622300" marR="6985" indent="-610234" algn="just">
              <a:lnSpc>
                <a:spcPts val="2600"/>
              </a:lnSpc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</a:t>
            </a:r>
            <a:r>
              <a:rPr spc="0"/>
              <a:t> </a:t>
            </a:r>
            <a:r>
              <a:rPr spc="-10"/>
              <a:t>at</a:t>
            </a:r>
            <a:r>
              <a:t> last</a:t>
            </a:r>
            <a:r>
              <a:rPr spc="0"/>
              <a:t> </a:t>
            </a:r>
            <a:r>
              <a:t>carefully</a:t>
            </a:r>
            <a:r>
              <a:rPr spc="0"/>
              <a:t> </a:t>
            </a:r>
            <a:r>
              <a:t>testing</a:t>
            </a:r>
            <a:r>
              <a:rPr spc="0"/>
              <a:t> the</a:t>
            </a:r>
            <a:r>
              <a:rPr spc="5"/>
              <a:t> </a:t>
            </a:r>
            <a:r>
              <a:t>conclusions</a:t>
            </a:r>
            <a:r>
              <a:rPr spc="0"/>
              <a:t> </a:t>
            </a:r>
            <a:r>
              <a:rPr spc="-15"/>
              <a:t>to </a:t>
            </a:r>
            <a:r>
              <a:rPr spc="-10"/>
              <a:t> </a:t>
            </a:r>
            <a:r>
              <a:t>determine</a:t>
            </a:r>
            <a:r>
              <a:rPr spc="0"/>
              <a:t> </a:t>
            </a:r>
            <a:r>
              <a:t>whether</a:t>
            </a:r>
            <a:r>
              <a:rPr spc="0"/>
              <a:t> </a:t>
            </a:r>
            <a:r>
              <a:t>they</a:t>
            </a:r>
            <a:r>
              <a:rPr spc="0"/>
              <a:t> </a:t>
            </a:r>
            <a:r>
              <a:t>fit</a:t>
            </a:r>
            <a:r>
              <a:rPr spc="0"/>
              <a:t> the</a:t>
            </a:r>
            <a:r>
              <a:rPr spc="5"/>
              <a:t> </a:t>
            </a:r>
            <a:r>
              <a:t>formulating </a:t>
            </a:r>
            <a:r>
              <a:rPr spc="0"/>
              <a:t> hypotheses.</a:t>
            </a:r>
          </a:p>
        </p:txBody>
      </p:sp>
      <p:pic>
        <p:nvPicPr>
          <p:cNvPr id="160" name="object 52" descr="object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1142" y="6234684"/>
            <a:ext cx="33375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object 53" descr="object 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object 55"/>
          <p:cNvSpPr txBox="1"/>
          <p:nvPr>
            <p:ph type="sldNum" sz="quarter" idx="4294967295"/>
          </p:nvPr>
        </p:nvSpPr>
        <p:spPr>
          <a:xfrm>
            <a:off x="8377173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0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65" name="object 3"/>
          <p:cNvSpPr txBox="1"/>
          <p:nvPr>
            <p:ph type="title"/>
          </p:nvPr>
        </p:nvSpPr>
        <p:spPr>
          <a:xfrm>
            <a:off x="1218081" y="515237"/>
            <a:ext cx="6708142" cy="635001"/>
          </a:xfrm>
          <a:prstGeom prst="rect">
            <a:avLst/>
          </a:prstGeom>
        </p:spPr>
        <p:txBody>
          <a:bodyPr/>
          <a:lstStyle/>
          <a:p>
            <a:pPr indent="12700">
              <a:defRPr b="0" spc="-100"/>
            </a:pPr>
            <a:r>
              <a:t>MOTIVATION</a:t>
            </a:r>
            <a:r>
              <a:rPr spc="0"/>
              <a:t> </a:t>
            </a:r>
            <a:r>
              <a:t>IN RESEARCH</a:t>
            </a:r>
          </a:p>
        </p:txBody>
      </p:sp>
      <p:sp>
        <p:nvSpPr>
          <p:cNvPr id="166" name="object 17"/>
          <p:cNvSpPr txBox="1"/>
          <p:nvPr/>
        </p:nvSpPr>
        <p:spPr>
          <a:xfrm>
            <a:off x="770572" y="1731260"/>
            <a:ext cx="7602856" cy="3134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22300" indent="-610234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Desire</a:t>
            </a:r>
            <a:r>
              <a:rPr spc="-10"/>
              <a:t> </a:t>
            </a:r>
            <a:r>
              <a:t>to</a:t>
            </a:r>
            <a:r>
              <a:rPr spc="-25"/>
              <a:t> </a:t>
            </a:r>
            <a:r>
              <a:t>get</a:t>
            </a:r>
            <a:r>
              <a:rPr spc="-15"/>
              <a:t> </a:t>
            </a:r>
            <a:r>
              <a:t>research</a:t>
            </a:r>
            <a:r>
              <a:rPr spc="-15"/>
              <a:t> </a:t>
            </a:r>
            <a:r>
              <a:rPr spc="0"/>
              <a:t>degree</a:t>
            </a:r>
          </a:p>
          <a:p>
            <a:pPr marL="622300" marR="20320" indent="-610234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Desire</a:t>
            </a:r>
            <a:r>
              <a:rPr spc="-10"/>
              <a:t> </a:t>
            </a:r>
            <a:r>
              <a:rPr spc="0"/>
              <a:t>to</a:t>
            </a:r>
            <a:r>
              <a:rPr spc="-15"/>
              <a:t> </a:t>
            </a:r>
            <a:r>
              <a:t>face</a:t>
            </a:r>
            <a:r>
              <a:rPr spc="-15"/>
              <a:t> </a:t>
            </a:r>
            <a:r>
              <a:t>challenges</a:t>
            </a:r>
            <a:r>
              <a:rPr spc="-10"/>
              <a:t> </a:t>
            </a:r>
            <a:r>
              <a:t>in</a:t>
            </a:r>
            <a:r>
              <a:rPr spc="-15"/>
              <a:t> </a:t>
            </a:r>
            <a:r>
              <a:rPr spc="0"/>
              <a:t>solving</a:t>
            </a:r>
            <a:r>
              <a:rPr spc="-30"/>
              <a:t> </a:t>
            </a:r>
            <a:r>
              <a:rPr spc="0"/>
              <a:t>the</a:t>
            </a:r>
            <a:r>
              <a:rPr spc="-10"/>
              <a:t> </a:t>
            </a:r>
            <a:r>
              <a:rPr spc="0"/>
              <a:t>unsolved </a:t>
            </a:r>
            <a:r>
              <a:rPr spc="-685"/>
              <a:t> </a:t>
            </a:r>
            <a:r>
              <a:t>problems</a:t>
            </a:r>
          </a:p>
          <a:p>
            <a:pPr marL="622300" marR="5080" indent="-610234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Desire </a:t>
            </a:r>
            <a:r>
              <a:rPr spc="0"/>
              <a:t>to</a:t>
            </a:r>
            <a:r>
              <a:rPr spc="-10"/>
              <a:t> </a:t>
            </a:r>
            <a:r>
              <a:t>get intellectual</a:t>
            </a:r>
            <a:r>
              <a:rPr spc="-30"/>
              <a:t> </a:t>
            </a:r>
            <a:r>
              <a:rPr spc="0"/>
              <a:t>joy</a:t>
            </a:r>
            <a:r>
              <a:t> </a:t>
            </a:r>
            <a:r>
              <a:rPr spc="0"/>
              <a:t>doing</a:t>
            </a:r>
            <a:r>
              <a:rPr spc="-25"/>
              <a:t> </a:t>
            </a:r>
            <a:r>
              <a:t>some creative </a:t>
            </a:r>
            <a:r>
              <a:rPr spc="-685"/>
              <a:t> </a:t>
            </a:r>
            <a:r>
              <a:t>work</a:t>
            </a:r>
          </a:p>
          <a:p>
            <a:pPr marL="622300" indent="-610234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Desire </a:t>
            </a:r>
            <a:r>
              <a:rPr spc="0"/>
              <a:t>to</a:t>
            </a:r>
            <a:r>
              <a:rPr spc="-10"/>
              <a:t> </a:t>
            </a:r>
            <a:r>
              <a:t>be of</a:t>
            </a:r>
            <a:r>
              <a:rPr spc="10"/>
              <a:t> </a:t>
            </a:r>
            <a:r>
              <a:t>service</a:t>
            </a:r>
            <a:r>
              <a:rPr spc="-25"/>
              <a:t> </a:t>
            </a:r>
            <a:r>
              <a:t>to</a:t>
            </a:r>
            <a:r>
              <a:rPr spc="0"/>
              <a:t> </a:t>
            </a:r>
            <a:r>
              <a:t>the society</a:t>
            </a:r>
          </a:p>
          <a:p>
            <a:pPr marL="622300" indent="-610234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622300" algn="l"/>
                <a:tab pos="6223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Desire</a:t>
            </a:r>
            <a:r>
              <a:rPr spc="-10"/>
              <a:t> </a:t>
            </a:r>
            <a:r>
              <a:rPr spc="0"/>
              <a:t>to</a:t>
            </a:r>
            <a:r>
              <a:rPr spc="-10"/>
              <a:t> </a:t>
            </a:r>
            <a:r>
              <a:t>get responsibility</a:t>
            </a:r>
          </a:p>
        </p:txBody>
      </p:sp>
      <p:pic>
        <p:nvPicPr>
          <p:cNvPr id="167" name="object 18" descr="object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228" y="6234684"/>
            <a:ext cx="423673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object 19" descr="object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object 21"/>
          <p:cNvSpPr txBox="1"/>
          <p:nvPr>
            <p:ph type="sldNum" sz="quarter" idx="4294967295"/>
          </p:nvPr>
        </p:nvSpPr>
        <p:spPr>
          <a:xfrm>
            <a:off x="8377173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3"/>
          <p:cNvSpPr txBox="1"/>
          <p:nvPr/>
        </p:nvSpPr>
        <p:spPr>
          <a:xfrm>
            <a:off x="535940" y="6295957"/>
            <a:ext cx="750570" cy="2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1600"/>
              </a:lnSpc>
              <a:defRPr spc="-5" sz="1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1/25/2016</a:t>
            </a:r>
          </a:p>
        </p:txBody>
      </p:sp>
      <p:sp>
        <p:nvSpPr>
          <p:cNvPr id="172" name="object 3"/>
          <p:cNvSpPr txBox="1"/>
          <p:nvPr>
            <p:ph type="title"/>
          </p:nvPr>
        </p:nvSpPr>
        <p:spPr>
          <a:xfrm>
            <a:off x="201612" y="408475"/>
            <a:ext cx="8740776" cy="635001"/>
          </a:xfrm>
          <a:prstGeom prst="rect">
            <a:avLst/>
          </a:prstGeom>
        </p:spPr>
        <p:txBody>
          <a:bodyPr/>
          <a:lstStyle/>
          <a:p>
            <a:pPr indent="12700">
              <a:defRPr spc="-100"/>
            </a:pPr>
            <a:r>
              <a:t>CHARACTERISTICS</a:t>
            </a:r>
            <a:r>
              <a:rPr spc="0"/>
              <a:t> </a:t>
            </a:r>
            <a:r>
              <a:t>OF</a:t>
            </a:r>
            <a:r>
              <a:rPr spc="0"/>
              <a:t> </a:t>
            </a:r>
            <a:r>
              <a:t>RESEARCH</a:t>
            </a:r>
          </a:p>
        </p:txBody>
      </p:sp>
      <p:sp>
        <p:nvSpPr>
          <p:cNvPr id="173" name="object 19"/>
          <p:cNvSpPr txBox="1"/>
          <p:nvPr/>
        </p:nvSpPr>
        <p:spPr>
          <a:xfrm>
            <a:off x="713423" y="1702494"/>
            <a:ext cx="1925954" cy="328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7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Controlled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Rigorous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Verifiable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Valid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Empirical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spc="0"/>
              <a:t>y</a:t>
            </a:r>
            <a:r>
              <a:t>ste</a:t>
            </a:r>
            <a:r>
              <a:rPr spc="-20"/>
              <a:t>m</a:t>
            </a:r>
            <a:r>
              <a:t>atic</a:t>
            </a:r>
          </a:p>
          <a:p>
            <a:pPr marL="355600" indent="-342900">
              <a:spcBef>
                <a:spcPts val="600"/>
              </a:spcBef>
              <a:buClr>
                <a:srgbClr val="3366FF"/>
              </a:buClr>
              <a:buSzPct val="58928"/>
              <a:buChar char="■"/>
              <a:tabLst>
                <a:tab pos="342900" algn="l"/>
                <a:tab pos="355600" algn="l"/>
              </a:tabLst>
              <a:defRPr spc="-5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Critical</a:t>
            </a:r>
          </a:p>
        </p:txBody>
      </p:sp>
      <p:pic>
        <p:nvPicPr>
          <p:cNvPr id="174" name="object 20" descr="object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7323" y="6234684"/>
            <a:ext cx="417576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object 21" descr="object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62" y="6234684"/>
            <a:ext cx="969265" cy="40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object 22" descr="object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3520" y="1447800"/>
            <a:ext cx="2011680" cy="385419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object 24"/>
          <p:cNvSpPr txBox="1"/>
          <p:nvPr>
            <p:ph type="sldNum" sz="quarter" idx="4294967295"/>
          </p:nvPr>
        </p:nvSpPr>
        <p:spPr>
          <a:xfrm>
            <a:off x="8377173" y="6295957"/>
            <a:ext cx="139701" cy="201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