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9" r:id="rId2"/>
    <p:sldId id="258" r:id="rId3"/>
    <p:sldId id="262" r:id="rId4"/>
    <p:sldId id="275" r:id="rId5"/>
    <p:sldId id="305" r:id="rId6"/>
    <p:sldId id="294" r:id="rId7"/>
    <p:sldId id="306" r:id="rId8"/>
    <p:sldId id="293" r:id="rId9"/>
    <p:sldId id="295" r:id="rId10"/>
    <p:sldId id="267" r:id="rId11"/>
    <p:sldId id="302" r:id="rId12"/>
    <p:sldId id="288" r:id="rId13"/>
    <p:sldId id="290" r:id="rId14"/>
    <p:sldId id="299" r:id="rId15"/>
    <p:sldId id="300" r:id="rId16"/>
    <p:sldId id="298" r:id="rId17"/>
    <p:sldId id="268" r:id="rId18"/>
    <p:sldId id="270" r:id="rId19"/>
    <p:sldId id="303" r:id="rId20"/>
    <p:sldId id="271" r:id="rId21"/>
    <p:sldId id="277" r:id="rId22"/>
    <p:sldId id="30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4" autoAdjust="0"/>
    <p:restoredTop sz="94660"/>
  </p:normalViewPr>
  <p:slideViewPr>
    <p:cSldViewPr snapToGrid="0">
      <p:cViewPr varScale="1">
        <p:scale>
          <a:sx n="111" d="100"/>
          <a:sy n="111" d="100"/>
        </p:scale>
        <p:origin x="496" y="192"/>
      </p:cViewPr>
      <p:guideLst/>
    </p:cSldViewPr>
  </p:slideViewPr>
  <p:notesTextViewPr>
    <p:cViewPr>
      <p:scale>
        <a:sx n="1" d="1"/>
        <a:sy n="1" d="1"/>
      </p:scale>
      <p:origin x="0" y="0"/>
    </p:cViewPr>
  </p:notesText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FFA0A9-65CF-489F-B207-A7741B60DEF0}" type="datetimeFigureOut">
              <a:rPr lang="en-US" smtClean="0"/>
              <a:t>12/12/23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6033E2-D879-412D-ADEA-A0699CA0550F}" type="slidenum">
              <a:rPr lang="en-US" smtClean="0"/>
              <a:t>‹#›</a:t>
            </a:fld>
            <a:endParaRPr lang="en-US"/>
          </a:p>
        </p:txBody>
      </p:sp>
    </p:spTree>
    <p:extLst>
      <p:ext uri="{BB962C8B-B14F-4D97-AF65-F5344CB8AC3E}">
        <p14:creationId xmlns:p14="http://schemas.microsoft.com/office/powerpoint/2010/main" val="2229604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1290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5111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0988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7134F08-0A59-44EC-AD26-FBB581B171EA}" type="datetimeFigureOut">
              <a:rPr lang="en-US" smtClean="0"/>
              <a:t>12/12/23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423B-5F54-42EE-A200-FB7F34015960}" type="slidenum">
              <a:rPr lang="en-US" smtClean="0"/>
              <a:t>‹#›</a:t>
            </a:fld>
            <a:endParaRPr lang="en-US"/>
          </a:p>
        </p:txBody>
      </p:sp>
    </p:spTree>
    <p:extLst>
      <p:ext uri="{BB962C8B-B14F-4D97-AF65-F5344CB8AC3E}">
        <p14:creationId xmlns:p14="http://schemas.microsoft.com/office/powerpoint/2010/main" val="3707259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34F08-0A59-44EC-AD26-FBB581B171EA}" type="datetimeFigureOut">
              <a:rPr lang="en-US" smtClean="0"/>
              <a:t>12/12/23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423B-5F54-42EE-A200-FB7F34015960}" type="slidenum">
              <a:rPr lang="en-US" smtClean="0"/>
              <a:t>‹#›</a:t>
            </a:fld>
            <a:endParaRPr lang="en-US"/>
          </a:p>
        </p:txBody>
      </p:sp>
    </p:spTree>
    <p:extLst>
      <p:ext uri="{BB962C8B-B14F-4D97-AF65-F5344CB8AC3E}">
        <p14:creationId xmlns:p14="http://schemas.microsoft.com/office/powerpoint/2010/main" val="2804571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34F08-0A59-44EC-AD26-FBB581B171EA}" type="datetimeFigureOut">
              <a:rPr lang="en-US" smtClean="0"/>
              <a:t>12/12/23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423B-5F54-42EE-A200-FB7F34015960}" type="slidenum">
              <a:rPr lang="en-US" smtClean="0"/>
              <a:t>‹#›</a:t>
            </a:fld>
            <a:endParaRPr lang="en-US"/>
          </a:p>
        </p:txBody>
      </p:sp>
    </p:spTree>
    <p:extLst>
      <p:ext uri="{BB962C8B-B14F-4D97-AF65-F5344CB8AC3E}">
        <p14:creationId xmlns:p14="http://schemas.microsoft.com/office/powerpoint/2010/main" val="1429953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34F08-0A59-44EC-AD26-FBB581B171EA}" type="datetimeFigureOut">
              <a:rPr lang="en-US" smtClean="0"/>
              <a:t>12/12/23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423B-5F54-42EE-A200-FB7F34015960}" type="slidenum">
              <a:rPr lang="en-US" smtClean="0"/>
              <a:t>‹#›</a:t>
            </a:fld>
            <a:endParaRPr lang="en-US"/>
          </a:p>
        </p:txBody>
      </p:sp>
    </p:spTree>
    <p:extLst>
      <p:ext uri="{BB962C8B-B14F-4D97-AF65-F5344CB8AC3E}">
        <p14:creationId xmlns:p14="http://schemas.microsoft.com/office/powerpoint/2010/main" val="812289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134F08-0A59-44EC-AD26-FBB581B171EA}" type="datetimeFigureOut">
              <a:rPr lang="en-US" smtClean="0"/>
              <a:t>12/12/23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EA423B-5F54-42EE-A200-FB7F34015960}" type="slidenum">
              <a:rPr lang="en-US" smtClean="0"/>
              <a:t>‹#›</a:t>
            </a:fld>
            <a:endParaRPr lang="en-US"/>
          </a:p>
        </p:txBody>
      </p:sp>
    </p:spTree>
    <p:extLst>
      <p:ext uri="{BB962C8B-B14F-4D97-AF65-F5344CB8AC3E}">
        <p14:creationId xmlns:p14="http://schemas.microsoft.com/office/powerpoint/2010/main" val="3479846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134F08-0A59-44EC-AD26-FBB581B171EA}" type="datetimeFigureOut">
              <a:rPr lang="en-US" smtClean="0"/>
              <a:t>12/12/23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EA423B-5F54-42EE-A200-FB7F34015960}" type="slidenum">
              <a:rPr lang="en-US" smtClean="0"/>
              <a:t>‹#›</a:t>
            </a:fld>
            <a:endParaRPr lang="en-US"/>
          </a:p>
        </p:txBody>
      </p:sp>
    </p:spTree>
    <p:extLst>
      <p:ext uri="{BB962C8B-B14F-4D97-AF65-F5344CB8AC3E}">
        <p14:creationId xmlns:p14="http://schemas.microsoft.com/office/powerpoint/2010/main" val="370126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134F08-0A59-44EC-AD26-FBB581B171EA}" type="datetimeFigureOut">
              <a:rPr lang="en-US" smtClean="0"/>
              <a:t>12/12/23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EA423B-5F54-42EE-A200-FB7F34015960}" type="slidenum">
              <a:rPr lang="en-US" smtClean="0"/>
              <a:t>‹#›</a:t>
            </a:fld>
            <a:endParaRPr lang="en-US"/>
          </a:p>
        </p:txBody>
      </p:sp>
    </p:spTree>
    <p:extLst>
      <p:ext uri="{BB962C8B-B14F-4D97-AF65-F5344CB8AC3E}">
        <p14:creationId xmlns:p14="http://schemas.microsoft.com/office/powerpoint/2010/main" val="685262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134F08-0A59-44EC-AD26-FBB581B171EA}" type="datetimeFigureOut">
              <a:rPr lang="en-US" smtClean="0"/>
              <a:t>12/12/23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EA423B-5F54-42EE-A200-FB7F34015960}" type="slidenum">
              <a:rPr lang="en-US" smtClean="0"/>
              <a:t>‹#›</a:t>
            </a:fld>
            <a:endParaRPr lang="en-US"/>
          </a:p>
        </p:txBody>
      </p:sp>
    </p:spTree>
    <p:extLst>
      <p:ext uri="{BB962C8B-B14F-4D97-AF65-F5344CB8AC3E}">
        <p14:creationId xmlns:p14="http://schemas.microsoft.com/office/powerpoint/2010/main" val="2137614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134F08-0A59-44EC-AD26-FBB581B171EA}" type="datetimeFigureOut">
              <a:rPr lang="en-US" smtClean="0"/>
              <a:t>12/12/23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EA423B-5F54-42EE-A200-FB7F34015960}" type="slidenum">
              <a:rPr lang="en-US" smtClean="0"/>
              <a:t>‹#›</a:t>
            </a:fld>
            <a:endParaRPr lang="en-US"/>
          </a:p>
        </p:txBody>
      </p:sp>
    </p:spTree>
    <p:extLst>
      <p:ext uri="{BB962C8B-B14F-4D97-AF65-F5344CB8AC3E}">
        <p14:creationId xmlns:p14="http://schemas.microsoft.com/office/powerpoint/2010/main" val="1777519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134F08-0A59-44EC-AD26-FBB581B171EA}" type="datetimeFigureOut">
              <a:rPr lang="en-US" smtClean="0"/>
              <a:t>12/12/23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EA423B-5F54-42EE-A200-FB7F34015960}" type="slidenum">
              <a:rPr lang="en-US" smtClean="0"/>
              <a:t>‹#›</a:t>
            </a:fld>
            <a:endParaRPr lang="en-US"/>
          </a:p>
        </p:txBody>
      </p:sp>
    </p:spTree>
    <p:extLst>
      <p:ext uri="{BB962C8B-B14F-4D97-AF65-F5344CB8AC3E}">
        <p14:creationId xmlns:p14="http://schemas.microsoft.com/office/powerpoint/2010/main" val="3105076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134F08-0A59-44EC-AD26-FBB581B171EA}" type="datetimeFigureOut">
              <a:rPr lang="en-US" smtClean="0"/>
              <a:t>12/12/23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EA423B-5F54-42EE-A200-FB7F34015960}" type="slidenum">
              <a:rPr lang="en-US" smtClean="0"/>
              <a:t>‹#›</a:t>
            </a:fld>
            <a:endParaRPr lang="en-US"/>
          </a:p>
        </p:txBody>
      </p:sp>
    </p:spTree>
    <p:extLst>
      <p:ext uri="{BB962C8B-B14F-4D97-AF65-F5344CB8AC3E}">
        <p14:creationId xmlns:p14="http://schemas.microsoft.com/office/powerpoint/2010/main" val="4248526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134F08-0A59-44EC-AD26-FBB581B171EA}" type="datetimeFigureOut">
              <a:rPr lang="en-US" smtClean="0"/>
              <a:t>12/12/23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EA423B-5F54-42EE-A200-FB7F34015960}" type="slidenum">
              <a:rPr lang="en-US" smtClean="0"/>
              <a:t>‹#›</a:t>
            </a:fld>
            <a:endParaRPr lang="en-US"/>
          </a:p>
        </p:txBody>
      </p:sp>
    </p:spTree>
    <p:extLst>
      <p:ext uri="{BB962C8B-B14F-4D97-AF65-F5344CB8AC3E}">
        <p14:creationId xmlns:p14="http://schemas.microsoft.com/office/powerpoint/2010/main" val="2059264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ieeexplore.ieee.org/document/10126035" TargetMode="External"/><Relationship Id="rId7" Type="http://schemas.openxmlformats.org/officeDocument/2006/relationships/hyperlink" Target="https://ieeexplore.ieee.org/author/38274646600" TargetMode="Externa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hyperlink" Target="https://ieeexplore.ieee.org/author/37089926080" TargetMode="External"/><Relationship Id="rId5" Type="http://schemas.openxmlformats.org/officeDocument/2006/relationships/hyperlink" Target="https://ieeexplore.ieee.org/author/37088284795" TargetMode="External"/><Relationship Id="rId4" Type="http://schemas.openxmlformats.org/officeDocument/2006/relationships/hyperlink" Target="https://doi.org/10.1109/ACCESS.2023.3294974"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ieeexplore.ieee.org/author/37297828900" TargetMode="External"/><Relationship Id="rId3" Type="http://schemas.openxmlformats.org/officeDocument/2006/relationships/hyperlink" Target="https://doi.org/10.1109/ACCESS.2023.3274848" TargetMode="External"/><Relationship Id="rId7" Type="http://schemas.openxmlformats.org/officeDocument/2006/relationships/hyperlink" Target="https://ieeexplore.ieee.org/author/37089856783" TargetMode="Externa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hyperlink" Target="https://ieeexplore.ieee.org/author/37089380646" TargetMode="External"/><Relationship Id="rId5" Type="http://schemas.openxmlformats.org/officeDocument/2006/relationships/hyperlink" Target="https://ieeexplore.ieee.org/author/37085783698" TargetMode="External"/><Relationship Id="rId10" Type="http://schemas.openxmlformats.org/officeDocument/2006/relationships/hyperlink" Target="https://doi.org/10.3390/app131810076" TargetMode="External"/><Relationship Id="rId4" Type="http://schemas.openxmlformats.org/officeDocument/2006/relationships/hyperlink" Target="https://ieeexplore.ieee.org/document/10122533/" TargetMode="External"/><Relationship Id="rId9" Type="http://schemas.openxmlformats.org/officeDocument/2006/relationships/hyperlink" Target="https://ieeexplore.ieee.org/author/37590847400"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ieeexplore.ieee.org/author/37298759000" TargetMode="External"/><Relationship Id="rId3" Type="http://schemas.openxmlformats.org/officeDocument/2006/relationships/hyperlink" Target="https://doi.org/10.1109/ACCESS.2023.3269694" TargetMode="External"/><Relationship Id="rId7" Type="http://schemas.openxmlformats.org/officeDocument/2006/relationships/hyperlink" Target="https://ieeexplore.ieee.org/author/37089823596" TargetMode="Externa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hyperlink" Target="https://ieeexplore.ieee.org/author/37274232400" TargetMode="External"/><Relationship Id="rId5" Type="http://schemas.openxmlformats.org/officeDocument/2006/relationships/hyperlink" Target="https://ieeexplore.ieee.org/author/37089824852" TargetMode="External"/><Relationship Id="rId4" Type="http://schemas.openxmlformats.org/officeDocument/2006/relationships/hyperlink" Target="https://ieeexplore.ieee.org/author/37088842684" TargetMode="External"/><Relationship Id="rId9" Type="http://schemas.openxmlformats.org/officeDocument/2006/relationships/hyperlink" Target="https://doi.org/10.1016/j.imu.2019.100282"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3390/ijerph18105479" TargetMode="External"/><Relationship Id="rId7" Type="http://schemas.openxmlformats.org/officeDocument/2006/relationships/hyperlink" Target="https://ieeexplore.ieee.org/author/37279398300" TargetMode="Externa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hyperlink" Target="https://ieeexplore.ieee.org/author/37088415434" TargetMode="External"/><Relationship Id="rId5" Type="http://schemas.openxmlformats.org/officeDocument/2006/relationships/hyperlink" Target="https://ieeexplore.ieee.org/author/37532628900" TargetMode="External"/><Relationship Id="rId4" Type="http://schemas.openxmlformats.org/officeDocument/2006/relationships/hyperlink" Target="https://doi.org/10.1109/ACCESS.2020.2997710"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1007/s40257-020-00574-4"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i.org/10.3390/app131810076"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i.org/10.1007/s40257-020-00574-4"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i.org/10.1007/s40257-020-00574-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3"/>
          <p:cNvSpPr/>
          <p:nvPr/>
        </p:nvSpPr>
        <p:spPr>
          <a:xfrm>
            <a:off x="0" y="4918509"/>
            <a:ext cx="12192000" cy="193949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86" name="Google Shape;86;p13"/>
          <p:cNvSpPr txBox="1"/>
          <p:nvPr/>
        </p:nvSpPr>
        <p:spPr>
          <a:xfrm>
            <a:off x="335280" y="3031650"/>
            <a:ext cx="11521440" cy="3398219"/>
          </a:xfrm>
          <a:prstGeom prst="rect">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rmAutofit/>
          </a:bodyPr>
          <a:lstStyle/>
          <a:p>
            <a:pPr marL="0" marR="0" lvl="0" indent="0" algn="ctr" rtl="0">
              <a:lnSpc>
                <a:spcPct val="90000"/>
              </a:lnSpc>
              <a:spcBef>
                <a:spcPts val="0"/>
              </a:spcBef>
              <a:spcAft>
                <a:spcPts val="0"/>
              </a:spcAft>
              <a:buNone/>
            </a:pPr>
            <a:r>
              <a:rPr lang="en-US" sz="4000" b="1" i="0" u="none" strike="noStrike" cap="non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SCHOOL OF COMPUTER ENGINEERING &amp; TECHNOLOGY</a:t>
            </a:r>
          </a:p>
          <a:p>
            <a:pPr marL="0" marR="0" lvl="0" indent="0" algn="ctr" rtl="0">
              <a:lnSpc>
                <a:spcPct val="90000"/>
              </a:lnSpc>
              <a:spcBef>
                <a:spcPts val="0"/>
              </a:spcBef>
              <a:spcAft>
                <a:spcPts val="0"/>
              </a:spcAft>
              <a:buNone/>
            </a:pPr>
            <a:endParaRPr lang="en-US" sz="4000" b="1" i="0" u="none" strike="noStrike" cap="non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ctr" rtl="0">
              <a:lnSpc>
                <a:spcPct val="90000"/>
              </a:lnSpc>
              <a:spcBef>
                <a:spcPts val="0"/>
              </a:spcBef>
              <a:spcAft>
                <a:spcPts val="0"/>
              </a:spcAft>
              <a:buNone/>
            </a:pPr>
            <a:r>
              <a:rPr lang="en-US" sz="4000" b="1" i="0" u="none" strike="noStrike" cap="non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rPr>
              <a:t>Project Stage 1 – Review </a:t>
            </a:r>
          </a:p>
          <a:p>
            <a:pPr marL="0" marR="0" lvl="0" indent="0" algn="ctr" rtl="0">
              <a:lnSpc>
                <a:spcPct val="90000"/>
              </a:lnSpc>
              <a:spcBef>
                <a:spcPts val="0"/>
              </a:spcBef>
              <a:spcAft>
                <a:spcPts val="0"/>
              </a:spcAft>
              <a:buNone/>
            </a:pPr>
            <a:endParaRPr lang="en-US" sz="4000" b="0" i="0" u="none" strike="noStrike" cap="none" dirty="0">
              <a:solidFill>
                <a:srgbClr val="404040"/>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pic>
        <p:nvPicPr>
          <p:cNvPr id="7" name="image1.png"/>
          <p:cNvPicPr/>
          <p:nvPr/>
        </p:nvPicPr>
        <p:blipFill>
          <a:blip r:embed="rId3"/>
          <a:srcRect/>
          <a:stretch>
            <a:fillRect/>
          </a:stretch>
        </p:blipFill>
        <p:spPr>
          <a:xfrm>
            <a:off x="3182620" y="760730"/>
            <a:ext cx="6369685" cy="1697990"/>
          </a:xfrm>
          <a:prstGeom prst="rect">
            <a:avLst/>
          </a:prstGeom>
        </p:spPr>
      </p:pic>
    </p:spTree>
    <p:extLst>
      <p:ext uri="{BB962C8B-B14F-4D97-AF65-F5344CB8AC3E}">
        <p14:creationId xmlns:p14="http://schemas.microsoft.com/office/powerpoint/2010/main" val="4116793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667" y="24293"/>
            <a:ext cx="10515600" cy="1150167"/>
          </a:xfrm>
        </p:spPr>
        <p:txBody>
          <a:bodyPr>
            <a:normAutofit/>
          </a:bodyPr>
          <a:lstStyle/>
          <a:p>
            <a:r>
              <a:rPr lang="en-IN" sz="4000" b="1" dirty="0">
                <a:latin typeface="Times New Roman" panose="02020603050405020304" pitchFamily="18" charset="0"/>
                <a:cs typeface="Times New Roman" panose="02020603050405020304" pitchFamily="18" charset="0"/>
              </a:rPr>
              <a:t>Research Gap</a:t>
            </a:r>
          </a:p>
        </p:txBody>
      </p:sp>
      <p:sp>
        <p:nvSpPr>
          <p:cNvPr id="3" name="Content Placeholder 2"/>
          <p:cNvSpPr>
            <a:spLocks noGrp="1"/>
          </p:cNvSpPr>
          <p:nvPr>
            <p:ph idx="1"/>
          </p:nvPr>
        </p:nvSpPr>
        <p:spPr>
          <a:xfrm>
            <a:off x="217684" y="1073792"/>
            <a:ext cx="11144235" cy="5226340"/>
          </a:xfrm>
        </p:spPr>
        <p:txBody>
          <a:bodyPr>
            <a:normAutofit/>
          </a:bodyPr>
          <a:lstStyle/>
          <a:p>
            <a:r>
              <a:rPr lang="en-IN" sz="2000" dirty="0">
                <a:latin typeface="Times New Roman" panose="02020603050405020304" pitchFamily="18" charset="0"/>
                <a:cs typeface="Times New Roman" panose="02020603050405020304" pitchFamily="18" charset="0"/>
              </a:rPr>
              <a:t>I</a:t>
            </a:r>
            <a:r>
              <a:rPr lang="en-IN" sz="2000" dirty="0">
                <a:effectLst/>
                <a:latin typeface="Times New Roman" panose="02020603050405020304" pitchFamily="18" charset="0"/>
                <a:cs typeface="Times New Roman" panose="02020603050405020304" pitchFamily="18" charset="0"/>
              </a:rPr>
              <a:t>n this base paper they have used </a:t>
            </a:r>
            <a:r>
              <a:rPr lang="en-IN" sz="2000" dirty="0" err="1">
                <a:effectLst/>
                <a:latin typeface="Times New Roman" panose="02020603050405020304" pitchFamily="18" charset="0"/>
                <a:cs typeface="Times New Roman" panose="02020603050405020304" pitchFamily="18" charset="0"/>
              </a:rPr>
              <a:t>ResNet</a:t>
            </a:r>
            <a:r>
              <a:rPr lang="en-IN" sz="2000" dirty="0">
                <a:effectLst/>
                <a:latin typeface="Times New Roman" panose="02020603050405020304" pitchFamily="18" charset="0"/>
                <a:cs typeface="Times New Roman" panose="02020603050405020304" pitchFamily="18" charset="0"/>
              </a:rPr>
              <a:t> Model, and used 3 (multi classes) for classification 1. Melanoma 2. Basal cell Carcinoma 3. Squamous cell skin cancer. Accuracy achieved 82.7 %</a:t>
            </a:r>
          </a:p>
          <a:p>
            <a:r>
              <a:rPr lang="en-IN" sz="2000" dirty="0">
                <a:effectLst/>
                <a:latin typeface="Times New Roman" panose="02020603050405020304" pitchFamily="18" charset="0"/>
                <a:cs typeface="Times New Roman" panose="02020603050405020304" pitchFamily="18" charset="0"/>
              </a:rPr>
              <a:t>We can use different dataset which has 7 classes for skin cancer namely Actinic keratoses and intraepithelial carcinoma (</a:t>
            </a:r>
            <a:r>
              <a:rPr lang="en-IN" sz="2000" dirty="0" err="1">
                <a:effectLst/>
                <a:latin typeface="Times New Roman" panose="02020603050405020304" pitchFamily="18" charset="0"/>
                <a:cs typeface="Times New Roman" panose="02020603050405020304" pitchFamily="18" charset="0"/>
              </a:rPr>
              <a:t>akiec</a:t>
            </a:r>
            <a:r>
              <a:rPr lang="en-IN" sz="2000" dirty="0">
                <a:effectLst/>
                <a:latin typeface="Times New Roman" panose="02020603050405020304" pitchFamily="18" charset="0"/>
                <a:cs typeface="Times New Roman" panose="02020603050405020304" pitchFamily="18" charset="0"/>
              </a:rPr>
              <a:t>), basal cell carcinoma (bcc), benign keratosis-like lesions (</a:t>
            </a:r>
            <a:r>
              <a:rPr lang="en-IN" sz="2000" dirty="0" err="1">
                <a:effectLst/>
                <a:latin typeface="Times New Roman" panose="02020603050405020304" pitchFamily="18" charset="0"/>
                <a:cs typeface="Times New Roman" panose="02020603050405020304" pitchFamily="18" charset="0"/>
              </a:rPr>
              <a:t>bkl</a:t>
            </a:r>
            <a:r>
              <a:rPr lang="en-IN" sz="2000" dirty="0">
                <a:effectLst/>
                <a:latin typeface="Times New Roman" panose="02020603050405020304" pitchFamily="18" charset="0"/>
                <a:cs typeface="Times New Roman" panose="02020603050405020304" pitchFamily="18" charset="0"/>
              </a:rPr>
              <a:t>), dermatofibroma (</a:t>
            </a:r>
            <a:r>
              <a:rPr lang="en-IN" sz="2000" dirty="0" err="1">
                <a:effectLst/>
                <a:latin typeface="Times New Roman" panose="02020603050405020304" pitchFamily="18" charset="0"/>
                <a:cs typeface="Times New Roman" panose="02020603050405020304" pitchFamily="18" charset="0"/>
              </a:rPr>
              <a:t>df</a:t>
            </a:r>
            <a:r>
              <a:rPr lang="en-IN" sz="2000" dirty="0">
                <a:effectLst/>
                <a:latin typeface="Times New Roman" panose="02020603050405020304" pitchFamily="18" charset="0"/>
                <a:cs typeface="Times New Roman" panose="02020603050405020304" pitchFamily="18" charset="0"/>
              </a:rPr>
              <a:t>), melanoma (</a:t>
            </a:r>
            <a:r>
              <a:rPr lang="en-IN" sz="2000" dirty="0" err="1">
                <a:effectLst/>
                <a:latin typeface="Times New Roman" panose="02020603050405020304" pitchFamily="18" charset="0"/>
                <a:cs typeface="Times New Roman" panose="02020603050405020304" pitchFamily="18" charset="0"/>
              </a:rPr>
              <a:t>mel</a:t>
            </a:r>
            <a:r>
              <a:rPr lang="en-IN" sz="2000" dirty="0">
                <a:effectLst/>
                <a:latin typeface="Times New Roman" panose="02020603050405020304" pitchFamily="18" charset="0"/>
                <a:cs typeface="Times New Roman" panose="02020603050405020304" pitchFamily="18" charset="0"/>
              </a:rPr>
              <a:t>), melanocytic nevi (</a:t>
            </a:r>
            <a:r>
              <a:rPr lang="en-IN" sz="2000" dirty="0" err="1">
                <a:effectLst/>
                <a:latin typeface="Times New Roman" panose="02020603050405020304" pitchFamily="18" charset="0"/>
                <a:cs typeface="Times New Roman" panose="02020603050405020304" pitchFamily="18" charset="0"/>
              </a:rPr>
              <a:t>nv</a:t>
            </a:r>
            <a:r>
              <a:rPr lang="en-IN" sz="2000" dirty="0">
                <a:effectLst/>
                <a:latin typeface="Times New Roman" panose="02020603050405020304" pitchFamily="18" charset="0"/>
                <a:cs typeface="Times New Roman" panose="02020603050405020304" pitchFamily="18" charset="0"/>
              </a:rPr>
              <a:t>), and pyogenic granulomas and </a:t>
            </a:r>
            <a:r>
              <a:rPr lang="en-IN" sz="2000" dirty="0" err="1">
                <a:effectLst/>
                <a:latin typeface="Times New Roman" panose="02020603050405020304" pitchFamily="18" charset="0"/>
                <a:cs typeface="Times New Roman" panose="02020603050405020304" pitchFamily="18" charset="0"/>
              </a:rPr>
              <a:t>hemorrhage</a:t>
            </a:r>
            <a:r>
              <a:rPr lang="en-IN" sz="2000" dirty="0">
                <a:effectLst/>
                <a:latin typeface="Times New Roman" panose="02020603050405020304" pitchFamily="18" charset="0"/>
                <a:cs typeface="Times New Roman" panose="02020603050405020304" pitchFamily="18" charset="0"/>
              </a:rPr>
              <a:t> (</a:t>
            </a:r>
            <a:r>
              <a:rPr lang="en-IN" sz="2000" dirty="0" err="1">
                <a:effectLst/>
                <a:latin typeface="Times New Roman" panose="02020603050405020304" pitchFamily="18" charset="0"/>
                <a:cs typeface="Times New Roman" panose="02020603050405020304" pitchFamily="18" charset="0"/>
              </a:rPr>
              <a:t>vasc</a:t>
            </a:r>
            <a:r>
              <a:rPr lang="en-IN" sz="2000" dirty="0">
                <a:effectLst/>
                <a:latin typeface="Times New Roman" panose="02020603050405020304" pitchFamily="18" charset="0"/>
                <a:cs typeface="Times New Roman" panose="02020603050405020304" pitchFamily="18" charset="0"/>
              </a:rPr>
              <a:t>) and use different CNN architecture.</a:t>
            </a:r>
          </a:p>
          <a:p>
            <a:r>
              <a:rPr lang="en-IN" sz="2000" dirty="0">
                <a:latin typeface="Times New Roman" panose="02020603050405020304" pitchFamily="18" charset="0"/>
                <a:cs typeface="Times New Roman" panose="02020603050405020304" pitchFamily="18" charset="0"/>
              </a:rPr>
              <a:t>Also they have not performed any kind of image </a:t>
            </a:r>
            <a:r>
              <a:rPr lang="en-IN" sz="2000" dirty="0" err="1">
                <a:latin typeface="Times New Roman" panose="02020603050405020304" pitchFamily="18" charset="0"/>
                <a:cs typeface="Times New Roman" panose="02020603050405020304" pitchFamily="18" charset="0"/>
              </a:rPr>
              <a:t>preprocessing</a:t>
            </a:r>
            <a:r>
              <a:rPr lang="en-IN" sz="2000" dirty="0">
                <a:latin typeface="Times New Roman" panose="02020603050405020304" pitchFamily="18" charset="0"/>
                <a:cs typeface="Times New Roman" panose="02020603050405020304" pitchFamily="18" charset="0"/>
              </a:rPr>
              <a:t> to remove any kind of obstructions.</a:t>
            </a:r>
          </a:p>
          <a:p>
            <a:r>
              <a:rPr lang="en-IN" sz="2000" dirty="0">
                <a:latin typeface="Times New Roman" panose="02020603050405020304" pitchFamily="18" charset="0"/>
                <a:cs typeface="Times New Roman" panose="02020603050405020304" pitchFamily="18" charset="0"/>
              </a:rPr>
              <a:t>Handling dataset imbalances.</a:t>
            </a:r>
          </a:p>
          <a:p>
            <a:r>
              <a:rPr lang="en-IN" sz="2000" dirty="0">
                <a:latin typeface="Times New Roman" panose="02020603050405020304" pitchFamily="18" charset="0"/>
                <a:cs typeface="Times New Roman" panose="02020603050405020304" pitchFamily="18" charset="0"/>
              </a:rPr>
              <a:t>Use different variant of CNN for this classification.</a:t>
            </a:r>
          </a:p>
          <a:p>
            <a:r>
              <a:rPr lang="en-IN" sz="2000" dirty="0">
                <a:latin typeface="Times New Roman" panose="02020603050405020304" pitchFamily="18" charset="0"/>
                <a:cs typeface="Times New Roman" panose="02020603050405020304" pitchFamily="18" charset="0"/>
              </a:rPr>
              <a:t>Perform and test different optimizers and </a:t>
            </a:r>
            <a:r>
              <a:rPr lang="en-IN" sz="2000" dirty="0" err="1">
                <a:latin typeface="Times New Roman" panose="02020603050405020304" pitchFamily="18" charset="0"/>
                <a:cs typeface="Times New Roman" panose="02020603050405020304" pitchFamily="18" charset="0"/>
              </a:rPr>
              <a:t>callback</a:t>
            </a:r>
            <a:r>
              <a:rPr lang="en-IN" sz="2000" dirty="0">
                <a:latin typeface="Times New Roman" panose="02020603050405020304" pitchFamily="18" charset="0"/>
                <a:cs typeface="Times New Roman" panose="02020603050405020304" pitchFamily="18" charset="0"/>
              </a:rPr>
              <a:t> functions for optimum and highly accurate model.</a:t>
            </a:r>
          </a:p>
          <a:p>
            <a:pPr marL="0" indent="0">
              <a:buNone/>
            </a:pPr>
            <a:endParaRPr lang="en-IN" sz="2000" dirty="0">
              <a:latin typeface="Times New Roman" panose="02020603050405020304" pitchFamily="18" charset="0"/>
              <a:cs typeface="Times New Roman" panose="02020603050405020304" pitchFamily="18" charset="0"/>
            </a:endParaRPr>
          </a:p>
          <a:p>
            <a:endParaRPr lang="en-IN" sz="2000" dirty="0">
              <a:effectLst/>
              <a:latin typeface="Helvetica Neue" panose="02000503000000020004" pitchFamily="2" charset="0"/>
            </a:endParaRPr>
          </a:p>
        </p:txBody>
      </p:sp>
      <p:pic>
        <p:nvPicPr>
          <p:cNvPr id="4" name="Google Shape;104;p15"/>
          <p:cNvPicPr preferRelativeResize="0"/>
          <p:nvPr/>
        </p:nvPicPr>
        <p:blipFill rotWithShape="1">
          <a:blip r:embed="rId2"/>
          <a:srcRect/>
          <a:stretch>
            <a:fillRect/>
          </a:stretch>
        </p:blipFill>
        <p:spPr>
          <a:xfrm>
            <a:off x="9847669" y="0"/>
            <a:ext cx="2274570" cy="747395"/>
          </a:xfrm>
          <a:prstGeom prst="rect">
            <a:avLst/>
          </a:prstGeom>
          <a:noFill/>
          <a:ln>
            <a:noFill/>
          </a:ln>
        </p:spPr>
      </p:pic>
    </p:spTree>
    <p:extLst>
      <p:ext uri="{BB962C8B-B14F-4D97-AF65-F5344CB8AC3E}">
        <p14:creationId xmlns:p14="http://schemas.microsoft.com/office/powerpoint/2010/main" val="2834423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6" y="1199066"/>
            <a:ext cx="3954780" cy="529996"/>
          </a:xfrm>
          <a:prstGeom prst="rect">
            <a:avLst/>
          </a:prstGeom>
        </p:spPr>
        <p:txBody>
          <a:bodyPr vert="horz" wrap="square" lIns="0" tIns="16933" rIns="0" bIns="0" rtlCol="0" anchor="ctr">
            <a:spAutoFit/>
          </a:bodyPr>
          <a:lstStyle/>
          <a:p>
            <a:pPr marL="16933">
              <a:lnSpc>
                <a:spcPct val="100000"/>
              </a:lnSpc>
              <a:spcBef>
                <a:spcPts val="133"/>
              </a:spcBef>
            </a:pPr>
            <a:r>
              <a:rPr lang="en-US" sz="3333" b="1" spc="-7" dirty="0">
                <a:latin typeface="Times New Roman" panose="02020603050405020304" pitchFamily="18" charset="0"/>
                <a:cs typeface="Times New Roman" panose="02020603050405020304" pitchFamily="18" charset="0"/>
              </a:rPr>
              <a:t>Literature</a:t>
            </a:r>
            <a:r>
              <a:rPr lang="en-US" sz="3333" b="1" spc="-67" dirty="0">
                <a:latin typeface="Times New Roman" panose="02020603050405020304" pitchFamily="18" charset="0"/>
                <a:cs typeface="Times New Roman" panose="02020603050405020304" pitchFamily="18" charset="0"/>
              </a:rPr>
              <a:t> </a:t>
            </a:r>
            <a:r>
              <a:rPr lang="en-US" sz="3333" b="1" spc="-7" dirty="0">
                <a:latin typeface="Times New Roman" panose="02020603050405020304" pitchFamily="18" charset="0"/>
                <a:cs typeface="Times New Roman" panose="02020603050405020304" pitchFamily="18" charset="0"/>
              </a:rPr>
              <a:t>Survey</a:t>
            </a:r>
            <a:endParaRPr sz="3333" dirty="0"/>
          </a:p>
        </p:txBody>
      </p:sp>
      <p:pic>
        <p:nvPicPr>
          <p:cNvPr id="4" name="object 4"/>
          <p:cNvPicPr/>
          <p:nvPr/>
        </p:nvPicPr>
        <p:blipFill>
          <a:blip r:embed="rId2" cstate="print"/>
          <a:stretch>
            <a:fillRect/>
          </a:stretch>
        </p:blipFill>
        <p:spPr>
          <a:xfrm>
            <a:off x="4762500" y="244984"/>
            <a:ext cx="2641597" cy="825497"/>
          </a:xfrm>
          <a:prstGeom prst="rect">
            <a:avLst/>
          </a:prstGeom>
        </p:spPr>
      </p:pic>
      <p:sp>
        <p:nvSpPr>
          <p:cNvPr id="6" name="object 6"/>
          <p:cNvSpPr txBox="1">
            <a:spLocks noGrp="1"/>
          </p:cNvSpPr>
          <p:nvPr>
            <p:ph type="sldNum" sz="quarter" idx="4294967295"/>
          </p:nvPr>
        </p:nvSpPr>
        <p:spPr>
          <a:xfrm>
            <a:off x="0" y="0"/>
            <a:ext cx="0" cy="554853"/>
          </a:xfrm>
          <a:prstGeom prst="rect">
            <a:avLst/>
          </a:prstGeom>
        </p:spPr>
        <p:txBody>
          <a:bodyPr vert="horz" wrap="square" lIns="0" tIns="847" rIns="0" bIns="0" rtlCol="0">
            <a:spAutoFit/>
          </a:bodyPr>
          <a:lstStyle/>
          <a:p>
            <a:pPr marL="50799">
              <a:spcBef>
                <a:spcPts val="7"/>
              </a:spcBef>
            </a:pPr>
            <a:endParaRPr lang="en-US" dirty="0"/>
          </a:p>
          <a:p>
            <a:pPr marL="50799">
              <a:spcBef>
                <a:spcPts val="7"/>
              </a:spcBef>
            </a:pPr>
            <a:endParaRPr dirty="0"/>
          </a:p>
        </p:txBody>
      </p:sp>
      <p:graphicFrame>
        <p:nvGraphicFramePr>
          <p:cNvPr id="9" name="Table 8">
            <a:extLst>
              <a:ext uri="{FF2B5EF4-FFF2-40B4-BE49-F238E27FC236}">
                <a16:creationId xmlns:a16="http://schemas.microsoft.com/office/drawing/2014/main" id="{EE2C00DF-3EB2-CB96-3DBB-B20B6C2E3DF1}"/>
              </a:ext>
            </a:extLst>
          </p:cNvPr>
          <p:cNvGraphicFramePr>
            <a:graphicFrameLocks noGrp="1"/>
          </p:cNvGraphicFramePr>
          <p:nvPr>
            <p:extLst>
              <p:ext uri="{D42A27DB-BD31-4B8C-83A1-F6EECF244321}">
                <p14:modId xmlns:p14="http://schemas.microsoft.com/office/powerpoint/2010/main" val="3112845573"/>
              </p:ext>
            </p:extLst>
          </p:nvPr>
        </p:nvGraphicFramePr>
        <p:xfrm>
          <a:off x="512966" y="1666590"/>
          <a:ext cx="11042764" cy="4906772"/>
        </p:xfrm>
        <a:graphic>
          <a:graphicData uri="http://schemas.openxmlformats.org/drawingml/2006/table">
            <a:tbl>
              <a:tblPr bandRow="1">
                <a:tableStyleId>{5C22544A-7EE6-4342-B048-85BDC9FD1C3A}</a:tableStyleId>
              </a:tblPr>
              <a:tblGrid>
                <a:gridCol w="851247">
                  <a:extLst>
                    <a:ext uri="{9D8B030D-6E8A-4147-A177-3AD203B41FA5}">
                      <a16:colId xmlns:a16="http://schemas.microsoft.com/office/drawing/2014/main" val="4202992568"/>
                    </a:ext>
                  </a:extLst>
                </a:gridCol>
                <a:gridCol w="4465087">
                  <a:extLst>
                    <a:ext uri="{9D8B030D-6E8A-4147-A177-3AD203B41FA5}">
                      <a16:colId xmlns:a16="http://schemas.microsoft.com/office/drawing/2014/main" val="4020587666"/>
                    </a:ext>
                  </a:extLst>
                </a:gridCol>
                <a:gridCol w="2966018">
                  <a:extLst>
                    <a:ext uri="{9D8B030D-6E8A-4147-A177-3AD203B41FA5}">
                      <a16:colId xmlns:a16="http://schemas.microsoft.com/office/drawing/2014/main" val="2485127761"/>
                    </a:ext>
                  </a:extLst>
                </a:gridCol>
                <a:gridCol w="2760412">
                  <a:extLst>
                    <a:ext uri="{9D8B030D-6E8A-4147-A177-3AD203B41FA5}">
                      <a16:colId xmlns:a16="http://schemas.microsoft.com/office/drawing/2014/main" val="4164693083"/>
                    </a:ext>
                  </a:extLst>
                </a:gridCol>
              </a:tblGrid>
              <a:tr h="254739">
                <a:tc>
                  <a:txBody>
                    <a:bodyPr/>
                    <a:lstStyle/>
                    <a:p>
                      <a:pPr>
                        <a:lnSpc>
                          <a:spcPct val="115000"/>
                        </a:lnSpc>
                        <a:spcAft>
                          <a:spcPts val="1000"/>
                        </a:spcAft>
                      </a:pPr>
                      <a:r>
                        <a:rPr lang="en-IN" sz="1900" b="1" dirty="0">
                          <a:effectLst/>
                          <a:latin typeface="Times New Roman" panose="02020603050405020304" pitchFamily="18" charset="0"/>
                          <a:cs typeface="Times New Roman" panose="02020603050405020304" pitchFamily="18" charset="0"/>
                        </a:rPr>
                        <a:t>Sr no</a:t>
                      </a:r>
                      <a:endParaRPr lang="en-IN" sz="19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724" marR="57724" marT="0" marB="0"/>
                </a:tc>
                <a:tc>
                  <a:txBody>
                    <a:bodyPr/>
                    <a:lstStyle/>
                    <a:p>
                      <a:pPr>
                        <a:lnSpc>
                          <a:spcPct val="115000"/>
                        </a:lnSpc>
                        <a:spcAft>
                          <a:spcPts val="1000"/>
                        </a:spcAft>
                      </a:pPr>
                      <a:r>
                        <a:rPr lang="en-IN" sz="1900" b="1" dirty="0">
                          <a:effectLst/>
                          <a:latin typeface="Times New Roman" panose="02020603050405020304" pitchFamily="18" charset="0"/>
                          <a:cs typeface="Times New Roman" panose="02020603050405020304" pitchFamily="18" charset="0"/>
                        </a:rPr>
                        <a:t>Paper Title, Authors, year of publication</a:t>
                      </a:r>
                      <a:endParaRPr lang="en-IN" sz="19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724" marR="57724" marT="0" marB="0"/>
                </a:tc>
                <a:tc>
                  <a:txBody>
                    <a:bodyPr/>
                    <a:lstStyle/>
                    <a:p>
                      <a:pPr>
                        <a:lnSpc>
                          <a:spcPct val="115000"/>
                        </a:lnSpc>
                        <a:spcAft>
                          <a:spcPts val="1000"/>
                        </a:spcAft>
                      </a:pPr>
                      <a:r>
                        <a:rPr lang="en-IN" sz="1900" b="1">
                          <a:effectLst/>
                          <a:latin typeface="Times New Roman" panose="02020603050405020304" pitchFamily="18" charset="0"/>
                          <a:cs typeface="Times New Roman" panose="02020603050405020304" pitchFamily="18" charset="0"/>
                        </a:rPr>
                        <a:t>Concepts described in the paper</a:t>
                      </a:r>
                      <a:endParaRPr lang="en-IN" sz="19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7724" marR="57724" marT="0" marB="0"/>
                </a:tc>
                <a:tc>
                  <a:txBody>
                    <a:bodyPr/>
                    <a:lstStyle/>
                    <a:p>
                      <a:pPr>
                        <a:lnSpc>
                          <a:spcPct val="115000"/>
                        </a:lnSpc>
                        <a:spcAft>
                          <a:spcPts val="1000"/>
                        </a:spcAft>
                      </a:pPr>
                      <a:r>
                        <a:rPr lang="en-IN" sz="1900" b="1" dirty="0">
                          <a:effectLst/>
                          <a:latin typeface="Times New Roman" panose="02020603050405020304" pitchFamily="18" charset="0"/>
                          <a:cs typeface="Times New Roman" panose="02020603050405020304" pitchFamily="18" charset="0"/>
                        </a:rPr>
                        <a:t>Gaps in the paper</a:t>
                      </a:r>
                      <a:endParaRPr lang="en-IN" sz="19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724" marR="57724" marT="0" marB="0"/>
                </a:tc>
                <a:extLst>
                  <a:ext uri="{0D108BD9-81ED-4DB2-BD59-A6C34878D82A}">
                    <a16:rowId xmlns:a16="http://schemas.microsoft.com/office/drawing/2014/main" val="1833714999"/>
                  </a:ext>
                </a:extLst>
              </a:tr>
              <a:tr h="2026125">
                <a:tc>
                  <a:txBody>
                    <a:bodyPr/>
                    <a:lstStyle/>
                    <a:p>
                      <a:pPr>
                        <a:lnSpc>
                          <a:spcPct val="115000"/>
                        </a:lnSpc>
                        <a:spcAft>
                          <a:spcPts val="1000"/>
                        </a:spcAft>
                      </a:pPr>
                      <a:r>
                        <a:rPr lang="en-IN" sz="1400">
                          <a:effectLst/>
                          <a:latin typeface="Times New Roman" panose="02020603050405020304" pitchFamily="18" charset="0"/>
                          <a:cs typeface="Times New Roman" panose="02020603050405020304" pitchFamily="18" charset="0"/>
                        </a:rPr>
                        <a:t>1</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7724" marR="57724" marT="0" marB="0"/>
                </a:tc>
                <a:tc>
                  <a:txBody>
                    <a:bodyPr/>
                    <a:lstStyle/>
                    <a:p>
                      <a:pPr>
                        <a:lnSpc>
                          <a:spcPct val="115000"/>
                        </a:lnSpc>
                        <a:spcAft>
                          <a:spcPts val="1000"/>
                        </a:spcAft>
                      </a:pPr>
                      <a:r>
                        <a:rPr lang="en-GB" sz="1400" dirty="0">
                          <a:effectLst/>
                          <a:latin typeface="Times New Roman" panose="02020603050405020304" pitchFamily="18" charset="0"/>
                          <a:cs typeface="Times New Roman" panose="02020603050405020304" pitchFamily="18" charset="0"/>
                        </a:rPr>
                        <a:t>Link : </a:t>
                      </a:r>
                      <a:r>
                        <a:rPr lang="en-GB" sz="1400" dirty="0">
                          <a:effectLst/>
                          <a:latin typeface="Times New Roman" panose="02020603050405020304" pitchFamily="18" charset="0"/>
                          <a:cs typeface="Times New Roman" panose="02020603050405020304" pitchFamily="18" charset="0"/>
                          <a:hlinkClick r:id="rId3"/>
                        </a:rPr>
                        <a:t>https://ieeexplore.ieee.org/document/10126035</a:t>
                      </a:r>
                      <a:r>
                        <a:rPr lang="en-GB"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GB" sz="1400" dirty="0">
                          <a:effectLst/>
                          <a:latin typeface="Times New Roman" panose="02020603050405020304" pitchFamily="18" charset="0"/>
                          <a:cs typeface="Times New Roman" panose="02020603050405020304" pitchFamily="18" charset="0"/>
                        </a:rPr>
                        <a:t>Year :  2023                            </a:t>
                      </a:r>
                      <a:endParaRPr lang="en-IN" sz="14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GB" sz="1400" dirty="0">
                          <a:effectLst/>
                          <a:latin typeface="Times New Roman" panose="02020603050405020304" pitchFamily="18" charset="0"/>
                          <a:cs typeface="Times New Roman" panose="02020603050405020304" pitchFamily="18" charset="0"/>
                        </a:rPr>
                        <a:t>Name : Skin Cancer Prediction Using Deep Learning Techniques                                 </a:t>
                      </a:r>
                      <a:endParaRPr lang="en-IN" sz="14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GB" sz="1400" dirty="0">
                          <a:effectLst/>
                          <a:latin typeface="Times New Roman" panose="02020603050405020304" pitchFamily="18" charset="0"/>
                          <a:cs typeface="Times New Roman" panose="02020603050405020304" pitchFamily="18" charset="0"/>
                        </a:rPr>
                        <a:t>Authors : R Raja </a:t>
                      </a:r>
                      <a:r>
                        <a:rPr lang="en-GB" sz="1400" dirty="0" err="1">
                          <a:effectLst/>
                          <a:latin typeface="Times New Roman" panose="02020603050405020304" pitchFamily="18" charset="0"/>
                          <a:cs typeface="Times New Roman" panose="02020603050405020304" pitchFamily="18" charset="0"/>
                        </a:rPr>
                        <a:t>Sekar</a:t>
                      </a:r>
                      <a:r>
                        <a:rPr lang="en-GB" sz="1400" dirty="0">
                          <a:effectLst/>
                          <a:latin typeface="Times New Roman" panose="02020603050405020304" pitchFamily="18" charset="0"/>
                          <a:cs typeface="Times New Roman" panose="02020603050405020304" pitchFamily="18" charset="0"/>
                        </a:rPr>
                        <a:t>; Y </a:t>
                      </a:r>
                      <a:r>
                        <a:rPr lang="en-GB" sz="1400" dirty="0" err="1">
                          <a:effectLst/>
                          <a:latin typeface="Times New Roman" panose="02020603050405020304" pitchFamily="18" charset="0"/>
                          <a:cs typeface="Times New Roman" panose="02020603050405020304" pitchFamily="18" charset="0"/>
                        </a:rPr>
                        <a:t>Jagan</a:t>
                      </a:r>
                      <a:r>
                        <a:rPr lang="en-GB" sz="1400" dirty="0">
                          <a:effectLst/>
                          <a:latin typeface="Times New Roman" panose="02020603050405020304" pitchFamily="18" charset="0"/>
                          <a:cs typeface="Times New Roman" panose="02020603050405020304" pitchFamily="18" charset="0"/>
                        </a:rPr>
                        <a:t> Mohan Reddy; K Nani; C Sai </a:t>
                      </a:r>
                      <a:r>
                        <a:rPr lang="en-GB" sz="1400" dirty="0" err="1">
                          <a:effectLst/>
                          <a:latin typeface="Times New Roman" panose="02020603050405020304" pitchFamily="18" charset="0"/>
                          <a:cs typeface="Times New Roman" panose="02020603050405020304" pitchFamily="18" charset="0"/>
                        </a:rPr>
                        <a:t>Prathap</a:t>
                      </a:r>
                      <a:r>
                        <a:rPr lang="en-GB" sz="1400" dirty="0">
                          <a:effectLst/>
                          <a:latin typeface="Times New Roman" panose="02020603050405020304" pitchFamily="18" charset="0"/>
                          <a:cs typeface="Times New Roman" panose="02020603050405020304" pitchFamily="18" charset="0"/>
                        </a:rPr>
                        <a:t> Reddy; K Chiranjeevi; K Vikram</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724" marR="57724" marT="0" marB="0"/>
                </a:tc>
                <a:tc>
                  <a:txBody>
                    <a:bodyPr/>
                    <a:lstStyle/>
                    <a:p>
                      <a:pPr>
                        <a:lnSpc>
                          <a:spcPct val="115000"/>
                        </a:lnSpc>
                        <a:spcAft>
                          <a:spcPts val="1000"/>
                        </a:spcAft>
                      </a:pPr>
                      <a:r>
                        <a:rPr lang="en-GB" sz="1400">
                          <a:effectLst/>
                          <a:latin typeface="Times New Roman" panose="02020603050405020304" pitchFamily="18" charset="0"/>
                          <a:cs typeface="Times New Roman" panose="02020603050405020304" pitchFamily="18" charset="0"/>
                        </a:rPr>
                        <a:t>In this base paper they have used ResNet Model, and used 3 (multi classes) for classification 1. Melanoma 2. Basal cell Carcinoma 3. Squamous cell skin cancer. Accuracy achieved 82.7 %</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7724" marR="57724" marT="0" marB="0"/>
                </a:tc>
                <a:tc>
                  <a:txBody>
                    <a:bodyPr/>
                    <a:lstStyle/>
                    <a:p>
                      <a:pPr>
                        <a:lnSpc>
                          <a:spcPct val="115000"/>
                        </a:lnSpc>
                        <a:spcAft>
                          <a:spcPts val="1000"/>
                        </a:spcAft>
                      </a:pPr>
                      <a:r>
                        <a:rPr lang="en-GB" sz="1400">
                          <a:effectLst/>
                          <a:latin typeface="Times New Roman" panose="02020603050405020304" pitchFamily="18" charset="0"/>
                          <a:cs typeface="Times New Roman" panose="02020603050405020304" pitchFamily="18" charset="0"/>
                        </a:rPr>
                        <a:t>We can use different dataset which has 7 classes for skin cancer namely Actinic keratoses and intraepithelial carcinoma (akiec), basal cell carcinoma (bcc), benign keratosis-like lesions (bkl), dermatofibroma (df), melanoma (mel), melanocytic nevi (nv), and pyogenic granulomas and hemorrhage (vasc) and use different CNN architecture.</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7724" marR="57724" marT="0" marB="0"/>
                </a:tc>
                <a:extLst>
                  <a:ext uri="{0D108BD9-81ED-4DB2-BD59-A6C34878D82A}">
                    <a16:rowId xmlns:a16="http://schemas.microsoft.com/office/drawing/2014/main" val="3489036904"/>
                  </a:ext>
                </a:extLst>
              </a:tr>
              <a:tr h="1514929">
                <a:tc>
                  <a:txBody>
                    <a:bodyPr/>
                    <a:lstStyle/>
                    <a:p>
                      <a:pPr>
                        <a:lnSpc>
                          <a:spcPct val="115000"/>
                        </a:lnSpc>
                        <a:spcAft>
                          <a:spcPts val="1000"/>
                        </a:spcAft>
                      </a:pPr>
                      <a:r>
                        <a:rPr lang="en-IN" sz="1400">
                          <a:effectLst/>
                          <a:latin typeface="Times New Roman" panose="02020603050405020304" pitchFamily="18" charset="0"/>
                          <a:cs typeface="Times New Roman" panose="02020603050405020304" pitchFamily="18" charset="0"/>
                        </a:rPr>
                        <a:t>2</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7724" marR="57724" marT="0" marB="0"/>
                </a:tc>
                <a:tc>
                  <a:txBody>
                    <a:bodyPr/>
                    <a:lstStyle/>
                    <a:p>
                      <a:pPr>
                        <a:lnSpc>
                          <a:spcPct val="115000"/>
                        </a:lnSpc>
                        <a:spcAft>
                          <a:spcPts val="1000"/>
                        </a:spcAft>
                      </a:pPr>
                      <a:r>
                        <a:rPr lang="en-GB" sz="1400">
                          <a:effectLst/>
                          <a:latin typeface="Times New Roman" panose="02020603050405020304" pitchFamily="18" charset="0"/>
                          <a:cs typeface="Times New Roman" panose="02020603050405020304" pitchFamily="18" charset="0"/>
                        </a:rPr>
                        <a:t>Link : </a:t>
                      </a:r>
                      <a:r>
                        <a:rPr lang="en-GB" sz="1400">
                          <a:effectLst/>
                          <a:latin typeface="Times New Roman" panose="02020603050405020304" pitchFamily="18" charset="0"/>
                          <a:cs typeface="Times New Roman" panose="02020603050405020304" pitchFamily="18" charset="0"/>
                          <a:hlinkClick r:id="rId4"/>
                        </a:rPr>
                        <a:t>https://doi.org/10.1109/ACCESS.2023.3294974</a:t>
                      </a:r>
                      <a:endParaRPr lang="en-IN" sz="1400">
                        <a:effectLst/>
                        <a:latin typeface="Times New Roman" panose="02020603050405020304" pitchFamily="18" charset="0"/>
                        <a:cs typeface="Times New Roman" panose="02020603050405020304" pitchFamily="18" charset="0"/>
                      </a:endParaRPr>
                    </a:p>
                    <a:p>
                      <a:pPr>
                        <a:lnSpc>
                          <a:spcPct val="115000"/>
                        </a:lnSpc>
                        <a:spcAft>
                          <a:spcPts val="1000"/>
                        </a:spcAft>
                      </a:pPr>
                      <a:r>
                        <a:rPr lang="en-GB" sz="1400">
                          <a:effectLst/>
                          <a:latin typeface="Times New Roman" panose="02020603050405020304" pitchFamily="18" charset="0"/>
                          <a:cs typeface="Times New Roman" panose="02020603050405020304" pitchFamily="18" charset="0"/>
                        </a:rPr>
                        <a:t>Year : 13 July 2023</a:t>
                      </a:r>
                      <a:endParaRPr lang="en-IN" sz="1400">
                        <a:effectLst/>
                        <a:latin typeface="Times New Roman" panose="02020603050405020304" pitchFamily="18" charset="0"/>
                        <a:cs typeface="Times New Roman" panose="02020603050405020304" pitchFamily="18" charset="0"/>
                      </a:endParaRPr>
                    </a:p>
                    <a:p>
                      <a:pPr>
                        <a:lnSpc>
                          <a:spcPct val="115000"/>
                        </a:lnSpc>
                        <a:spcAft>
                          <a:spcPts val="1000"/>
                        </a:spcAft>
                      </a:pPr>
                      <a:r>
                        <a:rPr lang="en-GB" sz="1400">
                          <a:effectLst/>
                          <a:latin typeface="Times New Roman" panose="02020603050405020304" pitchFamily="18" charset="0"/>
                          <a:cs typeface="Times New Roman" panose="02020603050405020304" pitchFamily="18" charset="0"/>
                        </a:rPr>
                        <a:t>Name : Performance Enhancement of Skin Cancer Classification Using Computer Vision</a:t>
                      </a:r>
                      <a:endParaRPr lang="en-IN" sz="1400">
                        <a:effectLst/>
                        <a:latin typeface="Times New Roman" panose="02020603050405020304" pitchFamily="18" charset="0"/>
                        <a:cs typeface="Times New Roman" panose="02020603050405020304" pitchFamily="18" charset="0"/>
                      </a:endParaRPr>
                    </a:p>
                    <a:p>
                      <a:pPr>
                        <a:lnSpc>
                          <a:spcPct val="115000"/>
                        </a:lnSpc>
                        <a:spcAft>
                          <a:spcPts val="1000"/>
                        </a:spcAft>
                      </a:pPr>
                      <a:r>
                        <a:rPr lang="en-GB" sz="1400">
                          <a:effectLst/>
                          <a:latin typeface="Times New Roman" panose="02020603050405020304" pitchFamily="18" charset="0"/>
                          <a:cs typeface="Times New Roman" panose="02020603050405020304" pitchFamily="18" charset="0"/>
                        </a:rPr>
                        <a:t>Authors : </a:t>
                      </a:r>
                      <a:r>
                        <a:rPr lang="en-GB" sz="1400">
                          <a:effectLst/>
                          <a:latin typeface="Times New Roman" panose="02020603050405020304" pitchFamily="18" charset="0"/>
                          <a:cs typeface="Times New Roman" panose="02020603050405020304" pitchFamily="18" charset="0"/>
                          <a:hlinkClick r:id="rId5"/>
                        </a:rPr>
                        <a:t>Ahmed Magdy</a:t>
                      </a:r>
                      <a:r>
                        <a:rPr lang="en-GB" sz="1400">
                          <a:effectLst/>
                          <a:latin typeface="Times New Roman" panose="02020603050405020304" pitchFamily="18" charset="0"/>
                          <a:cs typeface="Times New Roman" panose="02020603050405020304" pitchFamily="18" charset="0"/>
                        </a:rPr>
                        <a:t>; </a:t>
                      </a:r>
                      <a:r>
                        <a:rPr lang="en-GB" sz="1400">
                          <a:effectLst/>
                          <a:latin typeface="Times New Roman" panose="02020603050405020304" pitchFamily="18" charset="0"/>
                          <a:cs typeface="Times New Roman" panose="02020603050405020304" pitchFamily="18" charset="0"/>
                          <a:hlinkClick r:id="rId6"/>
                        </a:rPr>
                        <a:t>Hadeer Hussein</a:t>
                      </a:r>
                      <a:r>
                        <a:rPr lang="en-GB" sz="1400">
                          <a:effectLst/>
                          <a:latin typeface="Times New Roman" panose="02020603050405020304" pitchFamily="18" charset="0"/>
                          <a:cs typeface="Times New Roman" panose="02020603050405020304" pitchFamily="18" charset="0"/>
                        </a:rPr>
                        <a:t>; </a:t>
                      </a:r>
                      <a:r>
                        <a:rPr lang="en-GB" sz="1400">
                          <a:effectLst/>
                          <a:latin typeface="Times New Roman" panose="02020603050405020304" pitchFamily="18" charset="0"/>
                          <a:cs typeface="Times New Roman" panose="02020603050405020304" pitchFamily="18" charset="0"/>
                          <a:hlinkClick r:id="rId7"/>
                        </a:rPr>
                        <a:t>Rehab F. Abdel-Kader</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7724" marR="57724" marT="0" marB="0"/>
                </a:tc>
                <a:tc>
                  <a:txBody>
                    <a:bodyPr/>
                    <a:lstStyle/>
                    <a:p>
                      <a:pPr>
                        <a:lnSpc>
                          <a:spcPct val="115000"/>
                        </a:lnSpc>
                        <a:spcAft>
                          <a:spcPts val="1000"/>
                        </a:spcAft>
                      </a:pPr>
                      <a:r>
                        <a:rPr lang="en-IN" sz="1400" dirty="0">
                          <a:effectLst/>
                          <a:latin typeface="Times New Roman" panose="02020603050405020304" pitchFamily="18" charset="0"/>
                          <a:cs typeface="Times New Roman" panose="02020603050405020304" pitchFamily="18" charset="0"/>
                        </a:rPr>
                        <a:t>The performances of the two proposed models, KNN- PDNN and </a:t>
                      </a:r>
                      <a:r>
                        <a:rPr lang="en-IN" sz="1400" dirty="0" err="1">
                          <a:effectLst/>
                          <a:latin typeface="Times New Roman" panose="02020603050405020304" pitchFamily="18" charset="0"/>
                          <a:cs typeface="Times New Roman" panose="02020603050405020304" pitchFamily="18" charset="0"/>
                        </a:rPr>
                        <a:t>AlexGWO</a:t>
                      </a:r>
                      <a:r>
                        <a:rPr lang="en-IN" sz="1400" dirty="0">
                          <a:effectLst/>
                          <a:latin typeface="Times New Roman" panose="02020603050405020304" pitchFamily="18" charset="0"/>
                          <a:cs typeface="Times New Roman" panose="02020603050405020304" pitchFamily="18" charset="0"/>
                        </a:rPr>
                        <a:t>, are compared to most of ML and DL approaches. </a:t>
                      </a:r>
                    </a:p>
                    <a:p>
                      <a:pPr>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724" marR="57724" marT="0" marB="0"/>
                </a:tc>
                <a:tc>
                  <a:txBody>
                    <a:bodyPr/>
                    <a:lstStyle/>
                    <a:p>
                      <a:pPr>
                        <a:lnSpc>
                          <a:spcPct val="115000"/>
                        </a:lnSpc>
                        <a:spcAft>
                          <a:spcPts val="1000"/>
                        </a:spcAft>
                      </a:pPr>
                      <a:r>
                        <a:rPr lang="en-IN" sz="1400" dirty="0">
                          <a:effectLst/>
                          <a:latin typeface="Times New Roman" panose="02020603050405020304" pitchFamily="18" charset="0"/>
                          <a:cs typeface="Times New Roman" panose="02020603050405020304" pitchFamily="18" charset="0"/>
                        </a:rPr>
                        <a:t>The research mentions the use of pretrained deep networks, but there's room to explore the effectiveness of transfer learning techniques and data augmentation methods specifically tailored to </a:t>
                      </a:r>
                      <a:r>
                        <a:rPr lang="en-IN" sz="1400" dirty="0" err="1">
                          <a:effectLst/>
                          <a:latin typeface="Times New Roman" panose="02020603050405020304" pitchFamily="18" charset="0"/>
                          <a:cs typeface="Times New Roman" panose="02020603050405020304" pitchFamily="18" charset="0"/>
                        </a:rPr>
                        <a:t>dermoscopic</a:t>
                      </a:r>
                      <a:r>
                        <a:rPr lang="en-IN" sz="1400" dirty="0">
                          <a:effectLst/>
                          <a:latin typeface="Times New Roman" panose="02020603050405020304" pitchFamily="18" charset="0"/>
                          <a:cs typeface="Times New Roman" panose="02020603050405020304" pitchFamily="18" charset="0"/>
                        </a:rPr>
                        <a:t> images.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724" marR="57724" marT="0" marB="0"/>
                </a:tc>
                <a:extLst>
                  <a:ext uri="{0D108BD9-81ED-4DB2-BD59-A6C34878D82A}">
                    <a16:rowId xmlns:a16="http://schemas.microsoft.com/office/drawing/2014/main" val="773653081"/>
                  </a:ext>
                </a:extLst>
              </a:tr>
            </a:tbl>
          </a:graphicData>
        </a:graphic>
      </p:graphicFrame>
    </p:spTree>
    <p:extLst>
      <p:ext uri="{BB962C8B-B14F-4D97-AF65-F5344CB8AC3E}">
        <p14:creationId xmlns:p14="http://schemas.microsoft.com/office/powerpoint/2010/main" val="939648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4762500" y="244984"/>
            <a:ext cx="2641597" cy="825497"/>
          </a:xfrm>
          <a:prstGeom prst="rect">
            <a:avLst/>
          </a:prstGeom>
        </p:spPr>
      </p:pic>
      <p:sp>
        <p:nvSpPr>
          <p:cNvPr id="6" name="object 6"/>
          <p:cNvSpPr txBox="1">
            <a:spLocks noGrp="1"/>
          </p:cNvSpPr>
          <p:nvPr>
            <p:ph type="sldNum" sz="quarter" idx="4294967295"/>
          </p:nvPr>
        </p:nvSpPr>
        <p:spPr>
          <a:xfrm>
            <a:off x="0" y="0"/>
            <a:ext cx="0" cy="554853"/>
          </a:xfrm>
          <a:prstGeom prst="rect">
            <a:avLst/>
          </a:prstGeom>
        </p:spPr>
        <p:txBody>
          <a:bodyPr vert="horz" wrap="square" lIns="0" tIns="847" rIns="0" bIns="0" rtlCol="0">
            <a:spAutoFit/>
          </a:bodyPr>
          <a:lstStyle/>
          <a:p>
            <a:pPr marL="50799">
              <a:spcBef>
                <a:spcPts val="7"/>
              </a:spcBef>
            </a:pPr>
            <a:endParaRPr lang="en-US" dirty="0"/>
          </a:p>
          <a:p>
            <a:pPr marL="50799">
              <a:spcBef>
                <a:spcPts val="7"/>
              </a:spcBef>
            </a:pPr>
            <a:endParaRPr dirty="0"/>
          </a:p>
        </p:txBody>
      </p:sp>
      <p:graphicFrame>
        <p:nvGraphicFramePr>
          <p:cNvPr id="5" name="Table 4">
            <a:extLst>
              <a:ext uri="{FF2B5EF4-FFF2-40B4-BE49-F238E27FC236}">
                <a16:creationId xmlns:a16="http://schemas.microsoft.com/office/drawing/2014/main" id="{FA4F3BC2-6673-0CDF-C881-6A3D3E4813B2}"/>
              </a:ext>
            </a:extLst>
          </p:cNvPr>
          <p:cNvGraphicFramePr>
            <a:graphicFrameLocks noGrp="1"/>
          </p:cNvGraphicFramePr>
          <p:nvPr>
            <p:extLst>
              <p:ext uri="{D42A27DB-BD31-4B8C-83A1-F6EECF244321}">
                <p14:modId xmlns:p14="http://schemas.microsoft.com/office/powerpoint/2010/main" val="4251623933"/>
              </p:ext>
            </p:extLst>
          </p:nvPr>
        </p:nvGraphicFramePr>
        <p:xfrm>
          <a:off x="320040" y="1165861"/>
          <a:ext cx="11452860" cy="5541021"/>
        </p:xfrm>
        <a:graphic>
          <a:graphicData uri="http://schemas.openxmlformats.org/drawingml/2006/table">
            <a:tbl>
              <a:tblPr bandRow="1">
                <a:tableStyleId>{5C22544A-7EE6-4342-B048-85BDC9FD1C3A}</a:tableStyleId>
              </a:tblPr>
              <a:tblGrid>
                <a:gridCol w="882860">
                  <a:extLst>
                    <a:ext uri="{9D8B030D-6E8A-4147-A177-3AD203B41FA5}">
                      <a16:colId xmlns:a16="http://schemas.microsoft.com/office/drawing/2014/main" val="3682485801"/>
                    </a:ext>
                  </a:extLst>
                </a:gridCol>
                <a:gridCol w="4844148">
                  <a:extLst>
                    <a:ext uri="{9D8B030D-6E8A-4147-A177-3AD203B41FA5}">
                      <a16:colId xmlns:a16="http://schemas.microsoft.com/office/drawing/2014/main" val="3201885041"/>
                    </a:ext>
                  </a:extLst>
                </a:gridCol>
                <a:gridCol w="2862926">
                  <a:extLst>
                    <a:ext uri="{9D8B030D-6E8A-4147-A177-3AD203B41FA5}">
                      <a16:colId xmlns:a16="http://schemas.microsoft.com/office/drawing/2014/main" val="3609221934"/>
                    </a:ext>
                  </a:extLst>
                </a:gridCol>
                <a:gridCol w="2862926">
                  <a:extLst>
                    <a:ext uri="{9D8B030D-6E8A-4147-A177-3AD203B41FA5}">
                      <a16:colId xmlns:a16="http://schemas.microsoft.com/office/drawing/2014/main" val="2612218750"/>
                    </a:ext>
                  </a:extLst>
                </a:gridCol>
              </a:tblGrid>
              <a:tr h="2340089">
                <a:tc>
                  <a:txBody>
                    <a:bodyPr/>
                    <a:lstStyle/>
                    <a:p>
                      <a:pPr>
                        <a:lnSpc>
                          <a:spcPct val="115000"/>
                        </a:lnSpc>
                        <a:spcAft>
                          <a:spcPts val="1000"/>
                        </a:spcAft>
                      </a:pPr>
                      <a:r>
                        <a:rPr lang="en-IN" sz="1400">
                          <a:effectLst/>
                          <a:latin typeface="Times New Roman" panose="02020603050405020304" pitchFamily="18" charset="0"/>
                          <a:cs typeface="Times New Roman" panose="02020603050405020304" pitchFamily="18" charset="0"/>
                        </a:rPr>
                        <a:t>3</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5018" marR="45018" marT="0" marB="0"/>
                </a:tc>
                <a:tc>
                  <a:txBody>
                    <a:bodyPr/>
                    <a:lstStyle/>
                    <a:p>
                      <a:pPr>
                        <a:lnSpc>
                          <a:spcPct val="115000"/>
                        </a:lnSpc>
                        <a:spcAft>
                          <a:spcPts val="1000"/>
                        </a:spcAft>
                      </a:pPr>
                      <a:r>
                        <a:rPr lang="en-GB" sz="1400" dirty="0">
                          <a:effectLst/>
                          <a:latin typeface="Times New Roman" panose="02020603050405020304" pitchFamily="18" charset="0"/>
                          <a:cs typeface="Times New Roman" panose="02020603050405020304" pitchFamily="18" charset="0"/>
                        </a:rPr>
                        <a:t>Link : </a:t>
                      </a:r>
                      <a:r>
                        <a:rPr lang="en-GB" sz="1400" u="sng" dirty="0">
                          <a:effectLst/>
                          <a:latin typeface="Times New Roman" panose="02020603050405020304" pitchFamily="18" charset="0"/>
                          <a:cs typeface="Times New Roman" panose="02020603050405020304" pitchFamily="18" charset="0"/>
                          <a:hlinkClick r:id="rId3"/>
                        </a:rPr>
                        <a:t>https://doi.org/10.1109/ACCESS.2023.3274848</a:t>
                      </a:r>
                      <a:endParaRPr lang="en-IN" sz="14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GB" sz="1400" dirty="0">
                          <a:effectLst/>
                          <a:latin typeface="Times New Roman" panose="02020603050405020304" pitchFamily="18" charset="0"/>
                          <a:cs typeface="Times New Roman" panose="02020603050405020304" pitchFamily="18" charset="0"/>
                        </a:rPr>
                        <a:t>Year : 10 may 2023</a:t>
                      </a:r>
                      <a:endParaRPr lang="en-IN" sz="14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GB" sz="1400" dirty="0">
                          <a:effectLst/>
                          <a:latin typeface="Times New Roman" panose="02020603050405020304" pitchFamily="18" charset="0"/>
                          <a:cs typeface="Times New Roman" panose="02020603050405020304" pitchFamily="18" charset="0"/>
                        </a:rPr>
                        <a:t>Name : </a:t>
                      </a:r>
                      <a:r>
                        <a:rPr lang="en-GB" sz="1400" u="none" strike="noStrike" dirty="0">
                          <a:effectLst/>
                          <a:latin typeface="Times New Roman" panose="02020603050405020304" pitchFamily="18" charset="0"/>
                          <a:cs typeface="Times New Roman" panose="02020603050405020304" pitchFamily="18" charset="0"/>
                          <a:hlinkClick r:id="rId4"/>
                        </a:rPr>
                        <a:t>DeepSkin: A Deep Learning Approach for Skin Cancer Classification</a:t>
                      </a: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GB" sz="1400" dirty="0">
                          <a:effectLst/>
                          <a:latin typeface="Times New Roman" panose="02020603050405020304" pitchFamily="18" charset="0"/>
                          <a:cs typeface="Times New Roman" panose="02020603050405020304" pitchFamily="18" charset="0"/>
                        </a:rPr>
                        <a:t>Authors : </a:t>
                      </a:r>
                      <a:r>
                        <a:rPr lang="en-GB" sz="1400" u="sng" dirty="0">
                          <a:effectLst/>
                          <a:latin typeface="Times New Roman" panose="02020603050405020304" pitchFamily="18" charset="0"/>
                          <a:cs typeface="Times New Roman" panose="02020603050405020304" pitchFamily="18" charset="0"/>
                          <a:hlinkClick r:id="rId5"/>
                        </a:rPr>
                        <a:t>H. L. Gururaj</a:t>
                      </a:r>
                      <a:r>
                        <a:rPr lang="en-GB" sz="1400" dirty="0">
                          <a:effectLst/>
                          <a:latin typeface="Times New Roman" panose="02020603050405020304" pitchFamily="18" charset="0"/>
                          <a:cs typeface="Times New Roman" panose="02020603050405020304" pitchFamily="18" charset="0"/>
                        </a:rPr>
                        <a:t>; </a:t>
                      </a:r>
                      <a:r>
                        <a:rPr lang="en-GB" sz="1400" u="sng" dirty="0">
                          <a:effectLst/>
                          <a:latin typeface="Times New Roman" panose="02020603050405020304" pitchFamily="18" charset="0"/>
                          <a:cs typeface="Times New Roman" panose="02020603050405020304" pitchFamily="18" charset="0"/>
                          <a:hlinkClick r:id="rId6"/>
                        </a:rPr>
                        <a:t>N. Manju</a:t>
                      </a:r>
                      <a:r>
                        <a:rPr lang="en-GB" sz="1400" dirty="0">
                          <a:effectLst/>
                          <a:latin typeface="Times New Roman" panose="02020603050405020304" pitchFamily="18" charset="0"/>
                          <a:cs typeface="Times New Roman" panose="02020603050405020304" pitchFamily="18" charset="0"/>
                        </a:rPr>
                        <a:t>; </a:t>
                      </a:r>
                      <a:r>
                        <a:rPr lang="en-GB" sz="1400" u="sng" dirty="0">
                          <a:effectLst/>
                          <a:latin typeface="Times New Roman" panose="02020603050405020304" pitchFamily="18" charset="0"/>
                          <a:cs typeface="Times New Roman" panose="02020603050405020304" pitchFamily="18" charset="0"/>
                          <a:hlinkClick r:id="rId7"/>
                        </a:rPr>
                        <a:t>A. Nagarjun</a:t>
                      </a:r>
                      <a:r>
                        <a:rPr lang="en-GB" sz="1400" dirty="0">
                          <a:effectLst/>
                          <a:latin typeface="Times New Roman" panose="02020603050405020304" pitchFamily="18" charset="0"/>
                          <a:cs typeface="Times New Roman" panose="02020603050405020304" pitchFamily="18" charset="0"/>
                        </a:rPr>
                        <a:t>; </a:t>
                      </a:r>
                      <a:r>
                        <a:rPr lang="en-GB" sz="1400" u="sng" dirty="0">
                          <a:effectLst/>
                          <a:latin typeface="Times New Roman" panose="02020603050405020304" pitchFamily="18" charset="0"/>
                          <a:cs typeface="Times New Roman" panose="02020603050405020304" pitchFamily="18" charset="0"/>
                          <a:hlinkClick r:id="rId8"/>
                        </a:rPr>
                        <a:t>V. N. Manjunath Aradhya</a:t>
                      </a:r>
                      <a:r>
                        <a:rPr lang="en-GB" sz="1400" dirty="0">
                          <a:effectLst/>
                          <a:latin typeface="Times New Roman" panose="02020603050405020304" pitchFamily="18" charset="0"/>
                          <a:cs typeface="Times New Roman" panose="02020603050405020304" pitchFamily="18" charset="0"/>
                        </a:rPr>
                        <a:t>; </a:t>
                      </a:r>
                      <a:r>
                        <a:rPr lang="en-GB" sz="1400" u="sng" dirty="0">
                          <a:effectLst/>
                          <a:latin typeface="Times New Roman" panose="02020603050405020304" pitchFamily="18" charset="0"/>
                          <a:cs typeface="Times New Roman" panose="02020603050405020304" pitchFamily="18" charset="0"/>
                          <a:hlinkClick r:id="rId9"/>
                        </a:rPr>
                        <a:t>Francesco Flammini</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5018" marR="45018" marT="0" marB="0"/>
                </a:tc>
                <a:tc>
                  <a:txBody>
                    <a:bodyPr/>
                    <a:lstStyle/>
                    <a:p>
                      <a:pPr>
                        <a:lnSpc>
                          <a:spcPct val="115000"/>
                        </a:lnSpc>
                        <a:spcAft>
                          <a:spcPts val="1000"/>
                        </a:spcAft>
                      </a:pPr>
                      <a:r>
                        <a:rPr lang="en-IN" sz="1400" dirty="0">
                          <a:effectLst/>
                          <a:latin typeface="Times New Roman" panose="02020603050405020304" pitchFamily="18" charset="0"/>
                          <a:cs typeface="Times New Roman" panose="02020603050405020304" pitchFamily="18" charset="0"/>
                        </a:rPr>
                        <a:t>the research paper discusses the significance of early detection of skin cancer, the challenges in distinguishing between benign and malignant lesions, and the role of deep learning, specifically CNNs, in automating the detection process, with an emphasis on their superior performance compared to human experts.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5018" marR="45018" marT="0" marB="0"/>
                </a:tc>
                <a:tc>
                  <a:txBody>
                    <a:bodyPr/>
                    <a:lstStyle/>
                    <a:p>
                      <a:pPr>
                        <a:lnSpc>
                          <a:spcPct val="115000"/>
                        </a:lnSpc>
                        <a:spcAft>
                          <a:spcPts val="1000"/>
                        </a:spcAft>
                      </a:pPr>
                      <a:r>
                        <a:rPr lang="en-IN" sz="1400">
                          <a:effectLst/>
                          <a:latin typeface="Times New Roman" panose="02020603050405020304" pitchFamily="18" charset="0"/>
                          <a:cs typeface="Times New Roman" panose="02020603050405020304" pitchFamily="18" charset="0"/>
                        </a:rPr>
                        <a:t>In this paper only binary classification is performed as cancerous and not cancerous but we can perform multiclass classification based on types of skin cancer.</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5018" marR="45018" marT="0" marB="0"/>
                </a:tc>
                <a:extLst>
                  <a:ext uri="{0D108BD9-81ED-4DB2-BD59-A6C34878D82A}">
                    <a16:rowId xmlns:a16="http://schemas.microsoft.com/office/drawing/2014/main" val="3628610158"/>
                  </a:ext>
                </a:extLst>
              </a:tr>
              <a:tr h="3107066">
                <a:tc>
                  <a:txBody>
                    <a:bodyPr/>
                    <a:lstStyle/>
                    <a:p>
                      <a:pPr>
                        <a:lnSpc>
                          <a:spcPct val="115000"/>
                        </a:lnSpc>
                        <a:spcAft>
                          <a:spcPts val="1000"/>
                        </a:spcAft>
                      </a:pPr>
                      <a:r>
                        <a:rPr lang="en-IN" sz="1400">
                          <a:effectLst/>
                          <a:latin typeface="Times New Roman" panose="02020603050405020304" pitchFamily="18" charset="0"/>
                          <a:cs typeface="Times New Roman" panose="02020603050405020304" pitchFamily="18" charset="0"/>
                        </a:rPr>
                        <a:t>4</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45018" marR="45018" marT="0" marB="0"/>
                </a:tc>
                <a:tc>
                  <a:txBody>
                    <a:bodyPr/>
                    <a:lstStyle/>
                    <a:p>
                      <a:pPr>
                        <a:lnSpc>
                          <a:spcPct val="115000"/>
                        </a:lnSpc>
                        <a:spcAft>
                          <a:spcPts val="1000"/>
                        </a:spcAft>
                      </a:pPr>
                      <a:r>
                        <a:rPr lang="en-GB" sz="1400" dirty="0">
                          <a:effectLst/>
                          <a:latin typeface="Times New Roman" panose="02020603050405020304" pitchFamily="18" charset="0"/>
                          <a:cs typeface="Times New Roman" panose="02020603050405020304" pitchFamily="18" charset="0"/>
                        </a:rPr>
                        <a:t>Link : </a:t>
                      </a:r>
                      <a:r>
                        <a:rPr lang="en-GB" sz="1400" u="sng" dirty="0">
                          <a:effectLst/>
                          <a:latin typeface="Times New Roman" panose="02020603050405020304" pitchFamily="18" charset="0"/>
                          <a:cs typeface="Times New Roman" panose="02020603050405020304" pitchFamily="18" charset="0"/>
                          <a:hlinkClick r:id="rId10"/>
                        </a:rPr>
                        <a:t>https://doi.org/10.3390/app131810076</a:t>
                      </a:r>
                      <a:endParaRPr lang="en-IN" sz="14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GB" sz="1400" dirty="0">
                          <a:effectLst/>
                          <a:latin typeface="Times New Roman" panose="02020603050405020304" pitchFamily="18" charset="0"/>
                          <a:cs typeface="Times New Roman" panose="02020603050405020304" pitchFamily="18" charset="0"/>
                        </a:rPr>
                        <a:t>Year : 7 Sep 2023</a:t>
                      </a:r>
                      <a:endParaRPr lang="en-IN" sz="14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GB" sz="1400" dirty="0">
                          <a:effectLst/>
                          <a:latin typeface="Times New Roman" panose="02020603050405020304" pitchFamily="18" charset="0"/>
                          <a:cs typeface="Times New Roman" panose="02020603050405020304" pitchFamily="18" charset="0"/>
                        </a:rPr>
                        <a:t>Name : An Identification Method of Feature Interpretation for Melanoma Using Machine Learning</a:t>
                      </a:r>
                      <a:endParaRPr lang="en-IN" sz="14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GB" sz="1400" dirty="0">
                          <a:effectLst/>
                          <a:latin typeface="Times New Roman" panose="02020603050405020304" pitchFamily="18" charset="0"/>
                          <a:cs typeface="Times New Roman" panose="02020603050405020304" pitchFamily="18" charset="0"/>
                        </a:rPr>
                        <a:t>Authors : </a:t>
                      </a:r>
                      <a:r>
                        <a:rPr lang="en-GB" sz="1400" dirty="0" err="1">
                          <a:effectLst/>
                          <a:latin typeface="Times New Roman" panose="02020603050405020304" pitchFamily="18" charset="0"/>
                          <a:cs typeface="Times New Roman" panose="02020603050405020304" pitchFamily="18" charset="0"/>
                        </a:rPr>
                        <a:t>Zhenwei</a:t>
                      </a:r>
                      <a:r>
                        <a:rPr lang="en-GB" sz="1400" dirty="0">
                          <a:effectLst/>
                          <a:latin typeface="Times New Roman" panose="02020603050405020304" pitchFamily="18" charset="0"/>
                          <a:cs typeface="Times New Roman" panose="02020603050405020304" pitchFamily="18" charset="0"/>
                        </a:rPr>
                        <a:t> Li , Qing Ji , </a:t>
                      </a:r>
                      <a:r>
                        <a:rPr lang="en-GB" sz="1400" dirty="0" err="1">
                          <a:effectLst/>
                          <a:latin typeface="Times New Roman" panose="02020603050405020304" pitchFamily="18" charset="0"/>
                          <a:cs typeface="Times New Roman" panose="02020603050405020304" pitchFamily="18" charset="0"/>
                        </a:rPr>
                        <a:t>Xiaoli</a:t>
                      </a:r>
                      <a:r>
                        <a:rPr lang="en-GB" sz="1400" dirty="0">
                          <a:effectLst/>
                          <a:latin typeface="Times New Roman" panose="02020603050405020304" pitchFamily="18" charset="0"/>
                          <a:cs typeface="Times New Roman" panose="02020603050405020304" pitchFamily="18" charset="0"/>
                        </a:rPr>
                        <a:t> Yang, Yu Zhou and </a:t>
                      </a:r>
                      <a:r>
                        <a:rPr lang="en-GB" sz="1400" dirty="0" err="1">
                          <a:effectLst/>
                          <a:latin typeface="Times New Roman" panose="02020603050405020304" pitchFamily="18" charset="0"/>
                          <a:cs typeface="Times New Roman" panose="02020603050405020304" pitchFamily="18" charset="0"/>
                        </a:rPr>
                        <a:t>Shulong</a:t>
                      </a:r>
                      <a:r>
                        <a:rPr lang="en-GB" sz="1400" dirty="0">
                          <a:effectLst/>
                          <a:latin typeface="Times New Roman" panose="02020603050405020304" pitchFamily="18" charset="0"/>
                          <a:cs typeface="Times New Roman" panose="02020603050405020304" pitchFamily="18" charset="0"/>
                        </a:rPr>
                        <a:t> </a:t>
                      </a:r>
                      <a:r>
                        <a:rPr lang="en-GB" sz="1400" dirty="0" err="1">
                          <a:effectLst/>
                          <a:latin typeface="Times New Roman" panose="02020603050405020304" pitchFamily="18" charset="0"/>
                          <a:cs typeface="Times New Roman" panose="02020603050405020304" pitchFamily="18" charset="0"/>
                        </a:rPr>
                        <a:t>Zhi</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5018" marR="45018" marT="0" marB="0"/>
                </a:tc>
                <a:tc>
                  <a:txBody>
                    <a:bodyPr/>
                    <a:lstStyle/>
                    <a:p>
                      <a:pPr marL="228600">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p>
                    <a:p>
                      <a:pPr>
                        <a:lnSpc>
                          <a:spcPct val="115000"/>
                        </a:lnSpc>
                        <a:spcAft>
                          <a:spcPts val="1000"/>
                        </a:spcAft>
                      </a:pPr>
                      <a:r>
                        <a:rPr lang="en-IN" sz="1400" dirty="0">
                          <a:effectLst/>
                          <a:latin typeface="Times New Roman" panose="02020603050405020304" pitchFamily="18" charset="0"/>
                          <a:cs typeface="Times New Roman" panose="02020603050405020304" pitchFamily="18" charset="0"/>
                        </a:rPr>
                        <a:t>The research employs various classification algorithms, including Support Vector Machine (SVM) with four different kernels, Logistic Regression (LR), and Gaussian Naive Bayes (</a:t>
                      </a:r>
                      <a:r>
                        <a:rPr lang="en-IN" sz="1400" dirty="0" err="1">
                          <a:effectLst/>
                          <a:latin typeface="Times New Roman" panose="02020603050405020304" pitchFamily="18" charset="0"/>
                          <a:cs typeface="Times New Roman" panose="02020603050405020304" pitchFamily="18" charset="0"/>
                        </a:rPr>
                        <a:t>GaussianNB</a:t>
                      </a:r>
                      <a:r>
                        <a:rPr lang="en-IN" sz="1400" dirty="0">
                          <a:effectLst/>
                          <a:latin typeface="Times New Roman" panose="02020603050405020304" pitchFamily="18" charset="0"/>
                          <a:cs typeface="Times New Roman" panose="02020603050405020304" pitchFamily="18" charset="0"/>
                        </a:rPr>
                        <a:t>). These classifiers are used to make predictions based on the selected features.</a:t>
                      </a:r>
                    </a:p>
                    <a:p>
                      <a:pPr>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p>
                    <a:p>
                      <a:pPr>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5018" marR="45018" marT="0" marB="0"/>
                </a:tc>
                <a:tc>
                  <a:txBody>
                    <a:bodyPr/>
                    <a:lstStyle/>
                    <a:p>
                      <a:pPr>
                        <a:lnSpc>
                          <a:spcPct val="115000"/>
                        </a:lnSpc>
                        <a:spcAft>
                          <a:spcPts val="1000"/>
                        </a:spcAft>
                      </a:pPr>
                      <a:br>
                        <a:rPr lang="en-IN" sz="1400" dirty="0">
                          <a:effectLst/>
                          <a:latin typeface="Times New Roman" panose="02020603050405020304" pitchFamily="18" charset="0"/>
                          <a:cs typeface="Times New Roman" panose="02020603050405020304" pitchFamily="18" charset="0"/>
                        </a:rPr>
                      </a:br>
                      <a:r>
                        <a:rPr lang="en-IN" sz="1400" dirty="0">
                          <a:effectLst/>
                          <a:latin typeface="Times New Roman" panose="02020603050405020304" pitchFamily="18" charset="0"/>
                          <a:cs typeface="Times New Roman" panose="02020603050405020304" pitchFamily="18" charset="0"/>
                        </a:rPr>
                        <a:t>The paper primarily focuses on texture, </a:t>
                      </a:r>
                      <a:r>
                        <a:rPr lang="en-IN" sz="1400" dirty="0" err="1">
                          <a:effectLst/>
                          <a:latin typeface="Times New Roman" panose="02020603050405020304" pitchFamily="18" charset="0"/>
                          <a:cs typeface="Times New Roman" panose="02020603050405020304" pitchFamily="18" charset="0"/>
                        </a:rPr>
                        <a:t>color</a:t>
                      </a:r>
                      <a:r>
                        <a:rPr lang="en-IN" sz="1400" dirty="0">
                          <a:effectLst/>
                          <a:latin typeface="Times New Roman" panose="02020603050405020304" pitchFamily="18" charset="0"/>
                          <a:cs typeface="Times New Roman" panose="02020603050405020304" pitchFamily="18" charset="0"/>
                        </a:rPr>
                        <a:t>, and shape features for melanoma recognition. A research gap could involve investigating the potential utility of additional feature types, such as deep learning-based features or more advanced texture and shape descriptors.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5018" marR="45018" marT="0" marB="0"/>
                </a:tc>
                <a:extLst>
                  <a:ext uri="{0D108BD9-81ED-4DB2-BD59-A6C34878D82A}">
                    <a16:rowId xmlns:a16="http://schemas.microsoft.com/office/drawing/2014/main" val="4126745448"/>
                  </a:ext>
                </a:extLst>
              </a:tr>
            </a:tbl>
          </a:graphicData>
        </a:graphic>
      </p:graphicFrame>
    </p:spTree>
    <p:extLst>
      <p:ext uri="{BB962C8B-B14F-4D97-AF65-F5344CB8AC3E}">
        <p14:creationId xmlns:p14="http://schemas.microsoft.com/office/powerpoint/2010/main" val="1462084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4762500" y="244984"/>
            <a:ext cx="2641597" cy="825497"/>
          </a:xfrm>
          <a:prstGeom prst="rect">
            <a:avLst/>
          </a:prstGeom>
        </p:spPr>
      </p:pic>
      <p:sp>
        <p:nvSpPr>
          <p:cNvPr id="6" name="object 6"/>
          <p:cNvSpPr txBox="1">
            <a:spLocks noGrp="1"/>
          </p:cNvSpPr>
          <p:nvPr>
            <p:ph type="sldNum" sz="quarter" idx="4294967295"/>
          </p:nvPr>
        </p:nvSpPr>
        <p:spPr>
          <a:xfrm>
            <a:off x="0" y="0"/>
            <a:ext cx="0" cy="554853"/>
          </a:xfrm>
          <a:prstGeom prst="rect">
            <a:avLst/>
          </a:prstGeom>
        </p:spPr>
        <p:txBody>
          <a:bodyPr vert="horz" wrap="square" lIns="0" tIns="847" rIns="0" bIns="0" rtlCol="0">
            <a:spAutoFit/>
          </a:bodyPr>
          <a:lstStyle/>
          <a:p>
            <a:pPr marL="50799">
              <a:spcBef>
                <a:spcPts val="7"/>
              </a:spcBef>
            </a:pPr>
            <a:endParaRPr lang="en-US" dirty="0"/>
          </a:p>
          <a:p>
            <a:pPr marL="50799">
              <a:spcBef>
                <a:spcPts val="7"/>
              </a:spcBef>
            </a:pPr>
            <a:endParaRPr dirty="0"/>
          </a:p>
        </p:txBody>
      </p:sp>
      <p:graphicFrame>
        <p:nvGraphicFramePr>
          <p:cNvPr id="5" name="Table 4">
            <a:extLst>
              <a:ext uri="{FF2B5EF4-FFF2-40B4-BE49-F238E27FC236}">
                <a16:creationId xmlns:a16="http://schemas.microsoft.com/office/drawing/2014/main" id="{A17139A7-E7BE-4054-AAB6-DCAC2EAB9DB5}"/>
              </a:ext>
            </a:extLst>
          </p:cNvPr>
          <p:cNvGraphicFramePr>
            <a:graphicFrameLocks noGrp="1"/>
          </p:cNvGraphicFramePr>
          <p:nvPr>
            <p:extLst>
              <p:ext uri="{D42A27DB-BD31-4B8C-83A1-F6EECF244321}">
                <p14:modId xmlns:p14="http://schemas.microsoft.com/office/powerpoint/2010/main" val="2363857490"/>
              </p:ext>
            </p:extLst>
          </p:nvPr>
        </p:nvGraphicFramePr>
        <p:xfrm>
          <a:off x="422910" y="1070480"/>
          <a:ext cx="11256125" cy="5433189"/>
        </p:xfrm>
        <a:graphic>
          <a:graphicData uri="http://schemas.openxmlformats.org/drawingml/2006/table">
            <a:tbl>
              <a:tblPr bandRow="1">
                <a:tableStyleId>{5C22544A-7EE6-4342-B048-85BDC9FD1C3A}</a:tableStyleId>
              </a:tblPr>
              <a:tblGrid>
                <a:gridCol w="867696">
                  <a:extLst>
                    <a:ext uri="{9D8B030D-6E8A-4147-A177-3AD203B41FA5}">
                      <a16:colId xmlns:a16="http://schemas.microsoft.com/office/drawing/2014/main" val="557865184"/>
                    </a:ext>
                  </a:extLst>
                </a:gridCol>
                <a:gridCol w="4760935">
                  <a:extLst>
                    <a:ext uri="{9D8B030D-6E8A-4147-A177-3AD203B41FA5}">
                      <a16:colId xmlns:a16="http://schemas.microsoft.com/office/drawing/2014/main" val="2721935083"/>
                    </a:ext>
                  </a:extLst>
                </a:gridCol>
                <a:gridCol w="2813747">
                  <a:extLst>
                    <a:ext uri="{9D8B030D-6E8A-4147-A177-3AD203B41FA5}">
                      <a16:colId xmlns:a16="http://schemas.microsoft.com/office/drawing/2014/main" val="2509199384"/>
                    </a:ext>
                  </a:extLst>
                </a:gridCol>
                <a:gridCol w="2813747">
                  <a:extLst>
                    <a:ext uri="{9D8B030D-6E8A-4147-A177-3AD203B41FA5}">
                      <a16:colId xmlns:a16="http://schemas.microsoft.com/office/drawing/2014/main" val="4268221370"/>
                    </a:ext>
                  </a:extLst>
                </a:gridCol>
              </a:tblGrid>
              <a:tr h="2646511">
                <a:tc>
                  <a:txBody>
                    <a:bodyPr/>
                    <a:lstStyle/>
                    <a:p>
                      <a:pPr>
                        <a:lnSpc>
                          <a:spcPct val="115000"/>
                        </a:lnSpc>
                        <a:spcAft>
                          <a:spcPts val="1000"/>
                        </a:spcAft>
                      </a:pPr>
                      <a:r>
                        <a:rPr lang="en-IN" sz="1400" dirty="0">
                          <a:effectLst/>
                          <a:latin typeface="Times New Roman" panose="02020603050405020304" pitchFamily="18" charset="0"/>
                          <a:cs typeface="Times New Roman" panose="02020603050405020304" pitchFamily="18" charset="0"/>
                        </a:rPr>
                        <a:t>5</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969" marR="57969" marT="0" marB="0"/>
                </a:tc>
                <a:tc>
                  <a:txBody>
                    <a:bodyPr/>
                    <a:lstStyle/>
                    <a:p>
                      <a:pPr>
                        <a:lnSpc>
                          <a:spcPct val="115000"/>
                        </a:lnSpc>
                        <a:spcAft>
                          <a:spcPts val="1000"/>
                        </a:spcAft>
                      </a:pPr>
                      <a:r>
                        <a:rPr lang="en-GB" sz="1400">
                          <a:effectLst/>
                          <a:latin typeface="Times New Roman" panose="02020603050405020304" pitchFamily="18" charset="0"/>
                          <a:cs typeface="Times New Roman" panose="02020603050405020304" pitchFamily="18" charset="0"/>
                        </a:rPr>
                        <a:t>Link : </a:t>
                      </a:r>
                      <a:r>
                        <a:rPr lang="en-GB" sz="1400">
                          <a:effectLst/>
                          <a:latin typeface="Times New Roman" panose="02020603050405020304" pitchFamily="18" charset="0"/>
                          <a:cs typeface="Times New Roman" panose="02020603050405020304" pitchFamily="18" charset="0"/>
                          <a:hlinkClick r:id="rId3"/>
                        </a:rPr>
                        <a:t>https://doi.org/10.1109/ACCESS.2023.3269694</a:t>
                      </a:r>
                      <a:endParaRPr lang="en-IN" sz="1400">
                        <a:effectLst/>
                        <a:latin typeface="Times New Roman" panose="02020603050405020304" pitchFamily="18" charset="0"/>
                        <a:cs typeface="Times New Roman" panose="02020603050405020304" pitchFamily="18" charset="0"/>
                      </a:endParaRPr>
                    </a:p>
                    <a:p>
                      <a:pPr>
                        <a:lnSpc>
                          <a:spcPct val="115000"/>
                        </a:lnSpc>
                        <a:spcAft>
                          <a:spcPts val="1000"/>
                        </a:spcAft>
                      </a:pPr>
                      <a:r>
                        <a:rPr lang="en-GB" sz="1400">
                          <a:effectLst/>
                          <a:latin typeface="Times New Roman" panose="02020603050405020304" pitchFamily="18" charset="0"/>
                          <a:cs typeface="Times New Roman" panose="02020603050405020304" pitchFamily="18" charset="0"/>
                        </a:rPr>
                        <a:t>Year : 24 April 2023</a:t>
                      </a:r>
                      <a:endParaRPr lang="en-IN" sz="1400">
                        <a:effectLst/>
                        <a:latin typeface="Times New Roman" panose="02020603050405020304" pitchFamily="18" charset="0"/>
                        <a:cs typeface="Times New Roman" panose="02020603050405020304" pitchFamily="18" charset="0"/>
                      </a:endParaRPr>
                    </a:p>
                    <a:p>
                      <a:pPr>
                        <a:lnSpc>
                          <a:spcPct val="115000"/>
                        </a:lnSpc>
                        <a:spcAft>
                          <a:spcPts val="1000"/>
                        </a:spcAft>
                      </a:pPr>
                      <a:r>
                        <a:rPr lang="en-GB" sz="1400">
                          <a:effectLst/>
                          <a:latin typeface="Times New Roman" panose="02020603050405020304" pitchFamily="18" charset="0"/>
                          <a:cs typeface="Times New Roman" panose="02020603050405020304" pitchFamily="18" charset="0"/>
                        </a:rPr>
                        <a:t>Name :An Interpretable Skin Cancer Classification Using Optimized Convolutional Neural Network for a Smart Healthcare System</a:t>
                      </a:r>
                      <a:endParaRPr lang="en-IN" sz="1400">
                        <a:effectLst/>
                        <a:latin typeface="Times New Roman" panose="02020603050405020304" pitchFamily="18" charset="0"/>
                        <a:cs typeface="Times New Roman" panose="02020603050405020304" pitchFamily="18" charset="0"/>
                      </a:endParaRPr>
                    </a:p>
                    <a:p>
                      <a:pPr>
                        <a:lnSpc>
                          <a:spcPct val="115000"/>
                        </a:lnSpc>
                        <a:spcAft>
                          <a:spcPts val="1000"/>
                        </a:spcAft>
                      </a:pPr>
                      <a:r>
                        <a:rPr lang="en-GB" sz="1400">
                          <a:effectLst/>
                          <a:latin typeface="Times New Roman" panose="02020603050405020304" pitchFamily="18" charset="0"/>
                          <a:cs typeface="Times New Roman" panose="02020603050405020304" pitchFamily="18" charset="0"/>
                        </a:rPr>
                        <a:t>Authors :</a:t>
                      </a:r>
                      <a:r>
                        <a:rPr lang="en-GB" sz="1400">
                          <a:effectLst/>
                          <a:latin typeface="Times New Roman" panose="02020603050405020304" pitchFamily="18" charset="0"/>
                          <a:cs typeface="Times New Roman" panose="02020603050405020304" pitchFamily="18" charset="0"/>
                          <a:hlinkClick r:id="rId4"/>
                        </a:rPr>
                        <a:t>Krishna Mridha</a:t>
                      </a:r>
                      <a:r>
                        <a:rPr lang="en-GB" sz="1400">
                          <a:effectLst/>
                          <a:latin typeface="Times New Roman" panose="02020603050405020304" pitchFamily="18" charset="0"/>
                          <a:cs typeface="Times New Roman" panose="02020603050405020304" pitchFamily="18" charset="0"/>
                        </a:rPr>
                        <a:t>; </a:t>
                      </a:r>
                      <a:r>
                        <a:rPr lang="en-GB" sz="1400">
                          <a:effectLst/>
                          <a:latin typeface="Times New Roman" panose="02020603050405020304" pitchFamily="18" charset="0"/>
                          <a:cs typeface="Times New Roman" panose="02020603050405020304" pitchFamily="18" charset="0"/>
                          <a:hlinkClick r:id="rId5"/>
                        </a:rPr>
                        <a:t>Md. Mezbah Uddin</a:t>
                      </a:r>
                      <a:r>
                        <a:rPr lang="en-GB" sz="1400">
                          <a:effectLst/>
                          <a:latin typeface="Times New Roman" panose="02020603050405020304" pitchFamily="18" charset="0"/>
                          <a:cs typeface="Times New Roman" panose="02020603050405020304" pitchFamily="18" charset="0"/>
                        </a:rPr>
                        <a:t>; </a:t>
                      </a:r>
                      <a:r>
                        <a:rPr lang="en-GB" sz="1400">
                          <a:effectLst/>
                          <a:latin typeface="Times New Roman" panose="02020603050405020304" pitchFamily="18" charset="0"/>
                          <a:cs typeface="Times New Roman" panose="02020603050405020304" pitchFamily="18" charset="0"/>
                          <a:hlinkClick r:id="rId6"/>
                        </a:rPr>
                        <a:t>Jungpil Shin</a:t>
                      </a:r>
                      <a:r>
                        <a:rPr lang="en-GB" sz="1400">
                          <a:effectLst/>
                          <a:latin typeface="Times New Roman" panose="02020603050405020304" pitchFamily="18" charset="0"/>
                          <a:cs typeface="Times New Roman" panose="02020603050405020304" pitchFamily="18" charset="0"/>
                        </a:rPr>
                        <a:t>; </a:t>
                      </a:r>
                      <a:r>
                        <a:rPr lang="en-GB" sz="1400">
                          <a:effectLst/>
                          <a:latin typeface="Times New Roman" panose="02020603050405020304" pitchFamily="18" charset="0"/>
                          <a:cs typeface="Times New Roman" panose="02020603050405020304" pitchFamily="18" charset="0"/>
                          <a:hlinkClick r:id="rId7"/>
                        </a:rPr>
                        <a:t>Susan Khadka</a:t>
                      </a:r>
                      <a:r>
                        <a:rPr lang="en-GB" sz="1400">
                          <a:effectLst/>
                          <a:latin typeface="Times New Roman" panose="02020603050405020304" pitchFamily="18" charset="0"/>
                          <a:cs typeface="Times New Roman" panose="02020603050405020304" pitchFamily="18" charset="0"/>
                        </a:rPr>
                        <a:t>; </a:t>
                      </a:r>
                      <a:r>
                        <a:rPr lang="en-GB" sz="1400">
                          <a:effectLst/>
                          <a:latin typeface="Times New Roman" panose="02020603050405020304" pitchFamily="18" charset="0"/>
                          <a:cs typeface="Times New Roman" panose="02020603050405020304" pitchFamily="18" charset="0"/>
                          <a:hlinkClick r:id="rId8"/>
                        </a:rPr>
                        <a:t>M. F. Mridha</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7969" marR="57969" marT="0" marB="0"/>
                </a:tc>
                <a:tc>
                  <a:txBody>
                    <a:bodyPr/>
                    <a:lstStyle/>
                    <a:p>
                      <a:pPr>
                        <a:lnSpc>
                          <a:spcPct val="115000"/>
                        </a:lnSpc>
                        <a:spcAft>
                          <a:spcPts val="1000"/>
                        </a:spcAft>
                      </a:pPr>
                      <a:r>
                        <a:rPr lang="en-IN" sz="1400" dirty="0">
                          <a:effectLst/>
                          <a:latin typeface="Times New Roman" panose="02020603050405020304" pitchFamily="18" charset="0"/>
                          <a:cs typeface="Times New Roman" panose="02020603050405020304" pitchFamily="18" charset="0"/>
                        </a:rPr>
                        <a:t>Class Imbalances problems are addressed.</a:t>
                      </a:r>
                      <a:br>
                        <a:rPr lang="en-IN" sz="1400" dirty="0">
                          <a:effectLst/>
                          <a:latin typeface="Times New Roman" panose="02020603050405020304" pitchFamily="18" charset="0"/>
                          <a:cs typeface="Times New Roman" panose="02020603050405020304" pitchFamily="18" charset="0"/>
                        </a:rPr>
                      </a:br>
                      <a:r>
                        <a:rPr lang="en-IN" sz="1400" dirty="0">
                          <a:effectLst/>
                          <a:latin typeface="Times New Roman" panose="02020603050405020304" pitchFamily="18" charset="0"/>
                          <a:cs typeface="Times New Roman" panose="02020603050405020304" pitchFamily="18" charset="0"/>
                        </a:rPr>
                        <a:t>It trains the CNN model using two optimization functions (Adam and RMSprop) and three activation functions (</a:t>
                      </a:r>
                      <a:r>
                        <a:rPr lang="en-IN" sz="1400" dirty="0" err="1">
                          <a:effectLst/>
                          <a:latin typeface="Times New Roman" panose="02020603050405020304" pitchFamily="18" charset="0"/>
                          <a:cs typeface="Times New Roman" panose="02020603050405020304" pitchFamily="18" charset="0"/>
                        </a:rPr>
                        <a:t>Relu</a:t>
                      </a:r>
                      <a:r>
                        <a:rPr lang="en-IN" sz="1400" dirty="0">
                          <a:effectLst/>
                          <a:latin typeface="Times New Roman" panose="02020603050405020304" pitchFamily="18" charset="0"/>
                          <a:cs typeface="Times New Roman" panose="02020603050405020304" pitchFamily="18" charset="0"/>
                        </a:rPr>
                        <a:t>, Swish, and Tanh).</a:t>
                      </a:r>
                    </a:p>
                    <a:p>
                      <a:pPr>
                        <a:lnSpc>
                          <a:spcPct val="115000"/>
                        </a:lnSpc>
                        <a:spcAft>
                          <a:spcPts val="1000"/>
                        </a:spcAft>
                      </a:pPr>
                      <a:r>
                        <a:rPr lang="en-IN" sz="1400" dirty="0">
                          <a:effectLst/>
                          <a:latin typeface="Times New Roman" panose="02020603050405020304" pitchFamily="18" charset="0"/>
                          <a:cs typeface="Times New Roman" panose="02020603050405020304" pitchFamily="18" charset="0"/>
                        </a:rPr>
                        <a:t>Also incorporates techniques like Grad-CAM and Grad-CAM++ to provide explanations for the model's decisions.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969" marR="57969" marT="0" marB="0"/>
                </a:tc>
                <a:tc>
                  <a:txBody>
                    <a:bodyPr/>
                    <a:lstStyle/>
                    <a:p>
                      <a:pPr>
                        <a:lnSpc>
                          <a:spcPct val="115000"/>
                        </a:lnSpc>
                        <a:spcAft>
                          <a:spcPts val="1000"/>
                        </a:spcAft>
                      </a:pPr>
                      <a:r>
                        <a:rPr lang="en-IN" sz="1400">
                          <a:effectLst/>
                          <a:latin typeface="Times New Roman" panose="02020603050405020304" pitchFamily="18" charset="0"/>
                          <a:cs typeface="Times New Roman" panose="02020603050405020304" pitchFamily="18" charset="0"/>
                        </a:rPr>
                        <a:t>The gap is in the development of effective methods and tools that can bridge the gap between the model's decision-making process and the user's comprehension. This is crucial because users, such as clinicians or even patients, need to trust and understand the model's outputs for informed decision-making in the context of skin cancer.</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7969" marR="57969" marT="0" marB="0"/>
                </a:tc>
                <a:extLst>
                  <a:ext uri="{0D108BD9-81ED-4DB2-BD59-A6C34878D82A}">
                    <a16:rowId xmlns:a16="http://schemas.microsoft.com/office/drawing/2014/main" val="2125153113"/>
                  </a:ext>
                </a:extLst>
              </a:tr>
              <a:tr h="2786678">
                <a:tc>
                  <a:txBody>
                    <a:bodyPr/>
                    <a:lstStyle/>
                    <a:p>
                      <a:pPr>
                        <a:lnSpc>
                          <a:spcPct val="115000"/>
                        </a:lnSpc>
                        <a:spcAft>
                          <a:spcPts val="1000"/>
                        </a:spcAft>
                      </a:pPr>
                      <a:r>
                        <a:rPr lang="en-IN" sz="1400">
                          <a:effectLst/>
                          <a:latin typeface="Times New Roman" panose="02020603050405020304" pitchFamily="18" charset="0"/>
                          <a:cs typeface="Times New Roman" panose="02020603050405020304" pitchFamily="18" charset="0"/>
                        </a:rPr>
                        <a:t>6</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7969" marR="57969" marT="0" marB="0"/>
                </a:tc>
                <a:tc>
                  <a:txBody>
                    <a:bodyPr/>
                    <a:lstStyle/>
                    <a:p>
                      <a:pPr>
                        <a:lnSpc>
                          <a:spcPct val="115000"/>
                        </a:lnSpc>
                        <a:spcAft>
                          <a:spcPts val="1000"/>
                        </a:spcAft>
                      </a:pPr>
                      <a:r>
                        <a:rPr lang="en-GB" sz="1400" dirty="0">
                          <a:effectLst/>
                          <a:latin typeface="Times New Roman" panose="02020603050405020304" pitchFamily="18" charset="0"/>
                          <a:cs typeface="Times New Roman" panose="02020603050405020304" pitchFamily="18" charset="0"/>
                        </a:rPr>
                        <a:t>Link : </a:t>
                      </a:r>
                      <a:r>
                        <a:rPr lang="en-GB" sz="1400" dirty="0">
                          <a:effectLst/>
                          <a:latin typeface="Times New Roman" panose="02020603050405020304" pitchFamily="18" charset="0"/>
                          <a:cs typeface="Times New Roman" panose="02020603050405020304" pitchFamily="18" charset="0"/>
                          <a:hlinkClick r:id="rId9"/>
                        </a:rPr>
                        <a:t>https://doi.org/10.1016/j.imu.2019.100282</a:t>
                      </a:r>
                      <a:endParaRPr lang="en-IN" sz="14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GB" sz="1400" dirty="0">
                          <a:effectLst/>
                          <a:latin typeface="Times New Roman" panose="02020603050405020304" pitchFamily="18" charset="0"/>
                          <a:cs typeface="Times New Roman" panose="02020603050405020304" pitchFamily="18" charset="0"/>
                        </a:rPr>
                        <a:t>Year : 2020</a:t>
                      </a:r>
                      <a:endParaRPr lang="en-IN" sz="14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GB" sz="1400" dirty="0">
                          <a:effectLst/>
                          <a:latin typeface="Times New Roman" panose="02020603050405020304" pitchFamily="18" charset="0"/>
                          <a:cs typeface="Times New Roman" panose="02020603050405020304" pitchFamily="18" charset="0"/>
                        </a:rPr>
                        <a:t>Name : Skin cancer detection: Applying a deep learning based model driven architecture in the cloud for classifying dermal cell images</a:t>
                      </a:r>
                      <a:endParaRPr lang="en-IN" sz="14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GB" sz="1400" dirty="0">
                          <a:effectLst/>
                          <a:latin typeface="Times New Roman" panose="02020603050405020304" pitchFamily="18" charset="0"/>
                          <a:cs typeface="Times New Roman" panose="02020603050405020304" pitchFamily="18" charset="0"/>
                        </a:rPr>
                        <a:t>Authors : Mohammad Ali </a:t>
                      </a:r>
                      <a:r>
                        <a:rPr lang="en-GB" sz="1400" dirty="0" err="1">
                          <a:effectLst/>
                          <a:latin typeface="Times New Roman" panose="02020603050405020304" pitchFamily="18" charset="0"/>
                          <a:cs typeface="Times New Roman" panose="02020603050405020304" pitchFamily="18" charset="0"/>
                        </a:rPr>
                        <a:t>Kadampur</a:t>
                      </a:r>
                      <a:r>
                        <a:rPr lang="en-GB" sz="1400" dirty="0">
                          <a:effectLst/>
                          <a:latin typeface="Times New Roman" panose="02020603050405020304" pitchFamily="18" charset="0"/>
                          <a:cs typeface="Times New Roman" panose="02020603050405020304" pitchFamily="18" charset="0"/>
                        </a:rPr>
                        <a:t>, </a:t>
                      </a:r>
                      <a:r>
                        <a:rPr lang="en-GB" sz="1400" dirty="0" err="1">
                          <a:effectLst/>
                          <a:latin typeface="Times New Roman" panose="02020603050405020304" pitchFamily="18" charset="0"/>
                          <a:cs typeface="Times New Roman" panose="02020603050405020304" pitchFamily="18" charset="0"/>
                        </a:rPr>
                        <a:t>Sulaiman</a:t>
                      </a:r>
                      <a:r>
                        <a:rPr lang="en-GB" sz="1400" dirty="0">
                          <a:effectLst/>
                          <a:latin typeface="Times New Roman" panose="02020603050405020304" pitchFamily="18" charset="0"/>
                          <a:cs typeface="Times New Roman" panose="02020603050405020304" pitchFamily="18" charset="0"/>
                        </a:rPr>
                        <a:t> Al </a:t>
                      </a:r>
                      <a:r>
                        <a:rPr lang="en-GB" sz="1400" dirty="0" err="1">
                          <a:effectLst/>
                          <a:latin typeface="Times New Roman" panose="02020603050405020304" pitchFamily="18" charset="0"/>
                          <a:cs typeface="Times New Roman" panose="02020603050405020304" pitchFamily="18" charset="0"/>
                        </a:rPr>
                        <a:t>Riyaee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969" marR="57969" marT="0" marB="0"/>
                </a:tc>
                <a:tc>
                  <a:txBody>
                    <a:bodyPr/>
                    <a:lstStyle/>
                    <a:p>
                      <a:pPr>
                        <a:lnSpc>
                          <a:spcPct val="115000"/>
                        </a:lnSpc>
                        <a:spcAft>
                          <a:spcPts val="1000"/>
                        </a:spcAft>
                      </a:pPr>
                      <a:r>
                        <a:rPr lang="en-IN" sz="1400">
                          <a:effectLst/>
                          <a:latin typeface="Times New Roman" panose="02020603050405020304" pitchFamily="18" charset="0"/>
                          <a:cs typeface="Times New Roman" panose="02020603050405020304" pitchFamily="18" charset="0"/>
                        </a:rPr>
                        <a:t>The introduction concludes by stating that the machine-assisted diagnosis presented in the paper aims to overcome the problems of delay, accuracy, and the scarcity of dermatologists in public health.</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57969" marR="57969" marT="0" marB="0"/>
                </a:tc>
                <a:tc>
                  <a:txBody>
                    <a:bodyPr/>
                    <a:lstStyle/>
                    <a:p>
                      <a:pPr>
                        <a:lnSpc>
                          <a:spcPct val="115000"/>
                        </a:lnSpc>
                        <a:spcAft>
                          <a:spcPts val="1000"/>
                        </a:spcAft>
                      </a:pPr>
                      <a:r>
                        <a:rPr lang="en-GB" sz="1400" dirty="0">
                          <a:effectLst/>
                          <a:latin typeface="Times New Roman" panose="02020603050405020304" pitchFamily="18" charset="0"/>
                          <a:cs typeface="Times New Roman" panose="02020603050405020304" pitchFamily="18" charset="0"/>
                        </a:rPr>
                        <a:t>The paper pointed at the provision of obtaining the programming</a:t>
                      </a:r>
                      <a:endParaRPr lang="en-IN" sz="14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GB" sz="1400" dirty="0">
                          <a:effectLst/>
                          <a:latin typeface="Times New Roman" panose="02020603050405020304" pitchFamily="18" charset="0"/>
                          <a:cs typeface="Times New Roman" panose="02020603050405020304" pitchFamily="18" charset="0"/>
                        </a:rPr>
                        <a:t>code for the model for further exploration by the programming</a:t>
                      </a:r>
                      <a:endParaRPr lang="en-IN" sz="14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GB" sz="1400" dirty="0">
                          <a:effectLst/>
                          <a:latin typeface="Times New Roman" panose="02020603050405020304" pitchFamily="18" charset="0"/>
                          <a:cs typeface="Times New Roman" panose="02020603050405020304" pitchFamily="18" charset="0"/>
                        </a:rPr>
                        <a:t>specialist. The provision to download the trained model and develop</a:t>
                      </a:r>
                      <a:endParaRPr lang="en-IN" sz="14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GB" sz="1400" dirty="0">
                          <a:effectLst/>
                          <a:latin typeface="Times New Roman" panose="02020603050405020304" pitchFamily="18" charset="0"/>
                          <a:cs typeface="Times New Roman" panose="02020603050405020304" pitchFamily="18" charset="0"/>
                        </a:rPr>
                        <a:t>enterprise level applications is the best seed level research that this</a:t>
                      </a:r>
                      <a:endParaRPr lang="en-IN" sz="14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GB" sz="1400" dirty="0">
                          <a:effectLst/>
                          <a:latin typeface="Times New Roman" panose="02020603050405020304" pitchFamily="18" charset="0"/>
                          <a:cs typeface="Times New Roman" panose="02020603050405020304" pitchFamily="18" charset="0"/>
                        </a:rPr>
                        <a:t>paper observes for the future work.</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7969" marR="57969" marT="0" marB="0"/>
                </a:tc>
                <a:extLst>
                  <a:ext uri="{0D108BD9-81ED-4DB2-BD59-A6C34878D82A}">
                    <a16:rowId xmlns:a16="http://schemas.microsoft.com/office/drawing/2014/main" val="2811669093"/>
                  </a:ext>
                </a:extLst>
              </a:tr>
            </a:tbl>
          </a:graphicData>
        </a:graphic>
      </p:graphicFrame>
    </p:spTree>
    <p:extLst>
      <p:ext uri="{BB962C8B-B14F-4D97-AF65-F5344CB8AC3E}">
        <p14:creationId xmlns:p14="http://schemas.microsoft.com/office/powerpoint/2010/main" val="773219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4762500" y="244984"/>
            <a:ext cx="2641597" cy="825497"/>
          </a:xfrm>
          <a:prstGeom prst="rect">
            <a:avLst/>
          </a:prstGeom>
        </p:spPr>
      </p:pic>
      <p:sp>
        <p:nvSpPr>
          <p:cNvPr id="6" name="object 6"/>
          <p:cNvSpPr txBox="1">
            <a:spLocks noGrp="1"/>
          </p:cNvSpPr>
          <p:nvPr>
            <p:ph type="sldNum" sz="quarter" idx="4294967295"/>
          </p:nvPr>
        </p:nvSpPr>
        <p:spPr>
          <a:xfrm>
            <a:off x="0" y="0"/>
            <a:ext cx="0" cy="554853"/>
          </a:xfrm>
          <a:prstGeom prst="rect">
            <a:avLst/>
          </a:prstGeom>
        </p:spPr>
        <p:txBody>
          <a:bodyPr vert="horz" wrap="square" lIns="0" tIns="847" rIns="0" bIns="0" rtlCol="0">
            <a:spAutoFit/>
          </a:bodyPr>
          <a:lstStyle/>
          <a:p>
            <a:pPr marL="50799">
              <a:spcBef>
                <a:spcPts val="7"/>
              </a:spcBef>
            </a:pPr>
            <a:endParaRPr lang="en-US" dirty="0"/>
          </a:p>
          <a:p>
            <a:pPr marL="50799">
              <a:spcBef>
                <a:spcPts val="7"/>
              </a:spcBef>
            </a:pPr>
            <a:endParaRPr dirty="0"/>
          </a:p>
        </p:txBody>
      </p:sp>
      <p:graphicFrame>
        <p:nvGraphicFramePr>
          <p:cNvPr id="8" name="Table 7">
            <a:extLst>
              <a:ext uri="{FF2B5EF4-FFF2-40B4-BE49-F238E27FC236}">
                <a16:creationId xmlns:a16="http://schemas.microsoft.com/office/drawing/2014/main" id="{858951F1-F65D-FDD8-F5D1-ADEF4B0A4640}"/>
              </a:ext>
            </a:extLst>
          </p:cNvPr>
          <p:cNvGraphicFramePr>
            <a:graphicFrameLocks noGrp="1"/>
          </p:cNvGraphicFramePr>
          <p:nvPr>
            <p:extLst>
              <p:ext uri="{D42A27DB-BD31-4B8C-83A1-F6EECF244321}">
                <p14:modId xmlns:p14="http://schemas.microsoft.com/office/powerpoint/2010/main" val="2982773056"/>
              </p:ext>
            </p:extLst>
          </p:nvPr>
        </p:nvGraphicFramePr>
        <p:xfrm>
          <a:off x="160020" y="1070481"/>
          <a:ext cx="11807188" cy="5787519"/>
        </p:xfrm>
        <a:graphic>
          <a:graphicData uri="http://schemas.openxmlformats.org/drawingml/2006/table">
            <a:tbl>
              <a:tblPr bandRow="1">
                <a:tableStyleId>{5C22544A-7EE6-4342-B048-85BDC9FD1C3A}</a:tableStyleId>
              </a:tblPr>
              <a:tblGrid>
                <a:gridCol w="910174">
                  <a:extLst>
                    <a:ext uri="{9D8B030D-6E8A-4147-A177-3AD203B41FA5}">
                      <a16:colId xmlns:a16="http://schemas.microsoft.com/office/drawing/2014/main" val="2387255110"/>
                    </a:ext>
                  </a:extLst>
                </a:gridCol>
                <a:gridCol w="4994018">
                  <a:extLst>
                    <a:ext uri="{9D8B030D-6E8A-4147-A177-3AD203B41FA5}">
                      <a16:colId xmlns:a16="http://schemas.microsoft.com/office/drawing/2014/main" val="39263142"/>
                    </a:ext>
                  </a:extLst>
                </a:gridCol>
                <a:gridCol w="2951498">
                  <a:extLst>
                    <a:ext uri="{9D8B030D-6E8A-4147-A177-3AD203B41FA5}">
                      <a16:colId xmlns:a16="http://schemas.microsoft.com/office/drawing/2014/main" val="4165793550"/>
                    </a:ext>
                  </a:extLst>
                </a:gridCol>
                <a:gridCol w="2951498">
                  <a:extLst>
                    <a:ext uri="{9D8B030D-6E8A-4147-A177-3AD203B41FA5}">
                      <a16:colId xmlns:a16="http://schemas.microsoft.com/office/drawing/2014/main" val="2846192208"/>
                    </a:ext>
                  </a:extLst>
                </a:gridCol>
              </a:tblGrid>
              <a:tr h="2104459">
                <a:tc>
                  <a:txBody>
                    <a:bodyPr/>
                    <a:lstStyle/>
                    <a:p>
                      <a:pPr>
                        <a:lnSpc>
                          <a:spcPct val="115000"/>
                        </a:lnSpc>
                        <a:spcAft>
                          <a:spcPts val="1000"/>
                        </a:spcAft>
                      </a:pPr>
                      <a:r>
                        <a:rPr lang="en-IN" sz="1200">
                          <a:effectLst/>
                          <a:latin typeface="Times New Roman" panose="02020603050405020304" pitchFamily="18" charset="0"/>
                          <a:cs typeface="Times New Roman" panose="02020603050405020304" pitchFamily="18" charset="0"/>
                        </a:rPr>
                        <a:t>7</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835" marR="53835" marT="0" marB="0"/>
                </a:tc>
                <a:tc>
                  <a:txBody>
                    <a:bodyPr/>
                    <a:lstStyle/>
                    <a:p>
                      <a:pPr>
                        <a:lnSpc>
                          <a:spcPct val="115000"/>
                        </a:lnSpc>
                        <a:spcAft>
                          <a:spcPts val="1000"/>
                        </a:spcAft>
                      </a:pPr>
                      <a:r>
                        <a:rPr lang="en-GB" sz="1200">
                          <a:effectLst/>
                          <a:latin typeface="Times New Roman" panose="02020603050405020304" pitchFamily="18" charset="0"/>
                          <a:cs typeface="Times New Roman" panose="02020603050405020304" pitchFamily="18" charset="0"/>
                        </a:rPr>
                        <a:t>Link : </a:t>
                      </a:r>
                      <a:r>
                        <a:rPr lang="en-GB" sz="1200">
                          <a:effectLst/>
                          <a:latin typeface="Times New Roman" panose="02020603050405020304" pitchFamily="18" charset="0"/>
                          <a:cs typeface="Times New Roman" panose="02020603050405020304" pitchFamily="18" charset="0"/>
                          <a:hlinkClick r:id="rId3"/>
                        </a:rPr>
                        <a:t>https://doi.org/10.3390/ijerph18105479</a:t>
                      </a:r>
                      <a:endParaRPr lang="en-IN" sz="1200">
                        <a:effectLst/>
                        <a:latin typeface="Times New Roman" panose="02020603050405020304" pitchFamily="18" charset="0"/>
                        <a:cs typeface="Times New Roman" panose="02020603050405020304" pitchFamily="18" charset="0"/>
                      </a:endParaRPr>
                    </a:p>
                    <a:p>
                      <a:pPr>
                        <a:lnSpc>
                          <a:spcPct val="115000"/>
                        </a:lnSpc>
                        <a:spcAft>
                          <a:spcPts val="1000"/>
                        </a:spcAft>
                      </a:pPr>
                      <a:r>
                        <a:rPr lang="en-GB" sz="1200">
                          <a:effectLst/>
                          <a:latin typeface="Times New Roman" panose="02020603050405020304" pitchFamily="18" charset="0"/>
                          <a:cs typeface="Times New Roman" panose="02020603050405020304" pitchFamily="18" charset="0"/>
                        </a:rPr>
                        <a:t>Year : 20 May 2021</a:t>
                      </a:r>
                      <a:endParaRPr lang="en-IN" sz="1200">
                        <a:effectLst/>
                        <a:latin typeface="Times New Roman" panose="02020603050405020304" pitchFamily="18" charset="0"/>
                        <a:cs typeface="Times New Roman" panose="02020603050405020304" pitchFamily="18" charset="0"/>
                      </a:endParaRPr>
                    </a:p>
                    <a:p>
                      <a:pPr>
                        <a:lnSpc>
                          <a:spcPct val="115000"/>
                        </a:lnSpc>
                        <a:spcAft>
                          <a:spcPts val="1000"/>
                        </a:spcAft>
                      </a:pPr>
                      <a:r>
                        <a:rPr lang="en-GB" sz="1200">
                          <a:effectLst/>
                          <a:latin typeface="Times New Roman" panose="02020603050405020304" pitchFamily="18" charset="0"/>
                          <a:cs typeface="Times New Roman" panose="02020603050405020304" pitchFamily="18" charset="0"/>
                        </a:rPr>
                        <a:t>Name : Skin Cancer Detection: A Review Using Deep Learning Techniques</a:t>
                      </a:r>
                      <a:endParaRPr lang="en-IN" sz="1200">
                        <a:effectLst/>
                        <a:latin typeface="Times New Roman" panose="02020603050405020304" pitchFamily="18" charset="0"/>
                        <a:cs typeface="Times New Roman" panose="02020603050405020304" pitchFamily="18" charset="0"/>
                      </a:endParaRPr>
                    </a:p>
                    <a:p>
                      <a:pPr>
                        <a:lnSpc>
                          <a:spcPct val="115000"/>
                        </a:lnSpc>
                        <a:spcAft>
                          <a:spcPts val="1000"/>
                        </a:spcAft>
                      </a:pPr>
                      <a:r>
                        <a:rPr lang="en-GB" sz="1200">
                          <a:effectLst/>
                          <a:latin typeface="Times New Roman" panose="02020603050405020304" pitchFamily="18" charset="0"/>
                          <a:cs typeface="Times New Roman" panose="02020603050405020304" pitchFamily="18" charset="0"/>
                        </a:rPr>
                        <a:t>Authors : 1, Shumaila Akram 2, Muhammad Irfan 3, Hikmat Ullah Khan 4, Muhammad Ramzan 2,5,*, Abdur Rehman Mahmood 6, Soliman Ayed Alsaiari 7, Abdul Hakeem M Saeed 8, Mohammed Olaythah Alraddadi 9 and Mater Hussen Mahnashi</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835" marR="53835" marT="0" marB="0"/>
                </a:tc>
                <a:tc>
                  <a:txBody>
                    <a:bodyPr/>
                    <a:lstStyle/>
                    <a:p>
                      <a:pPr>
                        <a:lnSpc>
                          <a:spcPct val="115000"/>
                        </a:lnSpc>
                        <a:spcAft>
                          <a:spcPts val="1000"/>
                        </a:spcAft>
                      </a:pPr>
                      <a:r>
                        <a:rPr lang="en-IN" sz="1200">
                          <a:effectLst/>
                          <a:latin typeface="Times New Roman" panose="02020603050405020304" pitchFamily="18" charset="0"/>
                          <a:cs typeface="Times New Roman" panose="02020603050405020304" pitchFamily="18" charset="0"/>
                        </a:rPr>
                        <a:t>This Review paper presents a detailed systematic review of deep learning techniques for the early detection of skin cancer. </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835" marR="53835" marT="0" marB="0"/>
                </a:tc>
                <a:tc>
                  <a:txBody>
                    <a:bodyPr/>
                    <a:lstStyle/>
                    <a:p>
                      <a:pPr>
                        <a:lnSpc>
                          <a:spcPct val="115000"/>
                        </a:lnSpc>
                        <a:spcAft>
                          <a:spcPts val="1000"/>
                        </a:spcAft>
                      </a:pPr>
                      <a:r>
                        <a:rPr lang="en-IN"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835" marR="53835" marT="0" marB="0"/>
                </a:tc>
                <a:extLst>
                  <a:ext uri="{0D108BD9-81ED-4DB2-BD59-A6C34878D82A}">
                    <a16:rowId xmlns:a16="http://schemas.microsoft.com/office/drawing/2014/main" val="2888067003"/>
                  </a:ext>
                </a:extLst>
              </a:tr>
              <a:tr h="3683060">
                <a:tc>
                  <a:txBody>
                    <a:bodyPr/>
                    <a:lstStyle/>
                    <a:p>
                      <a:pPr>
                        <a:lnSpc>
                          <a:spcPct val="115000"/>
                        </a:lnSpc>
                        <a:spcAft>
                          <a:spcPts val="1000"/>
                        </a:spcAft>
                      </a:pPr>
                      <a:r>
                        <a:rPr lang="en-IN" sz="1200">
                          <a:effectLst/>
                          <a:latin typeface="Times New Roman" panose="02020603050405020304" pitchFamily="18" charset="0"/>
                          <a:cs typeface="Times New Roman" panose="02020603050405020304" pitchFamily="18" charset="0"/>
                        </a:rPr>
                        <a:t>8</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53835" marR="53835" marT="0" marB="0"/>
                </a:tc>
                <a:tc>
                  <a:txBody>
                    <a:bodyPr/>
                    <a:lstStyle/>
                    <a:p>
                      <a:pPr>
                        <a:lnSpc>
                          <a:spcPct val="115000"/>
                        </a:lnSpc>
                        <a:spcAft>
                          <a:spcPts val="1000"/>
                        </a:spcAft>
                      </a:pPr>
                      <a:r>
                        <a:rPr lang="en-GB" sz="1200" dirty="0">
                          <a:effectLst/>
                          <a:latin typeface="Times New Roman" panose="02020603050405020304" pitchFamily="18" charset="0"/>
                          <a:cs typeface="Times New Roman" panose="02020603050405020304" pitchFamily="18" charset="0"/>
                        </a:rPr>
                        <a:t>Link : </a:t>
                      </a:r>
                      <a:r>
                        <a:rPr lang="en-GB" sz="1200" dirty="0">
                          <a:effectLst/>
                          <a:latin typeface="Times New Roman" panose="02020603050405020304" pitchFamily="18" charset="0"/>
                          <a:cs typeface="Times New Roman" panose="02020603050405020304" pitchFamily="18" charset="0"/>
                          <a:hlinkClick r:id="rId4"/>
                        </a:rPr>
                        <a:t>https://doi.org/10.1109/ACCESS.2020.2997710</a:t>
                      </a:r>
                      <a:endParaRPr lang="en-IN" sz="12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GB"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GB" sz="1200" dirty="0">
                          <a:effectLst/>
                          <a:latin typeface="Times New Roman" panose="02020603050405020304" pitchFamily="18" charset="0"/>
                          <a:cs typeface="Times New Roman" panose="02020603050405020304" pitchFamily="18" charset="0"/>
                        </a:rPr>
                        <a:t>Year : 26 May 2020</a:t>
                      </a:r>
                      <a:endParaRPr lang="en-IN" sz="12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GB"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GB" sz="1200" dirty="0">
                          <a:effectLst/>
                          <a:latin typeface="Times New Roman" panose="02020603050405020304" pitchFamily="18" charset="0"/>
                          <a:cs typeface="Times New Roman" panose="02020603050405020304" pitchFamily="18" charset="0"/>
                        </a:rPr>
                        <a:t>Name : Automatic Skin Cancer Detection in </a:t>
                      </a:r>
                      <a:r>
                        <a:rPr lang="en-GB" sz="1200" dirty="0" err="1">
                          <a:effectLst/>
                          <a:latin typeface="Times New Roman" panose="02020603050405020304" pitchFamily="18" charset="0"/>
                          <a:cs typeface="Times New Roman" panose="02020603050405020304" pitchFamily="18" charset="0"/>
                        </a:rPr>
                        <a:t>Dermoscopy</a:t>
                      </a:r>
                      <a:r>
                        <a:rPr lang="en-GB" sz="1200" dirty="0">
                          <a:effectLst/>
                          <a:latin typeface="Times New Roman" panose="02020603050405020304" pitchFamily="18" charset="0"/>
                          <a:cs typeface="Times New Roman" panose="02020603050405020304" pitchFamily="18" charset="0"/>
                        </a:rPr>
                        <a:t> Images Based on Ensemble Lightweight Deep Learning Network</a:t>
                      </a:r>
                      <a:endParaRPr lang="en-IN" sz="12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GB"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GB" sz="1200" dirty="0">
                          <a:effectLst/>
                          <a:latin typeface="Times New Roman" panose="02020603050405020304" pitchFamily="18" charset="0"/>
                          <a:cs typeface="Times New Roman" panose="02020603050405020304" pitchFamily="18" charset="0"/>
                        </a:rPr>
                        <a:t>Authors : </a:t>
                      </a:r>
                      <a:r>
                        <a:rPr lang="en-GB" sz="1200" dirty="0">
                          <a:effectLst/>
                          <a:latin typeface="Times New Roman" panose="02020603050405020304" pitchFamily="18" charset="0"/>
                          <a:cs typeface="Times New Roman" panose="02020603050405020304" pitchFamily="18" charset="0"/>
                          <a:hlinkClick r:id="rId5"/>
                        </a:rPr>
                        <a:t>Lisheng Wei</a:t>
                      </a:r>
                      <a:endParaRPr lang="en-IN" sz="12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GB" sz="1200" dirty="0">
                          <a:effectLst/>
                          <a:latin typeface="Times New Roman" panose="02020603050405020304" pitchFamily="18" charset="0"/>
                          <a:cs typeface="Times New Roman" panose="02020603050405020304" pitchFamily="18" charset="0"/>
                        </a:rPr>
                        <a:t> </a:t>
                      </a:r>
                      <a:endParaRPr lang="en-IN" sz="12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GB" sz="1200" dirty="0">
                          <a:effectLst/>
                          <a:latin typeface="Times New Roman" panose="02020603050405020304" pitchFamily="18" charset="0"/>
                          <a:cs typeface="Times New Roman" panose="02020603050405020304" pitchFamily="18" charset="0"/>
                        </a:rPr>
                        <a:t>Anhui Key Laboratory of Electric Drive and Control, Anhui Polytechnic University, Wuhu, China</a:t>
                      </a:r>
                      <a:endParaRPr lang="en-IN" sz="12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GB" sz="1200" dirty="0">
                          <a:effectLst/>
                          <a:latin typeface="Times New Roman" panose="02020603050405020304" pitchFamily="18" charset="0"/>
                          <a:cs typeface="Times New Roman" panose="02020603050405020304" pitchFamily="18" charset="0"/>
                        </a:rPr>
                        <a:t>; </a:t>
                      </a:r>
                      <a:r>
                        <a:rPr lang="en-GB" sz="1200" dirty="0">
                          <a:effectLst/>
                          <a:latin typeface="Times New Roman" panose="02020603050405020304" pitchFamily="18" charset="0"/>
                          <a:cs typeface="Times New Roman" panose="02020603050405020304" pitchFamily="18" charset="0"/>
                          <a:hlinkClick r:id="rId6"/>
                        </a:rPr>
                        <a:t>Kun Ding</a:t>
                      </a:r>
                      <a:r>
                        <a:rPr lang="en-GB" sz="1200" dirty="0">
                          <a:effectLst/>
                          <a:latin typeface="Times New Roman" panose="02020603050405020304" pitchFamily="18" charset="0"/>
                          <a:cs typeface="Times New Roman" panose="02020603050405020304" pitchFamily="18" charset="0"/>
                        </a:rPr>
                        <a:t>; </a:t>
                      </a:r>
                      <a:r>
                        <a:rPr lang="en-GB" sz="1200" dirty="0">
                          <a:effectLst/>
                          <a:latin typeface="Times New Roman" panose="02020603050405020304" pitchFamily="18" charset="0"/>
                          <a:cs typeface="Times New Roman" panose="02020603050405020304" pitchFamily="18" charset="0"/>
                          <a:hlinkClick r:id="rId7"/>
                        </a:rPr>
                        <a:t>Huosheng Hu</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835" marR="53835" marT="0" marB="0"/>
                </a:tc>
                <a:tc>
                  <a:txBody>
                    <a:bodyPr/>
                    <a:lstStyle/>
                    <a:p>
                      <a:pPr>
                        <a:lnSpc>
                          <a:spcPct val="115000"/>
                        </a:lnSpc>
                        <a:spcAft>
                          <a:spcPts val="1000"/>
                        </a:spcAft>
                      </a:pPr>
                      <a:r>
                        <a:rPr lang="en-IN" sz="1200" dirty="0">
                          <a:effectLst/>
                          <a:latin typeface="Times New Roman" panose="02020603050405020304" pitchFamily="18" charset="0"/>
                          <a:cs typeface="Times New Roman" panose="02020603050405020304" pitchFamily="18" charset="0"/>
                        </a:rPr>
                        <a:t>The research paper focuses on developing a lightweight skin cancer recognition model with feature discrimination to improve the accuracy of </a:t>
                      </a:r>
                      <a:r>
                        <a:rPr lang="en-IN" sz="1200" dirty="0" err="1">
                          <a:effectLst/>
                          <a:latin typeface="Times New Roman" panose="02020603050405020304" pitchFamily="18" charset="0"/>
                          <a:cs typeface="Times New Roman" panose="02020603050405020304" pitchFamily="18" charset="0"/>
                        </a:rPr>
                        <a:t>dermoscopy</a:t>
                      </a:r>
                      <a:r>
                        <a:rPr lang="en-IN" sz="1200" dirty="0">
                          <a:effectLst/>
                          <a:latin typeface="Times New Roman" panose="02020603050405020304" pitchFamily="18" charset="0"/>
                          <a:cs typeface="Times New Roman" panose="02020603050405020304" pitchFamily="18" charset="0"/>
                        </a:rPr>
                        <a:t> image lesion detection. The proposed model incorporates two feature extraction modules and applies a model fusion strategy. Additionally, a lightweight semantic segmentation model for lesion area detection is developed. The research concludes that the proposed method outperforms existing deep learning-based approaches in the context of melanoma detection.</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835" marR="53835" marT="0" marB="0"/>
                </a:tc>
                <a:tc>
                  <a:txBody>
                    <a:bodyPr/>
                    <a:lstStyle/>
                    <a:p>
                      <a:pPr>
                        <a:lnSpc>
                          <a:spcPct val="115000"/>
                        </a:lnSpc>
                        <a:spcAft>
                          <a:spcPts val="1000"/>
                        </a:spcAft>
                      </a:pPr>
                      <a:r>
                        <a:rPr lang="en-IN" sz="1200" dirty="0">
                          <a:effectLst/>
                          <a:latin typeface="Times New Roman" panose="02020603050405020304" pitchFamily="18" charset="0"/>
                          <a:cs typeface="Times New Roman" panose="02020603050405020304" pitchFamily="18" charset="0"/>
                        </a:rPr>
                        <a:t>The conclusion mentions that the proposed framework achieves performance comparable to or better than existing methods. However, it doesn't provide a detailed comparative analysis of these methods. Future research could conduct a more comprehensive and systematic comparison with a wider range of existing approaches to highlight the specific strengths and weaknesses of the proposed method.</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835" marR="53835" marT="0" marB="0"/>
                </a:tc>
                <a:extLst>
                  <a:ext uri="{0D108BD9-81ED-4DB2-BD59-A6C34878D82A}">
                    <a16:rowId xmlns:a16="http://schemas.microsoft.com/office/drawing/2014/main" val="3136869358"/>
                  </a:ext>
                </a:extLst>
              </a:tr>
            </a:tbl>
          </a:graphicData>
        </a:graphic>
      </p:graphicFrame>
    </p:spTree>
    <p:extLst>
      <p:ext uri="{BB962C8B-B14F-4D97-AF65-F5344CB8AC3E}">
        <p14:creationId xmlns:p14="http://schemas.microsoft.com/office/powerpoint/2010/main" val="2091029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4762500" y="244984"/>
            <a:ext cx="2641597" cy="825497"/>
          </a:xfrm>
          <a:prstGeom prst="rect">
            <a:avLst/>
          </a:prstGeom>
        </p:spPr>
      </p:pic>
      <p:sp>
        <p:nvSpPr>
          <p:cNvPr id="6" name="object 6"/>
          <p:cNvSpPr txBox="1">
            <a:spLocks noGrp="1"/>
          </p:cNvSpPr>
          <p:nvPr>
            <p:ph type="sldNum" sz="quarter" idx="4294967295"/>
          </p:nvPr>
        </p:nvSpPr>
        <p:spPr>
          <a:xfrm>
            <a:off x="0" y="0"/>
            <a:ext cx="0" cy="554853"/>
          </a:xfrm>
          <a:prstGeom prst="rect">
            <a:avLst/>
          </a:prstGeom>
        </p:spPr>
        <p:txBody>
          <a:bodyPr vert="horz" wrap="square" lIns="0" tIns="847" rIns="0" bIns="0" rtlCol="0">
            <a:spAutoFit/>
          </a:bodyPr>
          <a:lstStyle/>
          <a:p>
            <a:pPr marL="50799">
              <a:spcBef>
                <a:spcPts val="7"/>
              </a:spcBef>
            </a:pPr>
            <a:endParaRPr lang="en-US" dirty="0"/>
          </a:p>
          <a:p>
            <a:pPr marL="50799">
              <a:spcBef>
                <a:spcPts val="7"/>
              </a:spcBef>
            </a:pPr>
            <a:endParaRPr dirty="0"/>
          </a:p>
        </p:txBody>
      </p:sp>
      <p:graphicFrame>
        <p:nvGraphicFramePr>
          <p:cNvPr id="8" name="Table 7">
            <a:extLst>
              <a:ext uri="{FF2B5EF4-FFF2-40B4-BE49-F238E27FC236}">
                <a16:creationId xmlns:a16="http://schemas.microsoft.com/office/drawing/2014/main" id="{A35D78BD-C48D-C5F4-D258-0E78F4CCC257}"/>
              </a:ext>
            </a:extLst>
          </p:cNvPr>
          <p:cNvGraphicFramePr>
            <a:graphicFrameLocks noGrp="1"/>
          </p:cNvGraphicFramePr>
          <p:nvPr>
            <p:extLst>
              <p:ext uri="{D42A27DB-BD31-4B8C-83A1-F6EECF244321}">
                <p14:modId xmlns:p14="http://schemas.microsoft.com/office/powerpoint/2010/main" val="3060547181"/>
              </p:ext>
            </p:extLst>
          </p:nvPr>
        </p:nvGraphicFramePr>
        <p:xfrm>
          <a:off x="445770" y="1291591"/>
          <a:ext cx="11224260" cy="3621024"/>
        </p:xfrm>
        <a:graphic>
          <a:graphicData uri="http://schemas.openxmlformats.org/drawingml/2006/table">
            <a:tbl>
              <a:tblPr bandRow="1">
                <a:tableStyleId>{5C22544A-7EE6-4342-B048-85BDC9FD1C3A}</a:tableStyleId>
              </a:tblPr>
              <a:tblGrid>
                <a:gridCol w="865239">
                  <a:extLst>
                    <a:ext uri="{9D8B030D-6E8A-4147-A177-3AD203B41FA5}">
                      <a16:colId xmlns:a16="http://schemas.microsoft.com/office/drawing/2014/main" val="1664300199"/>
                    </a:ext>
                  </a:extLst>
                </a:gridCol>
                <a:gridCol w="4747459">
                  <a:extLst>
                    <a:ext uri="{9D8B030D-6E8A-4147-A177-3AD203B41FA5}">
                      <a16:colId xmlns:a16="http://schemas.microsoft.com/office/drawing/2014/main" val="3446983812"/>
                    </a:ext>
                  </a:extLst>
                </a:gridCol>
                <a:gridCol w="2805781">
                  <a:extLst>
                    <a:ext uri="{9D8B030D-6E8A-4147-A177-3AD203B41FA5}">
                      <a16:colId xmlns:a16="http://schemas.microsoft.com/office/drawing/2014/main" val="2470052082"/>
                    </a:ext>
                  </a:extLst>
                </a:gridCol>
                <a:gridCol w="2805781">
                  <a:extLst>
                    <a:ext uri="{9D8B030D-6E8A-4147-A177-3AD203B41FA5}">
                      <a16:colId xmlns:a16="http://schemas.microsoft.com/office/drawing/2014/main" val="3476994471"/>
                    </a:ext>
                  </a:extLst>
                </a:gridCol>
              </a:tblGrid>
              <a:tr h="3621024">
                <a:tc>
                  <a:txBody>
                    <a:bodyPr/>
                    <a:lstStyle/>
                    <a:p>
                      <a:pPr>
                        <a:lnSpc>
                          <a:spcPct val="115000"/>
                        </a:lnSpc>
                        <a:spcAft>
                          <a:spcPts val="1000"/>
                        </a:spcAft>
                      </a:pPr>
                      <a:r>
                        <a:rPr lang="en-IN" sz="1400">
                          <a:effectLst/>
                          <a:latin typeface="Times New Roman" panose="02020603050405020304" pitchFamily="18" charset="0"/>
                          <a:cs typeface="Times New Roman" panose="02020603050405020304" pitchFamily="18" charset="0"/>
                        </a:rPr>
                        <a:t>9</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3025" marR="73025" marT="0" marB="0"/>
                </a:tc>
                <a:tc>
                  <a:txBody>
                    <a:bodyPr/>
                    <a:lstStyle/>
                    <a:p>
                      <a:pPr>
                        <a:lnSpc>
                          <a:spcPct val="115000"/>
                        </a:lnSpc>
                        <a:spcAft>
                          <a:spcPts val="1000"/>
                        </a:spcAft>
                      </a:pPr>
                      <a:r>
                        <a:rPr lang="en-GB" sz="1400" dirty="0">
                          <a:effectLst/>
                          <a:latin typeface="Times New Roman" panose="02020603050405020304" pitchFamily="18" charset="0"/>
                          <a:cs typeface="Times New Roman" panose="02020603050405020304" pitchFamily="18" charset="0"/>
                        </a:rPr>
                        <a:t>Link : </a:t>
                      </a:r>
                      <a:r>
                        <a:rPr lang="en-GB" sz="1400" dirty="0">
                          <a:effectLst/>
                          <a:latin typeface="Times New Roman" panose="02020603050405020304" pitchFamily="18" charset="0"/>
                          <a:cs typeface="Times New Roman" panose="02020603050405020304" pitchFamily="18" charset="0"/>
                          <a:hlinkClick r:id="rId3"/>
                        </a:rPr>
                        <a:t>https://doi.org/10.1007/s40257-020-00574-4</a:t>
                      </a:r>
                      <a:endParaRPr lang="en-IN" sz="14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GB" sz="1400" dirty="0">
                          <a:effectLst/>
                          <a:latin typeface="Times New Roman" panose="02020603050405020304" pitchFamily="18" charset="0"/>
                          <a:cs typeface="Times New Roman" panose="02020603050405020304" pitchFamily="18" charset="0"/>
                        </a:rPr>
                        <a:t>Year : March 2021</a:t>
                      </a:r>
                      <a:endParaRPr lang="en-IN" sz="14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GB" sz="1400" dirty="0">
                          <a:effectLst/>
                          <a:latin typeface="Times New Roman" panose="02020603050405020304" pitchFamily="18" charset="0"/>
                          <a:cs typeface="Times New Roman" panose="02020603050405020304" pitchFamily="18" charset="0"/>
                        </a:rPr>
                        <a:t>Name : The Importance of Incorporating Human Factors in the Design and Implementation of Artificial Intelligence for Skin Cancer Diagnosis in the Real World.</a:t>
                      </a:r>
                      <a:endParaRPr lang="en-IN" sz="14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GB" sz="1400" dirty="0">
                          <a:effectLst/>
                          <a:latin typeface="Times New Roman" panose="02020603050405020304" pitchFamily="18" charset="0"/>
                          <a:cs typeface="Times New Roman" panose="02020603050405020304" pitchFamily="18" charset="0"/>
                        </a:rPr>
                        <a:t>Authors : </a:t>
                      </a:r>
                      <a:r>
                        <a:rPr lang="en-GB" sz="1400" dirty="0" err="1">
                          <a:effectLst/>
                          <a:latin typeface="Times New Roman" panose="02020603050405020304" pitchFamily="18" charset="0"/>
                          <a:cs typeface="Times New Roman" panose="02020603050405020304" pitchFamily="18" charset="0"/>
                        </a:rPr>
                        <a:t>Felmingham</a:t>
                      </a:r>
                      <a:r>
                        <a:rPr lang="en-GB" sz="1400" dirty="0">
                          <a:effectLst/>
                          <a:latin typeface="Times New Roman" panose="02020603050405020304" pitchFamily="18" charset="0"/>
                          <a:cs typeface="Times New Roman" panose="02020603050405020304" pitchFamily="18" charset="0"/>
                        </a:rPr>
                        <a:t>, C.M., Adler, N.R., Ge, Z. et al.</a:t>
                      </a:r>
                      <a:endParaRPr lang="en-IN" sz="14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GB"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3025" marR="73025" marT="0" marB="0"/>
                </a:tc>
                <a:tc>
                  <a:txBody>
                    <a:bodyPr/>
                    <a:lstStyle/>
                    <a:p>
                      <a:pPr>
                        <a:lnSpc>
                          <a:spcPct val="115000"/>
                        </a:lnSpc>
                        <a:spcAft>
                          <a:spcPts val="1000"/>
                        </a:spcAft>
                      </a:pPr>
                      <a:r>
                        <a:rPr lang="en-IN" sz="1400">
                          <a:effectLst/>
                          <a:latin typeface="Times New Roman" panose="02020603050405020304" pitchFamily="18" charset="0"/>
                          <a:cs typeface="Times New Roman" panose="02020603050405020304" pitchFamily="18" charset="0"/>
                        </a:rPr>
                        <a:t>It is a review that emphasizes the shift from adversarial comparisons to collaborative approaches in the integration of AI for skin cancer diagnosis in clinical practice. It discusses the impact of human factors, cognitive errors, biases, and unintended consequences, and stresses the importance of incorporating this knowledge into AI technology design.</a:t>
                      </a:r>
                      <a:endParaRPr lang="en-IN"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73025" marR="73025" marT="0" marB="0"/>
                </a:tc>
                <a:tc>
                  <a:txBody>
                    <a:bodyPr/>
                    <a:lstStyle/>
                    <a:p>
                      <a:pPr>
                        <a:lnSpc>
                          <a:spcPct val="115000"/>
                        </a:lnSpc>
                        <a:spcAft>
                          <a:spcPts val="1000"/>
                        </a:spcAft>
                      </a:pPr>
                      <a:r>
                        <a:rPr lang="en-IN"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3025" marR="73025" marT="0" marB="0"/>
                </a:tc>
                <a:extLst>
                  <a:ext uri="{0D108BD9-81ED-4DB2-BD59-A6C34878D82A}">
                    <a16:rowId xmlns:a16="http://schemas.microsoft.com/office/drawing/2014/main" val="1785807831"/>
                  </a:ext>
                </a:extLst>
              </a:tr>
            </a:tbl>
          </a:graphicData>
        </a:graphic>
      </p:graphicFrame>
    </p:spTree>
    <p:extLst>
      <p:ext uri="{BB962C8B-B14F-4D97-AF65-F5344CB8AC3E}">
        <p14:creationId xmlns:p14="http://schemas.microsoft.com/office/powerpoint/2010/main" val="4130531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529" y="102916"/>
            <a:ext cx="10515600" cy="1058726"/>
          </a:xfrm>
        </p:spPr>
        <p:txBody>
          <a:bodyPr>
            <a:normAutofit/>
          </a:bodyPr>
          <a:lstStyle/>
          <a:p>
            <a:r>
              <a:rPr lang="en-US" sz="4400" b="1" dirty="0">
                <a:latin typeface="Times New Roman" panose="02020603050405020304" pitchFamily="18" charset="0"/>
                <a:cs typeface="Times New Roman" panose="02020603050405020304" pitchFamily="18" charset="0"/>
              </a:rPr>
              <a:t>Architecture</a:t>
            </a:r>
            <a:endParaRPr lang="en-IN" b="1" dirty="0"/>
          </a:p>
        </p:txBody>
      </p:sp>
      <p:pic>
        <p:nvPicPr>
          <p:cNvPr id="5" name="Content Placeholder 4">
            <a:extLst>
              <a:ext uri="{FF2B5EF4-FFF2-40B4-BE49-F238E27FC236}">
                <a16:creationId xmlns:a16="http://schemas.microsoft.com/office/drawing/2014/main" id="{F4074D66-72D3-C8C7-2B0E-E6CCFC51A2D0}"/>
              </a:ext>
            </a:extLst>
          </p:cNvPr>
          <p:cNvPicPr>
            <a:picLocks noGrp="1" noChangeAspect="1"/>
          </p:cNvPicPr>
          <p:nvPr>
            <p:ph idx="1"/>
          </p:nvPr>
        </p:nvPicPr>
        <p:blipFill>
          <a:blip r:embed="rId2"/>
          <a:stretch>
            <a:fillRect/>
          </a:stretch>
        </p:blipFill>
        <p:spPr>
          <a:xfrm>
            <a:off x="3032473" y="1162050"/>
            <a:ext cx="5142803" cy="4486275"/>
          </a:xfrm>
          <a:prstGeom prst="rect">
            <a:avLst/>
          </a:prstGeom>
        </p:spPr>
      </p:pic>
      <p:pic>
        <p:nvPicPr>
          <p:cNvPr id="4" name="Google Shape;104;p15"/>
          <p:cNvPicPr preferRelativeResize="0"/>
          <p:nvPr/>
        </p:nvPicPr>
        <p:blipFill rotWithShape="1">
          <a:blip r:embed="rId3"/>
          <a:srcRect/>
          <a:stretch>
            <a:fillRect/>
          </a:stretch>
        </p:blipFill>
        <p:spPr>
          <a:xfrm>
            <a:off x="9847669" y="0"/>
            <a:ext cx="2274570" cy="747395"/>
          </a:xfrm>
          <a:prstGeom prst="rect">
            <a:avLst/>
          </a:prstGeom>
          <a:noFill/>
          <a:ln>
            <a:noFill/>
          </a:ln>
        </p:spPr>
      </p:pic>
      <p:sp>
        <p:nvSpPr>
          <p:cNvPr id="6" name="TextBox 5">
            <a:extLst>
              <a:ext uri="{FF2B5EF4-FFF2-40B4-BE49-F238E27FC236}">
                <a16:creationId xmlns:a16="http://schemas.microsoft.com/office/drawing/2014/main" id="{D3F14ABA-AE85-91DE-F344-B78FA1619155}"/>
              </a:ext>
            </a:extLst>
          </p:cNvPr>
          <p:cNvSpPr txBox="1"/>
          <p:nvPr/>
        </p:nvSpPr>
        <p:spPr>
          <a:xfrm>
            <a:off x="4743450" y="6046470"/>
            <a:ext cx="2191113" cy="369332"/>
          </a:xfrm>
          <a:prstGeom prst="rect">
            <a:avLst/>
          </a:prstGeom>
          <a:noFill/>
        </p:spPr>
        <p:txBody>
          <a:bodyPr wrap="none" rtlCol="0">
            <a:spAutoFit/>
          </a:bodyPr>
          <a:lstStyle/>
          <a:p>
            <a:r>
              <a:rPr lang="en-US" dirty="0"/>
              <a:t>Flow of Methodology</a:t>
            </a:r>
          </a:p>
        </p:txBody>
      </p:sp>
    </p:spTree>
    <p:extLst>
      <p:ext uri="{BB962C8B-B14F-4D97-AF65-F5344CB8AC3E}">
        <p14:creationId xmlns:p14="http://schemas.microsoft.com/office/powerpoint/2010/main" val="1641933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104" y="112441"/>
            <a:ext cx="10515600" cy="1058726"/>
          </a:xfrm>
        </p:spPr>
        <p:txBody>
          <a:bodyPr/>
          <a:lstStyle/>
          <a:p>
            <a:r>
              <a:rPr lang="en-IN" b="1" dirty="0">
                <a:latin typeface="Times New Roman" panose="02020603050405020304" pitchFamily="18" charset="0"/>
                <a:cs typeface="Times New Roman" panose="02020603050405020304" pitchFamily="18" charset="0"/>
              </a:rPr>
              <a:t>Methodology</a:t>
            </a:r>
            <a:endParaRPr lang="en-IN" dirty="0"/>
          </a:p>
        </p:txBody>
      </p:sp>
      <p:sp>
        <p:nvSpPr>
          <p:cNvPr id="3" name="Content Placeholder 2"/>
          <p:cNvSpPr>
            <a:spLocks noGrp="1"/>
          </p:cNvSpPr>
          <p:nvPr>
            <p:ph idx="1"/>
          </p:nvPr>
        </p:nvSpPr>
        <p:spPr>
          <a:xfrm>
            <a:off x="469354" y="1276758"/>
            <a:ext cx="10515600" cy="4486275"/>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Handling Dataset Imbalance :-</a:t>
            </a:r>
            <a:br>
              <a:rPr lang="en-US" sz="20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As we are using the dataset HAM1000 which is originally divided in 3 equal classes of skin cancers, but when we use the same updated dataset for 7 classes there is imbalance that we need to handle.</a:t>
            </a:r>
          </a:p>
          <a:p>
            <a:pPr marL="0" indent="0">
              <a:buNone/>
            </a:pPr>
            <a:r>
              <a:rPr lang="en-US" sz="2400" b="1" dirty="0">
                <a:latin typeface="Times New Roman" panose="02020603050405020304" pitchFamily="18" charset="0"/>
                <a:cs typeface="Times New Roman" panose="02020603050405020304" pitchFamily="18" charset="0"/>
              </a:rPr>
              <a:t>Removing Noise :–</a:t>
            </a:r>
            <a:br>
              <a:rPr lang="en-US" sz="20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Removal of Nosie like hairs and separating the lesion from any obstruction.</a:t>
            </a:r>
          </a:p>
          <a:p>
            <a:pPr marL="0" indent="0">
              <a:buNone/>
            </a:pPr>
            <a:r>
              <a:rPr lang="en-US" sz="2400" b="1" dirty="0">
                <a:latin typeface="Times New Roman" panose="02020603050405020304" pitchFamily="18" charset="0"/>
                <a:cs typeface="Times New Roman" panose="02020603050405020304" pitchFamily="18" charset="0"/>
              </a:rPr>
              <a:t>Segmenting : -</a:t>
            </a:r>
            <a:br>
              <a:rPr lang="en-US" sz="24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Segmenting the lesion from the rest of the skin.</a:t>
            </a:r>
          </a:p>
          <a:p>
            <a:pPr marL="0" indent="0">
              <a:buNone/>
            </a:pPr>
            <a:r>
              <a:rPr lang="en-US" sz="2400" b="1" dirty="0">
                <a:latin typeface="Times New Roman" panose="02020603050405020304" pitchFamily="18" charset="0"/>
                <a:cs typeface="Times New Roman" panose="02020603050405020304" pitchFamily="18" charset="0"/>
              </a:rPr>
              <a:t>Training the model :-</a:t>
            </a:r>
            <a:br>
              <a:rPr lang="en-US" sz="20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While compiling the model we can use different optimizers and callback functions and weight initializers to get the optimum model for our use case scenario.</a:t>
            </a:r>
          </a:p>
          <a:p>
            <a:pPr marL="0" indent="0">
              <a:buNone/>
            </a:pPr>
            <a:r>
              <a:rPr lang="en-US" sz="2400" b="1" dirty="0">
                <a:latin typeface="Times New Roman" panose="02020603050405020304" pitchFamily="18" charset="0"/>
                <a:cs typeface="Times New Roman" panose="02020603050405020304" pitchFamily="18" charset="0"/>
              </a:rPr>
              <a:t>Checking Accuracy :- </a:t>
            </a:r>
            <a:br>
              <a:rPr lang="en-US" sz="20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We will check the accuracy of the model with confusion </a:t>
            </a:r>
            <a:r>
              <a:rPr lang="en-US" sz="2000" dirty="0" err="1">
                <a:latin typeface="Times New Roman" panose="02020603050405020304" pitchFamily="18" charset="0"/>
                <a:cs typeface="Times New Roman" panose="02020603050405020304" pitchFamily="18" charset="0"/>
              </a:rPr>
              <a:t>matrics</a:t>
            </a:r>
            <a:r>
              <a:rPr lang="en-US" sz="2000" dirty="0">
                <a:latin typeface="Times New Roman" panose="02020603050405020304" pitchFamily="18" charset="0"/>
                <a:cs typeface="Times New Roman" panose="02020603050405020304" pitchFamily="18" charset="0"/>
              </a:rPr>
              <a:t>, Fb score, accuracy and precision to understand the performance of it.</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pic>
        <p:nvPicPr>
          <p:cNvPr id="4" name="Google Shape;104;p15"/>
          <p:cNvPicPr preferRelativeResize="0"/>
          <p:nvPr/>
        </p:nvPicPr>
        <p:blipFill rotWithShape="1">
          <a:blip r:embed="rId2"/>
          <a:srcRect/>
          <a:stretch>
            <a:fillRect/>
          </a:stretch>
        </p:blipFill>
        <p:spPr>
          <a:xfrm>
            <a:off x="9847669" y="0"/>
            <a:ext cx="2274570" cy="747395"/>
          </a:xfrm>
          <a:prstGeom prst="rect">
            <a:avLst/>
          </a:prstGeom>
          <a:noFill/>
          <a:ln>
            <a:noFill/>
          </a:ln>
        </p:spPr>
      </p:pic>
    </p:spTree>
    <p:extLst>
      <p:ext uri="{BB962C8B-B14F-4D97-AF65-F5344CB8AC3E}">
        <p14:creationId xmlns:p14="http://schemas.microsoft.com/office/powerpoint/2010/main" val="2525974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354" y="224767"/>
            <a:ext cx="10515600" cy="797469"/>
          </a:xfrm>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469354" y="1112519"/>
            <a:ext cx="10515600" cy="5394960"/>
          </a:xfrm>
        </p:spPr>
        <p:txBody>
          <a:bodyPr>
            <a:normAutofit/>
          </a:bodyPr>
          <a:lstStyle/>
          <a:p>
            <a:pPr algn="just"/>
            <a:r>
              <a:rPr lang="en-US" sz="2000" dirty="0">
                <a:latin typeface="Times New Roman" panose="02020603050405020304" pitchFamily="18" charset="0"/>
                <a:cs typeface="Times New Roman" panose="02020603050405020304" pitchFamily="18" charset="0"/>
              </a:rPr>
              <a:t>The conventional diagnostic methods, relying on subjective visual examination, face limitations, including interobserver variability and unequal access to dermatological expertise. Our system addresses these challenges, offering a highly accurate and accessible solution</a:t>
            </a:r>
          </a:p>
          <a:p>
            <a:pPr algn="just"/>
            <a:r>
              <a:rPr lang="en-US" sz="2000" dirty="0">
                <a:latin typeface="Times New Roman" panose="02020603050405020304" pitchFamily="18" charset="0"/>
                <a:cs typeface="Times New Roman" panose="02020603050405020304" pitchFamily="18" charset="0"/>
              </a:rPr>
              <a:t>The potential impact of our work is substantial. Our system's accuracy in identifying skin lesions and distinguishing between benign and malignant cases is promising. By incorporating user-friendly interfaces, like smartphone applications, we empower individuals to conduct self-examinations, facilitating early detection.</a:t>
            </a:r>
          </a:p>
          <a:p>
            <a:pPr algn="just"/>
            <a:r>
              <a:rPr lang="en-US" sz="2000" dirty="0">
                <a:latin typeface="Times New Roman" panose="02020603050405020304" pitchFamily="18" charset="0"/>
                <a:cs typeface="Times New Roman" panose="02020603050405020304" pitchFamily="18" charset="0"/>
              </a:rPr>
              <a:t>Beyond healthcare, our research holds the promise of reducing the economic burden on healthcare systems, improving patient outcomes, and enhancing the overall quality of life for skin cancer patients. Timely diagnosis and intervention increase the likelihood of successful treatment, potentially saving lives.</a:t>
            </a:r>
          </a:p>
          <a:p>
            <a:pPr algn="just"/>
            <a:r>
              <a:rPr lang="en-US" sz="2000" dirty="0">
                <a:latin typeface="Times New Roman" panose="02020603050405020304" pitchFamily="18" charset="0"/>
                <a:cs typeface="Times New Roman" panose="02020603050405020304" pitchFamily="18" charset="0"/>
              </a:rPr>
              <a:t>As we conclude, we recognize our work as a significant step in the fight against skin cancer, but not the final destination. Continuous research, algorithm refinement, and large-scale clinical trials are necessary to validate and enhance the system's performance.</a:t>
            </a:r>
          </a:p>
          <a:p>
            <a:pPr algn="just"/>
            <a:endParaRPr lang="en-US" sz="2000" dirty="0">
              <a:latin typeface="Times New Roman" panose="02020603050405020304" pitchFamily="18" charset="0"/>
              <a:cs typeface="Times New Roman" panose="02020603050405020304" pitchFamily="18" charset="0"/>
            </a:endParaRPr>
          </a:p>
        </p:txBody>
      </p:sp>
      <p:pic>
        <p:nvPicPr>
          <p:cNvPr id="4" name="Google Shape;104;p15"/>
          <p:cNvPicPr preferRelativeResize="0"/>
          <p:nvPr/>
        </p:nvPicPr>
        <p:blipFill rotWithShape="1">
          <a:blip r:embed="rId2"/>
          <a:srcRect/>
          <a:stretch>
            <a:fillRect/>
          </a:stretch>
        </p:blipFill>
        <p:spPr>
          <a:xfrm>
            <a:off x="9847669" y="0"/>
            <a:ext cx="2274570" cy="747395"/>
          </a:xfrm>
          <a:prstGeom prst="rect">
            <a:avLst/>
          </a:prstGeom>
          <a:noFill/>
          <a:ln>
            <a:noFill/>
          </a:ln>
        </p:spPr>
      </p:pic>
    </p:spTree>
    <p:extLst>
      <p:ext uri="{BB962C8B-B14F-4D97-AF65-F5344CB8AC3E}">
        <p14:creationId xmlns:p14="http://schemas.microsoft.com/office/powerpoint/2010/main" val="2807722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38125-313E-49E8-BC54-39ADE7BD5769}"/>
              </a:ext>
            </a:extLst>
          </p:cNvPr>
          <p:cNvSpPr>
            <a:spLocks noGrp="1"/>
          </p:cNvSpPr>
          <p:nvPr>
            <p:ph type="title"/>
          </p:nvPr>
        </p:nvSpPr>
        <p:spPr>
          <a:xfrm>
            <a:off x="301305" y="96677"/>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Project Plan </a:t>
            </a:r>
          </a:p>
        </p:txBody>
      </p:sp>
      <p:graphicFrame>
        <p:nvGraphicFramePr>
          <p:cNvPr id="7" name="Table 7">
            <a:extLst>
              <a:ext uri="{FF2B5EF4-FFF2-40B4-BE49-F238E27FC236}">
                <a16:creationId xmlns:a16="http://schemas.microsoft.com/office/drawing/2014/main" id="{FD7084B0-7BF4-45FD-A007-A9BC5C3B3A75}"/>
              </a:ext>
            </a:extLst>
          </p:cNvPr>
          <p:cNvGraphicFramePr>
            <a:graphicFrameLocks noGrp="1"/>
          </p:cNvGraphicFramePr>
          <p:nvPr>
            <p:ph idx="1"/>
            <p:extLst>
              <p:ext uri="{D42A27DB-BD31-4B8C-83A1-F6EECF244321}">
                <p14:modId xmlns:p14="http://schemas.microsoft.com/office/powerpoint/2010/main" val="3739638440"/>
              </p:ext>
            </p:extLst>
          </p:nvPr>
        </p:nvGraphicFramePr>
        <p:xfrm>
          <a:off x="838200" y="1825623"/>
          <a:ext cx="10515595" cy="4523917"/>
        </p:xfrm>
        <a:graphic>
          <a:graphicData uri="http://schemas.openxmlformats.org/drawingml/2006/table">
            <a:tbl>
              <a:tblPr firstRow="1" bandRow="1">
                <a:tableStyleId>{5C22544A-7EE6-4342-B048-85BDC9FD1C3A}</a:tableStyleId>
              </a:tblPr>
              <a:tblGrid>
                <a:gridCol w="2103119">
                  <a:extLst>
                    <a:ext uri="{9D8B030D-6E8A-4147-A177-3AD203B41FA5}">
                      <a16:colId xmlns:a16="http://schemas.microsoft.com/office/drawing/2014/main" val="1481321378"/>
                    </a:ext>
                  </a:extLst>
                </a:gridCol>
                <a:gridCol w="2103119">
                  <a:extLst>
                    <a:ext uri="{9D8B030D-6E8A-4147-A177-3AD203B41FA5}">
                      <a16:colId xmlns:a16="http://schemas.microsoft.com/office/drawing/2014/main" val="158844937"/>
                    </a:ext>
                  </a:extLst>
                </a:gridCol>
                <a:gridCol w="2103119">
                  <a:extLst>
                    <a:ext uri="{9D8B030D-6E8A-4147-A177-3AD203B41FA5}">
                      <a16:colId xmlns:a16="http://schemas.microsoft.com/office/drawing/2014/main" val="1814755620"/>
                    </a:ext>
                  </a:extLst>
                </a:gridCol>
                <a:gridCol w="2103119">
                  <a:extLst>
                    <a:ext uri="{9D8B030D-6E8A-4147-A177-3AD203B41FA5}">
                      <a16:colId xmlns:a16="http://schemas.microsoft.com/office/drawing/2014/main" val="140295516"/>
                    </a:ext>
                  </a:extLst>
                </a:gridCol>
                <a:gridCol w="2103119">
                  <a:extLst>
                    <a:ext uri="{9D8B030D-6E8A-4147-A177-3AD203B41FA5}">
                      <a16:colId xmlns:a16="http://schemas.microsoft.com/office/drawing/2014/main" val="300278635"/>
                    </a:ext>
                  </a:extLst>
                </a:gridCol>
              </a:tblGrid>
              <a:tr h="419848">
                <a:tc>
                  <a:txBody>
                    <a:bodyPr/>
                    <a:lstStyle/>
                    <a:p>
                      <a:pPr>
                        <a:lnSpc>
                          <a:spcPct val="115000"/>
                        </a:lnSpc>
                        <a:spcAft>
                          <a:spcPts val="1000"/>
                        </a:spcAft>
                      </a:pPr>
                      <a:r>
                        <a:rPr lang="en-IN" sz="1200" b="1" dirty="0">
                          <a:effectLst/>
                          <a:latin typeface="Times New Roman" panose="02020603050405020304" pitchFamily="18" charset="0"/>
                          <a:ea typeface="Times New Roman" panose="02020603050405020304" pitchFamily="18" charset="0"/>
                        </a:rPr>
                        <a:t>Task No</a:t>
                      </a:r>
                      <a:endParaRPr lang="en-IN" sz="1100" dirty="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n-IN" sz="1200" b="1">
                          <a:effectLst/>
                          <a:latin typeface="Times New Roman" panose="02020603050405020304" pitchFamily="18" charset="0"/>
                          <a:ea typeface="Times New Roman" panose="02020603050405020304" pitchFamily="18" charset="0"/>
                        </a:rPr>
                        <a:t>Task</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n-IN" sz="1200" b="1">
                          <a:effectLst/>
                          <a:latin typeface="Times New Roman" panose="02020603050405020304" pitchFamily="18" charset="0"/>
                          <a:ea typeface="Times New Roman" panose="02020603050405020304" pitchFamily="18" charset="0"/>
                        </a:rPr>
                        <a:t>Start Date</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n-IN" sz="1200" b="1">
                          <a:effectLst/>
                          <a:latin typeface="Times New Roman" panose="02020603050405020304" pitchFamily="18" charset="0"/>
                          <a:ea typeface="Times New Roman" panose="02020603050405020304" pitchFamily="18" charset="0"/>
                        </a:rPr>
                        <a:t>End Date</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n-IN" sz="1200" b="1">
                          <a:effectLst/>
                          <a:latin typeface="Times New Roman" panose="02020603050405020304" pitchFamily="18" charset="0"/>
                          <a:ea typeface="Times New Roman" panose="02020603050405020304" pitchFamily="18" charset="0"/>
                        </a:rPr>
                        <a:t>Total Time</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089502316"/>
                  </a:ext>
                </a:extLst>
              </a:tr>
              <a:tr h="419848">
                <a:tc>
                  <a:txBody>
                    <a:bodyPr/>
                    <a:lstStyle/>
                    <a:p>
                      <a:pPr>
                        <a:lnSpc>
                          <a:spcPct val="115000"/>
                        </a:lnSpc>
                        <a:spcAft>
                          <a:spcPts val="1000"/>
                        </a:spcAft>
                      </a:pPr>
                      <a:r>
                        <a:rPr lang="en-IN" sz="1200" b="1">
                          <a:effectLst/>
                          <a:latin typeface="Times New Roman" panose="02020603050405020304" pitchFamily="18" charset="0"/>
                          <a:ea typeface="Times New Roman" panose="02020603050405020304" pitchFamily="18" charset="0"/>
                        </a:rPr>
                        <a:t>1</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n-IN" sz="1200" b="1">
                          <a:effectLst/>
                          <a:latin typeface="Times New Roman" panose="02020603050405020304" pitchFamily="18" charset="0"/>
                          <a:ea typeface="Times New Roman" panose="02020603050405020304" pitchFamily="18" charset="0"/>
                        </a:rPr>
                        <a:t>Implementation of base paper code in Jupyter notebook and replicate the results.</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n-IN" sz="1200" b="1">
                          <a:effectLst/>
                          <a:latin typeface="Times New Roman" panose="02020603050405020304" pitchFamily="18" charset="0"/>
                          <a:ea typeface="Times New Roman" panose="02020603050405020304" pitchFamily="18" charset="0"/>
                        </a:rPr>
                        <a:t>7 - 11 - 2023</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n-IN" sz="1200" b="1">
                          <a:effectLst/>
                          <a:latin typeface="Times New Roman" panose="02020603050405020304" pitchFamily="18" charset="0"/>
                          <a:ea typeface="Times New Roman" panose="02020603050405020304" pitchFamily="18" charset="0"/>
                        </a:rPr>
                        <a:t> 9 - 11 - 2023</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n-IN" sz="1200" b="1">
                          <a:effectLst/>
                          <a:latin typeface="Times New Roman" panose="02020603050405020304" pitchFamily="18" charset="0"/>
                          <a:ea typeface="Times New Roman" panose="02020603050405020304" pitchFamily="18" charset="0"/>
                        </a:rPr>
                        <a:t>3 days</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477768364"/>
                  </a:ext>
                </a:extLst>
              </a:tr>
              <a:tr h="419848">
                <a:tc>
                  <a:txBody>
                    <a:bodyPr/>
                    <a:lstStyle/>
                    <a:p>
                      <a:pPr>
                        <a:lnSpc>
                          <a:spcPct val="115000"/>
                        </a:lnSpc>
                        <a:spcAft>
                          <a:spcPts val="1000"/>
                        </a:spcAft>
                      </a:pPr>
                      <a:r>
                        <a:rPr lang="en-IN" sz="1200" b="1">
                          <a:effectLst/>
                          <a:latin typeface="Times New Roman" panose="02020603050405020304" pitchFamily="18" charset="0"/>
                          <a:ea typeface="Times New Roman" panose="02020603050405020304" pitchFamily="18" charset="0"/>
                        </a:rPr>
                        <a:t>2</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n-IN" sz="1200" b="1">
                          <a:effectLst/>
                          <a:latin typeface="Times New Roman" panose="02020603050405020304" pitchFamily="18" charset="0"/>
                          <a:ea typeface="Times New Roman" panose="02020603050405020304" pitchFamily="18" charset="0"/>
                        </a:rPr>
                        <a:t>Start working on the new multiclass dataset. (Data Cleaning/Transformation)</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n-IN" sz="1200" b="1">
                          <a:effectLst/>
                          <a:latin typeface="Times New Roman" panose="02020603050405020304" pitchFamily="18" charset="0"/>
                          <a:ea typeface="Times New Roman" panose="02020603050405020304" pitchFamily="18" charset="0"/>
                        </a:rPr>
                        <a:t>10 - 11 - 2023</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n-IN" sz="1200" b="1">
                          <a:effectLst/>
                          <a:latin typeface="Times New Roman" panose="02020603050405020304" pitchFamily="18" charset="0"/>
                          <a:ea typeface="Times New Roman" panose="02020603050405020304" pitchFamily="18" charset="0"/>
                        </a:rPr>
                        <a:t>14 - 11 -2023</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n-IN" sz="1200" b="1">
                          <a:effectLst/>
                          <a:latin typeface="Times New Roman" panose="02020603050405020304" pitchFamily="18" charset="0"/>
                          <a:ea typeface="Times New Roman" panose="02020603050405020304" pitchFamily="18" charset="0"/>
                        </a:rPr>
                        <a:t>3 days</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211271141"/>
                  </a:ext>
                </a:extLst>
              </a:tr>
              <a:tr h="419848">
                <a:tc>
                  <a:txBody>
                    <a:bodyPr/>
                    <a:lstStyle/>
                    <a:p>
                      <a:pPr>
                        <a:lnSpc>
                          <a:spcPct val="115000"/>
                        </a:lnSpc>
                        <a:spcAft>
                          <a:spcPts val="1000"/>
                        </a:spcAft>
                      </a:pPr>
                      <a:r>
                        <a:rPr lang="en-IN" sz="1200" b="1">
                          <a:effectLst/>
                          <a:latin typeface="Times New Roman" panose="02020603050405020304" pitchFamily="18" charset="0"/>
                          <a:ea typeface="Times New Roman" panose="02020603050405020304" pitchFamily="18" charset="0"/>
                        </a:rPr>
                        <a:t>3</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n-IN" sz="1200" b="1">
                          <a:effectLst/>
                          <a:latin typeface="Times New Roman" panose="02020603050405020304" pitchFamily="18" charset="0"/>
                          <a:ea typeface="Times New Roman" panose="02020603050405020304" pitchFamily="18" charset="0"/>
                        </a:rPr>
                        <a:t>Data Augmentation for handling imbalance classes.</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n-IN" sz="1200" b="1">
                          <a:effectLst/>
                          <a:latin typeface="Times New Roman" panose="02020603050405020304" pitchFamily="18" charset="0"/>
                          <a:ea typeface="Times New Roman" panose="02020603050405020304" pitchFamily="18" charset="0"/>
                        </a:rPr>
                        <a:t>15 - 11 - 2023</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n-IN" sz="1200" b="1">
                          <a:effectLst/>
                          <a:latin typeface="Times New Roman" panose="02020603050405020304" pitchFamily="18" charset="0"/>
                          <a:ea typeface="Times New Roman" panose="02020603050405020304" pitchFamily="18" charset="0"/>
                        </a:rPr>
                        <a:t>17 - 11 - 2023</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n-IN" sz="1200" b="1">
                          <a:effectLst/>
                          <a:latin typeface="Times New Roman" panose="02020603050405020304" pitchFamily="18" charset="0"/>
                          <a:ea typeface="Times New Roman" panose="02020603050405020304" pitchFamily="18" charset="0"/>
                        </a:rPr>
                        <a:t>3 days</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260515216"/>
                  </a:ext>
                </a:extLst>
              </a:tr>
              <a:tr h="419848">
                <a:tc>
                  <a:txBody>
                    <a:bodyPr/>
                    <a:lstStyle/>
                    <a:p>
                      <a:pPr>
                        <a:lnSpc>
                          <a:spcPct val="115000"/>
                        </a:lnSpc>
                        <a:spcAft>
                          <a:spcPts val="1000"/>
                        </a:spcAft>
                      </a:pPr>
                      <a:r>
                        <a:rPr lang="en-IN" sz="1200" b="1">
                          <a:effectLst/>
                          <a:latin typeface="Times New Roman" panose="02020603050405020304" pitchFamily="18" charset="0"/>
                          <a:ea typeface="Times New Roman" panose="02020603050405020304" pitchFamily="18" charset="0"/>
                        </a:rPr>
                        <a:t>4</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n-IN" sz="1200" b="1">
                          <a:effectLst/>
                          <a:latin typeface="Times New Roman" panose="02020603050405020304" pitchFamily="18" charset="0"/>
                          <a:ea typeface="Times New Roman" panose="02020603050405020304" pitchFamily="18" charset="0"/>
                        </a:rPr>
                        <a:t>Prepare the Proposed Model </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n-IN" sz="1200" b="1">
                          <a:effectLst/>
                          <a:latin typeface="Times New Roman" panose="02020603050405020304" pitchFamily="18" charset="0"/>
                          <a:ea typeface="Times New Roman" panose="02020603050405020304" pitchFamily="18" charset="0"/>
                        </a:rPr>
                        <a:t>20 - 11 - 2023</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n-IN" sz="1200" b="1">
                          <a:effectLst/>
                          <a:latin typeface="Times New Roman" panose="02020603050405020304" pitchFamily="18" charset="0"/>
                          <a:ea typeface="Times New Roman" panose="02020603050405020304" pitchFamily="18" charset="0"/>
                        </a:rPr>
                        <a:t>23 - 11 - 2023</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n-IN" sz="1200" b="1">
                          <a:effectLst/>
                          <a:latin typeface="Times New Roman" panose="02020603050405020304" pitchFamily="18" charset="0"/>
                          <a:ea typeface="Times New Roman" panose="02020603050405020304" pitchFamily="18" charset="0"/>
                        </a:rPr>
                        <a:t>3 days</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531211699"/>
                  </a:ext>
                </a:extLst>
              </a:tr>
              <a:tr h="419848">
                <a:tc>
                  <a:txBody>
                    <a:bodyPr/>
                    <a:lstStyle/>
                    <a:p>
                      <a:pPr>
                        <a:lnSpc>
                          <a:spcPct val="115000"/>
                        </a:lnSpc>
                        <a:spcAft>
                          <a:spcPts val="1000"/>
                        </a:spcAft>
                      </a:pPr>
                      <a:r>
                        <a:rPr lang="en-IN" sz="1200" b="1">
                          <a:effectLst/>
                          <a:latin typeface="Times New Roman" panose="02020603050405020304" pitchFamily="18" charset="0"/>
                          <a:ea typeface="Times New Roman" panose="02020603050405020304" pitchFamily="18" charset="0"/>
                        </a:rPr>
                        <a:t>5</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n-IN" sz="1200" b="1">
                          <a:effectLst/>
                          <a:latin typeface="Times New Roman" panose="02020603050405020304" pitchFamily="18" charset="0"/>
                          <a:ea typeface="Times New Roman" panose="02020603050405020304" pitchFamily="18" charset="0"/>
                        </a:rPr>
                        <a:t>Check Accuracy and optimize the CNN address overfitting if any.</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n-IN" sz="1200" b="1">
                          <a:effectLst/>
                          <a:latin typeface="Times New Roman" panose="02020603050405020304" pitchFamily="18" charset="0"/>
                          <a:ea typeface="Times New Roman" panose="02020603050405020304" pitchFamily="18" charset="0"/>
                        </a:rPr>
                        <a:t>24 -11 -2023</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n-IN" sz="1200" b="1">
                          <a:effectLst/>
                          <a:latin typeface="Times New Roman" panose="02020603050405020304" pitchFamily="18" charset="0"/>
                          <a:ea typeface="Times New Roman" panose="02020603050405020304" pitchFamily="18" charset="0"/>
                        </a:rPr>
                        <a:t>27 – 11 - 2023</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n-IN" sz="1200" b="1">
                          <a:effectLst/>
                          <a:latin typeface="Times New Roman" panose="02020603050405020304" pitchFamily="18" charset="0"/>
                          <a:ea typeface="Times New Roman" panose="02020603050405020304" pitchFamily="18" charset="0"/>
                        </a:rPr>
                        <a:t>2 days</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570858887"/>
                  </a:ext>
                </a:extLst>
              </a:tr>
              <a:tr h="419848">
                <a:tc>
                  <a:txBody>
                    <a:bodyPr/>
                    <a:lstStyle/>
                    <a:p>
                      <a:pPr>
                        <a:lnSpc>
                          <a:spcPct val="115000"/>
                        </a:lnSpc>
                        <a:spcAft>
                          <a:spcPts val="1000"/>
                        </a:spcAft>
                      </a:pPr>
                      <a:r>
                        <a:rPr lang="en-IN" sz="1200" b="1">
                          <a:effectLst/>
                          <a:latin typeface="Times New Roman" panose="02020603050405020304" pitchFamily="18" charset="0"/>
                          <a:ea typeface="Times New Roman" panose="02020603050405020304" pitchFamily="18" charset="0"/>
                        </a:rPr>
                        <a:t>6</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n-IN" sz="1200" b="1">
                          <a:effectLst/>
                          <a:latin typeface="Times New Roman" panose="02020603050405020304" pitchFamily="18" charset="0"/>
                          <a:ea typeface="Times New Roman" panose="02020603050405020304" pitchFamily="18" charset="0"/>
                        </a:rPr>
                        <a:t>Port the project from normal jupyter notebook to end to end project.</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n-IN" sz="1200" b="1">
                          <a:effectLst/>
                          <a:latin typeface="Times New Roman" panose="02020603050405020304" pitchFamily="18" charset="0"/>
                          <a:ea typeface="Times New Roman" panose="02020603050405020304" pitchFamily="18" charset="0"/>
                        </a:rPr>
                        <a:t>28 - 11 -2023</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n-IN" sz="1200" b="1">
                          <a:effectLst/>
                          <a:latin typeface="Times New Roman" panose="02020603050405020304" pitchFamily="18" charset="0"/>
                          <a:ea typeface="Times New Roman" panose="02020603050405020304" pitchFamily="18" charset="0"/>
                        </a:rPr>
                        <a:t>1 -12 - 2023</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n-IN" sz="1200" b="1">
                          <a:effectLst/>
                          <a:latin typeface="Times New Roman" panose="02020603050405020304" pitchFamily="18" charset="0"/>
                          <a:ea typeface="Times New Roman" panose="02020603050405020304" pitchFamily="18" charset="0"/>
                        </a:rPr>
                        <a:t>4 days</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916710567"/>
                  </a:ext>
                </a:extLst>
              </a:tr>
              <a:tr h="386680">
                <a:tc>
                  <a:txBody>
                    <a:bodyPr/>
                    <a:lstStyle/>
                    <a:p>
                      <a:pPr>
                        <a:lnSpc>
                          <a:spcPct val="115000"/>
                        </a:lnSpc>
                        <a:spcAft>
                          <a:spcPts val="1000"/>
                        </a:spcAft>
                      </a:pPr>
                      <a:r>
                        <a:rPr lang="en-IN" sz="1200" b="1">
                          <a:effectLst/>
                          <a:latin typeface="Times New Roman" panose="02020603050405020304" pitchFamily="18" charset="0"/>
                          <a:ea typeface="Times New Roman" panose="02020603050405020304" pitchFamily="18" charset="0"/>
                        </a:rPr>
                        <a:t>7</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n-IN" sz="1200" b="1">
                          <a:effectLst/>
                          <a:latin typeface="Times New Roman" panose="02020603050405020304" pitchFamily="18" charset="0"/>
                          <a:ea typeface="Times New Roman" panose="02020603050405020304" pitchFamily="18" charset="0"/>
                        </a:rPr>
                        <a:t>Prepare Static login page.</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n-IN" sz="1200" b="1">
                          <a:effectLst/>
                          <a:latin typeface="Times New Roman" panose="02020603050405020304" pitchFamily="18" charset="0"/>
                          <a:ea typeface="Times New Roman" panose="02020603050405020304" pitchFamily="18" charset="0"/>
                        </a:rPr>
                        <a:t>4 -12 - 2023</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n-IN" sz="1200" b="1">
                          <a:effectLst/>
                          <a:latin typeface="Times New Roman" panose="02020603050405020304" pitchFamily="18" charset="0"/>
                          <a:ea typeface="Times New Roman" panose="02020603050405020304" pitchFamily="18" charset="0"/>
                        </a:rPr>
                        <a:t>5 -12 -2023</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n-IN" sz="1200" b="1">
                          <a:effectLst/>
                          <a:latin typeface="Times New Roman" panose="02020603050405020304" pitchFamily="18" charset="0"/>
                          <a:ea typeface="Times New Roman" panose="02020603050405020304" pitchFamily="18" charset="0"/>
                        </a:rPr>
                        <a:t>2 days</a:t>
                      </a:r>
                      <a:endParaRPr lang="en-IN" sz="110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08063684"/>
                  </a:ext>
                </a:extLst>
              </a:tr>
              <a:tr h="386680">
                <a:tc>
                  <a:txBody>
                    <a:bodyPr/>
                    <a:lstStyle/>
                    <a:p>
                      <a:pPr>
                        <a:lnSpc>
                          <a:spcPct val="115000"/>
                        </a:lnSpc>
                        <a:spcAft>
                          <a:spcPts val="1000"/>
                        </a:spcAft>
                      </a:pPr>
                      <a:r>
                        <a:rPr lang="en-IN" sz="1200" b="1">
                          <a:effectLst/>
                          <a:latin typeface="Times New Roman" panose="02020603050405020304" pitchFamily="18" charset="0"/>
                          <a:ea typeface="Times New Roman" panose="02020603050405020304" pitchFamily="18" charset="0"/>
                        </a:rPr>
                        <a:t>8</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n-IN" sz="1200" b="1">
                          <a:effectLst/>
                          <a:latin typeface="Times New Roman" panose="02020603050405020304" pitchFamily="18" charset="0"/>
                          <a:ea typeface="Times New Roman" panose="02020603050405020304" pitchFamily="18" charset="0"/>
                        </a:rPr>
                        <a:t>Prepare basic UI for end to end approach.</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n-IN" sz="1200" b="1">
                          <a:effectLst/>
                          <a:latin typeface="Times New Roman" panose="02020603050405020304" pitchFamily="18" charset="0"/>
                          <a:ea typeface="Times New Roman" panose="02020603050405020304" pitchFamily="18" charset="0"/>
                        </a:rPr>
                        <a:t>6 -12 - 2023</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n-IN" sz="1200" b="1">
                          <a:effectLst/>
                          <a:latin typeface="Times New Roman" panose="02020603050405020304" pitchFamily="18" charset="0"/>
                          <a:ea typeface="Times New Roman" panose="02020603050405020304" pitchFamily="18" charset="0"/>
                        </a:rPr>
                        <a:t>8 -12 -2023</a:t>
                      </a:r>
                      <a:endParaRPr lang="en-IN" sz="1100">
                        <a:effectLst/>
                        <a:latin typeface="Calibri" panose="020F0502020204030204" pitchFamily="34" charset="0"/>
                        <a:ea typeface="Calibri" panose="020F0502020204030204" pitchFamily="34" charset="0"/>
                      </a:endParaRPr>
                    </a:p>
                  </a:txBody>
                  <a:tcPr marL="68580" marR="68580" marT="0" marB="0"/>
                </a:tc>
                <a:tc>
                  <a:txBody>
                    <a:bodyPr/>
                    <a:lstStyle/>
                    <a:p>
                      <a:pPr>
                        <a:lnSpc>
                          <a:spcPct val="115000"/>
                        </a:lnSpc>
                        <a:spcAft>
                          <a:spcPts val="1000"/>
                        </a:spcAft>
                      </a:pPr>
                      <a:r>
                        <a:rPr lang="en-IN" sz="1200" b="1" dirty="0">
                          <a:effectLst/>
                          <a:latin typeface="Times New Roman" panose="02020603050405020304" pitchFamily="18" charset="0"/>
                          <a:ea typeface="Times New Roman" panose="02020603050405020304" pitchFamily="18" charset="0"/>
                        </a:rPr>
                        <a:t>3 days</a:t>
                      </a:r>
                      <a:endParaRPr lang="en-IN"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610454897"/>
                  </a:ext>
                </a:extLst>
              </a:tr>
            </a:tbl>
          </a:graphicData>
        </a:graphic>
      </p:graphicFrame>
    </p:spTree>
    <p:extLst>
      <p:ext uri="{BB962C8B-B14F-4D97-AF65-F5344CB8AC3E}">
        <p14:creationId xmlns:p14="http://schemas.microsoft.com/office/powerpoint/2010/main" val="3460279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748804" y="1132587"/>
            <a:ext cx="10486239" cy="1528355"/>
          </a:xfrm>
          <a:prstGeom prst="rect">
            <a:avLst/>
          </a:prstGeom>
          <a:noFill/>
          <a:ln>
            <a:noFill/>
          </a:ln>
        </p:spPr>
        <p:txBody>
          <a:bodyPr spcFirstLastPara="1" wrap="square" lIns="91425" tIns="45700" rIns="91425" bIns="45700" anchor="ctr" anchorCtr="0">
            <a:noAutofit/>
          </a:bodyPr>
          <a:lstStyle/>
          <a:p>
            <a:pPr algn="ctr"/>
            <a:r>
              <a:rPr lang="en-US" sz="4000" b="1" dirty="0">
                <a:latin typeface="Times New Roman" panose="02020603050405020304" pitchFamily="18" charset="0"/>
                <a:ea typeface="Arial Black" panose="020B0A04020102020204"/>
                <a:cs typeface="Times New Roman" panose="02020603050405020304" pitchFamily="18" charset="0"/>
                <a:sym typeface="Arial Black" panose="020B0A04020102020204"/>
              </a:rPr>
              <a:t>Enhancing Hospital Care: Predicting Length of Stay &amp; Mortality Risks of Patients using Advanced Machine Learning Techniques.</a:t>
            </a:r>
            <a:endParaRPr sz="4000" b="1" dirty="0">
              <a:latin typeface="Times New Roman" panose="02020603050405020304" pitchFamily="18" charset="0"/>
              <a:ea typeface="Arial Black" panose="020B0A04020102020204"/>
              <a:cs typeface="Times New Roman" panose="02020603050405020304" pitchFamily="18" charset="0"/>
              <a:sym typeface="Arial Black" panose="020B0A04020102020204"/>
            </a:endParaRPr>
          </a:p>
        </p:txBody>
      </p:sp>
      <p:sp>
        <p:nvSpPr>
          <p:cNvPr id="103" name="Google Shape;103;p15"/>
          <p:cNvSpPr txBox="1">
            <a:spLocks noGrp="1"/>
          </p:cNvSpPr>
          <p:nvPr>
            <p:ph type="body" idx="1"/>
          </p:nvPr>
        </p:nvSpPr>
        <p:spPr>
          <a:xfrm>
            <a:off x="981948" y="3333750"/>
            <a:ext cx="10019950" cy="2983002"/>
          </a:xfrm>
          <a:prstGeom prst="rect">
            <a:avLst/>
          </a:prstGeom>
          <a:noFill/>
          <a:ln>
            <a:noFill/>
          </a:ln>
        </p:spPr>
        <p:txBody>
          <a:bodyPr spcFirstLastPara="1" wrap="square" lIns="91425" tIns="45700" rIns="91425" bIns="45700" anchor="t" anchorCtr="0">
            <a:normAutofit/>
          </a:bodyPr>
          <a:lstStyle/>
          <a:p>
            <a:pPr marL="0" indent="0">
              <a:spcBef>
                <a:spcPts val="0"/>
              </a:spcBef>
              <a:buClr>
                <a:srgbClr val="222222"/>
              </a:buClr>
              <a:buSzPts val="3700"/>
              <a:buNone/>
            </a:pPr>
            <a:r>
              <a:rPr lang="en-US" dirty="0">
                <a:latin typeface="Times New Roman" panose="02020603050405020304" pitchFamily="18" charset="0"/>
                <a:cs typeface="Times New Roman" panose="02020603050405020304" pitchFamily="18" charset="0"/>
                <a:sym typeface="Times New Roman" panose="02020603050405020304"/>
              </a:rPr>
              <a:t>Name: 	</a:t>
            </a:r>
            <a:r>
              <a:rPr lang="en-US" u="sng" dirty="0">
                <a:latin typeface="Times New Roman" panose="02020603050405020304" pitchFamily="18" charset="0"/>
                <a:cs typeface="Times New Roman" panose="02020603050405020304" pitchFamily="18" charset="0"/>
                <a:sym typeface="Times New Roman" panose="02020603050405020304"/>
              </a:rPr>
              <a:t>Abhishek S Waghchaure</a:t>
            </a:r>
          </a:p>
          <a:p>
            <a:pPr marL="0" indent="0">
              <a:spcBef>
                <a:spcPts val="0"/>
              </a:spcBef>
              <a:buClr>
                <a:srgbClr val="222222"/>
              </a:buClr>
              <a:buSzPts val="3700"/>
              <a:buNone/>
            </a:pPr>
            <a:r>
              <a:rPr lang="en-US" dirty="0">
                <a:latin typeface="Times New Roman" panose="02020603050405020304" pitchFamily="18" charset="0"/>
                <a:cs typeface="Times New Roman" panose="02020603050405020304" pitchFamily="18" charset="0"/>
                <a:sym typeface="Times New Roman" panose="02020603050405020304"/>
              </a:rPr>
              <a:t>Roll No: 	</a:t>
            </a:r>
            <a:r>
              <a:rPr lang="en-US" u="sng" dirty="0">
                <a:latin typeface="Times New Roman" panose="02020603050405020304" pitchFamily="18" charset="0"/>
                <a:cs typeface="Times New Roman" panose="02020603050405020304" pitchFamily="18" charset="0"/>
                <a:sym typeface="Times New Roman" panose="02020603050405020304"/>
              </a:rPr>
              <a:t>PA20</a:t>
            </a:r>
          </a:p>
          <a:p>
            <a:pPr marL="0" indent="0">
              <a:spcBef>
                <a:spcPts val="0"/>
              </a:spcBef>
              <a:buClr>
                <a:srgbClr val="222222"/>
              </a:buClr>
              <a:buSzPts val="3700"/>
              <a:buNone/>
            </a:pPr>
            <a:r>
              <a:rPr lang="en-US" dirty="0">
                <a:latin typeface="Times New Roman" panose="02020603050405020304" pitchFamily="18" charset="0"/>
                <a:cs typeface="Times New Roman" panose="02020603050405020304" pitchFamily="18" charset="0"/>
                <a:sym typeface="Times New Roman" panose="02020603050405020304"/>
              </a:rPr>
              <a:t>PRN: 		</a:t>
            </a:r>
            <a:r>
              <a:rPr lang="en-US" u="sng" dirty="0">
                <a:latin typeface="Times New Roman" panose="02020603050405020304" pitchFamily="18" charset="0"/>
                <a:cs typeface="Times New Roman" panose="02020603050405020304" pitchFamily="18" charset="0"/>
                <a:sym typeface="Times New Roman" panose="02020603050405020304"/>
              </a:rPr>
              <a:t>1032221714</a:t>
            </a:r>
          </a:p>
          <a:p>
            <a:pPr>
              <a:spcBef>
                <a:spcPts val="0"/>
              </a:spcBef>
              <a:buClr>
                <a:srgbClr val="222222"/>
              </a:buClr>
              <a:buSzPts val="3700"/>
            </a:pPr>
            <a:endParaRPr lang="en-US" dirty="0">
              <a:latin typeface="Times New Roman" panose="02020603050405020304" pitchFamily="18" charset="0"/>
              <a:cs typeface="Times New Roman" panose="02020603050405020304" pitchFamily="18" charset="0"/>
              <a:sym typeface="Times New Roman" panose="02020603050405020304"/>
            </a:endParaRPr>
          </a:p>
          <a:p>
            <a:pPr>
              <a:spcBef>
                <a:spcPts val="0"/>
              </a:spcBef>
              <a:buClr>
                <a:srgbClr val="222222"/>
              </a:buClr>
              <a:buSzPts val="3700"/>
            </a:pPr>
            <a:endParaRPr lang="en-US" dirty="0">
              <a:latin typeface="Times New Roman" panose="02020603050405020304" pitchFamily="18" charset="0"/>
              <a:cs typeface="Times New Roman" panose="02020603050405020304" pitchFamily="18" charset="0"/>
              <a:sym typeface="Times New Roman" panose="02020603050405020304"/>
            </a:endParaRPr>
          </a:p>
          <a:p>
            <a:pPr marL="0" indent="0">
              <a:spcBef>
                <a:spcPts val="0"/>
              </a:spcBef>
              <a:buClr>
                <a:srgbClr val="222222"/>
              </a:buClr>
              <a:buSzPts val="3700"/>
              <a:buNone/>
            </a:pPr>
            <a:r>
              <a:rPr lang="en-US" dirty="0">
                <a:latin typeface="Times New Roman" panose="02020603050405020304" pitchFamily="18" charset="0"/>
                <a:cs typeface="Times New Roman" panose="02020603050405020304" pitchFamily="18" charset="0"/>
                <a:sym typeface="Times New Roman" panose="02020603050405020304"/>
              </a:rPr>
              <a:t>Guide:  	</a:t>
            </a:r>
            <a:r>
              <a:rPr lang="en-US" u="sng" dirty="0">
                <a:latin typeface="Times New Roman" panose="02020603050405020304" pitchFamily="18" charset="0"/>
                <a:cs typeface="Times New Roman" panose="02020603050405020304" pitchFamily="18" charset="0"/>
                <a:sym typeface="Times New Roman" panose="02020603050405020304"/>
              </a:rPr>
              <a:t>Prof. Deepali Javale</a:t>
            </a:r>
            <a:endParaRPr sz="3700" dirty="0">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a:p>
            <a:pPr marL="514350" lvl="0" indent="-279400" rtl="0">
              <a:lnSpc>
                <a:spcPct val="90000"/>
              </a:lnSpc>
              <a:spcBef>
                <a:spcPts val="0"/>
              </a:spcBef>
              <a:spcAft>
                <a:spcPts val="0"/>
              </a:spcAft>
              <a:buClr>
                <a:schemeClr val="dk1"/>
              </a:buClr>
              <a:buSzPts val="3700"/>
              <a:buFont typeface="Calibri" panose="020F0502020204030204"/>
              <a:buNone/>
            </a:pPr>
            <a:endParaRPr sz="3700" dirty="0">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a:p>
            <a:pPr marL="514350" lvl="0" indent="-279400" rtl="0">
              <a:lnSpc>
                <a:spcPct val="90000"/>
              </a:lnSpc>
              <a:spcBef>
                <a:spcPts val="0"/>
              </a:spcBef>
              <a:spcAft>
                <a:spcPts val="0"/>
              </a:spcAft>
              <a:buClr>
                <a:schemeClr val="dk1"/>
              </a:buClr>
              <a:buSzPts val="3700"/>
              <a:buFont typeface="Calibri" panose="020F0502020204030204"/>
              <a:buNone/>
            </a:pPr>
            <a:endParaRPr sz="3700" dirty="0">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a:p>
            <a:pPr marL="0" lvl="0" indent="0" rtl="0">
              <a:lnSpc>
                <a:spcPct val="90000"/>
              </a:lnSpc>
              <a:spcBef>
                <a:spcPts val="0"/>
              </a:spcBef>
              <a:spcAft>
                <a:spcPts val="0"/>
              </a:spcAft>
              <a:buClr>
                <a:schemeClr val="dk1"/>
              </a:buClr>
              <a:buSzPts val="3500"/>
              <a:buNone/>
            </a:pPr>
            <a:endParaRPr sz="3500"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104" name="Google Shape;104;p15"/>
          <p:cNvPicPr preferRelativeResize="0"/>
          <p:nvPr/>
        </p:nvPicPr>
        <p:blipFill rotWithShape="1">
          <a:blip r:embed="rId3"/>
          <a:srcRect/>
          <a:stretch>
            <a:fillRect/>
          </a:stretch>
        </p:blipFill>
        <p:spPr>
          <a:xfrm>
            <a:off x="9847669" y="0"/>
            <a:ext cx="2274570" cy="747395"/>
          </a:xfrm>
          <a:prstGeom prst="rect">
            <a:avLst/>
          </a:prstGeom>
          <a:noFill/>
          <a:ln>
            <a:noFill/>
          </a:ln>
        </p:spPr>
      </p:pic>
    </p:spTree>
    <p:extLst>
      <p:ext uri="{BB962C8B-B14F-4D97-AF65-F5344CB8AC3E}">
        <p14:creationId xmlns:p14="http://schemas.microsoft.com/office/powerpoint/2010/main" val="460599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175" y="91441"/>
            <a:ext cx="10082349" cy="980349"/>
          </a:xfrm>
        </p:spPr>
        <p:txBody>
          <a:bodyPr>
            <a:normAutofit/>
          </a:bodyPr>
          <a:lstStyle/>
          <a:p>
            <a:r>
              <a:rPr lang="en-IN"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400050" y="1163231"/>
            <a:ext cx="10515600" cy="5538651"/>
          </a:xfrm>
        </p:spPr>
        <p:txBody>
          <a:bodyPr>
            <a:noAutofit/>
          </a:bodyPr>
          <a:lstStyle/>
          <a:p>
            <a:pPr marL="342900" lvl="0" indent="-342900">
              <a:lnSpc>
                <a:spcPct val="115000"/>
              </a:lnSpc>
              <a:buFont typeface="+mj-lt"/>
              <a:buAutoNum type="arabicPeriod"/>
            </a:pPr>
            <a:r>
              <a:rPr lang="en-IN" sz="1800" dirty="0">
                <a:solidFill>
                  <a:srgbClr val="000000"/>
                </a:solidFill>
                <a:effectLst/>
                <a:latin typeface="Times New Roman" panose="02020603050405020304" pitchFamily="18" charset="0"/>
                <a:ea typeface="Calibri" panose="020F0502020204030204" pitchFamily="34" charset="0"/>
              </a:rPr>
              <a:t>R Raja </a:t>
            </a:r>
            <a:r>
              <a:rPr lang="en-IN" sz="1800" dirty="0" err="1">
                <a:solidFill>
                  <a:srgbClr val="000000"/>
                </a:solidFill>
                <a:effectLst/>
                <a:latin typeface="Times New Roman" panose="02020603050405020304" pitchFamily="18" charset="0"/>
                <a:ea typeface="Calibri" panose="020F0502020204030204" pitchFamily="34" charset="0"/>
              </a:rPr>
              <a:t>Sekar</a:t>
            </a:r>
            <a:r>
              <a:rPr lang="en-IN" sz="1800" dirty="0">
                <a:solidFill>
                  <a:srgbClr val="000000"/>
                </a:solidFill>
                <a:effectLst/>
                <a:latin typeface="Times New Roman" panose="02020603050405020304" pitchFamily="18" charset="0"/>
                <a:ea typeface="Calibri" panose="020F0502020204030204" pitchFamily="34" charset="0"/>
              </a:rPr>
              <a:t>; Y </a:t>
            </a:r>
            <a:r>
              <a:rPr lang="en-IN" sz="1800" dirty="0" err="1">
                <a:solidFill>
                  <a:srgbClr val="000000"/>
                </a:solidFill>
                <a:effectLst/>
                <a:latin typeface="Times New Roman" panose="02020603050405020304" pitchFamily="18" charset="0"/>
                <a:ea typeface="Calibri" panose="020F0502020204030204" pitchFamily="34" charset="0"/>
              </a:rPr>
              <a:t>Jagan</a:t>
            </a:r>
            <a:r>
              <a:rPr lang="en-IN" sz="1800" dirty="0">
                <a:solidFill>
                  <a:srgbClr val="000000"/>
                </a:solidFill>
                <a:effectLst/>
                <a:latin typeface="Times New Roman" panose="02020603050405020304" pitchFamily="18" charset="0"/>
                <a:ea typeface="Calibri" panose="020F0502020204030204" pitchFamily="34" charset="0"/>
              </a:rPr>
              <a:t> Mohan Reddy; K Nani; C Sai </a:t>
            </a:r>
            <a:r>
              <a:rPr lang="en-IN" sz="1800" dirty="0" err="1">
                <a:solidFill>
                  <a:srgbClr val="000000"/>
                </a:solidFill>
                <a:effectLst/>
                <a:latin typeface="Times New Roman" panose="02020603050405020304" pitchFamily="18" charset="0"/>
                <a:ea typeface="Calibri" panose="020F0502020204030204" pitchFamily="34" charset="0"/>
              </a:rPr>
              <a:t>Prathap</a:t>
            </a:r>
            <a:r>
              <a:rPr lang="en-IN" sz="1800" dirty="0">
                <a:solidFill>
                  <a:srgbClr val="000000"/>
                </a:solidFill>
                <a:effectLst/>
                <a:latin typeface="Times New Roman" panose="02020603050405020304" pitchFamily="18" charset="0"/>
                <a:ea typeface="Calibri" panose="020F0502020204030204" pitchFamily="34" charset="0"/>
              </a:rPr>
              <a:t> Reddy; K Chiranjeevi; K Vikram, “Skin Cancer Prediction Using Deep Learning Techniques”, 2023 4th International Conference on Signal Processing and Communication (ICSPC), IEEE Conference, 2023.</a:t>
            </a:r>
            <a:r>
              <a:rPr lang="en-IN" sz="1800" dirty="0">
                <a:effectLst/>
                <a:latin typeface="Times New Roman" panose="02020603050405020304" pitchFamily="18" charset="0"/>
                <a:ea typeface="Times New Roman" panose="02020603050405020304" pitchFamily="18" charset="0"/>
              </a:rPr>
              <a:t> </a:t>
            </a:r>
            <a:endParaRPr lang="en-IN" sz="1800" dirty="0">
              <a:effectLst/>
              <a:latin typeface="Calibri" panose="020F0502020204030204" pitchFamily="34" charset="0"/>
              <a:ea typeface="Calibri" panose="020F0502020204030204" pitchFamily="34" charset="0"/>
            </a:endParaRPr>
          </a:p>
          <a:p>
            <a:pPr marL="342900" lvl="0" indent="-342900">
              <a:lnSpc>
                <a:spcPct val="115000"/>
              </a:lnSpc>
              <a:buFont typeface="+mj-lt"/>
              <a:buAutoNum type="arabicPeriod"/>
            </a:pPr>
            <a:r>
              <a:rPr lang="en-IN" sz="1800" dirty="0">
                <a:effectLst/>
                <a:latin typeface="Times New Roman" panose="02020603050405020304" pitchFamily="18" charset="0"/>
                <a:ea typeface="Times New Roman" panose="02020603050405020304" pitchFamily="18" charset="0"/>
              </a:rPr>
              <a:t>R. R. </a:t>
            </a:r>
            <a:r>
              <a:rPr lang="en-IN" sz="1800" dirty="0" err="1">
                <a:effectLst/>
                <a:latin typeface="Times New Roman" panose="02020603050405020304" pitchFamily="18" charset="0"/>
                <a:ea typeface="Times New Roman" panose="02020603050405020304" pitchFamily="18" charset="0"/>
              </a:rPr>
              <a:t>Sekar</a:t>
            </a:r>
            <a:r>
              <a:rPr lang="en-IN" sz="1800" dirty="0">
                <a:effectLst/>
                <a:latin typeface="Times New Roman" panose="02020603050405020304" pitchFamily="18" charset="0"/>
                <a:ea typeface="Times New Roman" panose="02020603050405020304" pitchFamily="18" charset="0"/>
              </a:rPr>
              <a:t>, Y. J. M. Reddy, K. Nani, C. S. P. Reddy, K. Chiranjeevi and K. Vikram, "Skin Cancer Prediction Using Deep Learning Techniques," 2023 4th International Conference on Signal Processing and Communication (ICSPC), Coimbatore, India, 2023, pp. 28-31, </a:t>
            </a:r>
            <a:r>
              <a:rPr lang="en-IN" sz="1800" dirty="0" err="1">
                <a:effectLst/>
                <a:latin typeface="Times New Roman" panose="02020603050405020304" pitchFamily="18" charset="0"/>
                <a:ea typeface="Times New Roman" panose="02020603050405020304" pitchFamily="18" charset="0"/>
              </a:rPr>
              <a:t>doi</a:t>
            </a:r>
            <a:r>
              <a:rPr lang="en-IN" sz="1800" dirty="0">
                <a:effectLst/>
                <a:latin typeface="Times New Roman" panose="02020603050405020304" pitchFamily="18" charset="0"/>
                <a:ea typeface="Times New Roman" panose="02020603050405020304" pitchFamily="18" charset="0"/>
              </a:rPr>
              <a:t>: 10.1109/ICSPC57692.2023.10126035.</a:t>
            </a:r>
            <a:endParaRPr lang="en-IN" sz="1800"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mj-lt"/>
              <a:buAutoNum type="arabicPeriod"/>
            </a:pPr>
            <a:r>
              <a:rPr lang="en-IN" sz="1800" dirty="0">
                <a:effectLst/>
                <a:latin typeface="Times New Roman" panose="02020603050405020304" pitchFamily="18" charset="0"/>
                <a:ea typeface="Times New Roman" panose="02020603050405020304" pitchFamily="18" charset="0"/>
              </a:rPr>
              <a:t>Magdy, H. Hussein, R. F. Abdel-Kader and K. A. E. Salam, "Performance Enhancement of Skin Cancer Classification Using Computer Vision," in IEEE Access, vol. 11, pp. 72120-72133, 2023, </a:t>
            </a:r>
            <a:r>
              <a:rPr lang="en-IN" sz="1800" dirty="0" err="1">
                <a:effectLst/>
                <a:latin typeface="Times New Roman" panose="02020603050405020304" pitchFamily="18" charset="0"/>
                <a:ea typeface="Times New Roman" panose="02020603050405020304" pitchFamily="18" charset="0"/>
              </a:rPr>
              <a:t>doi</a:t>
            </a:r>
            <a:r>
              <a:rPr lang="en-IN" sz="1800" dirty="0">
                <a:effectLst/>
                <a:latin typeface="Times New Roman" panose="02020603050405020304" pitchFamily="18" charset="0"/>
                <a:ea typeface="Times New Roman" panose="02020603050405020304" pitchFamily="18" charset="0"/>
              </a:rPr>
              <a:t>: 10.1109/ACCESS.2023.3294974.</a:t>
            </a:r>
            <a:endParaRPr lang="en-IN" sz="1800" dirty="0">
              <a:latin typeface="Calibri" panose="020F0502020204030204" pitchFamily="34" charset="0"/>
              <a:ea typeface="Times New Roman" panose="02020603050405020304" pitchFamily="18" charset="0"/>
            </a:endParaRPr>
          </a:p>
          <a:p>
            <a:pPr marL="342900" lvl="0" indent="-342900">
              <a:lnSpc>
                <a:spcPct val="115000"/>
              </a:lnSpc>
              <a:spcAft>
                <a:spcPts val="1000"/>
              </a:spcAft>
              <a:buFont typeface="+mj-lt"/>
              <a:buAutoNum type="arabicPeriod"/>
            </a:pPr>
            <a:r>
              <a:rPr lang="en-IN" sz="1800" dirty="0">
                <a:solidFill>
                  <a:srgbClr val="222222"/>
                </a:solidFill>
                <a:effectLst/>
                <a:latin typeface="Times New Roman" panose="02020603050405020304" pitchFamily="18" charset="0"/>
                <a:ea typeface="Calibri" panose="020F0502020204030204" pitchFamily="34" charset="0"/>
              </a:rPr>
              <a:t>Li, </a:t>
            </a:r>
            <a:r>
              <a:rPr lang="en-IN" sz="1800" dirty="0" err="1">
                <a:solidFill>
                  <a:srgbClr val="222222"/>
                </a:solidFill>
                <a:effectLst/>
                <a:latin typeface="Times New Roman" panose="02020603050405020304" pitchFamily="18" charset="0"/>
                <a:ea typeface="Calibri" panose="020F0502020204030204" pitchFamily="34" charset="0"/>
              </a:rPr>
              <a:t>Zhenwei</a:t>
            </a:r>
            <a:r>
              <a:rPr lang="en-IN" sz="1800" dirty="0">
                <a:solidFill>
                  <a:srgbClr val="222222"/>
                </a:solidFill>
                <a:effectLst/>
                <a:latin typeface="Times New Roman" panose="02020603050405020304" pitchFamily="18" charset="0"/>
                <a:ea typeface="Calibri" panose="020F0502020204030204" pitchFamily="34" charset="0"/>
              </a:rPr>
              <a:t>, Qing Ji, </a:t>
            </a:r>
            <a:r>
              <a:rPr lang="en-IN" sz="1800" dirty="0" err="1">
                <a:solidFill>
                  <a:srgbClr val="222222"/>
                </a:solidFill>
                <a:effectLst/>
                <a:latin typeface="Times New Roman" panose="02020603050405020304" pitchFamily="18" charset="0"/>
                <a:ea typeface="Calibri" panose="020F0502020204030204" pitchFamily="34" charset="0"/>
              </a:rPr>
              <a:t>Xiaoli</a:t>
            </a:r>
            <a:r>
              <a:rPr lang="en-IN" sz="1800" dirty="0">
                <a:solidFill>
                  <a:srgbClr val="222222"/>
                </a:solidFill>
                <a:effectLst/>
                <a:latin typeface="Times New Roman" panose="02020603050405020304" pitchFamily="18" charset="0"/>
                <a:ea typeface="Calibri" panose="020F0502020204030204" pitchFamily="34" charset="0"/>
              </a:rPr>
              <a:t> Yang, Yu Zhou, and </a:t>
            </a:r>
            <a:r>
              <a:rPr lang="en-IN" sz="1800" dirty="0" err="1">
                <a:solidFill>
                  <a:srgbClr val="222222"/>
                </a:solidFill>
                <a:effectLst/>
                <a:latin typeface="Times New Roman" panose="02020603050405020304" pitchFamily="18" charset="0"/>
                <a:ea typeface="Calibri" panose="020F0502020204030204" pitchFamily="34" charset="0"/>
              </a:rPr>
              <a:t>Shulong</a:t>
            </a:r>
            <a:r>
              <a:rPr lang="en-IN" sz="1800" dirty="0">
                <a:solidFill>
                  <a:srgbClr val="222222"/>
                </a:solidFill>
                <a:effectLst/>
                <a:latin typeface="Times New Roman" panose="02020603050405020304" pitchFamily="18" charset="0"/>
                <a:ea typeface="Calibri" panose="020F0502020204030204" pitchFamily="34" charset="0"/>
              </a:rPr>
              <a:t> </a:t>
            </a:r>
            <a:r>
              <a:rPr lang="en-IN" sz="1800" dirty="0" err="1">
                <a:solidFill>
                  <a:srgbClr val="222222"/>
                </a:solidFill>
                <a:effectLst/>
                <a:latin typeface="Times New Roman" panose="02020603050405020304" pitchFamily="18" charset="0"/>
                <a:ea typeface="Calibri" panose="020F0502020204030204" pitchFamily="34" charset="0"/>
              </a:rPr>
              <a:t>Zhi</a:t>
            </a:r>
            <a:r>
              <a:rPr lang="en-IN" sz="1800" dirty="0">
                <a:solidFill>
                  <a:srgbClr val="222222"/>
                </a:solidFill>
                <a:effectLst/>
                <a:latin typeface="Times New Roman" panose="02020603050405020304" pitchFamily="18" charset="0"/>
                <a:ea typeface="Calibri" panose="020F0502020204030204" pitchFamily="34" charset="0"/>
              </a:rPr>
              <a:t>. 2023. "An Identification Method of Feature Interpretation for Melanoma Using Machine Learning" </a:t>
            </a:r>
            <a:r>
              <a:rPr lang="en-IN" sz="1800" i="1" dirty="0">
                <a:solidFill>
                  <a:srgbClr val="222222"/>
                </a:solidFill>
                <a:effectLst/>
                <a:ea typeface="Calibri" panose="020F0502020204030204" pitchFamily="34" charset="0"/>
              </a:rPr>
              <a:t>Applied Sciences</a:t>
            </a:r>
            <a:r>
              <a:rPr lang="en-IN" sz="1800" dirty="0">
                <a:solidFill>
                  <a:srgbClr val="222222"/>
                </a:solidFill>
                <a:effectLst/>
                <a:latin typeface="Times New Roman" panose="02020603050405020304" pitchFamily="18" charset="0"/>
                <a:ea typeface="Calibri" panose="020F0502020204030204" pitchFamily="34" charset="0"/>
              </a:rPr>
              <a:t> 13, no. 18: 10076. </a:t>
            </a:r>
            <a:r>
              <a:rPr lang="en-IN" sz="1800" u="sng" dirty="0">
                <a:solidFill>
                  <a:srgbClr val="0000FF"/>
                </a:solidFill>
                <a:effectLst/>
                <a:latin typeface="Times New Roman" panose="02020603050405020304" pitchFamily="18" charset="0"/>
                <a:ea typeface="Calibri" panose="020F0502020204030204" pitchFamily="34" charset="0"/>
                <a:hlinkClick r:id="rId2"/>
              </a:rPr>
              <a:t>https://doi.org/10.3390/app131810076</a:t>
            </a:r>
            <a:r>
              <a:rPr lang="en-IN" sz="1400" dirty="0">
                <a:effectLst/>
              </a:rPr>
              <a:t> </a:t>
            </a:r>
            <a:endParaRPr lang="en-US" sz="2000" dirty="0">
              <a:latin typeface="Times New Roman" panose="02020603050405020304" pitchFamily="18" charset="0"/>
              <a:cs typeface="Times New Roman" panose="02020603050405020304" pitchFamily="18" charset="0"/>
            </a:endParaRPr>
          </a:p>
        </p:txBody>
      </p:sp>
      <p:pic>
        <p:nvPicPr>
          <p:cNvPr id="4" name="Google Shape;104;p15"/>
          <p:cNvPicPr preferRelativeResize="0"/>
          <p:nvPr/>
        </p:nvPicPr>
        <p:blipFill rotWithShape="1">
          <a:blip r:embed="rId3"/>
          <a:srcRect/>
          <a:stretch>
            <a:fillRect/>
          </a:stretch>
        </p:blipFill>
        <p:spPr>
          <a:xfrm>
            <a:off x="9847669" y="0"/>
            <a:ext cx="2274570" cy="747395"/>
          </a:xfrm>
          <a:prstGeom prst="rect">
            <a:avLst/>
          </a:prstGeom>
          <a:noFill/>
          <a:ln>
            <a:noFill/>
          </a:ln>
        </p:spPr>
      </p:pic>
    </p:spTree>
    <p:extLst>
      <p:ext uri="{BB962C8B-B14F-4D97-AF65-F5344CB8AC3E}">
        <p14:creationId xmlns:p14="http://schemas.microsoft.com/office/powerpoint/2010/main" val="2129561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181203"/>
            <a:ext cx="10173789" cy="875846"/>
          </a:xfrm>
        </p:spPr>
        <p:txBody>
          <a:bodyPr/>
          <a:lstStyle/>
          <a:p>
            <a:r>
              <a:rPr lang="en-IN"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469354" y="1221922"/>
            <a:ext cx="10515600" cy="5251268"/>
          </a:xfrm>
        </p:spPr>
        <p:txBody>
          <a:bodyPr>
            <a:normAutofit/>
          </a:bodyPr>
          <a:lstStyle/>
          <a:p>
            <a:pPr marL="342900" lvl="0" indent="-342900">
              <a:lnSpc>
                <a:spcPct val="115000"/>
              </a:lnSpc>
              <a:buFont typeface="+mj-lt"/>
              <a:buAutoNum type="arabicPeriod" startAt="5"/>
            </a:pPr>
            <a:r>
              <a:rPr lang="en-IN" sz="1800" dirty="0">
                <a:effectLst/>
                <a:latin typeface="Times New Roman" panose="02020603050405020304" pitchFamily="18" charset="0"/>
                <a:ea typeface="Times New Roman" panose="02020603050405020304" pitchFamily="18" charset="0"/>
              </a:rPr>
              <a:t>K. </a:t>
            </a:r>
            <a:r>
              <a:rPr lang="en-IN" sz="1800" dirty="0" err="1">
                <a:effectLst/>
                <a:latin typeface="Times New Roman" panose="02020603050405020304" pitchFamily="18" charset="0"/>
                <a:ea typeface="Times New Roman" panose="02020603050405020304" pitchFamily="18" charset="0"/>
              </a:rPr>
              <a:t>Mridha</a:t>
            </a:r>
            <a:r>
              <a:rPr lang="en-IN" sz="1800" dirty="0">
                <a:effectLst/>
                <a:latin typeface="Times New Roman" panose="02020603050405020304" pitchFamily="18" charset="0"/>
                <a:ea typeface="Times New Roman" panose="02020603050405020304" pitchFamily="18" charset="0"/>
              </a:rPr>
              <a:t>, M. M. Uddin, J. Shin, S. Khadka and M. F. </a:t>
            </a:r>
            <a:r>
              <a:rPr lang="en-IN" sz="1800" dirty="0" err="1">
                <a:effectLst/>
                <a:latin typeface="Times New Roman" panose="02020603050405020304" pitchFamily="18" charset="0"/>
                <a:ea typeface="Times New Roman" panose="02020603050405020304" pitchFamily="18" charset="0"/>
              </a:rPr>
              <a:t>Mridha</a:t>
            </a:r>
            <a:r>
              <a:rPr lang="en-IN" sz="1800" dirty="0">
                <a:effectLst/>
                <a:latin typeface="Times New Roman" panose="02020603050405020304" pitchFamily="18" charset="0"/>
                <a:ea typeface="Times New Roman" panose="02020603050405020304" pitchFamily="18" charset="0"/>
              </a:rPr>
              <a:t>, "An Interpretable Skin Cancer Classification Using Optimized Convolutional Neural Network for a Smart Healthcare System," in IEEE Access, vol. 11, pp. 41003-41018, 2023, </a:t>
            </a:r>
            <a:r>
              <a:rPr lang="en-IN" sz="1800" dirty="0" err="1">
                <a:effectLst/>
                <a:latin typeface="Times New Roman" panose="02020603050405020304" pitchFamily="18" charset="0"/>
                <a:ea typeface="Times New Roman" panose="02020603050405020304" pitchFamily="18" charset="0"/>
              </a:rPr>
              <a:t>doi</a:t>
            </a:r>
            <a:r>
              <a:rPr lang="en-IN" sz="1800" dirty="0">
                <a:effectLst/>
                <a:latin typeface="Times New Roman" panose="02020603050405020304" pitchFamily="18" charset="0"/>
                <a:ea typeface="Times New Roman" panose="02020603050405020304" pitchFamily="18" charset="0"/>
              </a:rPr>
              <a:t>: 10.1109/ACCESS.2023.3269694.</a:t>
            </a:r>
            <a:endParaRPr lang="en-IN" sz="1800" dirty="0">
              <a:effectLst/>
              <a:latin typeface="Calibri" panose="020F0502020204030204" pitchFamily="34" charset="0"/>
              <a:ea typeface="Calibri" panose="020F0502020204030204" pitchFamily="34" charset="0"/>
            </a:endParaRPr>
          </a:p>
          <a:p>
            <a:pPr marL="342900" lvl="0" indent="-342900">
              <a:lnSpc>
                <a:spcPct val="115000"/>
              </a:lnSpc>
              <a:buFont typeface="+mj-lt"/>
              <a:buAutoNum type="arabicPeriod" startAt="5"/>
            </a:pPr>
            <a:r>
              <a:rPr lang="en-IN" sz="1800" dirty="0">
                <a:effectLst/>
                <a:latin typeface="Times New Roman" panose="02020603050405020304" pitchFamily="18" charset="0"/>
                <a:ea typeface="Times New Roman" panose="02020603050405020304" pitchFamily="18" charset="0"/>
              </a:rPr>
              <a:t>Mohammad Ali </a:t>
            </a:r>
            <a:r>
              <a:rPr lang="en-IN" sz="1800" dirty="0" err="1">
                <a:effectLst/>
                <a:latin typeface="Times New Roman" panose="02020603050405020304" pitchFamily="18" charset="0"/>
                <a:ea typeface="Times New Roman" panose="02020603050405020304" pitchFamily="18" charset="0"/>
              </a:rPr>
              <a:t>Kadampur</a:t>
            </a:r>
            <a:r>
              <a:rPr lang="en-IN" sz="1800" dirty="0">
                <a:effectLst/>
                <a:latin typeface="Times New Roman" panose="02020603050405020304" pitchFamily="18" charset="0"/>
                <a:ea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rPr>
              <a:t>Sulaiman</a:t>
            </a:r>
            <a:r>
              <a:rPr lang="en-IN" sz="1800" dirty="0">
                <a:effectLst/>
                <a:latin typeface="Times New Roman" panose="02020603050405020304" pitchFamily="18" charset="0"/>
                <a:ea typeface="Times New Roman" panose="02020603050405020304" pitchFamily="18" charset="0"/>
              </a:rPr>
              <a:t> Al </a:t>
            </a:r>
            <a:r>
              <a:rPr lang="en-IN" sz="1800" dirty="0" err="1">
                <a:effectLst/>
                <a:latin typeface="Times New Roman" panose="02020603050405020304" pitchFamily="18" charset="0"/>
                <a:ea typeface="Times New Roman" panose="02020603050405020304" pitchFamily="18" charset="0"/>
              </a:rPr>
              <a:t>Riyaee,Skin</a:t>
            </a:r>
            <a:r>
              <a:rPr lang="en-IN" sz="1800" dirty="0">
                <a:effectLst/>
                <a:latin typeface="Times New Roman" panose="02020603050405020304" pitchFamily="18" charset="0"/>
                <a:ea typeface="Times New Roman" panose="02020603050405020304" pitchFamily="18" charset="0"/>
              </a:rPr>
              <a:t> cancer detection: Applying a deep learning based model driven architecture in the cloud for classifying dermal cell </a:t>
            </a:r>
            <a:r>
              <a:rPr lang="en-IN" sz="1800" dirty="0" err="1">
                <a:effectLst/>
                <a:latin typeface="Times New Roman" panose="02020603050405020304" pitchFamily="18" charset="0"/>
                <a:ea typeface="Times New Roman" panose="02020603050405020304" pitchFamily="18" charset="0"/>
              </a:rPr>
              <a:t>images,Informatics</a:t>
            </a:r>
            <a:r>
              <a:rPr lang="en-IN" sz="1800" dirty="0">
                <a:effectLst/>
                <a:latin typeface="Times New Roman" panose="02020603050405020304" pitchFamily="18" charset="0"/>
                <a:ea typeface="Times New Roman" panose="02020603050405020304" pitchFamily="18" charset="0"/>
              </a:rPr>
              <a:t> in Medicine </a:t>
            </a:r>
            <a:r>
              <a:rPr lang="en-IN" sz="1800" dirty="0" err="1">
                <a:effectLst/>
                <a:latin typeface="Times New Roman" panose="02020603050405020304" pitchFamily="18" charset="0"/>
                <a:ea typeface="Times New Roman" panose="02020603050405020304" pitchFamily="18" charset="0"/>
              </a:rPr>
              <a:t>Unlocked,Volume</a:t>
            </a:r>
            <a:r>
              <a:rPr lang="en-IN" sz="1800" dirty="0">
                <a:effectLst/>
                <a:latin typeface="Times New Roman" panose="02020603050405020304" pitchFamily="18" charset="0"/>
                <a:ea typeface="Times New Roman" panose="02020603050405020304" pitchFamily="18" charset="0"/>
              </a:rPr>
              <a:t> 18,2020,100282,ISSN 2352-9148,https://</a:t>
            </a:r>
            <a:r>
              <a:rPr lang="en-IN" sz="1800" dirty="0" err="1">
                <a:effectLst/>
                <a:latin typeface="Times New Roman" panose="02020603050405020304" pitchFamily="18" charset="0"/>
                <a:ea typeface="Times New Roman" panose="02020603050405020304" pitchFamily="18" charset="0"/>
              </a:rPr>
              <a:t>doi.org</a:t>
            </a:r>
            <a:r>
              <a:rPr lang="en-IN" sz="1800" dirty="0">
                <a:effectLst/>
                <a:latin typeface="Times New Roman" panose="02020603050405020304" pitchFamily="18" charset="0"/>
                <a:ea typeface="Times New Roman" panose="02020603050405020304" pitchFamily="18" charset="0"/>
              </a:rPr>
              <a:t>/10.1016/j.imu.2019.100282.</a:t>
            </a:r>
            <a:endParaRPr lang="en-IN" sz="1800"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mj-lt"/>
              <a:buAutoNum type="arabicPeriod" startAt="5"/>
            </a:pPr>
            <a:r>
              <a:rPr lang="en-IN" sz="1800" dirty="0">
                <a:effectLst/>
                <a:latin typeface="Times New Roman" panose="02020603050405020304" pitchFamily="18" charset="0"/>
                <a:ea typeface="Times New Roman" panose="02020603050405020304" pitchFamily="18" charset="0"/>
              </a:rPr>
              <a:t>L. Wei, K. Ding and H. Hu, "Automatic Skin Cancer Detection in </a:t>
            </a:r>
            <a:r>
              <a:rPr lang="en-IN" sz="1800" dirty="0" err="1">
                <a:effectLst/>
                <a:latin typeface="Times New Roman" panose="02020603050405020304" pitchFamily="18" charset="0"/>
                <a:ea typeface="Times New Roman" panose="02020603050405020304" pitchFamily="18" charset="0"/>
              </a:rPr>
              <a:t>Dermoscopy</a:t>
            </a:r>
            <a:r>
              <a:rPr lang="en-IN" sz="1800" dirty="0">
                <a:effectLst/>
                <a:latin typeface="Times New Roman" panose="02020603050405020304" pitchFamily="18" charset="0"/>
                <a:ea typeface="Times New Roman" panose="02020603050405020304" pitchFamily="18" charset="0"/>
              </a:rPr>
              <a:t> Images Based on Ensemble Lightweight Deep Learning Network," in IEEE Access, vol. 8, pp. 99633-99647, 2020, </a:t>
            </a:r>
            <a:r>
              <a:rPr lang="en-IN" sz="1800" dirty="0" err="1">
                <a:effectLst/>
                <a:latin typeface="Times New Roman" panose="02020603050405020304" pitchFamily="18" charset="0"/>
                <a:ea typeface="Times New Roman" panose="02020603050405020304" pitchFamily="18" charset="0"/>
              </a:rPr>
              <a:t>doi</a:t>
            </a:r>
            <a:r>
              <a:rPr lang="en-IN" sz="1800" dirty="0">
                <a:effectLst/>
                <a:latin typeface="Times New Roman" panose="02020603050405020304" pitchFamily="18" charset="0"/>
                <a:ea typeface="Times New Roman" panose="02020603050405020304" pitchFamily="18" charset="0"/>
              </a:rPr>
              <a:t>: 10.1109/ACCESS.2020.2997710.</a:t>
            </a:r>
          </a:p>
          <a:p>
            <a:pPr marL="342900" lvl="0" indent="-342900">
              <a:lnSpc>
                <a:spcPct val="115000"/>
              </a:lnSpc>
              <a:spcAft>
                <a:spcPts val="1000"/>
              </a:spcAft>
              <a:buFont typeface="+mj-lt"/>
              <a:buAutoNum type="arabicPeriod" startAt="5"/>
            </a:pPr>
            <a:r>
              <a:rPr lang="en-IN" sz="1800" dirty="0" err="1">
                <a:solidFill>
                  <a:srgbClr val="333333"/>
                </a:solidFill>
                <a:effectLst/>
                <a:latin typeface="Times New Roman" panose="02020603050405020304" pitchFamily="18" charset="0"/>
                <a:ea typeface="Calibri" panose="020F0502020204030204" pitchFamily="34" charset="0"/>
              </a:rPr>
              <a:t>Felmingham</a:t>
            </a:r>
            <a:r>
              <a:rPr lang="en-IN" sz="1800" dirty="0">
                <a:solidFill>
                  <a:srgbClr val="333333"/>
                </a:solidFill>
                <a:effectLst/>
                <a:latin typeface="Times New Roman" panose="02020603050405020304" pitchFamily="18" charset="0"/>
                <a:ea typeface="Calibri" panose="020F0502020204030204" pitchFamily="34" charset="0"/>
              </a:rPr>
              <a:t>, C.M., Adler, N.R., Ge, Z. </a:t>
            </a:r>
            <a:r>
              <a:rPr lang="en-IN" sz="1800" i="1" dirty="0">
                <a:solidFill>
                  <a:srgbClr val="333333"/>
                </a:solidFill>
                <a:effectLst/>
                <a:latin typeface="Times New Roman" panose="02020603050405020304" pitchFamily="18" charset="0"/>
                <a:ea typeface="Calibri" panose="020F0502020204030204" pitchFamily="34" charset="0"/>
              </a:rPr>
              <a:t>et al.</a:t>
            </a:r>
            <a:r>
              <a:rPr lang="en-IN" sz="1800" dirty="0">
                <a:solidFill>
                  <a:srgbClr val="333333"/>
                </a:solidFill>
                <a:effectLst/>
                <a:latin typeface="Times New Roman" panose="02020603050405020304" pitchFamily="18" charset="0"/>
                <a:ea typeface="Calibri" panose="020F0502020204030204" pitchFamily="34" charset="0"/>
              </a:rPr>
              <a:t> The Importance of Incorporating Human Factors in the Design and Implementation of Artificial Intelligence for Skin Cancer Diagnosis in the Real World. </a:t>
            </a:r>
            <a:r>
              <a:rPr lang="en-IN" sz="1800" i="1" dirty="0">
                <a:solidFill>
                  <a:srgbClr val="333333"/>
                </a:solidFill>
                <a:effectLst/>
                <a:latin typeface="Times New Roman" panose="02020603050405020304" pitchFamily="18" charset="0"/>
                <a:ea typeface="Calibri" panose="020F0502020204030204" pitchFamily="34" charset="0"/>
              </a:rPr>
              <a:t>Am J Clin Dermatol</a:t>
            </a:r>
            <a:r>
              <a:rPr lang="en-IN" sz="1800" dirty="0">
                <a:solidFill>
                  <a:srgbClr val="333333"/>
                </a:solidFill>
                <a:effectLst/>
                <a:latin typeface="Times New Roman" panose="02020603050405020304" pitchFamily="18" charset="0"/>
                <a:ea typeface="Calibri" panose="020F0502020204030204" pitchFamily="34" charset="0"/>
              </a:rPr>
              <a:t> 22, 233–242 (2021). </a:t>
            </a:r>
            <a:r>
              <a:rPr lang="en-IN" sz="1800" u="sng" dirty="0">
                <a:solidFill>
                  <a:srgbClr val="0000FF"/>
                </a:solidFill>
                <a:effectLst/>
                <a:latin typeface="Times New Roman" panose="02020603050405020304" pitchFamily="18" charset="0"/>
                <a:ea typeface="Calibri" panose="020F0502020204030204" pitchFamily="34" charset="0"/>
                <a:hlinkClick r:id="rId2"/>
              </a:rPr>
              <a:t>https://doi.org/10.1007/s40257-020-00574-4</a:t>
            </a:r>
            <a:br>
              <a:rPr lang="en-IN" sz="1800" dirty="0">
                <a:solidFill>
                  <a:srgbClr val="333333"/>
                </a:solidFill>
                <a:effectLst/>
                <a:latin typeface="Times New Roman" panose="02020603050405020304" pitchFamily="18" charset="0"/>
                <a:ea typeface="Calibri" panose="020F0502020204030204" pitchFamily="34" charset="0"/>
              </a:rPr>
            </a:br>
            <a:endParaRPr lang="en-US" sz="2000" dirty="0">
              <a:latin typeface="Times New Roman" panose="02020603050405020304" pitchFamily="18" charset="0"/>
              <a:cs typeface="Times New Roman" panose="02020603050405020304" pitchFamily="18" charset="0"/>
            </a:endParaRPr>
          </a:p>
        </p:txBody>
      </p:sp>
      <p:pic>
        <p:nvPicPr>
          <p:cNvPr id="4" name="Google Shape;104;p15"/>
          <p:cNvPicPr preferRelativeResize="0"/>
          <p:nvPr/>
        </p:nvPicPr>
        <p:blipFill rotWithShape="1">
          <a:blip r:embed="rId3"/>
          <a:srcRect/>
          <a:stretch>
            <a:fillRect/>
          </a:stretch>
        </p:blipFill>
        <p:spPr>
          <a:xfrm>
            <a:off x="9847669" y="0"/>
            <a:ext cx="2274570" cy="747395"/>
          </a:xfrm>
          <a:prstGeom prst="rect">
            <a:avLst/>
          </a:prstGeom>
          <a:noFill/>
          <a:ln>
            <a:noFill/>
          </a:ln>
        </p:spPr>
      </p:pic>
    </p:spTree>
    <p:extLst>
      <p:ext uri="{BB962C8B-B14F-4D97-AF65-F5344CB8AC3E}">
        <p14:creationId xmlns:p14="http://schemas.microsoft.com/office/powerpoint/2010/main" val="529210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181203"/>
            <a:ext cx="10173789" cy="875846"/>
          </a:xfrm>
        </p:spPr>
        <p:txBody>
          <a:bodyPr/>
          <a:lstStyle/>
          <a:p>
            <a:r>
              <a:rPr lang="en-IN"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469354" y="1221922"/>
            <a:ext cx="10515600" cy="5251268"/>
          </a:xfrm>
        </p:spPr>
        <p:txBody>
          <a:bodyPr>
            <a:normAutofit/>
          </a:bodyPr>
          <a:lstStyle/>
          <a:p>
            <a:pPr marL="342900" lvl="0" indent="-342900">
              <a:lnSpc>
                <a:spcPct val="115000"/>
              </a:lnSpc>
              <a:buFont typeface="+mj-lt"/>
              <a:buAutoNum type="arabicPeriod" startAt="9"/>
            </a:pPr>
            <a:r>
              <a:rPr lang="en-IN" sz="1800" dirty="0" err="1">
                <a:solidFill>
                  <a:srgbClr val="333333"/>
                </a:solidFill>
                <a:effectLst/>
                <a:latin typeface="Times New Roman" panose="02020603050405020304" pitchFamily="18" charset="0"/>
                <a:ea typeface="Calibri" panose="020F0502020204030204" pitchFamily="34" charset="0"/>
              </a:rPr>
              <a:t>Felmingham</a:t>
            </a:r>
            <a:r>
              <a:rPr lang="en-IN" sz="1800" dirty="0">
                <a:solidFill>
                  <a:srgbClr val="333333"/>
                </a:solidFill>
                <a:effectLst/>
                <a:latin typeface="Times New Roman" panose="02020603050405020304" pitchFamily="18" charset="0"/>
                <a:ea typeface="Calibri" panose="020F0502020204030204" pitchFamily="34" charset="0"/>
              </a:rPr>
              <a:t>, C.M., Adler, N.R., Ge, Z. </a:t>
            </a:r>
            <a:r>
              <a:rPr lang="en-IN" sz="1800" i="1" dirty="0">
                <a:solidFill>
                  <a:srgbClr val="333333"/>
                </a:solidFill>
                <a:effectLst/>
                <a:latin typeface="Times New Roman" panose="02020603050405020304" pitchFamily="18" charset="0"/>
                <a:ea typeface="Calibri" panose="020F0502020204030204" pitchFamily="34" charset="0"/>
              </a:rPr>
              <a:t>et al.</a:t>
            </a:r>
            <a:r>
              <a:rPr lang="en-IN" sz="1800" dirty="0">
                <a:solidFill>
                  <a:srgbClr val="333333"/>
                </a:solidFill>
                <a:effectLst/>
                <a:latin typeface="Times New Roman" panose="02020603050405020304" pitchFamily="18" charset="0"/>
                <a:ea typeface="Calibri" panose="020F0502020204030204" pitchFamily="34" charset="0"/>
              </a:rPr>
              <a:t> The Importance of Incorporating Human Factors in the Design and Implementation of Artificial Intelligence for Skin Cancer Diagnosis in the Real World. </a:t>
            </a:r>
            <a:r>
              <a:rPr lang="en-IN" sz="1800" i="1" dirty="0">
                <a:solidFill>
                  <a:srgbClr val="333333"/>
                </a:solidFill>
                <a:effectLst/>
                <a:latin typeface="Times New Roman" panose="02020603050405020304" pitchFamily="18" charset="0"/>
                <a:ea typeface="Calibri" panose="020F0502020204030204" pitchFamily="34" charset="0"/>
              </a:rPr>
              <a:t>Am J Clin Dermatol</a:t>
            </a:r>
            <a:r>
              <a:rPr lang="en-IN" sz="1800" dirty="0">
                <a:solidFill>
                  <a:srgbClr val="333333"/>
                </a:solidFill>
                <a:effectLst/>
                <a:latin typeface="Times New Roman" panose="02020603050405020304" pitchFamily="18" charset="0"/>
                <a:ea typeface="Calibri" panose="020F0502020204030204" pitchFamily="34" charset="0"/>
              </a:rPr>
              <a:t> 22, 233–242 (2021). </a:t>
            </a:r>
            <a:r>
              <a:rPr lang="en-IN" sz="1800" u="sng" dirty="0">
                <a:solidFill>
                  <a:srgbClr val="0000FF"/>
                </a:solidFill>
                <a:effectLst/>
                <a:latin typeface="Times New Roman" panose="02020603050405020304" pitchFamily="18" charset="0"/>
                <a:ea typeface="Calibri" panose="020F0502020204030204" pitchFamily="34" charset="0"/>
                <a:hlinkClick r:id="rId2"/>
              </a:rPr>
              <a:t>https://doi.org/10.1007/s40257-020-00574-4</a:t>
            </a:r>
            <a:endParaRPr lang="en-IN" sz="1800"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mj-lt"/>
              <a:buAutoNum type="arabicPeriod" startAt="9"/>
            </a:pPr>
            <a:r>
              <a:rPr lang="en-IN" sz="1800" dirty="0" err="1">
                <a:solidFill>
                  <a:srgbClr val="222222"/>
                </a:solidFill>
                <a:effectLst/>
                <a:latin typeface="Times New Roman" panose="02020603050405020304" pitchFamily="18" charset="0"/>
                <a:ea typeface="Calibri" panose="020F0502020204030204" pitchFamily="34" charset="0"/>
              </a:rPr>
              <a:t>Dildar</a:t>
            </a:r>
            <a:r>
              <a:rPr lang="en-IN" sz="1800" dirty="0">
                <a:solidFill>
                  <a:srgbClr val="222222"/>
                </a:solidFill>
                <a:effectLst/>
                <a:latin typeface="Times New Roman" panose="02020603050405020304" pitchFamily="18" charset="0"/>
                <a:ea typeface="Calibri" panose="020F0502020204030204" pitchFamily="34" charset="0"/>
              </a:rPr>
              <a:t>, M.; </a:t>
            </a:r>
            <a:r>
              <a:rPr lang="en-IN" sz="1800" dirty="0" err="1">
                <a:solidFill>
                  <a:srgbClr val="222222"/>
                </a:solidFill>
                <a:effectLst/>
                <a:latin typeface="Times New Roman" panose="02020603050405020304" pitchFamily="18" charset="0"/>
                <a:ea typeface="Calibri" panose="020F0502020204030204" pitchFamily="34" charset="0"/>
              </a:rPr>
              <a:t>Akram</a:t>
            </a:r>
            <a:r>
              <a:rPr lang="en-IN" sz="1800" dirty="0">
                <a:solidFill>
                  <a:srgbClr val="222222"/>
                </a:solidFill>
                <a:effectLst/>
                <a:latin typeface="Times New Roman" panose="02020603050405020304" pitchFamily="18" charset="0"/>
                <a:ea typeface="Calibri" panose="020F0502020204030204" pitchFamily="34" charset="0"/>
              </a:rPr>
              <a:t>, S.; Irfan, M.; Khan, H.U.; Ramzan, M.; Mahmood, A.R.; </a:t>
            </a:r>
            <a:r>
              <a:rPr lang="en-IN" sz="1800" dirty="0" err="1">
                <a:solidFill>
                  <a:srgbClr val="222222"/>
                </a:solidFill>
                <a:effectLst/>
                <a:latin typeface="Times New Roman" panose="02020603050405020304" pitchFamily="18" charset="0"/>
                <a:ea typeface="Calibri" panose="020F0502020204030204" pitchFamily="34" charset="0"/>
              </a:rPr>
              <a:t>Alsaiari</a:t>
            </a:r>
            <a:r>
              <a:rPr lang="en-IN" sz="1800" dirty="0">
                <a:solidFill>
                  <a:srgbClr val="222222"/>
                </a:solidFill>
                <a:effectLst/>
                <a:latin typeface="Times New Roman" panose="02020603050405020304" pitchFamily="18" charset="0"/>
                <a:ea typeface="Calibri" panose="020F0502020204030204" pitchFamily="34" charset="0"/>
              </a:rPr>
              <a:t>, S.A.; Saeed, A.H.M.; </a:t>
            </a:r>
            <a:r>
              <a:rPr lang="en-IN" sz="1800" dirty="0" err="1">
                <a:solidFill>
                  <a:srgbClr val="222222"/>
                </a:solidFill>
                <a:effectLst/>
                <a:latin typeface="Times New Roman" panose="02020603050405020304" pitchFamily="18" charset="0"/>
                <a:ea typeface="Calibri" panose="020F0502020204030204" pitchFamily="34" charset="0"/>
              </a:rPr>
              <a:t>Alraddadi</a:t>
            </a:r>
            <a:r>
              <a:rPr lang="en-IN" sz="1800" dirty="0">
                <a:solidFill>
                  <a:srgbClr val="222222"/>
                </a:solidFill>
                <a:effectLst/>
                <a:latin typeface="Times New Roman" panose="02020603050405020304" pitchFamily="18" charset="0"/>
                <a:ea typeface="Calibri" panose="020F0502020204030204" pitchFamily="34" charset="0"/>
              </a:rPr>
              <a:t>, M.O.; </a:t>
            </a:r>
            <a:r>
              <a:rPr lang="en-IN" sz="1800" dirty="0" err="1">
                <a:solidFill>
                  <a:srgbClr val="222222"/>
                </a:solidFill>
                <a:effectLst/>
                <a:latin typeface="Times New Roman" panose="02020603050405020304" pitchFamily="18" charset="0"/>
                <a:ea typeface="Calibri" panose="020F0502020204030204" pitchFamily="34" charset="0"/>
              </a:rPr>
              <a:t>Mahnashi</a:t>
            </a:r>
            <a:r>
              <a:rPr lang="en-IN" sz="1800" dirty="0">
                <a:solidFill>
                  <a:srgbClr val="222222"/>
                </a:solidFill>
                <a:effectLst/>
                <a:latin typeface="Times New Roman" panose="02020603050405020304" pitchFamily="18" charset="0"/>
                <a:ea typeface="Calibri" panose="020F0502020204030204" pitchFamily="34" charset="0"/>
              </a:rPr>
              <a:t>, M.H. Skin Cancer Detection: A Review Using Deep Learning Techniques. </a:t>
            </a:r>
            <a:r>
              <a:rPr lang="en-IN" sz="1800" i="1" dirty="0">
                <a:solidFill>
                  <a:srgbClr val="222222"/>
                </a:solidFill>
                <a:effectLst/>
                <a:latin typeface="Calibri" panose="020F0502020204030204" pitchFamily="34" charset="0"/>
                <a:ea typeface="Calibri" panose="020F0502020204030204" pitchFamily="34" charset="0"/>
              </a:rPr>
              <a:t>Int. J. Environ. Res. Public Health</a:t>
            </a:r>
            <a:r>
              <a:rPr lang="en-IN" sz="1800" dirty="0">
                <a:solidFill>
                  <a:srgbClr val="222222"/>
                </a:solidFill>
                <a:effectLst/>
                <a:latin typeface="Times New Roman" panose="02020603050405020304" pitchFamily="18" charset="0"/>
                <a:ea typeface="Calibri" panose="020F0502020204030204" pitchFamily="34" charset="0"/>
              </a:rPr>
              <a:t> 2021, </a:t>
            </a:r>
            <a:r>
              <a:rPr lang="en-IN" sz="1800" i="1" dirty="0">
                <a:solidFill>
                  <a:srgbClr val="222222"/>
                </a:solidFill>
                <a:effectLst/>
                <a:latin typeface="Times New Roman" panose="02020603050405020304" pitchFamily="18" charset="0"/>
                <a:ea typeface="Calibri" panose="020F0502020204030204" pitchFamily="34" charset="0"/>
              </a:rPr>
              <a:t>18</a:t>
            </a:r>
            <a:r>
              <a:rPr lang="en-IN" sz="1800" dirty="0">
                <a:solidFill>
                  <a:srgbClr val="222222"/>
                </a:solidFill>
                <a:effectLst/>
                <a:latin typeface="Times New Roman" panose="02020603050405020304" pitchFamily="18" charset="0"/>
                <a:ea typeface="Calibri" panose="020F0502020204030204" pitchFamily="34" charset="0"/>
              </a:rPr>
              <a:t>, 5479. https://</a:t>
            </a:r>
            <a:r>
              <a:rPr lang="en-IN" sz="1800" dirty="0" err="1">
                <a:solidFill>
                  <a:srgbClr val="222222"/>
                </a:solidFill>
                <a:effectLst/>
                <a:latin typeface="Times New Roman" panose="02020603050405020304" pitchFamily="18" charset="0"/>
                <a:ea typeface="Calibri" panose="020F0502020204030204" pitchFamily="34" charset="0"/>
              </a:rPr>
              <a:t>doi.org</a:t>
            </a:r>
            <a:r>
              <a:rPr lang="en-IN" sz="1800" dirty="0">
                <a:solidFill>
                  <a:srgbClr val="222222"/>
                </a:solidFill>
                <a:effectLst/>
                <a:latin typeface="Times New Roman" panose="02020603050405020304" pitchFamily="18" charset="0"/>
                <a:ea typeface="Calibri" panose="020F0502020204030204" pitchFamily="34" charset="0"/>
              </a:rPr>
              <a:t>/10.3390/ijerph18105479</a:t>
            </a:r>
            <a:br>
              <a:rPr lang="en-IN" sz="1800" dirty="0">
                <a:solidFill>
                  <a:srgbClr val="333333"/>
                </a:solidFill>
                <a:effectLst/>
                <a:latin typeface="Times New Roman" panose="02020603050405020304" pitchFamily="18" charset="0"/>
                <a:ea typeface="Calibri" panose="020F0502020204030204" pitchFamily="34" charset="0"/>
              </a:rPr>
            </a:br>
            <a:endParaRPr lang="en-US" sz="2000" dirty="0">
              <a:latin typeface="Times New Roman" panose="02020603050405020304" pitchFamily="18" charset="0"/>
              <a:cs typeface="Times New Roman" panose="02020603050405020304" pitchFamily="18" charset="0"/>
            </a:endParaRPr>
          </a:p>
        </p:txBody>
      </p:sp>
      <p:pic>
        <p:nvPicPr>
          <p:cNvPr id="4" name="Google Shape;104;p15"/>
          <p:cNvPicPr preferRelativeResize="0"/>
          <p:nvPr/>
        </p:nvPicPr>
        <p:blipFill rotWithShape="1">
          <a:blip r:embed="rId3"/>
          <a:srcRect/>
          <a:stretch>
            <a:fillRect/>
          </a:stretch>
        </p:blipFill>
        <p:spPr>
          <a:xfrm>
            <a:off x="9847669" y="0"/>
            <a:ext cx="2274570" cy="747395"/>
          </a:xfrm>
          <a:prstGeom prst="rect">
            <a:avLst/>
          </a:prstGeom>
          <a:noFill/>
          <a:ln>
            <a:noFill/>
          </a:ln>
        </p:spPr>
      </p:pic>
    </p:spTree>
    <p:extLst>
      <p:ext uri="{BB962C8B-B14F-4D97-AF65-F5344CB8AC3E}">
        <p14:creationId xmlns:p14="http://schemas.microsoft.com/office/powerpoint/2010/main" val="3956970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400050" y="208723"/>
            <a:ext cx="10515600" cy="1182756"/>
          </a:xfrm>
          <a:prstGeom prst="rect">
            <a:avLst/>
          </a:prstGeom>
          <a:noFill/>
          <a:ln>
            <a:noFill/>
          </a:ln>
        </p:spPr>
        <p:txBody>
          <a:bodyPr spcFirstLastPara="1" wrap="square" lIns="91425" tIns="45700" rIns="91425" bIns="45700" anchor="ctr" anchorCtr="0">
            <a:normAutofit/>
          </a:bodyPr>
          <a:lstStyle/>
          <a:p>
            <a:pPr marL="0" lvl="0" indent="0" rtl="0">
              <a:lnSpc>
                <a:spcPct val="90000"/>
              </a:lnSpc>
              <a:spcBef>
                <a:spcPts val="0"/>
              </a:spcBef>
              <a:spcAft>
                <a:spcPts val="0"/>
              </a:spcAft>
              <a:buClr>
                <a:srgbClr val="2F5496"/>
              </a:buClr>
              <a:buSzPts val="4400"/>
              <a:buFont typeface="Arial Black" panose="020B0A04020102020204"/>
              <a:buNone/>
            </a:pPr>
            <a:r>
              <a:rPr lang="en-US" b="1" dirty="0">
                <a:latin typeface="Times New Roman" panose="02020603050405020304" pitchFamily="18" charset="0"/>
                <a:ea typeface="Arial Black" panose="020B0A04020102020204"/>
                <a:cs typeface="Times New Roman" panose="02020603050405020304" pitchFamily="18" charset="0"/>
                <a:sym typeface="Arial Black" panose="020B0A04020102020204"/>
              </a:rPr>
              <a:t>Agenda</a:t>
            </a:r>
            <a:endParaRPr sz="1800" b="1" dirty="0">
              <a:solidFill>
                <a:srgbClr val="2F5496"/>
              </a:solidFill>
              <a:latin typeface="Times New Roman" panose="02020603050405020304" pitchFamily="18" charset="0"/>
              <a:ea typeface="Arial Black" panose="020B0A04020102020204"/>
              <a:cs typeface="Times New Roman" panose="02020603050405020304" pitchFamily="18" charset="0"/>
              <a:sym typeface="Arial Black" panose="020B0A04020102020204"/>
            </a:endParaRPr>
          </a:p>
        </p:txBody>
      </p:sp>
      <p:sp>
        <p:nvSpPr>
          <p:cNvPr id="103" name="Google Shape;103;p15"/>
          <p:cNvSpPr txBox="1">
            <a:spLocks noGrp="1"/>
          </p:cNvSpPr>
          <p:nvPr>
            <p:ph type="body" idx="1"/>
          </p:nvPr>
        </p:nvSpPr>
        <p:spPr>
          <a:xfrm>
            <a:off x="400050" y="1392308"/>
            <a:ext cx="10515600" cy="4785484"/>
          </a:xfrm>
          <a:prstGeom prst="rect">
            <a:avLst/>
          </a:prstGeom>
          <a:noFill/>
          <a:ln>
            <a:noFill/>
          </a:ln>
        </p:spPr>
        <p:txBody>
          <a:bodyPr spcFirstLastPara="1" wrap="square" lIns="91425" tIns="45700" rIns="91425" bIns="45700" anchor="t" anchorCtr="0">
            <a:noAutofit/>
          </a:bodyPr>
          <a:lstStyle/>
          <a:p>
            <a:r>
              <a:rPr lang="en-US" sz="3200" dirty="0">
                <a:latin typeface="Times New Roman" panose="02020603050405020304" pitchFamily="18" charset="0"/>
                <a:cs typeface="Times New Roman" panose="02020603050405020304" pitchFamily="18" charset="0"/>
              </a:rPr>
              <a:t>Introduction</a:t>
            </a:r>
          </a:p>
          <a:p>
            <a:r>
              <a:rPr lang="en-US" sz="3200" dirty="0">
                <a:latin typeface="Times New Roman" panose="02020603050405020304" pitchFamily="18" charset="0"/>
                <a:cs typeface="Times New Roman" panose="02020603050405020304" pitchFamily="18" charset="0"/>
              </a:rPr>
              <a:t>Objective</a:t>
            </a:r>
          </a:p>
          <a:p>
            <a:r>
              <a:rPr lang="en-US" sz="3200" dirty="0">
                <a:latin typeface="Times New Roman" panose="02020603050405020304" pitchFamily="18" charset="0"/>
                <a:cs typeface="Times New Roman" panose="02020603050405020304" pitchFamily="18" charset="0"/>
              </a:rPr>
              <a:t>Background &amp; Motivation</a:t>
            </a:r>
          </a:p>
          <a:p>
            <a:r>
              <a:rPr lang="en-US" sz="3200" dirty="0">
                <a:latin typeface="Times New Roman" panose="02020603050405020304" pitchFamily="18" charset="0"/>
                <a:cs typeface="Times New Roman" panose="02020603050405020304" pitchFamily="18" charset="0"/>
              </a:rPr>
              <a:t>Literature review</a:t>
            </a:r>
          </a:p>
          <a:p>
            <a:r>
              <a:rPr lang="en-US" sz="3200" dirty="0">
                <a:latin typeface="Times New Roman" panose="02020603050405020304" pitchFamily="18" charset="0"/>
                <a:cs typeface="Times New Roman" panose="02020603050405020304" pitchFamily="18" charset="0"/>
              </a:rPr>
              <a:t>Identifying Research gap</a:t>
            </a:r>
          </a:p>
          <a:p>
            <a:r>
              <a:rPr lang="en-US" sz="3200" dirty="0">
                <a:latin typeface="Times New Roman" panose="02020603050405020304" pitchFamily="18" charset="0"/>
                <a:cs typeface="Times New Roman" panose="02020603050405020304" pitchFamily="18" charset="0"/>
              </a:rPr>
              <a:t>Architecture</a:t>
            </a:r>
          </a:p>
          <a:p>
            <a:r>
              <a:rPr lang="en-US" sz="3200" dirty="0">
                <a:latin typeface="Times New Roman" panose="02020603050405020304" pitchFamily="18" charset="0"/>
                <a:cs typeface="Times New Roman" panose="02020603050405020304" pitchFamily="18" charset="0"/>
              </a:rPr>
              <a:t>Conclusion</a:t>
            </a:r>
            <a:endParaRPr lang="en-US" dirty="0">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a:p>
            <a:pPr marL="514350" lvl="0" indent="-279400" algn="l" rtl="0">
              <a:lnSpc>
                <a:spcPct val="90000"/>
              </a:lnSpc>
              <a:spcBef>
                <a:spcPts val="0"/>
              </a:spcBef>
              <a:spcAft>
                <a:spcPts val="0"/>
              </a:spcAft>
              <a:buClr>
                <a:schemeClr val="dk1"/>
              </a:buClr>
              <a:buSzPts val="3700"/>
              <a:buFont typeface="Calibri" panose="020F0502020204030204"/>
              <a:buNone/>
            </a:pPr>
            <a:endParaRPr dirty="0">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a:p>
            <a:pPr marL="514350" lvl="0" indent="-279400" algn="l" rtl="0">
              <a:lnSpc>
                <a:spcPct val="90000"/>
              </a:lnSpc>
              <a:spcBef>
                <a:spcPts val="0"/>
              </a:spcBef>
              <a:spcAft>
                <a:spcPts val="0"/>
              </a:spcAft>
              <a:buClr>
                <a:schemeClr val="dk1"/>
              </a:buClr>
              <a:buSzPts val="3700"/>
              <a:buFont typeface="Calibri" panose="020F0502020204030204"/>
              <a:buNone/>
            </a:pPr>
            <a:endParaRPr dirty="0">
              <a:solidFill>
                <a:srgbClr val="222222"/>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Clr>
                <a:schemeClr val="dk1"/>
              </a:buClr>
              <a:buSzPts val="3500"/>
              <a:buNone/>
            </a:pPr>
            <a:endParaRPr sz="2400"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104" name="Google Shape;104;p15"/>
          <p:cNvPicPr preferRelativeResize="0"/>
          <p:nvPr/>
        </p:nvPicPr>
        <p:blipFill rotWithShape="1">
          <a:blip r:embed="rId3"/>
          <a:srcRect/>
          <a:stretch>
            <a:fillRect/>
          </a:stretch>
        </p:blipFill>
        <p:spPr>
          <a:xfrm>
            <a:off x="9847669" y="0"/>
            <a:ext cx="2274570" cy="747395"/>
          </a:xfrm>
          <a:prstGeom prst="rect">
            <a:avLst/>
          </a:prstGeom>
          <a:noFill/>
          <a:ln>
            <a:noFill/>
          </a:ln>
        </p:spPr>
      </p:pic>
    </p:spTree>
    <p:extLst>
      <p:ext uri="{BB962C8B-B14F-4D97-AF65-F5344CB8AC3E}">
        <p14:creationId xmlns:p14="http://schemas.microsoft.com/office/powerpoint/2010/main" val="1445743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52" y="-66389"/>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Introduction</a:t>
            </a:r>
            <a:r>
              <a:rPr lang="en-US" sz="4800" b="1" dirty="0">
                <a:latin typeface="Times New Roman" panose="02020603050405020304" pitchFamily="18" charset="0"/>
                <a:cs typeface="Times New Roman" panose="02020603050405020304" pitchFamily="18" charset="0"/>
              </a:rPr>
              <a:t>:-</a:t>
            </a:r>
            <a:endParaRPr lang="en-IN" sz="4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2242" y="1325563"/>
            <a:ext cx="10515600" cy="4899068"/>
          </a:xfrm>
        </p:spPr>
        <p:txBody>
          <a:bodyPr>
            <a:noAutofit/>
          </a:bodyPr>
          <a:lstStyle/>
          <a:p>
            <a:r>
              <a:rPr lang="en-US" sz="2000" b="1" dirty="0">
                <a:latin typeface="Times New Roman" panose="02020603050405020304" pitchFamily="18" charset="0"/>
                <a:cs typeface="Times New Roman" panose="02020603050405020304" pitchFamily="18" charset="0"/>
              </a:rPr>
              <a:t>Title: </a:t>
            </a:r>
            <a:r>
              <a:rPr lang="en-IN" sz="2000" b="1" dirty="0">
                <a:effectLst/>
                <a:latin typeface="Times New Roman" panose="02020603050405020304" pitchFamily="18" charset="0"/>
                <a:cs typeface="Times New Roman" panose="02020603050405020304" pitchFamily="18" charset="0"/>
              </a:rPr>
              <a:t> </a:t>
            </a:r>
            <a:r>
              <a:rPr lang="en-IN" sz="2000" dirty="0">
                <a:effectLst/>
                <a:latin typeface="Times New Roman" panose="02020603050405020304" pitchFamily="18" charset="0"/>
                <a:cs typeface="Times New Roman" panose="02020603050405020304" pitchFamily="18" charset="0"/>
              </a:rPr>
              <a:t>Skin Cancer Prediction Using Deep Learning Techniques / AI-Driven Skin Cancer Detection for Early Intervention using Deep Learning.</a:t>
            </a:r>
            <a:endParaRPr lang="en-US" sz="2000" dirty="0">
              <a:latin typeface="Times New Roman" panose="02020603050405020304" pitchFamily="18" charset="0"/>
              <a:cs typeface="Times New Roman" panose="02020603050405020304" pitchFamily="18" charset="0"/>
            </a:endParaRPr>
          </a:p>
          <a:p>
            <a:r>
              <a:rPr lang="en-IN" sz="2000" dirty="0">
                <a:effectLst/>
                <a:latin typeface="Times New Roman" panose="02020603050405020304" pitchFamily="18" charset="0"/>
                <a:cs typeface="Times New Roman" panose="02020603050405020304" pitchFamily="18" charset="0"/>
              </a:rPr>
              <a:t>Skin cancer is one of the most rapidly spreading illnesses in the world and has become formidable global health challenge, with its incidence steadily increasing and posing significant health and economic burdens.</a:t>
            </a:r>
            <a:endParaRPr lang="en-IN" sz="2000" dirty="0">
              <a:latin typeface="Times New Roman" panose="02020603050405020304" pitchFamily="18" charset="0"/>
              <a:cs typeface="Times New Roman" panose="02020603050405020304" pitchFamily="18" charset="0"/>
            </a:endParaRPr>
          </a:p>
          <a:p>
            <a:pPr algn="just"/>
            <a:r>
              <a:rPr lang="en-IN" sz="2000" dirty="0">
                <a:effectLst/>
                <a:latin typeface="Times New Roman" panose="02020603050405020304" pitchFamily="18" charset="0"/>
                <a:cs typeface="Times New Roman" panose="02020603050405020304" pitchFamily="18" charset="0"/>
              </a:rPr>
              <a:t>Early detection of skin cancer is crucial accurate diagnosis of skin cancer identification for preventive approach in general. </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Early detection and accurate classification of skin cancer are pivotal for improving patient outcomes and addressing the evolving landscape of this disease</a:t>
            </a:r>
            <a:endParaRPr lang="en-US"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In response to this pressing need, our research project seeks to develop an innovative and robust system for the detection and classification of skin lesions, utilizing cutting-edge computer vision and machine learning technologies.</a:t>
            </a:r>
          </a:p>
        </p:txBody>
      </p:sp>
      <p:pic>
        <p:nvPicPr>
          <p:cNvPr id="4" name="Google Shape;104;p15"/>
          <p:cNvPicPr preferRelativeResize="0"/>
          <p:nvPr/>
        </p:nvPicPr>
        <p:blipFill rotWithShape="1">
          <a:blip r:embed="rId2"/>
          <a:srcRect/>
          <a:stretch>
            <a:fillRect/>
          </a:stretch>
        </p:blipFill>
        <p:spPr>
          <a:xfrm>
            <a:off x="9847669" y="0"/>
            <a:ext cx="2274570" cy="747395"/>
          </a:xfrm>
          <a:prstGeom prst="rect">
            <a:avLst/>
          </a:prstGeom>
          <a:noFill/>
          <a:ln>
            <a:noFill/>
          </a:ln>
        </p:spPr>
      </p:pic>
    </p:spTree>
    <p:extLst>
      <p:ext uri="{BB962C8B-B14F-4D97-AF65-F5344CB8AC3E}">
        <p14:creationId xmlns:p14="http://schemas.microsoft.com/office/powerpoint/2010/main" val="1825716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F5E1-27F4-2750-6E5A-112256019241}"/>
              </a:ext>
            </a:extLst>
          </p:cNvPr>
          <p:cNvSpPr>
            <a:spLocks noGrp="1"/>
          </p:cNvSpPr>
          <p:nvPr>
            <p:ph type="title"/>
          </p:nvPr>
        </p:nvSpPr>
        <p:spPr>
          <a:xfrm>
            <a:off x="182880" y="1"/>
            <a:ext cx="11170920" cy="1177289"/>
          </a:xfrm>
        </p:spPr>
        <p:txBody>
          <a:bodyPr>
            <a:normAutofit/>
          </a:bodyPr>
          <a:lstStyle/>
          <a:p>
            <a:r>
              <a:rPr lang="en-US" sz="4000" b="1" dirty="0">
                <a:latin typeface="Times New Roman" panose="02020603050405020304" pitchFamily="18" charset="0"/>
                <a:cs typeface="Times New Roman" panose="02020603050405020304" pitchFamily="18" charset="0"/>
              </a:rPr>
              <a:t>Objective :-</a:t>
            </a:r>
            <a:endParaRPr lang="en-US" sz="4000" dirty="0"/>
          </a:p>
        </p:txBody>
      </p:sp>
      <p:sp>
        <p:nvSpPr>
          <p:cNvPr id="3" name="Content Placeholder 2">
            <a:extLst>
              <a:ext uri="{FF2B5EF4-FFF2-40B4-BE49-F238E27FC236}">
                <a16:creationId xmlns:a16="http://schemas.microsoft.com/office/drawing/2014/main" id="{5C21208C-0F04-D0B8-3BC0-E56178E003A7}"/>
              </a:ext>
            </a:extLst>
          </p:cNvPr>
          <p:cNvSpPr>
            <a:spLocks noGrp="1"/>
          </p:cNvSpPr>
          <p:nvPr>
            <p:ph idx="1"/>
          </p:nvPr>
        </p:nvSpPr>
        <p:spPr>
          <a:xfrm>
            <a:off x="274320" y="1363742"/>
            <a:ext cx="11079480" cy="4813221"/>
          </a:xfrm>
        </p:spPr>
        <p:txBody>
          <a:bodyPr>
            <a:normAutofit/>
          </a:bodyPr>
          <a:lstStyle/>
          <a:p>
            <a:r>
              <a:rPr lang="en-IN" sz="2000" dirty="0">
                <a:latin typeface="Times New Roman" panose="02020603050405020304" pitchFamily="18" charset="0"/>
                <a:cs typeface="Times New Roman" panose="02020603050405020304" pitchFamily="18" charset="0"/>
              </a:rPr>
              <a:t>O</a:t>
            </a:r>
            <a:r>
              <a:rPr lang="en-IN" sz="2000" b="0" i="0" u="none" strike="noStrike" dirty="0">
                <a:effectLst/>
                <a:latin typeface="Times New Roman" panose="02020603050405020304" pitchFamily="18" charset="0"/>
                <a:cs typeface="Times New Roman" panose="02020603050405020304" pitchFamily="18" charset="0"/>
              </a:rPr>
              <a:t>ur research project seeks to develop an intelligent and accurate system for skin cancer detection and classification. </a:t>
            </a:r>
          </a:p>
          <a:p>
            <a:r>
              <a:rPr lang="en-IN" sz="2000" b="0" i="0" u="none" strike="noStrike" dirty="0">
                <a:effectLst/>
                <a:latin typeface="Times New Roman" panose="02020603050405020304" pitchFamily="18" charset="0"/>
                <a:cs typeface="Times New Roman" panose="02020603050405020304" pitchFamily="18" charset="0"/>
              </a:rPr>
              <a:t>By leveraging the power of computer vision and machine learning, we aim to create a solution that is not only highly accurate but also accessible to a broad spectrum of the population, bridging the gap in diagnostic capabilities. </a:t>
            </a:r>
          </a:p>
          <a:p>
            <a:r>
              <a:rPr lang="en-IN" sz="2000" b="0" i="0" u="none" strike="noStrike" dirty="0">
                <a:effectLst/>
                <a:latin typeface="Times New Roman" panose="02020603050405020304" pitchFamily="18" charset="0"/>
                <a:cs typeface="Times New Roman" panose="02020603050405020304" pitchFamily="18" charset="0"/>
              </a:rPr>
              <a:t>Through this work, we aspire to contribute to the early detection and classification of skin cancer, ultimately improving patient outcomes and reducing the global burden of this prevalent disease.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2161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685" y="43965"/>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Background</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7075" y="1351689"/>
            <a:ext cx="10515600" cy="4969101"/>
          </a:xfrm>
        </p:spPr>
        <p:txBody>
          <a:bodyPr>
            <a:normAutofit fontScale="92500" lnSpcReduction="20000"/>
          </a:bodyPr>
          <a:lstStyle/>
          <a:p>
            <a:r>
              <a:rPr lang="en-IN" sz="2600" b="0" i="0" u="none" strike="noStrike" dirty="0">
                <a:effectLst/>
                <a:latin typeface="Times New Roman" panose="02020603050405020304" pitchFamily="18" charset="0"/>
                <a:cs typeface="Times New Roman" panose="02020603050405020304" pitchFamily="18" charset="0"/>
              </a:rPr>
              <a:t>Skin cancer is a prevalent and potentially life-threatening medical condition that arises when skin cells undergo malignant transformation.</a:t>
            </a:r>
            <a:br>
              <a:rPr lang="en-IN" sz="2600" b="0" i="0" u="none" strike="noStrike" dirty="0">
                <a:effectLst/>
                <a:latin typeface="Times New Roman" panose="02020603050405020304" pitchFamily="18" charset="0"/>
                <a:cs typeface="Times New Roman" panose="02020603050405020304" pitchFamily="18" charset="0"/>
              </a:rPr>
            </a:br>
            <a:endParaRPr lang="en-US" sz="2600" b="1" i="0" dirty="0">
              <a:effectLst/>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Causes</a:t>
            </a:r>
            <a:r>
              <a:rPr lang="en-US" sz="2600" b="1" i="0" dirty="0">
                <a:effectLst/>
                <a:latin typeface="Times New Roman" panose="02020603050405020304" pitchFamily="18" charset="0"/>
                <a:cs typeface="Times New Roman" panose="02020603050405020304" pitchFamily="18" charset="0"/>
              </a:rPr>
              <a:t>:</a:t>
            </a:r>
            <a:br>
              <a:rPr lang="en-IN" sz="1600" dirty="0">
                <a:solidFill>
                  <a:srgbClr val="000000"/>
                </a:solidFill>
                <a:effectLst/>
                <a:latin typeface="Helvetica" pitchFamily="2" charset="0"/>
              </a:rPr>
            </a:br>
            <a:r>
              <a:rPr lang="en-IN" sz="1700" dirty="0">
                <a:solidFill>
                  <a:srgbClr val="000000"/>
                </a:solidFill>
                <a:effectLst/>
                <a:latin typeface="Times New Roman" panose="02020603050405020304" pitchFamily="18" charset="0"/>
                <a:cs typeface="Times New Roman" panose="02020603050405020304" pitchFamily="18" charset="0"/>
              </a:rPr>
              <a:t>- Spending more amount of time in the UV light</a:t>
            </a:r>
            <a:r>
              <a:rPr lang="en-IN" sz="1700" dirty="0">
                <a:solidFill>
                  <a:srgbClr val="000000"/>
                </a:solidFill>
                <a:latin typeface="Times New Roman" panose="02020603050405020304" pitchFamily="18" charset="0"/>
                <a:cs typeface="Times New Roman" panose="02020603050405020304" pitchFamily="18" charset="0"/>
              </a:rPr>
              <a:t> </a:t>
            </a:r>
            <a:r>
              <a:rPr lang="en-IN" sz="1700" dirty="0">
                <a:solidFill>
                  <a:srgbClr val="000000"/>
                </a:solidFill>
                <a:effectLst/>
                <a:latin typeface="Times New Roman" panose="02020603050405020304" pitchFamily="18" charset="0"/>
                <a:cs typeface="Times New Roman" panose="02020603050405020304" pitchFamily="18" charset="0"/>
              </a:rPr>
              <a:t>coming from sun.</a:t>
            </a:r>
            <a:br>
              <a:rPr lang="en-IN" sz="1700" dirty="0">
                <a:solidFill>
                  <a:srgbClr val="000000"/>
                </a:solidFill>
                <a:effectLst/>
                <a:latin typeface="Times New Roman" panose="02020603050405020304" pitchFamily="18" charset="0"/>
                <a:cs typeface="Times New Roman" panose="02020603050405020304" pitchFamily="18" charset="0"/>
              </a:rPr>
            </a:br>
            <a:r>
              <a:rPr lang="en-IN" sz="1700" dirty="0">
                <a:solidFill>
                  <a:srgbClr val="000000"/>
                </a:solidFill>
                <a:latin typeface="Times New Roman" panose="02020603050405020304" pitchFamily="18" charset="0"/>
                <a:cs typeface="Times New Roman" panose="02020603050405020304" pitchFamily="18" charset="0"/>
              </a:rPr>
              <a:t>- </a:t>
            </a:r>
            <a:r>
              <a:rPr lang="en-IN" sz="1700" dirty="0">
                <a:solidFill>
                  <a:srgbClr val="000000"/>
                </a:solidFill>
                <a:effectLst/>
                <a:latin typeface="Times New Roman" panose="02020603050405020304" pitchFamily="18" charset="0"/>
                <a:cs typeface="Times New Roman" panose="02020603050405020304" pitchFamily="18" charset="0"/>
              </a:rPr>
              <a:t>Smoking heavily, fall of hair and change of </a:t>
            </a:r>
            <a:r>
              <a:rPr lang="en-IN" sz="1700" dirty="0" err="1">
                <a:solidFill>
                  <a:srgbClr val="000000"/>
                </a:solidFill>
                <a:effectLst/>
                <a:latin typeface="Times New Roman" panose="02020603050405020304" pitchFamily="18" charset="0"/>
                <a:cs typeface="Times New Roman" panose="02020603050405020304" pitchFamily="18" charset="0"/>
              </a:rPr>
              <a:t>color</a:t>
            </a:r>
            <a:r>
              <a:rPr lang="en-IN" sz="1700" dirty="0">
                <a:solidFill>
                  <a:srgbClr val="000000"/>
                </a:solidFill>
                <a:effectLst/>
                <a:latin typeface="Times New Roman" panose="02020603050405020304" pitchFamily="18" charset="0"/>
                <a:cs typeface="Times New Roman" panose="02020603050405020304" pitchFamily="18" charset="0"/>
              </a:rPr>
              <a:t>.</a:t>
            </a:r>
            <a:br>
              <a:rPr lang="en-IN" sz="1700" dirty="0">
                <a:solidFill>
                  <a:srgbClr val="000000"/>
                </a:solidFill>
                <a:latin typeface="Times New Roman" panose="02020603050405020304" pitchFamily="18" charset="0"/>
                <a:cs typeface="Times New Roman" panose="02020603050405020304" pitchFamily="18" charset="0"/>
              </a:rPr>
            </a:br>
            <a:r>
              <a:rPr lang="en-IN" sz="1700" dirty="0">
                <a:solidFill>
                  <a:srgbClr val="000000"/>
                </a:solidFill>
                <a:latin typeface="Times New Roman" panose="02020603050405020304" pitchFamily="18" charset="0"/>
                <a:cs typeface="Times New Roman" panose="02020603050405020304" pitchFamily="18" charset="0"/>
              </a:rPr>
              <a:t>- </a:t>
            </a:r>
            <a:r>
              <a:rPr lang="en-IN" sz="1700" dirty="0">
                <a:solidFill>
                  <a:srgbClr val="000000"/>
                </a:solidFill>
                <a:effectLst/>
                <a:latin typeface="Times New Roman" panose="02020603050405020304" pitchFamily="18" charset="0"/>
                <a:cs typeface="Times New Roman" panose="02020603050405020304" pitchFamily="18" charset="0"/>
              </a:rPr>
              <a:t>Growth of moles and different shapes.</a:t>
            </a:r>
            <a:br>
              <a:rPr lang="en-IN" sz="1700" dirty="0">
                <a:solidFill>
                  <a:srgbClr val="000000"/>
                </a:solidFill>
                <a:effectLst/>
                <a:latin typeface="Times New Roman" panose="02020603050405020304" pitchFamily="18" charset="0"/>
                <a:cs typeface="Times New Roman" panose="02020603050405020304" pitchFamily="18" charset="0"/>
              </a:rPr>
            </a:br>
            <a:r>
              <a:rPr lang="en-IN" sz="1700" dirty="0">
                <a:solidFill>
                  <a:srgbClr val="000000"/>
                </a:solidFill>
                <a:effectLst/>
                <a:latin typeface="Times New Roman" panose="02020603050405020304" pitchFamily="18" charset="0"/>
                <a:cs typeface="Times New Roman" panose="02020603050405020304" pitchFamily="18" charset="0"/>
              </a:rPr>
              <a:t>- Family history of skin cancer etc.</a:t>
            </a:r>
            <a:br>
              <a:rPr lang="en-IN" sz="1700" dirty="0">
                <a:solidFill>
                  <a:srgbClr val="000000"/>
                </a:solidFill>
                <a:effectLst/>
                <a:latin typeface="Times New Roman" panose="02020603050405020304" pitchFamily="18" charset="0"/>
                <a:cs typeface="Times New Roman" panose="02020603050405020304" pitchFamily="18" charset="0"/>
              </a:rPr>
            </a:br>
            <a:endParaRPr lang="en-US" sz="1700" b="0" i="0" dirty="0">
              <a:effectLst/>
              <a:latin typeface="Times New Roman" panose="02020603050405020304" pitchFamily="18" charset="0"/>
              <a:cs typeface="Times New Roman" panose="02020603050405020304" pitchFamily="18" charset="0"/>
            </a:endParaRPr>
          </a:p>
          <a:p>
            <a:r>
              <a:rPr lang="en-US" sz="2600" b="1" i="0" dirty="0">
                <a:effectLst/>
                <a:latin typeface="Times New Roman" panose="02020603050405020304" pitchFamily="18" charset="0"/>
                <a:cs typeface="Times New Roman" panose="02020603050405020304" pitchFamily="18" charset="0"/>
              </a:rPr>
              <a:t>Prevalence and Incidence of Skin Cancer: </a:t>
            </a:r>
            <a:br>
              <a:rPr lang="en-US" sz="2400" b="1" i="0" dirty="0">
                <a:effectLst/>
                <a:latin typeface="Times New Roman" panose="02020603050405020304" pitchFamily="18" charset="0"/>
                <a:cs typeface="Times New Roman" panose="02020603050405020304" pitchFamily="18" charset="0"/>
              </a:rPr>
            </a:br>
            <a:r>
              <a:rPr lang="en-IN" sz="1700" b="0" i="0" u="none" strike="noStrike" dirty="0">
                <a:effectLst/>
                <a:latin typeface="Times New Roman" panose="02020603050405020304" pitchFamily="18" charset="0"/>
                <a:cs typeface="Times New Roman" panose="02020603050405020304" pitchFamily="18" charset="0"/>
              </a:rPr>
              <a:t>Skin cancer is one of the most frequently diagnosed cancers worldwide. According to the World Health Organization, there are more than 5 million new cases of skin cancer diagnosed each year. </a:t>
            </a:r>
            <a:br>
              <a:rPr lang="en-IN" sz="1700" b="0" i="0" u="none" strike="noStrike" dirty="0">
                <a:effectLst/>
                <a:latin typeface="Times New Roman" panose="02020603050405020304" pitchFamily="18" charset="0"/>
                <a:cs typeface="Times New Roman" panose="02020603050405020304" pitchFamily="18" charset="0"/>
              </a:rPr>
            </a:br>
            <a:br>
              <a:rPr lang="en-IN" sz="1700" b="0" i="0" u="none" strike="noStrike" dirty="0">
                <a:effectLst/>
                <a:latin typeface="Times New Roman" panose="02020603050405020304" pitchFamily="18" charset="0"/>
                <a:cs typeface="Times New Roman" panose="02020603050405020304" pitchFamily="18" charset="0"/>
              </a:rPr>
            </a:br>
            <a:endParaRPr lang="en-IN" sz="1700" b="0" i="0" u="none" strike="noStrike" dirty="0">
              <a:effectLst/>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Importance of Early Detection:</a:t>
            </a:r>
            <a:br>
              <a:rPr lang="en-US" sz="2600" b="1"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 </a:t>
            </a:r>
            <a:r>
              <a:rPr lang="en-IN" sz="1700" i="0" u="none" strike="noStrike" dirty="0">
                <a:effectLst/>
                <a:latin typeface="Times New Roman" panose="02020603050405020304" pitchFamily="18" charset="0"/>
                <a:cs typeface="Times New Roman" panose="02020603050405020304" pitchFamily="18" charset="0"/>
              </a:rPr>
              <a:t>Early detection of skin cancer is associated with significantly improved outcomes. When detected at an early stage, skin      cancer is highly curable, typically involving minor surgical procedures.</a:t>
            </a:r>
            <a:br>
              <a:rPr lang="en-IN" sz="1700" i="0" u="none" strike="noStrike" dirty="0">
                <a:effectLst/>
                <a:latin typeface="Times New Roman" panose="02020603050405020304" pitchFamily="18" charset="0"/>
                <a:cs typeface="Times New Roman" panose="02020603050405020304" pitchFamily="18" charset="0"/>
              </a:rPr>
            </a:br>
            <a:br>
              <a:rPr lang="en-IN" sz="1700" i="0" u="none" strike="noStrike" dirty="0">
                <a:effectLst/>
                <a:latin typeface="Times New Roman" panose="02020603050405020304" pitchFamily="18" charset="0"/>
                <a:cs typeface="Times New Roman" panose="02020603050405020304" pitchFamily="18" charset="0"/>
              </a:rPr>
            </a:br>
            <a:r>
              <a:rPr lang="en-IN" sz="1700" i="0" u="none" strike="noStrike" dirty="0">
                <a:effectLst/>
                <a:latin typeface="Times New Roman" panose="02020603050405020304" pitchFamily="18" charset="0"/>
                <a:cs typeface="Times New Roman" panose="02020603050405020304" pitchFamily="18" charset="0"/>
              </a:rPr>
              <a:t>- In contrast, advanced-stage skin cancer often requires more aggressive and invasive treatments, leading to a reduced  likelihood of survival and a lower quality of life for affected individuals.</a:t>
            </a:r>
          </a:p>
          <a:p>
            <a:pPr marL="0" indent="0">
              <a:buNone/>
            </a:pPr>
            <a:br>
              <a:rPr lang="en-IN" sz="1600" dirty="0"/>
            </a:br>
            <a:endParaRPr lang="en-US" sz="2400" b="1" dirty="0">
              <a:latin typeface="Times New Roman" panose="02020603050405020304" pitchFamily="18" charset="0"/>
              <a:cs typeface="Times New Roman" panose="02020603050405020304" pitchFamily="18" charset="0"/>
            </a:endParaRPr>
          </a:p>
        </p:txBody>
      </p:sp>
      <p:pic>
        <p:nvPicPr>
          <p:cNvPr id="4" name="Google Shape;104;p15"/>
          <p:cNvPicPr preferRelativeResize="0"/>
          <p:nvPr/>
        </p:nvPicPr>
        <p:blipFill rotWithShape="1">
          <a:blip r:embed="rId2"/>
          <a:srcRect/>
          <a:stretch>
            <a:fillRect/>
          </a:stretch>
        </p:blipFill>
        <p:spPr>
          <a:xfrm>
            <a:off x="9847669" y="26126"/>
            <a:ext cx="2274570" cy="747395"/>
          </a:xfrm>
          <a:prstGeom prst="rect">
            <a:avLst/>
          </a:prstGeom>
          <a:noFill/>
          <a:ln>
            <a:noFill/>
          </a:ln>
        </p:spPr>
      </p:pic>
    </p:spTree>
    <p:extLst>
      <p:ext uri="{BB962C8B-B14F-4D97-AF65-F5344CB8AC3E}">
        <p14:creationId xmlns:p14="http://schemas.microsoft.com/office/powerpoint/2010/main" val="2694585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685" y="43965"/>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Background</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7075" y="1351689"/>
            <a:ext cx="10515600" cy="5462346"/>
          </a:xfrm>
        </p:spPr>
        <p:txBody>
          <a:bodyPr>
            <a:normAutofit fontScale="70000" lnSpcReduction="20000"/>
          </a:bodyPr>
          <a:lstStyle/>
          <a:p>
            <a:r>
              <a:rPr lang="en-US" sz="2600" b="1" dirty="0">
                <a:latin typeface="Times New Roman" panose="02020603050405020304" pitchFamily="18" charset="0"/>
                <a:cs typeface="Times New Roman" panose="02020603050405020304" pitchFamily="18" charset="0"/>
              </a:rPr>
              <a:t>Current Methods for Skin Cancer Detection</a:t>
            </a:r>
            <a:r>
              <a:rPr lang="en-US" sz="2600" b="1" i="0" dirty="0">
                <a:effectLst/>
                <a:latin typeface="Times New Roman" panose="02020603050405020304" pitchFamily="18" charset="0"/>
                <a:cs typeface="Times New Roman" panose="02020603050405020304" pitchFamily="18" charset="0"/>
              </a:rPr>
              <a:t>:</a:t>
            </a:r>
            <a:br>
              <a:rPr lang="en-IN" sz="1600" dirty="0">
                <a:solidFill>
                  <a:srgbClr val="000000"/>
                </a:solidFill>
                <a:effectLst/>
                <a:latin typeface="Helvetica" pitchFamily="2" charset="0"/>
              </a:rPr>
            </a:br>
            <a:r>
              <a:rPr lang="en-IN" sz="2600" dirty="0">
                <a:solidFill>
                  <a:srgbClr val="000000"/>
                </a:solidFill>
                <a:effectLst/>
                <a:latin typeface="Times New Roman" panose="02020603050405020304" pitchFamily="18" charset="0"/>
                <a:cs typeface="Times New Roman" panose="02020603050405020304" pitchFamily="18" charset="0"/>
              </a:rPr>
              <a:t>The current standard for skin cancer detection involves visual examination by dermatologists, where they assess skin lesions for characteristics such as size, shape, </a:t>
            </a:r>
            <a:r>
              <a:rPr lang="en-IN" sz="2600" dirty="0" err="1">
                <a:solidFill>
                  <a:srgbClr val="000000"/>
                </a:solidFill>
                <a:effectLst/>
                <a:latin typeface="Times New Roman" panose="02020603050405020304" pitchFamily="18" charset="0"/>
                <a:cs typeface="Times New Roman" panose="02020603050405020304" pitchFamily="18" charset="0"/>
              </a:rPr>
              <a:t>color</a:t>
            </a:r>
            <a:r>
              <a:rPr lang="en-IN" sz="2600" dirty="0">
                <a:solidFill>
                  <a:srgbClr val="000000"/>
                </a:solidFill>
                <a:effectLst/>
                <a:latin typeface="Times New Roman" panose="02020603050405020304" pitchFamily="18" charset="0"/>
                <a:cs typeface="Times New Roman" panose="02020603050405020304" pitchFamily="18" charset="0"/>
              </a:rPr>
              <a:t>, and changes over time. </a:t>
            </a:r>
            <a:br>
              <a:rPr lang="en-IN" sz="2600" dirty="0">
                <a:solidFill>
                  <a:srgbClr val="000000"/>
                </a:solidFill>
                <a:effectLst/>
                <a:latin typeface="Times New Roman" panose="02020603050405020304" pitchFamily="18" charset="0"/>
                <a:cs typeface="Times New Roman" panose="02020603050405020304" pitchFamily="18" charset="0"/>
              </a:rPr>
            </a:br>
            <a:br>
              <a:rPr lang="en-IN" sz="2600" dirty="0">
                <a:solidFill>
                  <a:srgbClr val="000000"/>
                </a:solidFill>
                <a:effectLst/>
                <a:latin typeface="Times New Roman" panose="02020603050405020304" pitchFamily="18" charset="0"/>
                <a:cs typeface="Times New Roman" panose="02020603050405020304" pitchFamily="18" charset="0"/>
              </a:rPr>
            </a:br>
            <a:r>
              <a:rPr lang="en-IN" sz="2600" dirty="0" err="1">
                <a:solidFill>
                  <a:srgbClr val="000000"/>
                </a:solidFill>
                <a:effectLst/>
                <a:latin typeface="Times New Roman" panose="02020603050405020304" pitchFamily="18" charset="0"/>
                <a:cs typeface="Times New Roman" panose="02020603050405020304" pitchFamily="18" charset="0"/>
              </a:rPr>
              <a:t>Dermoscopy</a:t>
            </a:r>
            <a:r>
              <a:rPr lang="en-IN" sz="2600" dirty="0">
                <a:solidFill>
                  <a:srgbClr val="000000"/>
                </a:solidFill>
                <a:effectLst/>
                <a:latin typeface="Times New Roman" panose="02020603050405020304" pitchFamily="18" charset="0"/>
                <a:cs typeface="Times New Roman" panose="02020603050405020304" pitchFamily="18" charset="0"/>
              </a:rPr>
              <a:t>, a technique that involves using a handheld magnifier, is also commonly employed to aid in the examination. Biopsies are conducted to confirm a diagnosis.</a:t>
            </a:r>
            <a:br>
              <a:rPr lang="en-IN" sz="2600" dirty="0">
                <a:solidFill>
                  <a:srgbClr val="000000"/>
                </a:solidFill>
                <a:effectLst/>
                <a:latin typeface="Times New Roman" panose="02020603050405020304" pitchFamily="18" charset="0"/>
                <a:cs typeface="Times New Roman" panose="02020603050405020304" pitchFamily="18" charset="0"/>
              </a:rPr>
            </a:br>
            <a:br>
              <a:rPr lang="en-IN" sz="2600" dirty="0">
                <a:solidFill>
                  <a:srgbClr val="000000"/>
                </a:solidFill>
                <a:effectLst/>
                <a:latin typeface="Times New Roman" panose="02020603050405020304" pitchFamily="18" charset="0"/>
                <a:cs typeface="Times New Roman" panose="02020603050405020304" pitchFamily="18" charset="0"/>
              </a:rPr>
            </a:br>
            <a:r>
              <a:rPr lang="en-IN" sz="2600" dirty="0">
                <a:solidFill>
                  <a:srgbClr val="000000"/>
                </a:solidFill>
                <a:effectLst/>
                <a:latin typeface="Times New Roman" panose="02020603050405020304" pitchFamily="18" charset="0"/>
                <a:cs typeface="Times New Roman" panose="02020603050405020304" pitchFamily="18" charset="0"/>
              </a:rPr>
              <a:t>While these methods have proven effective to some extent, they have limitations, including subjectivity, interobserver variability, and the requirement for specialized expertise. Moreover, access to dermatologists may be limited in some regions, resulting in delayed diagnosis and treatment.</a:t>
            </a:r>
            <a:br>
              <a:rPr lang="en-IN" sz="2200" dirty="0">
                <a:solidFill>
                  <a:srgbClr val="000000"/>
                </a:solidFill>
                <a:effectLst/>
                <a:latin typeface="Times New Roman" panose="02020603050405020304" pitchFamily="18" charset="0"/>
                <a:cs typeface="Times New Roman" panose="02020603050405020304" pitchFamily="18" charset="0"/>
              </a:rPr>
            </a:br>
            <a:br>
              <a:rPr lang="en-IN" sz="2200" dirty="0">
                <a:solidFill>
                  <a:srgbClr val="000000"/>
                </a:solidFill>
                <a:effectLst/>
                <a:latin typeface="Times New Roman" panose="02020603050405020304" pitchFamily="18" charset="0"/>
                <a:cs typeface="Times New Roman" panose="02020603050405020304" pitchFamily="18" charset="0"/>
              </a:rPr>
            </a:br>
            <a:endParaRPr lang="en-US" sz="2200" b="0" i="0" dirty="0">
              <a:effectLst/>
              <a:latin typeface="Times New Roman" panose="02020603050405020304" pitchFamily="18" charset="0"/>
              <a:cs typeface="Times New Roman" panose="02020603050405020304" pitchFamily="18" charset="0"/>
            </a:endParaRPr>
          </a:p>
          <a:p>
            <a:r>
              <a:rPr lang="en-US" sz="2600" b="1" i="0" dirty="0">
                <a:effectLst/>
                <a:latin typeface="Times New Roman" panose="02020603050405020304" pitchFamily="18" charset="0"/>
                <a:cs typeface="Times New Roman" panose="02020603050405020304" pitchFamily="18" charset="0"/>
              </a:rPr>
              <a:t>Technological Advancements: </a:t>
            </a:r>
            <a:br>
              <a:rPr lang="en-US" sz="2400" b="1" i="0" dirty="0">
                <a:effectLst/>
                <a:latin typeface="Times New Roman" panose="02020603050405020304" pitchFamily="18" charset="0"/>
                <a:cs typeface="Times New Roman" panose="02020603050405020304" pitchFamily="18" charset="0"/>
              </a:rPr>
            </a:br>
            <a:r>
              <a:rPr lang="en-US" sz="2600" i="0" dirty="0">
                <a:effectLst/>
                <a:latin typeface="Times New Roman" panose="02020603050405020304" pitchFamily="18" charset="0"/>
                <a:cs typeface="Times New Roman" panose="02020603050405020304" pitchFamily="18" charset="0"/>
              </a:rPr>
              <a:t>Recent advancements in computer vision and machine learning have opened up new possibilities for the automated detection and classification of skin lesions.</a:t>
            </a:r>
            <a:br>
              <a:rPr lang="en-US" sz="2600" i="0" dirty="0">
                <a:effectLst/>
                <a:latin typeface="Times New Roman" panose="02020603050405020304" pitchFamily="18" charset="0"/>
                <a:cs typeface="Times New Roman" panose="02020603050405020304" pitchFamily="18" charset="0"/>
              </a:rPr>
            </a:br>
            <a:br>
              <a:rPr lang="en-US" sz="2600" i="0" dirty="0">
                <a:effectLst/>
                <a:latin typeface="Times New Roman" panose="02020603050405020304" pitchFamily="18" charset="0"/>
                <a:cs typeface="Times New Roman" panose="02020603050405020304" pitchFamily="18" charset="0"/>
              </a:rPr>
            </a:br>
            <a:r>
              <a:rPr lang="en-US" sz="2600" i="0" dirty="0">
                <a:effectLst/>
                <a:latin typeface="Times New Roman" panose="02020603050405020304" pitchFamily="18" charset="0"/>
                <a:cs typeface="Times New Roman" panose="02020603050405020304" pitchFamily="18" charset="0"/>
              </a:rPr>
              <a:t>These technologies allow for the analysis of images of skin lesions, enabling rapid, objective, and consistent evaluation. Machine learning algorithms can be trained on large datasets of dermatological images to identify patterns and features associated with different skin cancer types.</a:t>
            </a:r>
            <a:br>
              <a:rPr lang="en-US" sz="2600" i="0" dirty="0">
                <a:effectLst/>
                <a:latin typeface="Times New Roman" panose="02020603050405020304" pitchFamily="18" charset="0"/>
                <a:cs typeface="Times New Roman" panose="02020603050405020304" pitchFamily="18" charset="0"/>
              </a:rPr>
            </a:br>
            <a:br>
              <a:rPr lang="en-US" sz="2600" i="0" dirty="0">
                <a:effectLst/>
                <a:latin typeface="Times New Roman" panose="02020603050405020304" pitchFamily="18" charset="0"/>
                <a:cs typeface="Times New Roman" panose="02020603050405020304" pitchFamily="18" charset="0"/>
              </a:rPr>
            </a:br>
            <a:r>
              <a:rPr lang="en-US" sz="2600" i="0" dirty="0">
                <a:effectLst/>
                <a:latin typeface="Times New Roman" panose="02020603050405020304" pitchFamily="18" charset="0"/>
                <a:cs typeface="Times New Roman" panose="02020603050405020304" pitchFamily="18" charset="0"/>
              </a:rPr>
              <a:t>This research project aims to harness these technological advancements to develop a robust and efficient system for skin cancer detection and classification</a:t>
            </a:r>
          </a:p>
          <a:p>
            <a:pPr marL="0" indent="0">
              <a:buNone/>
            </a:pPr>
            <a:br>
              <a:rPr lang="en-IN" sz="1600" dirty="0"/>
            </a:br>
            <a:endParaRPr lang="en-US" sz="2400" b="1" dirty="0">
              <a:latin typeface="Times New Roman" panose="02020603050405020304" pitchFamily="18" charset="0"/>
              <a:cs typeface="Times New Roman" panose="02020603050405020304" pitchFamily="18" charset="0"/>
            </a:endParaRPr>
          </a:p>
        </p:txBody>
      </p:sp>
      <p:pic>
        <p:nvPicPr>
          <p:cNvPr id="4" name="Google Shape;104;p15"/>
          <p:cNvPicPr preferRelativeResize="0"/>
          <p:nvPr/>
        </p:nvPicPr>
        <p:blipFill rotWithShape="1">
          <a:blip r:embed="rId2"/>
          <a:srcRect/>
          <a:stretch>
            <a:fillRect/>
          </a:stretch>
        </p:blipFill>
        <p:spPr>
          <a:xfrm>
            <a:off x="9847669" y="26126"/>
            <a:ext cx="2274570" cy="747395"/>
          </a:xfrm>
          <a:prstGeom prst="rect">
            <a:avLst/>
          </a:prstGeom>
          <a:noFill/>
          <a:ln>
            <a:noFill/>
          </a:ln>
        </p:spPr>
      </p:pic>
    </p:spTree>
    <p:extLst>
      <p:ext uri="{BB962C8B-B14F-4D97-AF65-F5344CB8AC3E}">
        <p14:creationId xmlns:p14="http://schemas.microsoft.com/office/powerpoint/2010/main" val="1763348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527" y="26126"/>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Motivation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84527" y="1174460"/>
            <a:ext cx="11275233" cy="5226340"/>
          </a:xfrm>
        </p:spPr>
        <p:txBody>
          <a:bodyPr>
            <a:normAutofit lnSpcReduction="10000"/>
          </a:bodyPr>
          <a:lstStyle/>
          <a:p>
            <a:r>
              <a:rPr lang="en-IN" sz="2400" b="1" i="0" u="none" strike="noStrike" dirty="0">
                <a:effectLst/>
                <a:latin typeface="Times New Roman" panose="02020603050405020304" pitchFamily="18" charset="0"/>
                <a:cs typeface="Times New Roman" panose="02020603050405020304" pitchFamily="18" charset="0"/>
              </a:rPr>
              <a:t>Current Limitations:</a:t>
            </a:r>
            <a:br>
              <a:rPr lang="en-IN" sz="2400" b="1" i="0" u="none" strike="noStrike" dirty="0">
                <a:effectLst/>
                <a:latin typeface="Times New Roman" panose="02020603050405020304" pitchFamily="18" charset="0"/>
                <a:cs typeface="Times New Roman" panose="02020603050405020304" pitchFamily="18" charset="0"/>
              </a:rPr>
            </a:br>
            <a:r>
              <a:rPr lang="en-IN" sz="1600" i="0" u="none" strike="noStrike" dirty="0">
                <a:effectLst/>
                <a:latin typeface="Times New Roman" panose="02020603050405020304" pitchFamily="18" charset="0"/>
                <a:cs typeface="Times New Roman" panose="02020603050405020304" pitchFamily="18" charset="0"/>
              </a:rPr>
              <a:t>Currently, skin cancer detection methods primarily rely on visual examination and biopsies, which can be subjective, costly, and time-consuming.</a:t>
            </a:r>
            <a:br>
              <a:rPr lang="en-IN" sz="1600" i="0" u="none" strike="noStrike" dirty="0">
                <a:effectLst/>
                <a:latin typeface="Times New Roman" panose="02020603050405020304" pitchFamily="18" charset="0"/>
                <a:cs typeface="Times New Roman" panose="02020603050405020304" pitchFamily="18" charset="0"/>
              </a:rPr>
            </a:br>
            <a:br>
              <a:rPr lang="en-IN" sz="1600" i="0" u="none" strike="noStrike" dirty="0">
                <a:effectLst/>
                <a:latin typeface="Times New Roman" panose="02020603050405020304" pitchFamily="18" charset="0"/>
                <a:cs typeface="Times New Roman" panose="02020603050405020304" pitchFamily="18" charset="0"/>
              </a:rPr>
            </a:br>
            <a:r>
              <a:rPr lang="en-IN" sz="1600" i="0" u="none" strike="noStrike" dirty="0">
                <a:effectLst/>
                <a:latin typeface="Times New Roman" panose="02020603050405020304" pitchFamily="18" charset="0"/>
                <a:cs typeface="Times New Roman" panose="02020603050405020304" pitchFamily="18" charset="0"/>
              </a:rPr>
              <a:t>Moreover, the accuracy of these methods, especially in distinguishing between benign and malignant lesions, is not always reliable. </a:t>
            </a:r>
            <a:br>
              <a:rPr lang="en-IN" sz="1600" i="0" u="none" strike="noStrike" dirty="0">
                <a:effectLst/>
                <a:latin typeface="Times New Roman" panose="02020603050405020304" pitchFamily="18" charset="0"/>
                <a:cs typeface="Times New Roman" panose="02020603050405020304" pitchFamily="18" charset="0"/>
              </a:rPr>
            </a:br>
            <a:r>
              <a:rPr lang="en-IN" sz="1600" i="0" u="none" strike="noStrike" dirty="0">
                <a:effectLst/>
                <a:latin typeface="Times New Roman" panose="02020603050405020304" pitchFamily="18" charset="0"/>
                <a:cs typeface="Times New Roman" panose="02020603050405020304" pitchFamily="18" charset="0"/>
              </a:rPr>
              <a:t>As a result, a large number of cases go undetected until they reach advanced stages.</a:t>
            </a:r>
          </a:p>
          <a:p>
            <a:r>
              <a:rPr lang="en-US" sz="2400" b="1" i="0" dirty="0">
                <a:effectLst/>
                <a:latin typeface="Times New Roman" panose="02020603050405020304" pitchFamily="18" charset="0"/>
                <a:cs typeface="Times New Roman" panose="02020603050405020304" pitchFamily="18" charset="0"/>
              </a:rPr>
              <a:t>Importance of Early Detection:</a:t>
            </a:r>
            <a:br>
              <a:rPr lang="en-US" sz="2400" b="1" i="0" dirty="0">
                <a:effectLst/>
                <a:latin typeface="Times New Roman" panose="02020603050405020304" pitchFamily="18" charset="0"/>
                <a:cs typeface="Times New Roman" panose="02020603050405020304" pitchFamily="18" charset="0"/>
              </a:rPr>
            </a:br>
            <a:r>
              <a:rPr lang="en-US" sz="1600" i="0" dirty="0">
                <a:effectLst/>
                <a:latin typeface="Times New Roman" panose="02020603050405020304" pitchFamily="18" charset="0"/>
                <a:cs typeface="Times New Roman" panose="02020603050405020304" pitchFamily="18" charset="0"/>
              </a:rPr>
              <a:t>Early detection of skin cancer is critical for increasing the chances of successful treatment and, ultimately, saving lives.</a:t>
            </a:r>
            <a:br>
              <a:rPr lang="en-US" sz="1600" i="0" dirty="0">
                <a:effectLst/>
                <a:latin typeface="Times New Roman" panose="02020603050405020304" pitchFamily="18" charset="0"/>
                <a:cs typeface="Times New Roman" panose="02020603050405020304" pitchFamily="18" charset="0"/>
              </a:rPr>
            </a:br>
            <a:br>
              <a:rPr lang="en-US" sz="1600" i="0" dirty="0">
                <a:effectLst/>
                <a:latin typeface="Times New Roman" panose="02020603050405020304" pitchFamily="18" charset="0"/>
                <a:cs typeface="Times New Roman" panose="02020603050405020304" pitchFamily="18" charset="0"/>
              </a:rPr>
            </a:br>
            <a:r>
              <a:rPr lang="en-US" sz="1600" i="0" dirty="0">
                <a:effectLst/>
                <a:latin typeface="Times New Roman" panose="02020603050405020304" pitchFamily="18" charset="0"/>
                <a:cs typeface="Times New Roman" panose="02020603050405020304" pitchFamily="18" charset="0"/>
              </a:rPr>
              <a:t>Research has shown that when skin cancer is identified in its initial stages, the five-year survival rate is notably higher. </a:t>
            </a:r>
          </a:p>
          <a:p>
            <a:r>
              <a:rPr lang="en-US" sz="2400" b="1" i="0" dirty="0">
                <a:effectLst/>
                <a:latin typeface="Times New Roman" panose="02020603050405020304" pitchFamily="18" charset="0"/>
                <a:cs typeface="Times New Roman" panose="02020603050405020304" pitchFamily="18" charset="0"/>
              </a:rPr>
              <a:t>Technological Advancements:</a:t>
            </a:r>
            <a:br>
              <a:rPr lang="en-US" sz="2400" b="1" i="0" dirty="0">
                <a:effectLst/>
                <a:latin typeface="Times New Roman" panose="02020603050405020304" pitchFamily="18" charset="0"/>
                <a:cs typeface="Times New Roman" panose="02020603050405020304" pitchFamily="18" charset="0"/>
              </a:rPr>
            </a:br>
            <a:r>
              <a:rPr lang="en-US" sz="1600" i="0" dirty="0">
                <a:effectLst/>
                <a:latin typeface="Times New Roman" panose="02020603050405020304" pitchFamily="18" charset="0"/>
                <a:cs typeface="Times New Roman" panose="02020603050405020304" pitchFamily="18" charset="0"/>
              </a:rPr>
              <a:t>Recent advancements in computer vision, machine learning, and dermatology offer an exciting opportunity to revolutionize the field of skin cancer detection.</a:t>
            </a:r>
            <a:br>
              <a:rPr lang="en-US" sz="1800" b="1" i="0" dirty="0">
                <a:effectLst/>
                <a:latin typeface="Times New Roman" panose="02020603050405020304" pitchFamily="18" charset="0"/>
                <a:cs typeface="Times New Roman" panose="02020603050405020304" pitchFamily="18" charset="0"/>
              </a:rPr>
            </a:br>
            <a:endParaRPr lang="en-US" sz="1800" b="1" i="0" dirty="0">
              <a:effectLst/>
              <a:latin typeface="Times New Roman" panose="02020603050405020304" pitchFamily="18" charset="0"/>
              <a:cs typeface="Times New Roman" panose="02020603050405020304" pitchFamily="18" charset="0"/>
            </a:endParaRPr>
          </a:p>
          <a:p>
            <a:r>
              <a:rPr lang="en-US" sz="2400" b="1" i="0" dirty="0">
                <a:effectLst/>
                <a:latin typeface="Times New Roman" panose="02020603050405020304" pitchFamily="18" charset="0"/>
                <a:cs typeface="Times New Roman" panose="02020603050405020304" pitchFamily="18" charset="0"/>
              </a:rPr>
              <a:t>Societal Implications:</a:t>
            </a:r>
            <a:br>
              <a:rPr lang="en-US" sz="2400" b="1" i="0" dirty="0">
                <a:effectLst/>
                <a:latin typeface="Times New Roman" panose="02020603050405020304" pitchFamily="18" charset="0"/>
                <a:cs typeface="Times New Roman" panose="02020603050405020304" pitchFamily="18" charset="0"/>
              </a:rPr>
            </a:br>
            <a:r>
              <a:rPr lang="en-US" sz="1600" i="0" dirty="0">
                <a:effectLst/>
                <a:latin typeface="Times New Roman" panose="02020603050405020304" pitchFamily="18" charset="0"/>
                <a:cs typeface="Times New Roman" panose="02020603050405020304" pitchFamily="18" charset="0"/>
              </a:rPr>
              <a:t>The outcomes of this research extend beyond individuals; they hold the potential to transform healthcare and reduce the economic burden on healthcare systems. </a:t>
            </a:r>
            <a:br>
              <a:rPr lang="en-US" sz="1600" i="0" dirty="0">
                <a:effectLst/>
                <a:latin typeface="Times New Roman" panose="02020603050405020304" pitchFamily="18" charset="0"/>
                <a:cs typeface="Times New Roman" panose="02020603050405020304" pitchFamily="18" charset="0"/>
              </a:rPr>
            </a:br>
            <a:br>
              <a:rPr lang="en-US" sz="1600" i="0" dirty="0">
                <a:effectLst/>
                <a:latin typeface="Times New Roman" panose="02020603050405020304" pitchFamily="18" charset="0"/>
                <a:cs typeface="Times New Roman" panose="02020603050405020304" pitchFamily="18" charset="0"/>
              </a:rPr>
            </a:br>
            <a:r>
              <a:rPr lang="en-US" sz="1600" i="0" dirty="0">
                <a:effectLst/>
                <a:latin typeface="Times New Roman" panose="02020603050405020304" pitchFamily="18" charset="0"/>
                <a:cs typeface="Times New Roman" panose="02020603050405020304" pitchFamily="18" charset="0"/>
              </a:rPr>
              <a:t>By improving early detection, we can facilitate timely intervention, reduce treatment costs, and enhance the quality of life for individuals at risk of skin cancer.</a:t>
            </a:r>
          </a:p>
        </p:txBody>
      </p:sp>
      <p:pic>
        <p:nvPicPr>
          <p:cNvPr id="4" name="Google Shape;104;p15"/>
          <p:cNvPicPr preferRelativeResize="0"/>
          <p:nvPr/>
        </p:nvPicPr>
        <p:blipFill rotWithShape="1">
          <a:blip r:embed="rId2"/>
          <a:srcRect/>
          <a:stretch>
            <a:fillRect/>
          </a:stretch>
        </p:blipFill>
        <p:spPr>
          <a:xfrm>
            <a:off x="9847669" y="26126"/>
            <a:ext cx="2274570" cy="747395"/>
          </a:xfrm>
          <a:prstGeom prst="rect">
            <a:avLst/>
          </a:prstGeom>
          <a:noFill/>
          <a:ln>
            <a:noFill/>
          </a:ln>
        </p:spPr>
      </p:pic>
    </p:spTree>
    <p:extLst>
      <p:ext uri="{BB962C8B-B14F-4D97-AF65-F5344CB8AC3E}">
        <p14:creationId xmlns:p14="http://schemas.microsoft.com/office/powerpoint/2010/main" val="2805796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796" y="300184"/>
            <a:ext cx="10515600" cy="810531"/>
          </a:xfrm>
        </p:spPr>
        <p:txBody>
          <a:bodyPr>
            <a:normAutofit/>
          </a:bodyPr>
          <a:lstStyle/>
          <a:p>
            <a:r>
              <a:rPr lang="en-IN" sz="4000" b="1" dirty="0">
                <a:latin typeface="Times New Roman" panose="02020603050405020304" pitchFamily="18" charset="0"/>
                <a:cs typeface="Times New Roman" panose="02020603050405020304" pitchFamily="18" charset="0"/>
              </a:rPr>
              <a:t>Base Paper </a:t>
            </a:r>
          </a:p>
        </p:txBody>
      </p:sp>
      <p:sp>
        <p:nvSpPr>
          <p:cNvPr id="3" name="Content Placeholder 2"/>
          <p:cNvSpPr>
            <a:spLocks noGrp="1"/>
          </p:cNvSpPr>
          <p:nvPr>
            <p:ph idx="1"/>
          </p:nvPr>
        </p:nvSpPr>
        <p:spPr>
          <a:xfrm>
            <a:off x="209294" y="1110715"/>
            <a:ext cx="11526903" cy="5313922"/>
          </a:xfrm>
        </p:spPr>
        <p:txBody>
          <a:bodyPr>
            <a:noAutofit/>
          </a:bodyPr>
          <a:lstStyle/>
          <a:p>
            <a:pPr marL="0" indent="0" algn="just">
              <a:buNone/>
            </a:pPr>
            <a:r>
              <a:rPr lang="en-US" sz="2400" b="1" dirty="0">
                <a:latin typeface="Times New Roman" panose="02020603050405020304" pitchFamily="18" charset="0"/>
                <a:cs typeface="Times New Roman" panose="02020603050405020304" pitchFamily="18" charset="0"/>
              </a:rPr>
              <a:t>Introduction:</a:t>
            </a:r>
          </a:p>
          <a:p>
            <a:pPr marL="0" indent="0">
              <a:buNone/>
            </a:pPr>
            <a:r>
              <a:rPr lang="en-IN" sz="2000" dirty="0">
                <a:effectLst/>
                <a:latin typeface="Times New Roman" panose="02020603050405020304" pitchFamily="18" charset="0"/>
                <a:cs typeface="Times New Roman" panose="02020603050405020304" pitchFamily="18" charset="0"/>
              </a:rPr>
              <a:t>R Raja </a:t>
            </a:r>
            <a:r>
              <a:rPr lang="en-IN" sz="2000" dirty="0" err="1">
                <a:effectLst/>
                <a:latin typeface="Times New Roman" panose="02020603050405020304" pitchFamily="18" charset="0"/>
                <a:cs typeface="Times New Roman" panose="02020603050405020304" pitchFamily="18" charset="0"/>
              </a:rPr>
              <a:t>Sekar</a:t>
            </a:r>
            <a:r>
              <a:rPr lang="en-IN" sz="2000" dirty="0">
                <a:effectLst/>
                <a:latin typeface="Times New Roman" panose="02020603050405020304" pitchFamily="18" charset="0"/>
                <a:cs typeface="Times New Roman" panose="02020603050405020304" pitchFamily="18" charset="0"/>
              </a:rPr>
              <a:t>; Y </a:t>
            </a:r>
            <a:r>
              <a:rPr lang="en-IN" sz="2000" dirty="0" err="1">
                <a:effectLst/>
                <a:latin typeface="Times New Roman" panose="02020603050405020304" pitchFamily="18" charset="0"/>
                <a:cs typeface="Times New Roman" panose="02020603050405020304" pitchFamily="18" charset="0"/>
              </a:rPr>
              <a:t>Jagan</a:t>
            </a:r>
            <a:r>
              <a:rPr lang="en-IN" sz="2000" dirty="0">
                <a:effectLst/>
                <a:latin typeface="Times New Roman" panose="02020603050405020304" pitchFamily="18" charset="0"/>
                <a:cs typeface="Times New Roman" panose="02020603050405020304" pitchFamily="18" charset="0"/>
              </a:rPr>
              <a:t> Mohan Reddy; K Nani; C Sai </a:t>
            </a:r>
            <a:r>
              <a:rPr lang="en-IN" sz="2000" dirty="0" err="1">
                <a:effectLst/>
                <a:latin typeface="Times New Roman" panose="02020603050405020304" pitchFamily="18" charset="0"/>
                <a:cs typeface="Times New Roman" panose="02020603050405020304" pitchFamily="18" charset="0"/>
              </a:rPr>
              <a:t>Prathap</a:t>
            </a:r>
            <a:r>
              <a:rPr lang="en-IN" sz="2000" dirty="0">
                <a:effectLst/>
                <a:latin typeface="Times New Roman" panose="02020603050405020304" pitchFamily="18" charset="0"/>
                <a:cs typeface="Times New Roman" panose="02020603050405020304" pitchFamily="18" charset="0"/>
              </a:rPr>
              <a:t> Reddy; K Chiranjeevi; K Vikram, “Skin Cancer Prediction Using Deep Learning Techniques”, 2023 4th International Conference on Signal Processing and Communication (ICSPC), IEEE Conference, 2023.</a:t>
            </a:r>
          </a:p>
          <a:p>
            <a:pPr marL="0" indent="0">
              <a:buNone/>
            </a:pPr>
            <a:endParaRPr lang="en-IN" sz="1600" dirty="0">
              <a:effectLst/>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Methodology:</a:t>
            </a:r>
            <a:br>
              <a:rPr lang="en-US" sz="24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I</a:t>
            </a:r>
            <a:r>
              <a:rPr lang="en-IN" sz="2000" dirty="0">
                <a:effectLst/>
                <a:latin typeface="Times New Roman" panose="02020603050405020304" pitchFamily="18" charset="0"/>
                <a:cs typeface="Times New Roman" panose="02020603050405020304" pitchFamily="18" charset="0"/>
              </a:rPr>
              <a:t>n this base paper they have used </a:t>
            </a:r>
            <a:r>
              <a:rPr lang="en-IN" sz="2000" dirty="0" err="1">
                <a:effectLst/>
                <a:latin typeface="Times New Roman" panose="02020603050405020304" pitchFamily="18" charset="0"/>
                <a:cs typeface="Times New Roman" panose="02020603050405020304" pitchFamily="18" charset="0"/>
              </a:rPr>
              <a:t>ResNet</a:t>
            </a:r>
            <a:r>
              <a:rPr lang="en-IN" sz="2000" dirty="0">
                <a:effectLst/>
                <a:latin typeface="Times New Roman" panose="02020603050405020304" pitchFamily="18" charset="0"/>
                <a:cs typeface="Times New Roman" panose="02020603050405020304" pitchFamily="18" charset="0"/>
              </a:rPr>
              <a:t> Model, and used 3 (multi classes) for classification 1. Melanoma 2. Basal cell Carcinoma 3. Squamous cell skin cancer. Accuracy achieved 82.7 %.</a:t>
            </a:r>
          </a:p>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Dataset:</a:t>
            </a:r>
            <a:br>
              <a:rPr lang="en-US" sz="24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authors utilized a dataset containing 10000 images for skin cancer which can be classified into 2 or 3 or 7 classes. The name of Dataset is </a:t>
            </a:r>
            <a:r>
              <a:rPr lang="en-IN" sz="2000" dirty="0">
                <a:solidFill>
                  <a:srgbClr val="000000"/>
                </a:solidFill>
                <a:effectLst/>
                <a:latin typeface="Times New Roman" panose="02020603050405020304" pitchFamily="18" charset="0"/>
                <a:cs typeface="Times New Roman" panose="02020603050405020304" pitchFamily="18" charset="0"/>
              </a:rPr>
              <a:t>HAM10000 and is is available on Kaggle.</a:t>
            </a:r>
            <a:endParaRPr lang="en-US" sz="2000" dirty="0">
              <a:latin typeface="Times New Roman" panose="02020603050405020304" pitchFamily="18" charset="0"/>
              <a:cs typeface="Times New Roman" panose="02020603050405020304" pitchFamily="18" charset="0"/>
            </a:endParaRPr>
          </a:p>
          <a:p>
            <a:pPr marL="457200" lvl="1" indent="0" algn="just">
              <a:buNone/>
            </a:pPr>
            <a:endParaRPr lang="en-US" sz="2000" dirty="0">
              <a:latin typeface="Times New Roman" panose="02020603050405020304" pitchFamily="18" charset="0"/>
              <a:cs typeface="Times New Roman" panose="02020603050405020304" pitchFamily="18" charset="0"/>
            </a:endParaRPr>
          </a:p>
          <a:p>
            <a:pPr marL="457200" lvl="1" indent="0" algn="just">
              <a:buNone/>
            </a:pPr>
            <a:endParaRPr lang="en-US" sz="2000" dirty="0">
              <a:latin typeface="Times New Roman" panose="02020603050405020304" pitchFamily="18" charset="0"/>
              <a:cs typeface="Times New Roman" panose="02020603050405020304" pitchFamily="18" charset="0"/>
            </a:endParaRPr>
          </a:p>
          <a:p>
            <a:pPr marL="457200" lvl="1"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pic>
        <p:nvPicPr>
          <p:cNvPr id="4" name="Google Shape;104;p15"/>
          <p:cNvPicPr preferRelativeResize="0"/>
          <p:nvPr/>
        </p:nvPicPr>
        <p:blipFill rotWithShape="1">
          <a:blip r:embed="rId2"/>
          <a:srcRect/>
          <a:stretch>
            <a:fillRect/>
          </a:stretch>
        </p:blipFill>
        <p:spPr>
          <a:xfrm>
            <a:off x="9847669" y="0"/>
            <a:ext cx="2274570" cy="747395"/>
          </a:xfrm>
          <a:prstGeom prst="rect">
            <a:avLst/>
          </a:prstGeom>
          <a:noFill/>
          <a:ln>
            <a:noFill/>
          </a:ln>
        </p:spPr>
      </p:pic>
    </p:spTree>
    <p:extLst>
      <p:ext uri="{BB962C8B-B14F-4D97-AF65-F5344CB8AC3E}">
        <p14:creationId xmlns:p14="http://schemas.microsoft.com/office/powerpoint/2010/main" val="2696683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4242</TotalTime>
  <Words>3552</Words>
  <Application>Microsoft Macintosh PowerPoint</Application>
  <PresentationFormat>Widescreen</PresentationFormat>
  <Paragraphs>217</Paragraphs>
  <Slides>22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Black</vt:lpstr>
      <vt:lpstr>Calibri</vt:lpstr>
      <vt:lpstr>Calibri Light</vt:lpstr>
      <vt:lpstr>Helvetica</vt:lpstr>
      <vt:lpstr>Helvetica Neue</vt:lpstr>
      <vt:lpstr>Times New Roman</vt:lpstr>
      <vt:lpstr>Office Theme</vt:lpstr>
      <vt:lpstr>PowerPoint Presentation</vt:lpstr>
      <vt:lpstr>Enhancing Hospital Care: Predicting Length of Stay &amp; Mortality Risks of Patients using Advanced Machine Learning Techniques.</vt:lpstr>
      <vt:lpstr>Agenda</vt:lpstr>
      <vt:lpstr>Introduction:-</vt:lpstr>
      <vt:lpstr>Objective :-</vt:lpstr>
      <vt:lpstr>Background</vt:lpstr>
      <vt:lpstr>Background</vt:lpstr>
      <vt:lpstr>Motivation</vt:lpstr>
      <vt:lpstr>Base Paper </vt:lpstr>
      <vt:lpstr>Research Gap</vt:lpstr>
      <vt:lpstr>Literature Survey</vt:lpstr>
      <vt:lpstr>PowerPoint Presentation</vt:lpstr>
      <vt:lpstr>PowerPoint Presentation</vt:lpstr>
      <vt:lpstr>PowerPoint Presentation</vt:lpstr>
      <vt:lpstr>PowerPoint Presentation</vt:lpstr>
      <vt:lpstr>Architecture</vt:lpstr>
      <vt:lpstr>Methodology</vt:lpstr>
      <vt:lpstr>Conclusion</vt:lpstr>
      <vt:lpstr>Project Plan </vt:lpstr>
      <vt:lpstr>References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Kale, Preeti</dc:creator>
  <cp:lastModifiedBy>Abhishek Wagchaure</cp:lastModifiedBy>
  <cp:revision>130</cp:revision>
  <dcterms:created xsi:type="dcterms:W3CDTF">2023-05-08T10:09:30Z</dcterms:created>
  <dcterms:modified xsi:type="dcterms:W3CDTF">2023-12-12T06:58:51Z</dcterms:modified>
</cp:coreProperties>
</file>