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72" r:id="rId12"/>
    <p:sldId id="274" r:id="rId13"/>
    <p:sldId id="277" r:id="rId14"/>
    <p:sldId id="266" r:id="rId15"/>
    <p:sldId id="268" r:id="rId16"/>
    <p:sldId id="276" r:id="rId17"/>
  </p:sldIdLst>
  <p:sldSz cx="9144000" cy="6858000" type="screen4x3"/>
  <p:notesSz cx="7315200" cy="9601200"/>
  <p:embeddedFontLst>
    <p:embeddedFont>
      <p:font typeface="Calisto MT" panose="02040603050505030304" pitchFamily="18" charset="77"/>
      <p:regular r:id="rId19"/>
      <p:bold r:id="rId20"/>
      <p:italic r:id="rId21"/>
      <p:boldItalic r:id="rId22"/>
    </p:embeddedFont>
    <p:embeddedFont>
      <p:font typeface="Lustria" panose="020006030600000200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6O038ydRmTYD5jxKWykLaMwH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4517FD-8882-4354-A018-9C6045604CCF}">
  <a:tblStyle styleId="{C04517FD-8882-4354-A018-9C6045604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3"/>
    <p:restoredTop sz="94622"/>
  </p:normalViewPr>
  <p:slideViewPr>
    <p:cSldViewPr snapToGrid="0">
      <p:cViewPr varScale="1">
        <p:scale>
          <a:sx n="129" d="100"/>
          <a:sy n="129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/>
        </p:nvSpPr>
        <p:spPr>
          <a:xfrm>
            <a:off x="4143375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85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27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1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73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9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4143375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9450" rIns="95125" bIns="4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28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ae9caa53_0_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0000" cy="43179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74ae9caa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</p:spPr>
        <p:txBody>
          <a:bodyPr spcFirstLastPara="1" wrap="square" lIns="95125" tIns="49450" rIns="95125" bIns="4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09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457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57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457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57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457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>
            <a:off x="0" y="1782750"/>
            <a:ext cx="8982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AI-Driven Skin Cancer Detection: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 Comprehensive Review of Deep Learning Techniques for Early Intervention </a:t>
            </a:r>
          </a:p>
        </p:txBody>
      </p:sp>
      <p:sp>
        <p:nvSpPr>
          <p:cNvPr id="80" name="Google Shape;80;p1"/>
          <p:cNvSpPr txBox="1"/>
          <p:nvPr/>
        </p:nvSpPr>
        <p:spPr>
          <a:xfrm>
            <a:off x="771900" y="4076700"/>
            <a:ext cx="75021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en-US" sz="3600" dirty="0">
                <a:solidFill>
                  <a:srgbClr val="898989"/>
                </a:solidFill>
                <a:latin typeface="Calisto MT" panose="02040603050505030304" pitchFamily="18" charset="77"/>
              </a:rPr>
              <a:t>Name</a:t>
            </a: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Abhishek S. Waghchaure</a:t>
            </a:r>
            <a:endParaRPr sz="2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en-US" sz="3600" dirty="0">
                <a:solidFill>
                  <a:srgbClr val="898989"/>
                </a:solidFill>
                <a:latin typeface="Calisto MT" panose="02040603050505030304" pitchFamily="18" charset="77"/>
              </a:rPr>
              <a:t>Affiliation</a:t>
            </a: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Dr. Vishwanath Karad MIT World Peace University, Pune, India</a:t>
            </a:r>
            <a:endParaRPr sz="2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7308850" y="292100"/>
            <a:ext cx="1524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BD97"/>
              </a:buClr>
              <a:buSzPts val="2000"/>
              <a:buFont typeface="Lustria"/>
              <a:buNone/>
            </a:pPr>
            <a:endParaRPr/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288925"/>
            <a:ext cx="2160587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6BBCAD2B-ABF0-8284-DDA3-0433C13E16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Key Findings</a:t>
            </a:r>
            <a:endParaRPr lang="en-US" sz="4400" dirty="0"/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Effective Identification and Classification: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Deep learning approaches can accurately differentiate between malignant and benign lesions, aiding in early detection and treatment.</a:t>
            </a:r>
          </a:p>
          <a:p>
            <a:pPr lvl="5"/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r>
              <a:rPr lang="en-US" sz="1800" b="1" dirty="0">
                <a:latin typeface="+mn-lt"/>
                <a:cs typeface="Arial" panose="020B0604020202020204" pitchFamily="34" charset="0"/>
              </a:rPr>
              <a:t>Insights from the Literature Survey: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survey indicates a need for more diverse datasets to improve model robustness across different skin types and demographics.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Explainable AI (XAI) models have been suggested to enhance the trustworthiness and transparency of AI diagnostics, achieving F1 scores of up to 94.55% on the ISIC dataset .</a:t>
            </a:r>
            <a:br>
              <a:rPr lang="en-US" sz="1800" dirty="0">
                <a:latin typeface="+mn-lt"/>
                <a:cs typeface="Arial" panose="020B0604020202020204" pitchFamily="34" charset="0"/>
              </a:rPr>
            </a:b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Advanced AI Techniques and Their Potential: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Techniques like data augmentation, generative adversarial networks (GANs), and the use of explainable AI (XAI) frameworks like LIME have been proposed to further enhance model performance and interpretability.</a:t>
            </a:r>
          </a:p>
          <a:p>
            <a:br>
              <a:rPr lang="en-US" sz="1800" dirty="0">
                <a:latin typeface="+mn-lt"/>
                <a:cs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B87B3E3F-12F7-9C0C-D08E-0FE0BF2261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44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Challenges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Limitations</a:t>
            </a:r>
            <a:endParaRPr lang="en-US" sz="4400" dirty="0"/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Data Scarcity and Bias</a:t>
            </a:r>
            <a:r>
              <a:rPr lang="en-US" sz="1800" dirty="0">
                <a:latin typeface="+mn-lt"/>
              </a:rPr>
              <a:t>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Insufficient large-scale, diverse skin lesion datasets.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Most datasets predominantly feature images of white skin, leading to color bias.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Accuracy drops when testing on diverse skin types.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Model Interpretability</a:t>
            </a:r>
            <a:r>
              <a:rPr lang="en-US" sz="1800" dirty="0"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Deep learning models, particularly CNNs, are often seen as "black boxes."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Lack of transparency and interpretability in AI decisions reduces trust among dermatologists.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Overfitting Issues</a:t>
            </a:r>
            <a:r>
              <a:rPr lang="en-US" sz="1800" dirty="0"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CNN models show susceptibility to overfitting, especially with limited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Overfitting hampers the generalization capability of models across new, unseen data.</a:t>
            </a: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BA6A5130-0930-66EF-9F14-836A22D6AE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50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Future Directions</a:t>
            </a:r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Enhancing data diversity through advanced data augmentation techniques and new dataset collection.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Developing explainable AI models to improve interpretability and trust.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Focusing on real-world validation and optimizing model performance for diverse populations.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Addressing healthcare disparities by tailoring AI algorithms for community-based settings.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Development of user-friendly interfaces for broader adoption by both clinicians and patients.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550DA521-3ECF-D6BF-5A0F-8B1AA1C28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16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Future Directions</a:t>
            </a:r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550DA521-3ECF-D6BF-5A0F-8B1AA1C28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FF289B-853F-A3D4-6A2D-75A691922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339550"/>
            <a:ext cx="7772400" cy="47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Conclusions 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comprehensive literature review underscores the advancements and effectiveness of AI in dermatological research.</a:t>
            </a:r>
          </a:p>
          <a:p>
            <a:pPr marL="3873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Identified both strengths and areas needing further research in AI applications for skin cancer detection.</a:t>
            </a:r>
          </a:p>
          <a:p>
            <a:pPr marL="3873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Studies showed VGG16's effectiveness in classifying skin cancer, achieving up to 81.24% accuracy.</a:t>
            </a:r>
          </a:p>
          <a:p>
            <a:pPr marL="387350" indent="-28575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U-Net performed well in skin cancer segmentation, achieving 37.2% Intersection over Union (</a:t>
            </a:r>
            <a:r>
              <a:rPr lang="en-US" sz="1800" dirty="0" err="1">
                <a:latin typeface="+mn-lt"/>
                <a:ea typeface="Lustria"/>
                <a:cs typeface="Lustria"/>
                <a:sym typeface="Lustria"/>
              </a:rPr>
              <a:t>IoU</a:t>
            </a: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) using central point ground truth.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  <a:p>
            <a:pPr marL="3873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It supports healthcare providers by reducing manual diagnostic workloads, allowing focus on more complex patient cases.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  <a:p>
            <a:pPr marL="3873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The integration of AI in skin cancer detection can transform dermatology by providing quick, accurate, and consistent diagnoses.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FFE22398-4D5A-E3B3-1A05-2F4D9FFBF8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References 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5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Ni,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Weiguo.Implementation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 of a Convolutional Neural Network (CNN)-based Object Detection Approach for Smart Surveillance Applications. International Journal of Advanced Computer Science and Applications, 2023.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5000"/>
              <a:buFont typeface="+mj-lt"/>
              <a:buAutoNum type="arabicPeriod"/>
            </a:pPr>
            <a:r>
              <a:rPr lang="en-US" sz="1800" u="none" strike="noStrike" kern="0" spc="0" dirty="0" err="1">
                <a:effectLst/>
                <a:latin typeface="+mn-lt"/>
                <a:ea typeface="MS Mincho" panose="02020609040205080304" pitchFamily="49" charset="-128"/>
              </a:rPr>
              <a:t>Chaoyi</a:t>
            </a: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 Zhang, Jin Xu, Rong Tang, </a:t>
            </a:r>
            <a:r>
              <a:rPr lang="en-US" sz="1800" u="none" strike="noStrike" kern="0" spc="0" dirty="0" err="1">
                <a:effectLst/>
                <a:latin typeface="+mn-lt"/>
                <a:ea typeface="MS Mincho" panose="02020609040205080304" pitchFamily="49" charset="-128"/>
              </a:rPr>
              <a:t>Jianhui</a:t>
            </a: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 Yang, Wei Wang, </a:t>
            </a:r>
            <a:r>
              <a:rPr lang="en-US" sz="1800" u="none" strike="noStrike" kern="0" spc="0" dirty="0" err="1">
                <a:effectLst/>
                <a:latin typeface="+mn-lt"/>
                <a:ea typeface="MS Mincho" panose="02020609040205080304" pitchFamily="49" charset="-128"/>
              </a:rPr>
              <a:t>Xianjun</a:t>
            </a: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 Yu, and Si Shi, "Novel Research and Future Prospects of Artificial Intelligence in Cancer Diagnosis and Treatment," Journal of Hematology &amp; Oncology, 2023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Yogesh Kumar, Surbhi Gupta, Ruchi Singla, Yu‑Chen Hu, "A Systematic Review of Artificial Intelligence Techniques in Cancer Prediction and Diagnosis," Archives of Computational Methods in Engineering, 2022.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M. </a:t>
            </a:r>
            <a:r>
              <a:rPr lang="en-US" sz="1800" u="none" strike="noStrike" kern="0" spc="0" dirty="0" err="1">
                <a:effectLst/>
                <a:latin typeface="+mn-lt"/>
                <a:ea typeface="MS Mincho" panose="02020609040205080304" pitchFamily="49" charset="-128"/>
              </a:rPr>
              <a:t>Jędryka</a:t>
            </a:r>
            <a:r>
              <a:rPr lang="en-US" sz="1800" u="none" strike="noStrike" kern="0" spc="0" dirty="0">
                <a:effectLst/>
                <a:latin typeface="+mn-lt"/>
                <a:ea typeface="MS Mincho" panose="02020609040205080304" pitchFamily="49" charset="-128"/>
              </a:rPr>
              <a:t>, "Translational molecular research has established a novel clinical approach in endometrial cancer patients," Advances in Clinical and Experimental Medicine, vol. 32, no. 2, pp. 141-145, Jan 13, 2023.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50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199BCF08-46E1-34C1-2443-845C4968A1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457200" y="973394"/>
            <a:ext cx="8229600" cy="515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5000"/>
            </a:pPr>
            <a:endParaRPr lang="en-US" sz="5400" dirty="0">
              <a:solidFill>
                <a:schemeClr val="dk1"/>
              </a:solidFill>
              <a:latin typeface="+mn-lt"/>
              <a:ea typeface="Lustria"/>
              <a:cs typeface="Lustria"/>
              <a:sym typeface="Lustria"/>
            </a:endParaRPr>
          </a:p>
          <a:p>
            <a:pPr lvl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5000"/>
            </a:pPr>
            <a:r>
              <a:rPr lang="en-US" sz="5400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Thank You</a:t>
            </a:r>
            <a:endParaRPr sz="5400" dirty="0">
              <a:solidFill>
                <a:schemeClr val="dk1"/>
              </a:solidFill>
              <a:latin typeface="+mn-lt"/>
              <a:ea typeface="Lustria"/>
              <a:cs typeface="Lustria"/>
              <a:sym typeface="Lustria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199BCF08-46E1-34C1-2443-845C4968A1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41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>
                <a:latin typeface="Lustria"/>
                <a:ea typeface="Lustria"/>
                <a:cs typeface="Lustria"/>
                <a:sym typeface="Lustria"/>
              </a:rPr>
              <a:t>Contents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lt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Introduction 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Background </a:t>
            </a: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of the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P</a:t>
            </a: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aper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 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</a:rPr>
              <a:t>Methodology of Review</a:t>
            </a:r>
            <a:endParaRPr sz="1800" dirty="0">
              <a:latin typeface="+mn-lt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Existing Techniques</a:t>
            </a:r>
            <a:endParaRPr sz="1800" dirty="0">
              <a:latin typeface="+mn-lt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Comparative Analysis</a:t>
            </a: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Key Findings</a:t>
            </a: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Challenges and Limitations</a:t>
            </a:r>
            <a:endParaRPr sz="1800" dirty="0">
              <a:latin typeface="+mn-lt"/>
              <a:ea typeface="Lustria"/>
              <a:cs typeface="Lustria"/>
              <a:sym typeface="Lustria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  <a:ea typeface="Lustria"/>
                <a:cs typeface="Lustria"/>
                <a:sym typeface="Lustria"/>
              </a:rPr>
              <a:t>Fu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ture Directions</a:t>
            </a:r>
          </a:p>
          <a:p>
            <a:pPr marL="741362" marR="0" lvl="1" indent="-2841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dirty="0">
                <a:latin typeface="+mn-lt"/>
                <a:sym typeface="Lustria"/>
              </a:rPr>
              <a:t>Conclusion</a:t>
            </a:r>
            <a:endParaRPr sz="1800" dirty="0">
              <a:latin typeface="+mn-lt"/>
            </a:endParaRPr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Lustria"/>
                <a:cs typeface="Lustria"/>
                <a:sym typeface="Lustria"/>
              </a:rPr>
              <a:t>References </a:t>
            </a:r>
            <a:endParaRPr sz="18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n-lt"/>
              <a:ea typeface="Lustria"/>
              <a:cs typeface="Lustria"/>
              <a:sym typeface="Lustri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">
            <a:extLst>
              <a:ext uri="{FF2B5EF4-FFF2-40B4-BE49-F238E27FC236}">
                <a16:creationId xmlns:a16="http://schemas.microsoft.com/office/drawing/2014/main" id="{F1763E7C-6F08-7728-7138-BD3A3EC74E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Introduction </a:t>
            </a:r>
            <a:endParaRPr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4572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Skin cancer is among the most common cancers worldwide, with increasing incidence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Early detection significantly improves treatment outcomes and survival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Traditional diagnostic methods rely on visual inspection and biopsies, which are time-consuming and prone to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Recent advances in Artificial Intelligence (AI) and Deep Learning (DL) offer promising alternatives for enhancing diagnostic accuracy and efficiency.</a:t>
            </a:r>
            <a:br>
              <a:rPr lang="en-US" sz="1800" dirty="0">
                <a:effectLst/>
                <a:latin typeface="+mn-lt"/>
                <a:cs typeface="Times New Roman" panose="02020603050405020304" pitchFamily="18" charset="0"/>
              </a:rPr>
            </a:br>
            <a:endParaRPr lang="en-US" sz="180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This review explores the current state of AI-driven approaches for skin cancer detection, focusing on deep learning techniques.</a:t>
            </a:r>
          </a:p>
          <a:p>
            <a:pPr marL="4445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  <a:latin typeface="+mn-lt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">
            <a:extLst>
              <a:ext uri="{FF2B5EF4-FFF2-40B4-BE49-F238E27FC236}">
                <a16:creationId xmlns:a16="http://schemas.microsoft.com/office/drawing/2014/main" id="{157F65BE-CFE2-3FBA-602F-BA132D081E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Background of the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Paper </a:t>
            </a:r>
            <a:endParaRPr dirty="0"/>
          </a:p>
        </p:txBody>
      </p:sp>
      <p:sp>
        <p:nvSpPr>
          <p:cNvPr id="106" name="Google Shape;106;p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Definition and Types of Skin Cancer: </a:t>
            </a:r>
            <a:r>
              <a:rPr lang="en-US" sz="1800" dirty="0">
                <a:latin typeface="+mn-lt"/>
              </a:rPr>
              <a:t>Skin cancer is characterized by the uncontrolled growth of abnormal skin cells. Types include basal cell carcinoma, squamous cell carcinoma, and melanoma.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The Role of AI and Deep Learning in Medical Diagnostics: </a:t>
            </a:r>
            <a:r>
              <a:rPr lang="en-US" sz="1800" dirty="0">
                <a:latin typeface="+mn-lt"/>
              </a:rPr>
              <a:t>AI and deep learning, particularly CNNs, enhance diagnostic accuracy and efficiency in medical imaging and pathology.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High Mortality and Recurrence Rates of Skin Cancer: </a:t>
            </a:r>
            <a:r>
              <a:rPr lang="en-US" sz="1800" dirty="0">
                <a:latin typeface="+mn-lt"/>
              </a:rPr>
              <a:t>Despite advancements, skin cancer remains a significant health challenge due to high mortality and recurrence rates.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63062738-4DCA-6082-1B10-ACE9CA0E25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Methodology Of Review</a:t>
            </a:r>
            <a:endParaRPr dirty="0"/>
          </a:p>
        </p:txBody>
      </p:sp>
      <p:sp>
        <p:nvSpPr>
          <p:cNvPr id="114" name="Google Shape;114;p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Comprehensive Literature Survey of Existing Techniques: </a:t>
            </a:r>
            <a:r>
              <a:rPr lang="en-US" sz="1800" dirty="0">
                <a:latin typeface="+mn-lt"/>
              </a:rPr>
              <a:t>The review includes a broad survey of literature, focusing on the application of AI in skin cancer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Analysis of Various Deep Learning Approaches: </a:t>
            </a:r>
            <a:r>
              <a:rPr lang="en-US" sz="1800" dirty="0">
                <a:latin typeface="+mn-lt"/>
              </a:rPr>
              <a:t>The paper analyzes different CNN architectures and their effectiveness in detecting and classifying skin cancer.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Evaluation Criteria and Metrics Used in the Review: </a:t>
            </a:r>
            <a:r>
              <a:rPr lang="en-US" sz="1800" dirty="0">
                <a:latin typeface="+mn-lt"/>
              </a:rPr>
              <a:t>Metrics such as accuracy, sensitivity, and specificity are used to evaluate the performance of various techniques.</a:t>
            </a:r>
          </a:p>
        </p:txBody>
      </p:sp>
      <p:sp>
        <p:nvSpPr>
          <p:cNvPr id="115" name="Google Shape;115;p7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CD190347-FB0E-1DA7-94D0-8ED7C0C265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Existing Techniques</a:t>
            </a:r>
            <a:endParaRPr dirty="0"/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Overview of CNNs Used in Skin Cancer Detection: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CNNs are a type of deep learning model particularly effective in image recognition and classification tasks.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hart with text on it&#10;&#10;Description automatically generated">
            <a:extLst>
              <a:ext uri="{FF2B5EF4-FFF2-40B4-BE49-F238E27FC236}">
                <a16:creationId xmlns:a16="http://schemas.microsoft.com/office/drawing/2014/main" id="{6BE1690B-CF9A-8AD7-FBA6-5460B219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" y="2451949"/>
            <a:ext cx="9120327" cy="3608383"/>
          </a:xfrm>
          <a:prstGeom prst="rect">
            <a:avLst/>
          </a:prstGeom>
        </p:spPr>
      </p:pic>
      <p:pic>
        <p:nvPicPr>
          <p:cNvPr id="5" name="Google Shape;83;p1">
            <a:extLst>
              <a:ext uri="{FF2B5EF4-FFF2-40B4-BE49-F238E27FC236}">
                <a16:creationId xmlns:a16="http://schemas.microsoft.com/office/drawing/2014/main" id="{36067D69-EE1D-9ABA-1B81-B59A270F696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Existing Techniques</a:t>
            </a:r>
            <a:endParaRPr dirty="0"/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Different Datasets Used in the Reviewed Papers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5" indent="-285750">
              <a:buFont typeface="Wingdings" pitchFamily="2" charset="2"/>
              <a:buChar char="Ø"/>
            </a:pPr>
            <a:r>
              <a:rPr lang="en-US" sz="1800" b="1" dirty="0">
                <a:latin typeface="+mn-lt"/>
              </a:rPr>
              <a:t>Ham1000: </a:t>
            </a:r>
            <a:r>
              <a:rPr lang="en-US" sz="1800" dirty="0">
                <a:latin typeface="+mn-lt"/>
              </a:rPr>
              <a:t>Includes 3 class classification</a:t>
            </a:r>
            <a:r>
              <a:rPr lang="en-US" sz="1800" b="1" dirty="0">
                <a:latin typeface="+mn-lt"/>
              </a:rPr>
              <a:t>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8" indent="-285750">
              <a:buFont typeface="Wingdings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ISIC 2019 Dataset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: Majorly used for segmentation models like Seg-Net.</a:t>
            </a:r>
          </a:p>
          <a:p>
            <a:pPr marL="285750" lvl="6" indent="-285750">
              <a:buFont typeface="Wingdings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Various Datasets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: Include nine types of skin cancers such as melanoma, basal cell carcinoma, and squamous cell carcinoma.</a:t>
            </a:r>
          </a:p>
          <a:p>
            <a:pPr marL="285750" lvl="6" indent="-285750">
              <a:buFont typeface="Wingdings" pitchFamily="2" charset="2"/>
              <a:buChar char="Ø"/>
            </a:pPr>
            <a:r>
              <a:rPr lang="en-US" sz="1800" b="1" dirty="0">
                <a:effectLst/>
                <a:latin typeface="+mn-lt"/>
              </a:rPr>
              <a:t>Caucasian race and xanthous-race datasets : </a:t>
            </a:r>
            <a:r>
              <a:rPr lang="en-US" sz="1800" dirty="0">
                <a:effectLst/>
                <a:latin typeface="+mn-lt"/>
              </a:rPr>
              <a:t>Data set having dark skin tone having cancer.</a:t>
            </a:r>
          </a:p>
          <a:p>
            <a:pPr lvl="6"/>
            <a:endParaRPr lang="en-US" sz="2400" dirty="0">
              <a:latin typeface="+mn-lt"/>
            </a:endParaRPr>
          </a:p>
          <a:p>
            <a:pPr marL="285750" lvl="6" indent="-285750">
              <a:buFont typeface="Wingdings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">
            <a:extLst>
              <a:ext uri="{FF2B5EF4-FFF2-40B4-BE49-F238E27FC236}">
                <a16:creationId xmlns:a16="http://schemas.microsoft.com/office/drawing/2014/main" id="{94D8F4A4-9600-37B0-C2AB-3D746F3A66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ae9caa53_0_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Comparative Analysis</a:t>
            </a:r>
            <a:endParaRPr lang="en-US" dirty="0"/>
          </a:p>
        </p:txBody>
      </p:sp>
      <p:sp>
        <p:nvSpPr>
          <p:cNvPr id="131" name="Google Shape;131;g274ae9caa53_0_9"/>
          <p:cNvSpPr txBox="1"/>
          <p:nvPr/>
        </p:nvSpPr>
        <p:spPr>
          <a:xfrm>
            <a:off x="457200" y="1600200"/>
            <a:ext cx="5589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" name="Google Shape;132;g274ae9caa53_0_9"/>
          <p:cNvSpPr txBox="1"/>
          <p:nvPr/>
        </p:nvSpPr>
        <p:spPr>
          <a:xfrm>
            <a:off x="250825" y="6453187"/>
            <a:ext cx="6624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33" name="Google Shape;133;g274ae9caa53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274ae9caa53_0_9"/>
          <p:cNvGraphicFramePr/>
          <p:nvPr>
            <p:extLst>
              <p:ext uri="{D42A27DB-BD31-4B8C-83A1-F6EECF244321}">
                <p14:modId xmlns:p14="http://schemas.microsoft.com/office/powerpoint/2010/main" val="3014821880"/>
              </p:ext>
            </p:extLst>
          </p:nvPr>
        </p:nvGraphicFramePr>
        <p:xfrm>
          <a:off x="382344" y="1695918"/>
          <a:ext cx="8448147" cy="4541370"/>
        </p:xfrm>
        <a:graphic>
          <a:graphicData uri="http://schemas.openxmlformats.org/drawingml/2006/table">
            <a:tbl>
              <a:tblPr>
                <a:noFill/>
                <a:tableStyleId>{C04517FD-8882-4354-A018-9C6045604CCF}</a:tableStyleId>
              </a:tblPr>
              <a:tblGrid>
                <a:gridCol w="418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VGG16 </a:t>
                      </a:r>
                      <a:endParaRPr b="1"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U-Net </a:t>
                      </a:r>
                      <a:endParaRPr b="1"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772">
                <a:tc>
                  <a:txBody>
                    <a:bodyPr/>
                    <a:lstStyle/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16 layers with 13 convolutional layers, 5 pooling layers, and dense layers.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Input size: 224x224 RGB images.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Hyper-parameters: 3x3 filters, stride 1, same padding; 2x2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maxpool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layers with stride 2.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Filter sizes: Conv-1 (64), Conv-2 (128), Conv-3 (256), Conv-4 &amp; 5 (512).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Contracting path (encoder) captures contextual information and reduces input resolution.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Expansion path (decoder) generates segmentation maps.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Lustria"/>
                        <a:buChar char="●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Includes convolutional and max pooling layers.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8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Data Augmentation: Techniques like rotation, flipping, resizing, and additional transformations improve data quality.</a:t>
                      </a:r>
                      <a:endParaRPr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Dataset Enhancement: Incorporates central point ground truth (CGPT) for better training.</a:t>
                      </a:r>
                      <a:endParaRPr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8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Precision, Sensitivity, Specificity, Accuracy, and Youden Index evaluated on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dataset.Accuracy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in most papers was 81.24%.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Performance Evaluation: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IoU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(Intersection over Union) used to assess segmentation accuracy (37.2%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IoU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).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Object detection and classification, known for transfer learning.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Semantic segmentation in medical imaging.</a:t>
                      </a:r>
                      <a:endParaRPr dirty="0">
                        <a:solidFill>
                          <a:srgbClr val="000000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B0095FB2-94BF-ACC6-8059-0A3E125B4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ustria"/>
              <a:buNone/>
            </a:pPr>
            <a:r>
              <a:rPr lang="en-US" sz="4400" dirty="0">
                <a:latin typeface="Lustria"/>
                <a:ea typeface="Lustria"/>
                <a:cs typeface="Lustria"/>
                <a:sym typeface="Lustria"/>
              </a:rPr>
              <a:t>Comparative Analysis</a:t>
            </a:r>
            <a:endParaRPr lang="en-US" sz="4400" dirty="0"/>
          </a:p>
        </p:txBody>
      </p:sp>
      <p:sp>
        <p:nvSpPr>
          <p:cNvPr id="122" name="Google Shape;122;p8"/>
          <p:cNvSpPr txBox="1"/>
          <p:nvPr/>
        </p:nvSpPr>
        <p:spPr>
          <a:xfrm>
            <a:off x="357051" y="1417637"/>
            <a:ext cx="8329747" cy="47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Comparison of Techniques: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Automated methods like Mobile-Net, Res-Net, Alex-Net, VGG16, and VGG19 were compared for their performance on skin cancer datasets 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MobileNet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outperformed others with an accuracy of 81.24%, highlighting its potential for clinical application 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Other models like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ResNet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and VGG16 also showed high performance but with variations depending on the dataset and specific implementation details.</a:t>
            </a:r>
          </a:p>
        </p:txBody>
      </p:sp>
      <p:sp>
        <p:nvSpPr>
          <p:cNvPr id="123" name="Google Shape;123;p8"/>
          <p:cNvSpPr txBox="1"/>
          <p:nvPr/>
        </p:nvSpPr>
        <p:spPr>
          <a:xfrm>
            <a:off x="250825" y="6453187"/>
            <a:ext cx="662463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500"/>
              <a:buFont typeface="Calibri"/>
              <a:buNone/>
            </a:pPr>
            <a:r>
              <a:rPr lang="en-US" sz="1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Conference  Acronym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237287"/>
            <a:ext cx="2017712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">
            <a:extLst>
              <a:ext uri="{FF2B5EF4-FFF2-40B4-BE49-F238E27FC236}">
                <a16:creationId xmlns:a16="http://schemas.microsoft.com/office/drawing/2014/main" id="{DF79CE26-48B6-D2A1-936E-2EE3D4C149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697" y="0"/>
            <a:ext cx="1324306" cy="89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00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1258</Words>
  <Application>Microsoft Macintosh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Wingdings</vt:lpstr>
      <vt:lpstr>Lustria</vt:lpstr>
      <vt:lpstr>Calisto MT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Vinu V Das</dc:creator>
  <cp:lastModifiedBy>Abhishek waghchaure</cp:lastModifiedBy>
  <cp:revision>28</cp:revision>
  <dcterms:created xsi:type="dcterms:W3CDTF">2012-07-28T04:18:18Z</dcterms:created>
  <dcterms:modified xsi:type="dcterms:W3CDTF">2024-07-01T04:40:16Z</dcterms:modified>
</cp:coreProperties>
</file>