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302" r:id="rId7"/>
    <p:sldId id="303" r:id="rId8"/>
    <p:sldId id="305" r:id="rId9"/>
    <p:sldId id="319" r:id="rId10"/>
    <p:sldId id="306" r:id="rId11"/>
    <p:sldId id="320" r:id="rId12"/>
    <p:sldId id="307" r:id="rId13"/>
    <p:sldId id="321" r:id="rId14"/>
    <p:sldId id="304" r:id="rId15"/>
    <p:sldId id="308" r:id="rId16"/>
    <p:sldId id="310" r:id="rId17"/>
    <p:sldId id="313" r:id="rId18"/>
    <p:sldId id="314" r:id="rId19"/>
    <p:sldId id="315" r:id="rId20"/>
    <p:sldId id="312" r:id="rId21"/>
    <p:sldId id="316" r:id="rId22"/>
    <p:sldId id="318" r:id="rId23"/>
    <p:sldId id="309" r:id="rId24"/>
    <p:sldId id="322" r:id="rId25"/>
  </p:sldIdLst>
  <p:sldSz cx="9144000" cy="5143500" type="screen16x9"/>
  <p:notesSz cx="6858000" cy="9144000"/>
  <p:embeddedFontLst>
    <p:embeddedFont>
      <p:font typeface="Anton" panose="020B0604020202020204" charset="0"/>
      <p:regular r:id="rId27"/>
    </p:embeddedFont>
    <p:embeddedFont>
      <p:font typeface="Barlow Semi Condensed" panose="020B0604020202020204" charset="0"/>
      <p:regular r:id="rId28"/>
      <p:bold r:id="rId29"/>
      <p:italic r:id="rId30"/>
      <p:boldItalic r:id="rId31"/>
    </p:embeddedFont>
    <p:embeddedFont>
      <p:font typeface="Impact" panose="020B0806030902050204" pitchFamily="34" charset="0"/>
      <p:regular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D6E97C-9FFF-44A4-9FEA-CB84E1D9A847}">
  <a:tblStyle styleId="{89D6E97C-9FFF-44A4-9FEA-CB84E1D9A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67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90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7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7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235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29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13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5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113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66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776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15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62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17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93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2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36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80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02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8571820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6"/>
          <p:cNvSpPr/>
          <p:nvPr/>
        </p:nvSpPr>
        <p:spPr>
          <a:xfrm>
            <a:off x="57594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6"/>
          <p:cNvSpPr/>
          <p:nvPr/>
        </p:nvSpPr>
        <p:spPr>
          <a:xfrm>
            <a:off x="3761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6"/>
          <p:cNvSpPr/>
          <p:nvPr/>
        </p:nvSpPr>
        <p:spPr>
          <a:xfrm>
            <a:off x="3761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11460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6"/>
          <p:cNvSpPr/>
          <p:nvPr/>
        </p:nvSpPr>
        <p:spPr>
          <a:xfrm>
            <a:off x="742979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6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16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6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16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6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6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6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6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6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6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6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6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16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6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6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16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16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6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6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6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16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6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16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713225" y="4857900"/>
            <a:ext cx="7717554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16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6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6"/>
          <p:cNvSpPr/>
          <p:nvPr/>
        </p:nvSpPr>
        <p:spPr>
          <a:xfrm>
            <a:off x="1137744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16"/>
          <p:cNvSpPr/>
          <p:nvPr/>
        </p:nvSpPr>
        <p:spPr>
          <a:xfrm>
            <a:off x="742801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600" y="1599942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i="0" dirty="0">
                <a:solidFill>
                  <a:srgbClr val="C9D1D9"/>
                </a:solidFill>
                <a:effectLst/>
                <a:latin typeface="+mj-lt"/>
              </a:rPr>
              <a:t>Airline Passenger Satisfaction</a:t>
            </a:r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2824738" y="3220964"/>
            <a:ext cx="3308048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Presented By :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Abhishek Wasnik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Prathamesh Patil</a:t>
            </a:r>
          </a:p>
          <a:p>
            <a:pPr marL="85090">
              <a:lnSpc>
                <a:spcPct val="150000"/>
              </a:lnSpc>
              <a:spcBef>
                <a:spcPts val="85"/>
              </a:spcBef>
            </a:pPr>
            <a:r>
              <a:rPr lang="en-IN" sz="1600" dirty="0"/>
              <a:t>Shrikant Chormale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E47955-959E-499A-8484-118C5C38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7" y="1280226"/>
            <a:ext cx="4432780" cy="37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046973-9A56-48C7-BFB9-B3A0BDB70021}"/>
              </a:ext>
            </a:extLst>
          </p:cNvPr>
          <p:cNvSpPr/>
          <p:nvPr/>
        </p:nvSpPr>
        <p:spPr>
          <a:xfrm>
            <a:off x="5390707" y="4452499"/>
            <a:ext cx="3713490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Personal travel is %90 neutral or dissatisfied with the flight</a:t>
            </a:r>
          </a:p>
        </p:txBody>
      </p:sp>
    </p:spTree>
    <p:extLst>
      <p:ext uri="{BB962C8B-B14F-4D97-AF65-F5344CB8AC3E}">
        <p14:creationId xmlns:p14="http://schemas.microsoft.com/office/powerpoint/2010/main" val="39786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84CAB7A-0ABE-CEC5-87B7-0B5A6678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7" y="1520457"/>
            <a:ext cx="7878186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6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594884" y="0"/>
            <a:ext cx="5826642" cy="574158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000" dirty="0">
                <a:solidFill>
                  <a:schemeClr val="bg1"/>
                </a:solidFill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A3E8A-39FD-43D8-AB0F-2972CDC1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0" y="793326"/>
            <a:ext cx="6549656" cy="425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7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5543F-9C95-CA18-5A48-95FBDFE4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3" y="1524886"/>
            <a:ext cx="4431746" cy="33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362A7-BCF7-3CFF-E463-AC6D352D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79" y="1524885"/>
            <a:ext cx="4431746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Model Selection and Evaluation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81E87-F63D-D9B3-47F3-6EE99EE00969}"/>
              </a:ext>
            </a:extLst>
          </p:cNvPr>
          <p:cNvSpPr txBox="1"/>
          <p:nvPr/>
        </p:nvSpPr>
        <p:spPr>
          <a:xfrm>
            <a:off x="1713150" y="1144200"/>
            <a:ext cx="5086788" cy="3903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Eight models are used in this project to check for maximum efficiency. They are,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1] Logistic Regression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2] Naive Bayes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3] K-Nearest Neighbors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4] Decision Tree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5] Support Vector Machine 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6] Random Forest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7] Bagging Classifier</a:t>
            </a:r>
          </a:p>
          <a:p>
            <a:pPr algn="ctr">
              <a:lnSpc>
                <a:spcPct val="200000"/>
              </a:lnSpc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8] AdaBoost</a:t>
            </a:r>
          </a:p>
        </p:txBody>
      </p:sp>
    </p:spTree>
    <p:extLst>
      <p:ext uri="{BB962C8B-B14F-4D97-AF65-F5344CB8AC3E}">
        <p14:creationId xmlns:p14="http://schemas.microsoft.com/office/powerpoint/2010/main" val="26396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spc="-5" dirty="0">
                <a:solidFill>
                  <a:schemeClr val="bg1"/>
                </a:solidFill>
              </a:rPr>
              <a:t>Logistic Regression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1AB53-4436-B6A3-D209-BFBF56DF6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7" t="2619" r="7679" b="14694"/>
          <a:stretch/>
        </p:blipFill>
        <p:spPr>
          <a:xfrm>
            <a:off x="5415114" y="2143125"/>
            <a:ext cx="3606172" cy="1438275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CE8842E-6523-8504-AD22-20EB3CFE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306087"/>
            <a:ext cx="4905300" cy="351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Naïve Bayes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14F5D-3FD2-F520-AC24-CF7DFC01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8" r="10927"/>
          <a:stretch/>
        </p:blipFill>
        <p:spPr>
          <a:xfrm>
            <a:off x="5026065" y="2009553"/>
            <a:ext cx="3949113" cy="1638240"/>
          </a:xfrm>
          <a:prstGeom prst="rect">
            <a:avLst/>
          </a:prstGeom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5084DCA-6CE7-C45B-70E2-3FB84E24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" y="1353748"/>
            <a:ext cx="4910328" cy="35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Decision Tree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42626-5483-E372-E80C-B8363D15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8" t="3471" r="10889" b="7536"/>
          <a:stretch/>
        </p:blipFill>
        <p:spPr>
          <a:xfrm>
            <a:off x="5106532" y="2094615"/>
            <a:ext cx="3859450" cy="1448686"/>
          </a:xfrm>
          <a:prstGeom prst="rect">
            <a:avLst/>
          </a:prstGeom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1425FE93-3C17-0857-0C3F-A88372F6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3" y="1379371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Random Forest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80D7B-6360-FA0A-DF59-611D3B7D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6" r="10735" b="17102"/>
          <a:stretch/>
        </p:blipFill>
        <p:spPr>
          <a:xfrm>
            <a:off x="5048250" y="2571750"/>
            <a:ext cx="3766590" cy="124553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97A3246-74BB-FC71-7C39-2A5BC5E5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5" y="1438871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8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Random Forest Classifier(using hyper parameter)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D49E8-CF20-8570-4B97-71FEAEF7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2" t="4561" r="11715" b="14734"/>
          <a:stretch/>
        </p:blipFill>
        <p:spPr>
          <a:xfrm>
            <a:off x="5253694" y="2424672"/>
            <a:ext cx="3740588" cy="121387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639E823-F5D4-F263-FACF-F2BA0774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4" y="1326628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673805" y="1220101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The objective of this project is to guide an airlines company to determine the important factors that influences the customer or passenger satisfaction.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Customer satisfaction plays a major role in affecting the business of a company therefore analyzing and improving the factors that are closely related to customer satisfaction is important for the growth and reputation of a company.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Problem</a:t>
            </a:r>
            <a:r>
              <a:rPr lang="en-IN" sz="3600" spc="-1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Statement:</a:t>
            </a:r>
            <a:endParaRPr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Support Vector Machine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FC3D5-1D21-A9B6-115D-50C0F7B5F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1" r="10726" b="10336"/>
          <a:stretch/>
        </p:blipFill>
        <p:spPr>
          <a:xfrm>
            <a:off x="5243846" y="2571750"/>
            <a:ext cx="3785191" cy="1253666"/>
          </a:xfrm>
          <a:prstGeom prst="rect">
            <a:avLst/>
          </a:prstGeom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9AA582E-B024-2CF8-F9FF-03F77295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" y="1330709"/>
            <a:ext cx="490213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7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Neighbors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3EF6-8EB9-88AA-0F08-42B6417AE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8" r="11182"/>
          <a:stretch/>
        </p:blipFill>
        <p:spPr>
          <a:xfrm>
            <a:off x="5388253" y="2544219"/>
            <a:ext cx="3636227" cy="123133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5D5DFCA-AED3-1113-93B1-950411B8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1" y="1404240"/>
            <a:ext cx="4902132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1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 (Using Hyper Parameter)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6A217-25D8-DD22-65DC-1A1C5D6D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2" t="4761" r="12068" b="11374"/>
          <a:stretch/>
        </p:blipFill>
        <p:spPr>
          <a:xfrm>
            <a:off x="5112777" y="2494402"/>
            <a:ext cx="3945541" cy="1248258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97255CF-1896-37A8-B7C7-24DF78FC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" y="1356280"/>
            <a:ext cx="490213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Model Comparison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EDEC73-4398-4D8A-9B2F-4E4369D5D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75142"/>
              </p:ext>
            </p:extLst>
          </p:nvPr>
        </p:nvGraphicFramePr>
        <p:xfrm>
          <a:off x="393405" y="1324953"/>
          <a:ext cx="4093536" cy="3058731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1364512">
                  <a:extLst>
                    <a:ext uri="{9D8B030D-6E8A-4147-A177-3AD203B41FA5}">
                      <a16:colId xmlns:a16="http://schemas.microsoft.com/office/drawing/2014/main" val="1289231744"/>
                    </a:ext>
                  </a:extLst>
                </a:gridCol>
                <a:gridCol w="1364512">
                  <a:extLst>
                    <a:ext uri="{9D8B030D-6E8A-4147-A177-3AD203B41FA5}">
                      <a16:colId xmlns:a16="http://schemas.microsoft.com/office/drawing/2014/main" val="2590275603"/>
                    </a:ext>
                  </a:extLst>
                </a:gridCol>
                <a:gridCol w="1364512">
                  <a:extLst>
                    <a:ext uri="{9D8B030D-6E8A-4147-A177-3AD203B41FA5}">
                      <a16:colId xmlns:a16="http://schemas.microsoft.com/office/drawing/2014/main" val="4086427004"/>
                    </a:ext>
                  </a:extLst>
                </a:gridCol>
              </a:tblGrid>
              <a:tr h="42964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 ACCURACY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29189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Logistics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0.8730256500505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0.8724976901755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3201"/>
                  </a:ext>
                </a:extLst>
              </a:tr>
              <a:tr h="316151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0.8668001231906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0.866030181706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6379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0.9459757725079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46755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Random Forest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0.9622215378297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37118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Support Vector Machine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0.95682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0.94755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1311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 Nearest Neighbors 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0.65680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0.64530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6853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51D46E-DFE7-4A60-A6AF-77A40B66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61388"/>
              </p:ext>
            </p:extLst>
          </p:nvPr>
        </p:nvGraphicFramePr>
        <p:xfrm>
          <a:off x="4742121" y="1324953"/>
          <a:ext cx="3923415" cy="2572016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1194391">
                  <a:extLst>
                    <a:ext uri="{9D8B030D-6E8A-4147-A177-3AD203B41FA5}">
                      <a16:colId xmlns:a16="http://schemas.microsoft.com/office/drawing/2014/main" val="1289231744"/>
                    </a:ext>
                  </a:extLst>
                </a:gridCol>
                <a:gridCol w="1364512">
                  <a:extLst>
                    <a:ext uri="{9D8B030D-6E8A-4147-A177-3AD203B41FA5}">
                      <a16:colId xmlns:a16="http://schemas.microsoft.com/office/drawing/2014/main" val="2590275603"/>
                    </a:ext>
                  </a:extLst>
                </a:gridCol>
                <a:gridCol w="1364512">
                  <a:extLst>
                    <a:ext uri="{9D8B030D-6E8A-4147-A177-3AD203B41FA5}">
                      <a16:colId xmlns:a16="http://schemas.microsoft.com/office/drawing/2014/main" val="4086427004"/>
                    </a:ext>
                  </a:extLst>
                </a:gridCol>
              </a:tblGrid>
              <a:tr h="42964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 ACCURACY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29189"/>
                  </a:ext>
                </a:extLst>
              </a:tr>
              <a:tr h="31615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Bagging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0.9691583439658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0.960655990144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6379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0.9691583439658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0.960655990144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46755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 boost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0.960655990144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37118"/>
                  </a:ext>
                </a:extLst>
              </a:tr>
              <a:tr h="429644">
                <a:tc>
                  <a:txBody>
                    <a:bodyPr/>
                    <a:lstStyle/>
                    <a:p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XGB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0.9753068766773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0.962580843855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1311"/>
                  </a:ext>
                </a:extLst>
              </a:tr>
              <a:tr h="316151">
                <a:tc>
                  <a:txBody>
                    <a:bodyPr/>
                    <a:lstStyle/>
                    <a:p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Gradient Boosting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0.9409674864710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0.9395852581870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9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0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Google Shape;519;p31">
            <a:extLst>
              <a:ext uri="{FF2B5EF4-FFF2-40B4-BE49-F238E27FC236}">
                <a16:creationId xmlns:a16="http://schemas.microsoft.com/office/drawing/2014/main" id="{9FD26295-0F28-48D0-9C4D-3E2C0263B3F9}"/>
              </a:ext>
            </a:extLst>
          </p:cNvPr>
          <p:cNvSpPr txBox="1">
            <a:spLocks/>
          </p:cNvSpPr>
          <p:nvPr/>
        </p:nvSpPr>
        <p:spPr>
          <a:xfrm>
            <a:off x="1113300" y="114420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lt1"/>
              </a:buClr>
              <a:buSzPts val="1600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analyzing all the models we can conclude that predictors Online boarding, Inflight wi-fi service, Type of Travel did played a major role for Flight Passenger Satisfaction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the different models, Random Forest is the best among the classification models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1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WORK</a:t>
            </a:r>
            <a:r>
              <a:rPr lang="en" b="0" dirty="0">
                <a:latin typeface="+mn-lt"/>
              </a:rPr>
              <a:t> FLOW</a:t>
            </a:r>
            <a:endParaRPr dirty="0">
              <a:latin typeface="+mn-lt"/>
            </a:endParaRPr>
          </a:p>
        </p:txBody>
      </p:sp>
      <p:grpSp>
        <p:nvGrpSpPr>
          <p:cNvPr id="26" name="object 8">
            <a:extLst>
              <a:ext uri="{FF2B5EF4-FFF2-40B4-BE49-F238E27FC236}">
                <a16:creationId xmlns:a16="http://schemas.microsoft.com/office/drawing/2014/main" id="{2A2D45C4-21A5-4FAC-D711-8D02D61F79B0}"/>
              </a:ext>
            </a:extLst>
          </p:cNvPr>
          <p:cNvGrpSpPr/>
          <p:nvPr/>
        </p:nvGrpSpPr>
        <p:grpSpPr>
          <a:xfrm>
            <a:off x="6119186" y="1611086"/>
            <a:ext cx="1627729" cy="909448"/>
            <a:chOff x="376897" y="1442592"/>
            <a:chExt cx="2067560" cy="1250950"/>
          </a:xfrm>
        </p:grpSpPr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B1876FB2-6133-41A1-99FA-E6958D825A4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AFB96A44-E1C6-3E9C-B200-FC2F617B14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29" name="object 8">
            <a:extLst>
              <a:ext uri="{FF2B5EF4-FFF2-40B4-BE49-F238E27FC236}">
                <a16:creationId xmlns:a16="http://schemas.microsoft.com/office/drawing/2014/main" id="{7CFA93A6-252B-A67F-A63D-5162E6227324}"/>
              </a:ext>
            </a:extLst>
          </p:cNvPr>
          <p:cNvGrpSpPr/>
          <p:nvPr/>
        </p:nvGrpSpPr>
        <p:grpSpPr>
          <a:xfrm>
            <a:off x="3430413" y="1601853"/>
            <a:ext cx="1627729" cy="909448"/>
            <a:chOff x="376897" y="1442592"/>
            <a:chExt cx="2067560" cy="1250950"/>
          </a:xfrm>
        </p:grpSpPr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B65B9D5-1939-498D-1612-6EAFB2EE1B6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645E739F-D693-8A41-30FB-E3ED5E1F0E63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2" name="object 8">
            <a:extLst>
              <a:ext uri="{FF2B5EF4-FFF2-40B4-BE49-F238E27FC236}">
                <a16:creationId xmlns:a16="http://schemas.microsoft.com/office/drawing/2014/main" id="{D6805533-DAE4-BD94-D283-03F4D6305AD3}"/>
              </a:ext>
            </a:extLst>
          </p:cNvPr>
          <p:cNvGrpSpPr/>
          <p:nvPr/>
        </p:nvGrpSpPr>
        <p:grpSpPr>
          <a:xfrm>
            <a:off x="635506" y="1592620"/>
            <a:ext cx="1627729" cy="909448"/>
            <a:chOff x="376897" y="1442592"/>
            <a:chExt cx="2067560" cy="1250950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893D716D-EFEC-BA70-410E-90C26D3B28D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32B523E7-844A-3910-4825-CAFE825826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AB3BDE9F-2D32-FD26-F2C2-D39A578475BB}"/>
              </a:ext>
            </a:extLst>
          </p:cNvPr>
          <p:cNvGrpSpPr/>
          <p:nvPr/>
        </p:nvGrpSpPr>
        <p:grpSpPr>
          <a:xfrm>
            <a:off x="6170063" y="3326164"/>
            <a:ext cx="1627729" cy="909448"/>
            <a:chOff x="376897" y="1442592"/>
            <a:chExt cx="2067560" cy="1250950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260293A-9FFA-3A19-049E-FDE4DA9B37D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56279378-43CB-C838-E51C-714FC1EDAAA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8" name="object 8">
            <a:extLst>
              <a:ext uri="{FF2B5EF4-FFF2-40B4-BE49-F238E27FC236}">
                <a16:creationId xmlns:a16="http://schemas.microsoft.com/office/drawing/2014/main" id="{299DF2B1-20B4-EF40-4243-0B8EBE38D8B7}"/>
              </a:ext>
            </a:extLst>
          </p:cNvPr>
          <p:cNvGrpSpPr/>
          <p:nvPr/>
        </p:nvGrpSpPr>
        <p:grpSpPr>
          <a:xfrm>
            <a:off x="3440411" y="3289232"/>
            <a:ext cx="1627729" cy="909448"/>
            <a:chOff x="376897" y="1442592"/>
            <a:chExt cx="2067560" cy="1250950"/>
          </a:xfrm>
        </p:grpSpPr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87A50D24-41A8-7C73-0683-DC0A75E6958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10">
              <a:extLst>
                <a:ext uri="{FF2B5EF4-FFF2-40B4-BE49-F238E27FC236}">
                  <a16:creationId xmlns:a16="http://schemas.microsoft.com/office/drawing/2014/main" id="{8468514B-9448-888C-6653-147ADADEAF6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41" name="object 8">
            <a:extLst>
              <a:ext uri="{FF2B5EF4-FFF2-40B4-BE49-F238E27FC236}">
                <a16:creationId xmlns:a16="http://schemas.microsoft.com/office/drawing/2014/main" id="{73DF9CCE-7B98-FA18-7BFB-FC1229BFAB5D}"/>
              </a:ext>
            </a:extLst>
          </p:cNvPr>
          <p:cNvGrpSpPr/>
          <p:nvPr/>
        </p:nvGrpSpPr>
        <p:grpSpPr>
          <a:xfrm>
            <a:off x="720757" y="3316931"/>
            <a:ext cx="1627729" cy="909448"/>
            <a:chOff x="376897" y="1442592"/>
            <a:chExt cx="2067560" cy="1250950"/>
          </a:xfrm>
        </p:grpSpPr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6EB54C31-78EC-5C2B-34EA-2E967F941F3D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0">
              <a:extLst>
                <a:ext uri="{FF2B5EF4-FFF2-40B4-BE49-F238E27FC236}">
                  <a16:creationId xmlns:a16="http://schemas.microsoft.com/office/drawing/2014/main" id="{108B6578-90AB-4AC6-4C2F-9ADC33989FE7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CABAB14-9EB2-A3E9-EB6E-F45551193F19}"/>
              </a:ext>
            </a:extLst>
          </p:cNvPr>
          <p:cNvSpPr txBox="1"/>
          <p:nvPr/>
        </p:nvSpPr>
        <p:spPr>
          <a:xfrm>
            <a:off x="517963" y="1666251"/>
            <a:ext cx="1735273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Collection</a:t>
            </a:r>
          </a:p>
          <a:p>
            <a:pPr marL="12700" algn="ctr">
              <a:spcBef>
                <a:spcPts val="95"/>
              </a:spcBef>
            </a:pP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and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 algn="ctr"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Understanding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400" b="1" dirty="0">
              <a:latin typeface="+mn-lt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31AD2-4CC2-07B6-6D57-01A063C82E07}"/>
              </a:ext>
            </a:extLst>
          </p:cNvPr>
          <p:cNvSpPr txBox="1"/>
          <p:nvPr/>
        </p:nvSpPr>
        <p:spPr>
          <a:xfrm>
            <a:off x="3334772" y="1601853"/>
            <a:ext cx="1839005" cy="87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5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Wrangling 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&amp; Feature  Engineering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F33AA-67FB-7F27-F7B4-F859A87FF1E4}"/>
              </a:ext>
            </a:extLst>
          </p:cNvPr>
          <p:cNvSpPr txBox="1"/>
          <p:nvPr/>
        </p:nvSpPr>
        <p:spPr>
          <a:xfrm>
            <a:off x="6589298" y="1854763"/>
            <a:ext cx="789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EDA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336A77-6E5D-5287-6094-3CD8A2330156}"/>
              </a:ext>
            </a:extLst>
          </p:cNvPr>
          <p:cNvSpPr txBox="1"/>
          <p:nvPr/>
        </p:nvSpPr>
        <p:spPr>
          <a:xfrm>
            <a:off x="6205907" y="3456761"/>
            <a:ext cx="1454286" cy="648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25"/>
              </a:spcBef>
            </a:pP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Preparation of  data</a:t>
            </a:r>
            <a:r>
              <a:rPr lang="en-US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n-lt"/>
                <a:cs typeface="Arial"/>
              </a:rPr>
              <a:t>for</a:t>
            </a:r>
            <a:r>
              <a:rPr lang="en-US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model  building.</a:t>
            </a:r>
            <a:endParaRPr lang="en-US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F7412-7B06-3E5C-BC26-76BCA4988E9A}"/>
              </a:ext>
            </a:extLst>
          </p:cNvPr>
          <p:cNvSpPr txBox="1"/>
          <p:nvPr/>
        </p:nvSpPr>
        <p:spPr>
          <a:xfrm>
            <a:off x="3482167" y="3441725"/>
            <a:ext cx="1575973" cy="60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Model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Selection  and</a:t>
            </a:r>
            <a:r>
              <a:rPr lang="en-IN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Evaluation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65F30D-6C62-0504-7541-2BA87341E55C}"/>
              </a:ext>
            </a:extLst>
          </p:cNvPr>
          <p:cNvSpPr txBox="1"/>
          <p:nvPr/>
        </p:nvSpPr>
        <p:spPr>
          <a:xfrm>
            <a:off x="910047" y="3590066"/>
            <a:ext cx="145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Conclusions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59EC6F4-EFE0-976C-5FED-595A4F41CEC4}"/>
              </a:ext>
            </a:extLst>
          </p:cNvPr>
          <p:cNvSpPr/>
          <p:nvPr/>
        </p:nvSpPr>
        <p:spPr>
          <a:xfrm>
            <a:off x="2506436" y="1854763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816AFBC-CED2-F2FE-788E-9CDABB206B81}"/>
              </a:ext>
            </a:extLst>
          </p:cNvPr>
          <p:cNvSpPr/>
          <p:nvPr/>
        </p:nvSpPr>
        <p:spPr>
          <a:xfrm>
            <a:off x="5346083" y="1870602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83959EF-C9BA-2919-7ADF-DA3B4F58860D}"/>
              </a:ext>
            </a:extLst>
          </p:cNvPr>
          <p:cNvSpPr/>
          <p:nvPr/>
        </p:nvSpPr>
        <p:spPr>
          <a:xfrm rot="5400000">
            <a:off x="6561367" y="2751430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7B972B5-C045-1960-0DBB-7DA448287CD9}"/>
              </a:ext>
            </a:extLst>
          </p:cNvPr>
          <p:cNvSpPr/>
          <p:nvPr/>
        </p:nvSpPr>
        <p:spPr>
          <a:xfrm rot="10800000">
            <a:off x="5352037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68B14DD-1334-5F06-673C-7E5C960BE3A3}"/>
              </a:ext>
            </a:extLst>
          </p:cNvPr>
          <p:cNvSpPr/>
          <p:nvPr/>
        </p:nvSpPr>
        <p:spPr>
          <a:xfrm rot="10800000">
            <a:off x="2517779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-4200" y="0"/>
            <a:ext cx="4576200" cy="1144200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DATA COLLECTION AND UNDERSTANDING</a:t>
            </a:r>
            <a:endParaRPr sz="24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BE87E-5078-411A-023E-9EFB03FB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84" y="1739104"/>
            <a:ext cx="2705869" cy="31917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Customer Type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Type of Travel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Flight Distance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Inflight WIFI service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Departure/Arrival time convenient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478B01-94E2-43CE-AEB9-8B7155F3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006" y="1739104"/>
            <a:ext cx="1851469" cy="25453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</a:rPr>
              <a:t>Ease of Online booking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</a:rPr>
              <a:t>Gate location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</a:rPr>
              <a:t>Food and drink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</a:rPr>
              <a:t>Online boarding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Seat comfort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Inflight entertainment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On-board service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Leg room service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901172-AAC4-4446-9FC9-6DAD4FBB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67" y="1739104"/>
            <a:ext cx="2145638" cy="25453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Baggage handling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Checking service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Inflight service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Cleanliness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Departure Delay in Minutes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Arrival Delay in Minutes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satisfaction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7815" indent="-285750">
              <a:lnSpc>
                <a:spcPct val="150000"/>
              </a:lnSpc>
              <a:spcBef>
                <a:spcPts val="1250"/>
              </a:spcBef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sz="1600" spc="-5" dirty="0"/>
              <a:t>We had a Airplane Flight Passenger Satisfaction Data for our analysis and model</a:t>
            </a:r>
            <a:r>
              <a:rPr lang="en-US" sz="1600" spc="-60" dirty="0"/>
              <a:t> </a:t>
            </a:r>
            <a:r>
              <a:rPr lang="en-US" sz="1600" spc="-5" dirty="0"/>
              <a:t>building</a:t>
            </a:r>
            <a:endParaRPr lang="en-US" sz="1600" dirty="0"/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j-lt"/>
              </a:rPr>
              <a:t>Instances = 129880 , Features = 25 , Size = 3247000</a:t>
            </a:r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n-lt"/>
              </a:rPr>
              <a:t>We have dropped 'Unnamed' and 'id' column , as id is unique for each passenger </a:t>
            </a:r>
          </a:p>
          <a:p>
            <a:pPr marL="12700" marR="5080">
              <a:tabLst>
                <a:tab pos="154940" algn="l"/>
              </a:tabLst>
            </a:pPr>
            <a:endParaRPr lang="en-US" sz="1600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spc="-5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dirty="0"/>
          </a:p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Data </a:t>
            </a:r>
            <a:r>
              <a:rPr lang="en-IN" sz="2400" b="1" dirty="0">
                <a:solidFill>
                  <a:schemeClr val="bg1"/>
                </a:solidFill>
              </a:rPr>
              <a:t>Wrangling </a:t>
            </a:r>
            <a:r>
              <a:rPr lang="en-IN" sz="2400" b="1" spc="-5" dirty="0">
                <a:solidFill>
                  <a:schemeClr val="bg1"/>
                </a:solidFill>
              </a:rPr>
              <a:t>and</a:t>
            </a:r>
            <a:r>
              <a:rPr lang="en-IN" sz="2400" b="1" spc="-10" dirty="0">
                <a:solidFill>
                  <a:schemeClr val="bg1"/>
                </a:solidFill>
              </a:rPr>
              <a:t> </a:t>
            </a:r>
            <a:r>
              <a:rPr lang="en-IN" sz="2400" b="1" spc="-5" dirty="0">
                <a:solidFill>
                  <a:schemeClr val="bg1"/>
                </a:solidFill>
              </a:rPr>
              <a:t>Feature Engineering: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5B33F82B-A703-8C34-6B30-3C45DF2538F7}"/>
              </a:ext>
            </a:extLst>
          </p:cNvPr>
          <p:cNvSpPr txBox="1">
            <a:spLocks/>
          </p:cNvSpPr>
          <p:nvPr/>
        </p:nvSpPr>
        <p:spPr>
          <a:xfrm>
            <a:off x="834622" y="1539484"/>
            <a:ext cx="7214869" cy="26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95"/>
              </a:spcBef>
            </a:pP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b="1" spc="-5" dirty="0"/>
              <a:t>Categorical Features: </a:t>
            </a:r>
            <a:r>
              <a:rPr lang="en-US" spc="-5" dirty="0"/>
              <a:t>Gender, Customer Type and Type of classes, flight distance, satisfaction</a:t>
            </a: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b="1" spc="-5" dirty="0"/>
              <a:t>Numerical</a:t>
            </a:r>
            <a:r>
              <a:rPr lang="en-US" b="1" spc="-15" dirty="0"/>
              <a:t> </a:t>
            </a:r>
            <a:r>
              <a:rPr lang="en-US" b="1" spc="-5" dirty="0"/>
              <a:t>Columns:</a:t>
            </a:r>
            <a:endParaRPr lang="en-US" spc="-5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dirty="0"/>
              <a:t>We </a:t>
            </a:r>
            <a:r>
              <a:rPr lang="en-US" spc="-5" dirty="0"/>
              <a:t>had zero null values in our </a:t>
            </a:r>
            <a:r>
              <a:rPr lang="en-US" dirty="0"/>
              <a:t>dataset</a:t>
            </a:r>
          </a:p>
          <a:p>
            <a:pPr marL="29845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94945" algn="l"/>
              </a:tabLst>
            </a:pPr>
            <a:r>
              <a:rPr lang="en-US" dirty="0"/>
              <a:t>Zero Duplicate </a:t>
            </a:r>
            <a:r>
              <a:rPr lang="en-US" spc="-5" dirty="0"/>
              <a:t>entries</a:t>
            </a:r>
            <a:r>
              <a:rPr lang="en-US" spc="-30" dirty="0"/>
              <a:t> </a:t>
            </a:r>
            <a:r>
              <a:rPr lang="en-US" dirty="0"/>
              <a:t>found</a:t>
            </a:r>
          </a:p>
          <a:p>
            <a:pPr marL="12065">
              <a:tabLst>
                <a:tab pos="15494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1"/>
            <a:ext cx="5717700" cy="742706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0C752-5BFD-3C6D-1470-AF8FC2A80CF4}"/>
              </a:ext>
            </a:extLst>
          </p:cNvPr>
          <p:cNvSpPr txBox="1"/>
          <p:nvPr/>
        </p:nvSpPr>
        <p:spPr>
          <a:xfrm>
            <a:off x="3961385" y="17755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EA4D3-34D5-46FA-9F33-57972DD2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5" y="1112952"/>
            <a:ext cx="3368604" cy="328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0DD9EC-1343-4FF3-B7DB-8CE967185ECF}"/>
              </a:ext>
            </a:extLst>
          </p:cNvPr>
          <p:cNvSpPr/>
          <p:nvPr/>
        </p:nvSpPr>
        <p:spPr>
          <a:xfrm>
            <a:off x="202018" y="4492115"/>
            <a:ext cx="4088975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Females and males are satisfaction probability almost equal. Male %44, Female %43 satisfaction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F3910-5AE2-448B-ABEB-E01A1CD2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48" y="1420211"/>
            <a:ext cx="3950537" cy="29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F4613-C04E-4E56-AD26-02DE4406FF44}"/>
              </a:ext>
            </a:extLst>
          </p:cNvPr>
          <p:cNvSpPr/>
          <p:nvPr/>
        </p:nvSpPr>
        <p:spPr>
          <a:xfrm>
            <a:off x="4290993" y="4488178"/>
            <a:ext cx="4242392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passenger neutral or dissatisfied are more than satisfied</a:t>
            </a:r>
          </a:p>
        </p:txBody>
      </p:sp>
    </p:spTree>
    <p:extLst>
      <p:ext uri="{BB962C8B-B14F-4D97-AF65-F5344CB8AC3E}">
        <p14:creationId xmlns:p14="http://schemas.microsoft.com/office/powerpoint/2010/main" val="408630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4264572" y="1662615"/>
            <a:ext cx="3826482" cy="1298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3F38D5-D171-291E-29D5-5FE3FFC8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5" y="1442938"/>
            <a:ext cx="8384029" cy="30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4264572" y="1662615"/>
            <a:ext cx="3826482" cy="1298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0267DD-7F89-2103-2438-4BE42B1E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" y="1218628"/>
            <a:ext cx="8528935" cy="32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0AE3C-C0DA-4B42-BA09-B6986DDCE34F}"/>
              </a:ext>
            </a:extLst>
          </p:cNvPr>
          <p:cNvSpPr/>
          <p:nvPr/>
        </p:nvSpPr>
        <p:spPr>
          <a:xfrm>
            <a:off x="1570891" y="4484397"/>
            <a:ext cx="6002216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the 1-30 years old is generally neutral or dissatisfied with the flight. 39-60 years old is generally satisfied with the flight.</a:t>
            </a:r>
          </a:p>
        </p:txBody>
      </p:sp>
    </p:spTree>
    <p:extLst>
      <p:ext uri="{BB962C8B-B14F-4D97-AF65-F5344CB8AC3E}">
        <p14:creationId xmlns:p14="http://schemas.microsoft.com/office/powerpoint/2010/main" val="313767407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504</Words>
  <Application>Microsoft Office PowerPoint</Application>
  <PresentationFormat>On-screen Show (16:9)</PresentationFormat>
  <Paragraphs>130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Montserrat</vt:lpstr>
      <vt:lpstr>Impact</vt:lpstr>
      <vt:lpstr>Times New Roman</vt:lpstr>
      <vt:lpstr>Nunito</vt:lpstr>
      <vt:lpstr>Muli</vt:lpstr>
      <vt:lpstr>Courier New</vt:lpstr>
      <vt:lpstr>Arial</vt:lpstr>
      <vt:lpstr>Wingdings</vt:lpstr>
      <vt:lpstr>Barlow Semi Condensed</vt:lpstr>
      <vt:lpstr>Anton</vt:lpstr>
      <vt:lpstr>Modern Breakthrough by Slidesgo</vt:lpstr>
      <vt:lpstr>Airline Passenger Satisfaction</vt:lpstr>
      <vt:lpstr>Problem Statement:</vt:lpstr>
      <vt:lpstr>WORK FLOW</vt:lpstr>
      <vt:lpstr>DATA COLLECTION AND UNDERSTANDING</vt:lpstr>
      <vt:lpstr>PowerPoint Presentation</vt:lpstr>
      <vt:lpstr>Data Wrangling and Feature Engineering:</vt:lpstr>
      <vt:lpstr>EDA </vt:lpstr>
      <vt:lpstr>EDA </vt:lpstr>
      <vt:lpstr>EDA </vt:lpstr>
      <vt:lpstr>EDA </vt:lpstr>
      <vt:lpstr>EDA </vt:lpstr>
      <vt:lpstr>EDA</vt:lpstr>
      <vt:lpstr>EDA </vt:lpstr>
      <vt:lpstr>Model Selection and Evaluation</vt:lpstr>
      <vt:lpstr>Logistic Regression</vt:lpstr>
      <vt:lpstr>Naïve Bayes Classifier</vt:lpstr>
      <vt:lpstr>Decision Tree Classifier</vt:lpstr>
      <vt:lpstr>Random Forest Classifier</vt:lpstr>
      <vt:lpstr>Random Forest Classifier(using hyper parameter)</vt:lpstr>
      <vt:lpstr>Support Vector Machine</vt:lpstr>
      <vt:lpstr>K Nearest Neighbors </vt:lpstr>
      <vt:lpstr>K Nearest Neighbor (Using Hyper Parameter) 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SACHIN</dc:creator>
  <cp:lastModifiedBy>Abhishek wasnik</cp:lastModifiedBy>
  <cp:revision>51</cp:revision>
  <dcterms:modified xsi:type="dcterms:W3CDTF">2022-12-14T18:15:38Z</dcterms:modified>
</cp:coreProperties>
</file>