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78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2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2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26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8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81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4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92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20624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Inter"/>
              </a:rPr>
              <a:t>Hackathon </a:t>
            </a:r>
            <a:r>
              <a:rPr lang="en-US" b="1" u="sng" dirty="0" smtClean="0">
                <a:solidFill>
                  <a:schemeClr val="tx1"/>
                </a:solidFill>
                <a:latin typeface="Inter"/>
              </a:rPr>
              <a:t>Topic</a:t>
            </a:r>
            <a:r>
              <a:rPr lang="en-US" b="1" dirty="0">
                <a:solidFill>
                  <a:schemeClr val="tx1"/>
                </a:solidFill>
                <a:latin typeface="Inter"/>
              </a:rPr>
              <a:t/>
            </a:r>
            <a:br>
              <a:rPr lang="en-US" b="1" dirty="0">
                <a:solidFill>
                  <a:schemeClr val="tx1"/>
                </a:solidFill>
                <a:latin typeface="Inter"/>
              </a:rPr>
            </a:br>
            <a:r>
              <a:rPr lang="en-US" b="1" dirty="0" smtClean="0">
                <a:solidFill>
                  <a:schemeClr val="tx1"/>
                </a:solidFill>
                <a:latin typeface="Inter"/>
              </a:rPr>
              <a:t>Ecommerce </a:t>
            </a:r>
            <a:r>
              <a:rPr lang="en-US" b="1" dirty="0">
                <a:solidFill>
                  <a:schemeClr val="tx1"/>
                </a:solidFill>
                <a:latin typeface="Inter"/>
              </a:rPr>
              <a:t>Product </a:t>
            </a:r>
            <a:r>
              <a:rPr lang="en-US" b="1" dirty="0" smtClean="0">
                <a:solidFill>
                  <a:schemeClr val="tx1"/>
                </a:solidFill>
                <a:latin typeface="Inter"/>
              </a:rPr>
              <a:t>Categorization</a:t>
            </a:r>
            <a:endParaRPr lang="en-IN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554475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Inter"/>
              </a:rPr>
              <a:t>By: Abhishek Puttabasappa</a:t>
            </a:r>
          </a:p>
          <a:p>
            <a:endParaRPr lang="en-IN" sz="3600" b="1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9186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16" y="3052035"/>
            <a:ext cx="8911687" cy="753929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Testing with </a:t>
            </a:r>
            <a:r>
              <a:rPr lang="en-IN" sz="4000" b="1" dirty="0" err="1" smtClean="0"/>
              <a:t>Upgrad’s</a:t>
            </a:r>
            <a:r>
              <a:rPr lang="en-IN" sz="4000" b="1" dirty="0" smtClean="0"/>
              <a:t> test data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3384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value provided by this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The business value of using a multi-class text classification model for product categorization can be significant, especially in e-commerce or large retail environments. Here's how it adds value across various aspects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662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Customer Experience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Enhanced Search and Navigation: With accurate product </a:t>
            </a:r>
            <a:r>
              <a:rPr lang="en-US" b="1" dirty="0" smtClean="0"/>
              <a:t>categorization, customers </a:t>
            </a:r>
            <a:r>
              <a:rPr lang="en-US" b="1" dirty="0"/>
              <a:t>can more easily find what they're looking for, improving search relevancy and reducing the time spent browsing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Personalized Recommendations: By categorizing products </a:t>
            </a:r>
            <a:r>
              <a:rPr lang="en-US" b="1" dirty="0" smtClean="0"/>
              <a:t>accurately, companies </a:t>
            </a:r>
            <a:r>
              <a:rPr lang="en-US" b="1" dirty="0"/>
              <a:t>can tailor recommendations based on category similarities, improving customer satisfaction and increasing chances of conversion.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149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 Efficiency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Automated Product Management: Text classification reduces the time </a:t>
            </a:r>
            <a:r>
              <a:rPr lang="en-US" b="1" dirty="0" smtClean="0"/>
              <a:t>spent manually </a:t>
            </a:r>
            <a:r>
              <a:rPr lang="en-US" b="1" dirty="0"/>
              <a:t>categorizing products, which can be labor-intensive and error-prone, especially in marketplaces with thousands or millions of items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Inventory Organization: Clear categorization helps the inventory and </a:t>
            </a:r>
            <a:r>
              <a:rPr lang="en-US" b="1" dirty="0" smtClean="0"/>
              <a:t>supply chain </a:t>
            </a:r>
            <a:r>
              <a:rPr lang="en-US" b="1" dirty="0"/>
              <a:t>teams organize, restock, and manage products efficiently, optimizing logistics and storage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75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Enhanced Marketing and Analytics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Targeted Marketing Campaigns: Accurate categories help segment </a:t>
            </a:r>
            <a:r>
              <a:rPr lang="en-US" b="1" dirty="0" smtClean="0"/>
              <a:t>products, allowing </a:t>
            </a:r>
            <a:r>
              <a:rPr lang="en-US" b="1" dirty="0"/>
              <a:t>marketing teams to target specific product categories for promotions or discounts, leading to higher engagement rates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Detailed Sales Analytics: Categorization helps analyze product performance </a:t>
            </a:r>
            <a:r>
              <a:rPr lang="en-US" b="1" dirty="0" smtClean="0"/>
              <a:t>by category</a:t>
            </a:r>
            <a:r>
              <a:rPr lang="en-US" b="1" dirty="0"/>
              <a:t>, providing insights into what categories drive sales, enabling more effective decision-making and inventory investment.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10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for Business Growth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Ease of Catalog Expansion: As new products or sellers are added, </a:t>
            </a:r>
            <a:r>
              <a:rPr lang="en-US" b="1" dirty="0" smtClean="0"/>
              <a:t>automated categorization </a:t>
            </a:r>
            <a:r>
              <a:rPr lang="en-US" b="1" dirty="0"/>
              <a:t>ensures quick, consistent integration into the catalog without overwhelming manual processes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Cross-Language Applicability: For global companies, the model can help </a:t>
            </a:r>
            <a:r>
              <a:rPr lang="en-US" b="1" dirty="0" smtClean="0"/>
              <a:t>with language </a:t>
            </a:r>
            <a:r>
              <a:rPr lang="en-US" b="1" dirty="0"/>
              <a:t>and cultural nuances, enabling international expansion with accurate product mapping across markets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241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Data Quality &amp; Consistency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Consistent Labeling: Automated classification provides consistent categorization, which helps maintain quality and reduces errors </a:t>
            </a:r>
            <a:r>
              <a:rPr lang="en-US" b="1" dirty="0" err="1"/>
              <a:t>frorn</a:t>
            </a:r>
            <a:r>
              <a:rPr lang="en-US" b="1" dirty="0"/>
              <a:t> human inconsistency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Unified </a:t>
            </a:r>
            <a:r>
              <a:rPr lang="en-US" b="1" dirty="0"/>
              <a:t>Product Catalog: This consistency in classification enables </a:t>
            </a:r>
            <a:r>
              <a:rPr lang="en-US" b="1" dirty="0" smtClean="0"/>
              <a:t>easier management </a:t>
            </a:r>
            <a:r>
              <a:rPr lang="en-US" b="1" dirty="0"/>
              <a:t>of products across various platforms, both internal and customer-facing.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20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Growth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Higher Conversion Rates: By making relevant products easier to find, customers are more likely to make purchases, positively impacting revenue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Reduced Returns: Improved product discovery can reduce instances where customers buy incorrect items, reducing return rates and associated costs.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202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Competitive Advantage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Enhanced User Trust and Loyalty: A well-organized catalog improves </a:t>
            </a:r>
            <a:r>
              <a:rPr lang="en-US" b="1" dirty="0" smtClean="0"/>
              <a:t>customer perception </a:t>
            </a:r>
            <a:r>
              <a:rPr lang="en-US" b="1" dirty="0"/>
              <a:t>of the brand and trust in the platform, encouraging repeat purchases and customer loyalty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Adaptability to Market Trends: Automated categorization keeps the </a:t>
            </a:r>
            <a:r>
              <a:rPr lang="en-US" b="1" dirty="0" smtClean="0"/>
              <a:t>platform agile</a:t>
            </a:r>
            <a:r>
              <a:rPr lang="en-US" b="1" dirty="0"/>
              <a:t>, allowing for faster adaptation to trends, new product lines, or seasonal items, giving the business a competitive edge.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977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3211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US" b="1" dirty="0">
                <a:latin typeface="Inter"/>
              </a:rPr>
              <a:t>Problem Statement:</a:t>
            </a:r>
            <a:r>
              <a:rPr lang="en-US" dirty="0">
                <a:latin typeface="Inter"/>
              </a:rPr>
              <a:t> </a:t>
            </a:r>
            <a:endParaRPr lang="en-IN" dirty="0">
              <a:latin typeface="In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Inter"/>
              </a:rPr>
              <a:t>In </a:t>
            </a:r>
            <a:r>
              <a:rPr lang="en-US" b="1" dirty="0">
                <a:latin typeface="Inter"/>
              </a:rPr>
              <a:t>the rapidly evolving world of </a:t>
            </a:r>
            <a:r>
              <a:rPr lang="en-US" b="1" dirty="0" smtClean="0">
                <a:latin typeface="Inter"/>
              </a:rPr>
              <a:t>e-commerce, </a:t>
            </a:r>
            <a:r>
              <a:rPr lang="en-US" b="1" dirty="0">
                <a:latin typeface="Inter"/>
              </a:rPr>
              <a:t>accurate product categorization is crucial for ensuring seamless customer experiences, reducing search friction, and increasing product discoverability. However, the sheer volume of diverse products poses a significant challenge. </a:t>
            </a:r>
            <a:endParaRPr lang="en-US" b="1" dirty="0" smtClean="0">
              <a:latin typeface="Inter"/>
            </a:endParaRPr>
          </a:p>
          <a:p>
            <a:r>
              <a:rPr lang="en-US" b="1" dirty="0" smtClean="0">
                <a:latin typeface="Inter"/>
              </a:rPr>
              <a:t>Current </a:t>
            </a:r>
            <a:r>
              <a:rPr lang="en-US" b="1" dirty="0">
                <a:latin typeface="Inter"/>
              </a:rPr>
              <a:t>classification systems struggle to handle ambiguities, unconventional naming conventions, and multi-language data. This hackathon aims to address these challenges by inviting participants to create innovative solutions that enhance product categorization efficiency, accuracy, and scalability.</a:t>
            </a:r>
            <a:endParaRPr lang="en-IN" b="1" dirty="0">
              <a:latin typeface="Inter"/>
            </a:endParaRPr>
          </a:p>
          <a:p>
            <a:r>
              <a:rPr lang="en-US" b="1" dirty="0">
                <a:latin typeface="Inter"/>
              </a:rPr>
              <a:t>Develop a text classification model that categorizes products with maximum accuracy based on description of the product.</a:t>
            </a:r>
            <a:endParaRPr lang="en-IN" b="1" dirty="0">
              <a:latin typeface="Inter"/>
            </a:endParaRPr>
          </a:p>
          <a:p>
            <a:endParaRPr lang="en-IN" b="1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3553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Solving Approach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43205" y="2104320"/>
            <a:ext cx="3441968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altLang="en-US" b="1" dirty="0">
                <a:latin typeface="Inter"/>
              </a:rPr>
              <a:t>Analyze the </a:t>
            </a:r>
            <a:r>
              <a:rPr lang="en-US" altLang="en-US" b="1" dirty="0" smtClean="0">
                <a:latin typeface="Inter"/>
              </a:rPr>
              <a:t>dataset </a:t>
            </a:r>
            <a:endParaRPr lang="en-US" altLang="en-US" b="1" dirty="0">
              <a:latin typeface="Inter"/>
            </a:endParaRPr>
          </a:p>
          <a:p>
            <a:pPr fontAlgn="base"/>
            <a:r>
              <a:rPr lang="en-US" altLang="en-US" b="1" dirty="0">
                <a:latin typeface="Inter"/>
              </a:rPr>
              <a:t>Visualize the </a:t>
            </a:r>
            <a:r>
              <a:rPr lang="en-US" altLang="en-US" b="1" dirty="0" smtClean="0">
                <a:latin typeface="Inter"/>
              </a:rPr>
              <a:t>data</a:t>
            </a:r>
          </a:p>
          <a:p>
            <a:pPr fontAlgn="base"/>
            <a:r>
              <a:rPr lang="en-US" altLang="en-US" b="1" dirty="0" smtClean="0">
                <a:latin typeface="Inter"/>
              </a:rPr>
              <a:t>Preprocess </a:t>
            </a:r>
            <a:r>
              <a:rPr lang="en-US" altLang="en-US" b="1" dirty="0">
                <a:latin typeface="Inter"/>
              </a:rPr>
              <a:t>the </a:t>
            </a:r>
            <a:r>
              <a:rPr lang="en-US" altLang="en-US" b="1" dirty="0" smtClean="0">
                <a:latin typeface="Inter"/>
              </a:rPr>
              <a:t>data </a:t>
            </a:r>
            <a:endParaRPr lang="en-US" altLang="en-US" b="1" dirty="0">
              <a:latin typeface="Inter"/>
            </a:endParaRPr>
          </a:p>
          <a:p>
            <a:pPr fontAlgn="base"/>
            <a:r>
              <a:rPr lang="en-US" altLang="en-US" b="1" dirty="0">
                <a:latin typeface="Inter"/>
              </a:rPr>
              <a:t>Feature </a:t>
            </a:r>
            <a:r>
              <a:rPr lang="en-US" altLang="en-US" b="1" dirty="0" smtClean="0">
                <a:latin typeface="Inter"/>
              </a:rPr>
              <a:t>engineering</a:t>
            </a:r>
          </a:p>
          <a:p>
            <a:pPr fontAlgn="base"/>
            <a:r>
              <a:rPr lang="en-US" altLang="en-US" b="1" dirty="0" smtClean="0">
                <a:latin typeface="Inter"/>
              </a:rPr>
              <a:t>Address </a:t>
            </a:r>
            <a:r>
              <a:rPr lang="en-US" altLang="en-US" b="1" dirty="0">
                <a:latin typeface="Inter"/>
              </a:rPr>
              <a:t>class </a:t>
            </a:r>
            <a:r>
              <a:rPr lang="en-US" altLang="en-US" b="1" dirty="0" smtClean="0">
                <a:latin typeface="Inter"/>
              </a:rPr>
              <a:t>imbalance </a:t>
            </a:r>
            <a:endParaRPr lang="en-US" altLang="en-US" b="1" dirty="0">
              <a:latin typeface="Inter"/>
            </a:endParaRPr>
          </a:p>
          <a:p>
            <a:pPr fontAlgn="base"/>
            <a:r>
              <a:rPr lang="en-US" altLang="en-US" b="1" dirty="0">
                <a:latin typeface="Inter"/>
              </a:rPr>
              <a:t>Build multi-class </a:t>
            </a:r>
            <a:r>
              <a:rPr lang="en-US" altLang="en-US" b="1" dirty="0" smtClean="0">
                <a:latin typeface="Inter"/>
              </a:rPr>
              <a:t>classifier</a:t>
            </a:r>
          </a:p>
          <a:p>
            <a:pPr fontAlgn="base"/>
            <a:r>
              <a:rPr lang="en-US" altLang="en-US" b="1" dirty="0" smtClean="0">
                <a:latin typeface="Inter"/>
              </a:rPr>
              <a:t>Evaluate performance</a:t>
            </a:r>
          </a:p>
          <a:p>
            <a:pPr fontAlgn="base"/>
            <a:r>
              <a:rPr lang="en-US" altLang="en-US" b="1" dirty="0" smtClean="0">
                <a:latin typeface="Inter"/>
              </a:rPr>
              <a:t>Fine-tune models</a:t>
            </a:r>
          </a:p>
          <a:p>
            <a:pPr fontAlgn="base"/>
            <a:r>
              <a:rPr lang="en-US" altLang="en-US" b="1" dirty="0" smtClean="0">
                <a:latin typeface="Inter"/>
              </a:rPr>
              <a:t>Predict </a:t>
            </a:r>
            <a:r>
              <a:rPr lang="en-US" altLang="en-US" b="1" dirty="0">
                <a:latin typeface="Inter"/>
              </a:rPr>
              <a:t>on test </a:t>
            </a:r>
            <a:r>
              <a:rPr lang="en-US" altLang="en-US" b="1" dirty="0" smtClean="0">
                <a:latin typeface="Inter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9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Insights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Platform's highest selling product Category is Clothing followed by </a:t>
            </a:r>
            <a:r>
              <a:rPr lang="en-US" dirty="0" err="1"/>
              <a:t>Jewellery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Online Platform has moderate sales in Categories such as Footwear, Automotive, Mobiles &amp; Accessories, Home Decor &amp; Festive Needs, Kitchen &amp; Dinning, Computers.</a:t>
            </a:r>
          </a:p>
          <a:p>
            <a:endParaRPr lang="en-US" dirty="0"/>
          </a:p>
          <a:p>
            <a:r>
              <a:rPr lang="en-US" dirty="0"/>
              <a:t>The Online Platform's least selling product Category is Bags, Wallets &amp; Belts followed by Baby Care, Pens &amp; Stationary, Toys &amp; School Supplies, Tools &amp; Hardware, Watches.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3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88" y="253774"/>
            <a:ext cx="7312556" cy="54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Histograph</a:t>
            </a:r>
            <a:r>
              <a:rPr lang="en-IN" b="1" dirty="0" smtClean="0"/>
              <a:t> of the category description lengths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07078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2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IN" b="1" dirty="0" smtClean="0"/>
              <a:t>Random Forest Confusion Matrix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40906"/>
            <a:ext cx="9694862" cy="55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IN" b="1" dirty="0" smtClean="0"/>
              <a:t>SVC Confusion Matrix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289390"/>
            <a:ext cx="9694862" cy="55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IN" b="1" dirty="0" smtClean="0"/>
              <a:t>Logistic Regression Confusion Matrix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61510"/>
            <a:ext cx="9694862" cy="54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5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673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Inter</vt:lpstr>
      <vt:lpstr>Wingdings 3</vt:lpstr>
      <vt:lpstr>Wisp</vt:lpstr>
      <vt:lpstr>Hackathon Topic Ecommerce Product Categorization</vt:lpstr>
      <vt:lpstr>Problem Statement: </vt:lpstr>
      <vt:lpstr>Problem Solving Approach</vt:lpstr>
      <vt:lpstr>Key Insights</vt:lpstr>
      <vt:lpstr>PowerPoint Presentation</vt:lpstr>
      <vt:lpstr>Histograph of the category description lengths</vt:lpstr>
      <vt:lpstr>Random Forest Confusion Matrix</vt:lpstr>
      <vt:lpstr>SVC Confusion Matrix</vt:lpstr>
      <vt:lpstr>Logistic Regression Confusion Matrix</vt:lpstr>
      <vt:lpstr>Testing with Upgrad’s test data</vt:lpstr>
      <vt:lpstr>Business value provided by this solution</vt:lpstr>
      <vt:lpstr>Improved Customer Experience</vt:lpstr>
      <vt:lpstr>Operational Efficiency</vt:lpstr>
      <vt:lpstr>Enhanced Marketing and Analytics</vt:lpstr>
      <vt:lpstr>Scalability for Business Growth</vt:lpstr>
      <vt:lpstr>Improved Data Quality &amp; Consistency</vt:lpstr>
      <vt:lpstr>Revenue Growth</vt:lpstr>
      <vt:lpstr>Competitive Advantage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Topic  Ecommerce Product Categorization</dc:title>
  <dc:creator>Microsoft account</dc:creator>
  <cp:lastModifiedBy>Microsoft account</cp:lastModifiedBy>
  <cp:revision>10</cp:revision>
  <dcterms:created xsi:type="dcterms:W3CDTF">2024-12-22T09:00:28Z</dcterms:created>
  <dcterms:modified xsi:type="dcterms:W3CDTF">2024-12-22T09:57:41Z</dcterms:modified>
</cp:coreProperties>
</file>