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embeddedFontLst>
    <p:embeddedFont>
      <p:font typeface="Montserrat"/>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Montserrat-boldItalic.fntdata"/><Relationship Id="rId10" Type="http://schemas.openxmlformats.org/officeDocument/2006/relationships/font" Target="fonts/Montserrat-italic.fntdata"/><Relationship Id="rId9"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6def52882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def52882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41c8fed3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41c8fed3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https://www.finos.org/governance" TargetMode="External"/><Relationship Id="rId4" Type="http://schemas.openxmlformats.org/officeDocument/2006/relationships/hyperlink" Target="mailto:legal@finos.org" TargetMode="External"/><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finos.org/governance" TargetMode="External"/><Relationship Id="rId4" Type="http://schemas.openxmlformats.org/officeDocument/2006/relationships/hyperlink" Target="mailto:legal@finos.org" TargetMode="External"/><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title"/>
          </p:nvPr>
        </p:nvSpPr>
        <p:spPr>
          <a:xfrm>
            <a:off x="1803400" y="445025"/>
            <a:ext cx="7029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Antitrust Policy</a:t>
            </a:r>
            <a:endParaRPr>
              <a:latin typeface="Montserrat"/>
              <a:ea typeface="Montserrat"/>
              <a:cs typeface="Montserrat"/>
              <a:sym typeface="Montserrat"/>
            </a:endParaRPr>
          </a:p>
        </p:txBody>
      </p:sp>
      <p:sp>
        <p:nvSpPr>
          <p:cNvPr id="55" name="Google Shape;55;p13"/>
          <p:cNvSpPr txBox="1"/>
          <p:nvPr>
            <p:ph idx="1" type="body"/>
          </p:nvPr>
        </p:nvSpPr>
        <p:spPr>
          <a:xfrm>
            <a:off x="1803300" y="1152475"/>
            <a:ext cx="7029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Montserrat"/>
                <a:ea typeface="Montserrat"/>
                <a:cs typeface="Montserrat"/>
                <a:sym typeface="Montserrat"/>
              </a:rPr>
              <a:t>All project meetings are subject to the FINOS Antitrust Policy, located at </a:t>
            </a:r>
            <a:r>
              <a:rPr lang="en" sz="1400" u="sng">
                <a:solidFill>
                  <a:schemeClr val="hlink"/>
                </a:solidFill>
                <a:latin typeface="Montserrat"/>
                <a:ea typeface="Montserrat"/>
                <a:cs typeface="Montserrat"/>
                <a:sym typeface="Montserrat"/>
                <a:hlinkClick r:id="rId3"/>
              </a:rPr>
              <a:t>finos.org/governance</a:t>
            </a:r>
            <a:r>
              <a:rPr lang="en" sz="1400">
                <a:latin typeface="Montserrat"/>
                <a:ea typeface="Montserrat"/>
                <a:cs typeface="Montserrat"/>
                <a:sym typeface="Montserrat"/>
              </a:rPr>
              <a:t>. The following topics must not be discussed:</a:t>
            </a:r>
            <a:endParaRPr sz="1400">
              <a:latin typeface="Montserrat"/>
              <a:ea typeface="Montserrat"/>
              <a:cs typeface="Montserrat"/>
              <a:sym typeface="Montserrat"/>
            </a:endParaRPr>
          </a:p>
          <a:p>
            <a:pPr indent="-311150" lvl="0" marL="457200" rtl="0" algn="l">
              <a:spcBef>
                <a:spcPts val="1600"/>
              </a:spcBef>
              <a:spcAft>
                <a:spcPts val="0"/>
              </a:spcAft>
              <a:buClr>
                <a:schemeClr val="dk1"/>
              </a:buClr>
              <a:buSzPts val="1300"/>
              <a:buFont typeface="Montserrat"/>
              <a:buChar char="●"/>
            </a:pPr>
            <a:r>
              <a:rPr lang="en" sz="1300">
                <a:solidFill>
                  <a:schemeClr val="dk1"/>
                </a:solidFill>
                <a:latin typeface="Montserrat"/>
                <a:ea typeface="Montserrat"/>
                <a:cs typeface="Montserrat"/>
                <a:sym typeface="Montserrat"/>
              </a:rPr>
              <a:t>Price-sensitive information</a:t>
            </a:r>
            <a:endParaRPr sz="1300">
              <a:solidFill>
                <a:schemeClr val="dk1"/>
              </a:solidFill>
              <a:latin typeface="Montserrat"/>
              <a:ea typeface="Montserrat"/>
              <a:cs typeface="Montserrat"/>
              <a:sym typeface="Montserrat"/>
            </a:endParaRPr>
          </a:p>
          <a:p>
            <a:pPr indent="-311150" lvl="0" marL="457200" rtl="0" algn="l">
              <a:spcBef>
                <a:spcPts val="0"/>
              </a:spcBef>
              <a:spcAft>
                <a:spcPts val="0"/>
              </a:spcAft>
              <a:buClr>
                <a:schemeClr val="dk1"/>
              </a:buClr>
              <a:buSzPts val="1300"/>
              <a:buFont typeface="Montserrat"/>
              <a:buChar char="●"/>
            </a:pPr>
            <a:r>
              <a:rPr lang="en" sz="1300">
                <a:solidFill>
                  <a:schemeClr val="dk1"/>
                </a:solidFill>
                <a:latin typeface="Montserrat"/>
                <a:ea typeface="Montserrat"/>
                <a:cs typeface="Montserrat"/>
                <a:sym typeface="Montserrat"/>
              </a:rPr>
              <a:t>Actual or projected changes in production, output, capacity or inventories</a:t>
            </a:r>
            <a:endParaRPr sz="1300">
              <a:solidFill>
                <a:schemeClr val="dk1"/>
              </a:solidFill>
              <a:latin typeface="Montserrat"/>
              <a:ea typeface="Montserrat"/>
              <a:cs typeface="Montserrat"/>
              <a:sym typeface="Montserrat"/>
            </a:endParaRPr>
          </a:p>
          <a:p>
            <a:pPr indent="-311150" lvl="0" marL="457200" rtl="0" algn="l">
              <a:spcBef>
                <a:spcPts val="0"/>
              </a:spcBef>
              <a:spcAft>
                <a:spcPts val="0"/>
              </a:spcAft>
              <a:buClr>
                <a:schemeClr val="dk1"/>
              </a:buClr>
              <a:buSzPts val="1300"/>
              <a:buFont typeface="Montserrat"/>
              <a:buChar char="●"/>
            </a:pPr>
            <a:r>
              <a:rPr lang="en" sz="1300">
                <a:solidFill>
                  <a:schemeClr val="dk1"/>
                </a:solidFill>
                <a:latin typeface="Montserrat"/>
                <a:ea typeface="Montserrat"/>
                <a:cs typeface="Montserrat"/>
                <a:sym typeface="Montserrat"/>
              </a:rPr>
              <a:t>Matters relating to bids, prospective bids, or bid policies</a:t>
            </a:r>
            <a:endParaRPr sz="1300">
              <a:solidFill>
                <a:schemeClr val="dk1"/>
              </a:solidFill>
              <a:latin typeface="Montserrat"/>
              <a:ea typeface="Montserrat"/>
              <a:cs typeface="Montserrat"/>
              <a:sym typeface="Montserrat"/>
            </a:endParaRPr>
          </a:p>
          <a:p>
            <a:pPr indent="-311150" lvl="0" marL="457200" rtl="0" algn="l">
              <a:spcBef>
                <a:spcPts val="0"/>
              </a:spcBef>
              <a:spcAft>
                <a:spcPts val="0"/>
              </a:spcAft>
              <a:buClr>
                <a:schemeClr val="dk1"/>
              </a:buClr>
              <a:buSzPts val="1300"/>
              <a:buFont typeface="Montserrat"/>
              <a:buChar char="●"/>
            </a:pPr>
            <a:r>
              <a:rPr lang="en" sz="1300">
                <a:solidFill>
                  <a:schemeClr val="dk1"/>
                </a:solidFill>
                <a:latin typeface="Montserrat"/>
                <a:ea typeface="Montserrat"/>
                <a:cs typeface="Montserrat"/>
                <a:sym typeface="Montserrat"/>
              </a:rPr>
              <a:t>Matters relating to actual or potential individual suppliers that might influence the business conduct of firms toward such suppliers</a:t>
            </a:r>
            <a:endParaRPr sz="1300">
              <a:solidFill>
                <a:schemeClr val="dk1"/>
              </a:solidFill>
              <a:latin typeface="Montserrat"/>
              <a:ea typeface="Montserrat"/>
              <a:cs typeface="Montserrat"/>
              <a:sym typeface="Montserrat"/>
            </a:endParaRPr>
          </a:p>
          <a:p>
            <a:pPr indent="-311150" lvl="0" marL="457200" rtl="0" algn="l">
              <a:spcBef>
                <a:spcPts val="0"/>
              </a:spcBef>
              <a:spcAft>
                <a:spcPts val="0"/>
              </a:spcAft>
              <a:buClr>
                <a:schemeClr val="dk1"/>
              </a:buClr>
              <a:buSzPts val="1300"/>
              <a:buFont typeface="Montserrat"/>
              <a:buChar char="●"/>
            </a:pPr>
            <a:r>
              <a:rPr lang="en" sz="1300">
                <a:solidFill>
                  <a:schemeClr val="dk1"/>
                </a:solidFill>
                <a:latin typeface="Montserrat"/>
                <a:ea typeface="Montserrat"/>
                <a:cs typeface="Montserrat"/>
                <a:sym typeface="Montserrat"/>
              </a:rPr>
              <a:t>Matters relating to actual or potential customers that might have the effect of influencing the business conduct of firms toward such customers</a:t>
            </a:r>
            <a:endParaRPr sz="1300">
              <a:solidFill>
                <a:schemeClr val="dk1"/>
              </a:solidFill>
              <a:latin typeface="Montserrat"/>
              <a:ea typeface="Montserrat"/>
              <a:cs typeface="Montserrat"/>
              <a:sym typeface="Montserrat"/>
            </a:endParaRPr>
          </a:p>
          <a:p>
            <a:pPr indent="-311150" lvl="0" marL="457200" rtl="0" algn="l">
              <a:spcBef>
                <a:spcPts val="0"/>
              </a:spcBef>
              <a:spcAft>
                <a:spcPts val="0"/>
              </a:spcAft>
              <a:buClr>
                <a:schemeClr val="dk1"/>
              </a:buClr>
              <a:buSzPts val="1300"/>
              <a:buFont typeface="Montserrat"/>
              <a:buChar char="●"/>
            </a:pPr>
            <a:r>
              <a:rPr lang="en" sz="1300">
                <a:solidFill>
                  <a:schemeClr val="dk1"/>
                </a:solidFill>
                <a:latin typeface="Montserrat"/>
                <a:ea typeface="Montserrat"/>
                <a:cs typeface="Montserrat"/>
                <a:sym typeface="Montserrat"/>
              </a:rPr>
              <a:t>Current or projected costs of procurement, development or manufacture of any product</a:t>
            </a:r>
            <a:endParaRPr sz="1300">
              <a:solidFill>
                <a:schemeClr val="dk1"/>
              </a:solidFill>
              <a:latin typeface="Montserrat"/>
              <a:ea typeface="Montserrat"/>
              <a:cs typeface="Montserrat"/>
              <a:sym typeface="Montserrat"/>
            </a:endParaRPr>
          </a:p>
          <a:p>
            <a:pPr indent="-311150" lvl="0" marL="457200" rtl="0" algn="l">
              <a:spcBef>
                <a:spcPts val="0"/>
              </a:spcBef>
              <a:spcAft>
                <a:spcPts val="0"/>
              </a:spcAft>
              <a:buClr>
                <a:schemeClr val="dk1"/>
              </a:buClr>
              <a:buSzPts val="1300"/>
              <a:buFont typeface="Montserrat"/>
              <a:buChar char="●"/>
            </a:pPr>
            <a:r>
              <a:rPr lang="en" sz="1300">
                <a:solidFill>
                  <a:schemeClr val="dk1"/>
                </a:solidFill>
                <a:latin typeface="Montserrat"/>
                <a:ea typeface="Montserrat"/>
                <a:cs typeface="Montserrat"/>
                <a:sym typeface="Montserrat"/>
              </a:rPr>
              <a:t>Market shares for any product or for all products</a:t>
            </a:r>
            <a:endParaRPr sz="1300">
              <a:solidFill>
                <a:schemeClr val="dk1"/>
              </a:solidFill>
              <a:latin typeface="Montserrat"/>
              <a:ea typeface="Montserrat"/>
              <a:cs typeface="Montserrat"/>
              <a:sym typeface="Montserrat"/>
            </a:endParaRPr>
          </a:p>
          <a:p>
            <a:pPr indent="-311150" lvl="0" marL="457200" rtl="0" algn="l">
              <a:spcBef>
                <a:spcPts val="0"/>
              </a:spcBef>
              <a:spcAft>
                <a:spcPts val="0"/>
              </a:spcAft>
              <a:buClr>
                <a:schemeClr val="dk1"/>
              </a:buClr>
              <a:buSzPts val="1300"/>
              <a:buFont typeface="Montserrat"/>
              <a:buChar char="●"/>
            </a:pPr>
            <a:r>
              <a:rPr lang="en" sz="1300">
                <a:solidFill>
                  <a:schemeClr val="dk1"/>
                </a:solidFill>
                <a:latin typeface="Montserrat"/>
                <a:ea typeface="Montserrat"/>
                <a:cs typeface="Montserrat"/>
                <a:sym typeface="Montserrat"/>
              </a:rPr>
              <a:t>Confidential or otherwise sensitive business plans or strategy</a:t>
            </a:r>
            <a:endParaRPr sz="1300">
              <a:latin typeface="Montserrat"/>
              <a:ea typeface="Montserrat"/>
              <a:cs typeface="Montserrat"/>
              <a:sym typeface="Montserrat"/>
            </a:endParaRPr>
          </a:p>
          <a:p>
            <a:pPr indent="0" lvl="0" marL="0" rtl="0" algn="l">
              <a:spcBef>
                <a:spcPts val="1600"/>
              </a:spcBef>
              <a:spcAft>
                <a:spcPts val="1600"/>
              </a:spcAft>
              <a:buNone/>
            </a:pPr>
            <a:r>
              <a:rPr lang="en" sz="1300">
                <a:solidFill>
                  <a:schemeClr val="dk1"/>
                </a:solidFill>
                <a:latin typeface="Montserrat"/>
                <a:ea typeface="Montserrat"/>
                <a:cs typeface="Montserrat"/>
                <a:sym typeface="Montserrat"/>
              </a:rPr>
              <a:t>If you have q</a:t>
            </a:r>
            <a:r>
              <a:rPr lang="en" sz="1300">
                <a:solidFill>
                  <a:schemeClr val="dk1"/>
                </a:solidFill>
                <a:latin typeface="Montserrat"/>
                <a:ea typeface="Montserrat"/>
                <a:cs typeface="Montserrat"/>
                <a:sym typeface="Montserrat"/>
              </a:rPr>
              <a:t>uestions, please contact </a:t>
            </a:r>
            <a:r>
              <a:rPr lang="en" sz="1300" u="sng">
                <a:solidFill>
                  <a:schemeClr val="accent5"/>
                </a:solidFill>
                <a:latin typeface="Montserrat"/>
                <a:ea typeface="Montserrat"/>
                <a:cs typeface="Montserrat"/>
                <a:sym typeface="Montserrat"/>
                <a:hlinkClick r:id="rId4"/>
              </a:rPr>
              <a:t>legal@finos.org</a:t>
            </a:r>
            <a:r>
              <a:rPr lang="en" sz="1300">
                <a:solidFill>
                  <a:schemeClr val="dk1"/>
                </a:solidFill>
                <a:latin typeface="Montserrat"/>
                <a:ea typeface="Montserrat"/>
                <a:cs typeface="Montserrat"/>
                <a:sym typeface="Montserrat"/>
              </a:rPr>
              <a:t>.</a:t>
            </a:r>
            <a:endParaRPr sz="1200">
              <a:latin typeface="Montserrat"/>
              <a:ea typeface="Montserrat"/>
              <a:cs typeface="Montserrat"/>
              <a:sym typeface="Montserrat"/>
            </a:endParaRPr>
          </a:p>
        </p:txBody>
      </p:sp>
      <p:pic>
        <p:nvPicPr>
          <p:cNvPr id="56" name="Google Shape;56;p13"/>
          <p:cNvPicPr preferRelativeResize="0"/>
          <p:nvPr/>
        </p:nvPicPr>
        <p:blipFill>
          <a:blip r:embed="rId5">
            <a:alphaModFix/>
          </a:blip>
          <a:stretch>
            <a:fillRect/>
          </a:stretch>
        </p:blipFill>
        <p:spPr>
          <a:xfrm>
            <a:off x="302949" y="445025"/>
            <a:ext cx="1249425" cy="18175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1803400" y="445025"/>
            <a:ext cx="7029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Standards Project IP Rules</a:t>
            </a:r>
            <a:endParaRPr>
              <a:latin typeface="Montserrat"/>
              <a:ea typeface="Montserrat"/>
              <a:cs typeface="Montserrat"/>
              <a:sym typeface="Montserrat"/>
            </a:endParaRPr>
          </a:p>
        </p:txBody>
      </p:sp>
      <p:sp>
        <p:nvSpPr>
          <p:cNvPr id="62" name="Google Shape;62;p14"/>
          <p:cNvSpPr txBox="1"/>
          <p:nvPr>
            <p:ph idx="1" type="body"/>
          </p:nvPr>
        </p:nvSpPr>
        <p:spPr>
          <a:xfrm>
            <a:off x="1803300" y="1152475"/>
            <a:ext cx="7029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Montserrat"/>
                <a:ea typeface="Montserrat"/>
                <a:cs typeface="Montserrat"/>
                <a:sym typeface="Montserrat"/>
              </a:rPr>
              <a:t>All project activities are subject to the FINOS IP Policy, located at </a:t>
            </a:r>
            <a:r>
              <a:rPr lang="en" sz="1400" u="sng">
                <a:solidFill>
                  <a:schemeClr val="hlink"/>
                </a:solidFill>
                <a:latin typeface="Montserrat"/>
                <a:ea typeface="Montserrat"/>
                <a:cs typeface="Montserrat"/>
                <a:sym typeface="Montserrat"/>
                <a:hlinkClick r:id="rId3"/>
              </a:rPr>
              <a:t>finos.org/governance</a:t>
            </a:r>
            <a:r>
              <a:rPr lang="en" sz="1400">
                <a:latin typeface="Montserrat"/>
                <a:ea typeface="Montserrat"/>
                <a:cs typeface="Montserrat"/>
                <a:sym typeface="Montserrat"/>
              </a:rPr>
              <a:t>. This includes the following:</a:t>
            </a:r>
            <a:endParaRPr sz="1400">
              <a:latin typeface="Montserrat"/>
              <a:ea typeface="Montserrat"/>
              <a:cs typeface="Montserrat"/>
              <a:sym typeface="Montserrat"/>
            </a:endParaRPr>
          </a:p>
          <a:p>
            <a:pPr indent="-311150" lvl="0" marL="457200" rtl="0" algn="l">
              <a:spcBef>
                <a:spcPts val="1600"/>
              </a:spcBef>
              <a:spcAft>
                <a:spcPts val="0"/>
              </a:spcAft>
              <a:buClr>
                <a:schemeClr val="dk1"/>
              </a:buClr>
              <a:buSzPts val="1300"/>
              <a:buFont typeface="Montserrat"/>
              <a:buChar char="●"/>
            </a:pPr>
            <a:r>
              <a:rPr lang="en" sz="1300">
                <a:solidFill>
                  <a:schemeClr val="dk1"/>
                </a:solidFill>
                <a:latin typeface="Montserrat"/>
                <a:ea typeface="Montserrat"/>
                <a:cs typeface="Montserrat"/>
                <a:sym typeface="Montserrat"/>
              </a:rPr>
              <a:t>By participating in a standards project, each participant agrees to be bound by the FINOS IP Policy.</a:t>
            </a:r>
            <a:endParaRPr sz="1300">
              <a:solidFill>
                <a:schemeClr val="dk1"/>
              </a:solidFill>
              <a:latin typeface="Montserrat"/>
              <a:ea typeface="Montserrat"/>
              <a:cs typeface="Montserrat"/>
              <a:sym typeface="Montserrat"/>
            </a:endParaRPr>
          </a:p>
          <a:p>
            <a:pPr indent="-311150" lvl="0" marL="457200" rtl="0" algn="l">
              <a:spcBef>
                <a:spcPts val="0"/>
              </a:spcBef>
              <a:spcAft>
                <a:spcPts val="0"/>
              </a:spcAft>
              <a:buClr>
                <a:schemeClr val="dk1"/>
              </a:buClr>
              <a:buSzPts val="1300"/>
              <a:buFont typeface="Montserrat"/>
              <a:buChar char="●"/>
            </a:pPr>
            <a:r>
              <a:rPr lang="en" sz="1300">
                <a:solidFill>
                  <a:schemeClr val="dk1"/>
                </a:solidFill>
                <a:latin typeface="Montserrat"/>
                <a:ea typeface="Montserrat"/>
                <a:cs typeface="Montserrat"/>
                <a:sym typeface="Montserrat"/>
              </a:rPr>
              <a:t>If a participant owns any intellectual property rights necessary to implement the final approved standard, it agrees to license those rights to all implementers on a royalty-free, reasonable, and non-discriminatory basis. </a:t>
            </a:r>
            <a:endParaRPr sz="1300">
              <a:solidFill>
                <a:schemeClr val="dk1"/>
              </a:solidFill>
              <a:latin typeface="Montserrat"/>
              <a:ea typeface="Montserrat"/>
              <a:cs typeface="Montserrat"/>
              <a:sym typeface="Montserrat"/>
            </a:endParaRPr>
          </a:p>
          <a:p>
            <a:pPr indent="-311150" lvl="0" marL="457200" rtl="0" algn="l">
              <a:spcBef>
                <a:spcPts val="0"/>
              </a:spcBef>
              <a:spcAft>
                <a:spcPts val="0"/>
              </a:spcAft>
              <a:buClr>
                <a:schemeClr val="dk1"/>
              </a:buClr>
              <a:buSzPts val="1300"/>
              <a:buFont typeface="Montserrat"/>
              <a:buChar char="●"/>
            </a:pPr>
            <a:r>
              <a:rPr lang="en" sz="1300">
                <a:solidFill>
                  <a:schemeClr val="dk1"/>
                </a:solidFill>
                <a:latin typeface="Montserrat"/>
                <a:ea typeface="Montserrat"/>
                <a:cs typeface="Montserrat"/>
                <a:sym typeface="Montserrat"/>
              </a:rPr>
              <a:t>This license applies to the entire approved standard, including portions contributed by other participants.</a:t>
            </a:r>
            <a:endParaRPr sz="1300">
              <a:solidFill>
                <a:schemeClr val="dk1"/>
              </a:solidFill>
              <a:latin typeface="Montserrat"/>
              <a:ea typeface="Montserrat"/>
              <a:cs typeface="Montserrat"/>
              <a:sym typeface="Montserrat"/>
            </a:endParaRPr>
          </a:p>
          <a:p>
            <a:pPr indent="-311150" lvl="0" marL="457200" rtl="0" algn="l">
              <a:spcBef>
                <a:spcPts val="0"/>
              </a:spcBef>
              <a:spcAft>
                <a:spcPts val="0"/>
              </a:spcAft>
              <a:buClr>
                <a:schemeClr val="dk1"/>
              </a:buClr>
              <a:buSzPts val="1300"/>
              <a:buFont typeface="Montserrat"/>
              <a:buChar char="●"/>
            </a:pPr>
            <a:r>
              <a:rPr lang="en" sz="1300">
                <a:solidFill>
                  <a:schemeClr val="dk1"/>
                </a:solidFill>
                <a:latin typeface="Montserrat"/>
                <a:ea typeface="Montserrat"/>
                <a:cs typeface="Montserrat"/>
                <a:sym typeface="Montserrat"/>
              </a:rPr>
              <a:t>Upon joining the project, participants have 60 days to withdraw from the project and its licensing obligations. Withdrawal does not affect the license to any intentional submission made by the participant that is incorporated into a final specification.</a:t>
            </a:r>
            <a:endParaRPr sz="1300">
              <a:solidFill>
                <a:schemeClr val="dk1"/>
              </a:solidFill>
              <a:latin typeface="Montserrat"/>
              <a:ea typeface="Montserrat"/>
              <a:cs typeface="Montserrat"/>
              <a:sym typeface="Montserrat"/>
            </a:endParaRPr>
          </a:p>
          <a:p>
            <a:pPr indent="0" lvl="0" marL="0" rtl="0" algn="l">
              <a:spcBef>
                <a:spcPts val="1600"/>
              </a:spcBef>
              <a:spcAft>
                <a:spcPts val="0"/>
              </a:spcAft>
              <a:buNone/>
            </a:pPr>
            <a:r>
              <a:rPr lang="en" sz="1300">
                <a:solidFill>
                  <a:schemeClr val="dk1"/>
                </a:solidFill>
                <a:latin typeface="Montserrat"/>
                <a:ea typeface="Montserrat"/>
                <a:cs typeface="Montserrat"/>
                <a:sym typeface="Montserrat"/>
              </a:rPr>
              <a:t>If you have questions, please contact </a:t>
            </a:r>
            <a:r>
              <a:rPr lang="en" sz="1300" u="sng">
                <a:solidFill>
                  <a:schemeClr val="accent5"/>
                </a:solidFill>
                <a:latin typeface="Montserrat"/>
                <a:ea typeface="Montserrat"/>
                <a:cs typeface="Montserrat"/>
                <a:sym typeface="Montserrat"/>
                <a:hlinkClick r:id="rId4"/>
              </a:rPr>
              <a:t>legal@finos.org</a:t>
            </a:r>
            <a:r>
              <a:rPr lang="en" sz="1300">
                <a:solidFill>
                  <a:schemeClr val="dk1"/>
                </a:solidFill>
                <a:latin typeface="Montserrat"/>
                <a:ea typeface="Montserrat"/>
                <a:cs typeface="Montserrat"/>
                <a:sym typeface="Montserrat"/>
              </a:rPr>
              <a:t>.</a:t>
            </a:r>
            <a:endParaRPr sz="1300">
              <a:solidFill>
                <a:schemeClr val="dk1"/>
              </a:solidFill>
              <a:latin typeface="Montserrat"/>
              <a:ea typeface="Montserrat"/>
              <a:cs typeface="Montserrat"/>
              <a:sym typeface="Montserrat"/>
            </a:endParaRPr>
          </a:p>
          <a:p>
            <a:pPr indent="0" lvl="0" marL="0" rtl="0" algn="l">
              <a:spcBef>
                <a:spcPts val="1600"/>
              </a:spcBef>
              <a:spcAft>
                <a:spcPts val="1600"/>
              </a:spcAft>
              <a:buNone/>
            </a:pPr>
            <a:r>
              <a:t/>
            </a:r>
            <a:endParaRPr sz="1200">
              <a:latin typeface="Montserrat"/>
              <a:ea typeface="Montserrat"/>
              <a:cs typeface="Montserrat"/>
              <a:sym typeface="Montserrat"/>
            </a:endParaRPr>
          </a:p>
        </p:txBody>
      </p:sp>
      <p:pic>
        <p:nvPicPr>
          <p:cNvPr id="63" name="Google Shape;63;p14"/>
          <p:cNvPicPr preferRelativeResize="0"/>
          <p:nvPr/>
        </p:nvPicPr>
        <p:blipFill>
          <a:blip r:embed="rId5">
            <a:alphaModFix/>
          </a:blip>
          <a:stretch>
            <a:fillRect/>
          </a:stretch>
        </p:blipFill>
        <p:spPr>
          <a:xfrm>
            <a:off x="302949" y="445025"/>
            <a:ext cx="1249425" cy="18175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