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73" r:id="rId8"/>
    <p:sldId id="275" r:id="rId9"/>
    <p:sldId id="276" r:id="rId10"/>
    <p:sldId id="278" r:id="rId11"/>
    <p:sldId id="282" r:id="rId12"/>
    <p:sldId id="280" r:id="rId13"/>
    <p:sldId id="281" r:id="rId14"/>
    <p:sldId id="283" r:id="rId15"/>
    <p:sldId id="301" r:id="rId16"/>
    <p:sldId id="30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5" r:id="rId26"/>
    <p:sldId id="296" r:id="rId27"/>
    <p:sldId id="297" r:id="rId28"/>
    <p:sldId id="304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" initials="A" lastIdx="4" clrIdx="0">
    <p:extLst>
      <p:ext uri="{19B8F6BF-5375-455C-9EA6-DF929625EA0E}">
        <p15:presenceInfo xmlns:p15="http://schemas.microsoft.com/office/powerpoint/2012/main" userId="b058491e7d380b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21T12:51:53.202" idx="3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3-07-21T12:51:58.969" idx="4">
    <p:pos x="146" y="1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9T17:34:21.832" idx="1">
    <p:pos x="10" y="10"/>
    <p:text>b</p:text>
    <p:extLst>
      <p:ext uri="{C676402C-5697-4E1C-873F-D02D1690AC5C}">
        <p15:threadingInfo xmlns:p15="http://schemas.microsoft.com/office/powerpoint/2012/main" timeZoneBias="-330"/>
      </p:ext>
    </p:extLst>
  </p:cm>
  <p:cm authorId="1" dt="2023-07-19T17:34:28.587" idx="2">
    <p:pos x="146" y="14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04E-9AA5-DD3D-556F-4FFECB3DD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4A4DA-190C-0663-896D-8401F7624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9200-117A-433C-DE16-AD88C6B6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0F5C-336D-7D16-2DE9-70DC7ED7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42F1-D15B-2E9F-54A3-9AE40DB1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4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A146-6237-ADFC-384C-B46F4320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76970-97B1-3BEE-B467-22282238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2D33-D89C-10B1-66CC-A84A50A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EFD8-1160-8866-6B9E-F60AA5BF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CA88-8A27-0839-94FD-FFE696EB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9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87DC-E563-785D-EFC5-5E4D2C789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11E65-5383-7E17-950C-807B3D44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CF0D-2C6D-4AC3-42F0-D9A05B6A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6823-8547-7662-8332-F0911D43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564E-6E2E-E3F2-124B-D0345E8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4CBC-92B8-6F14-586D-D44475EE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10A4-354A-633D-7A06-7D076728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E2798-54AB-C9FB-8809-74DACF1E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EE66-700C-0F1E-0592-CA6F0620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D2E3-EC29-9E63-6BD2-530B205A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3E92-0220-CB8E-B992-1B99DD4F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FBBE-81E3-F97D-2BF8-3F6F1A5E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55DC-625E-8355-0FCF-49B6D240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ED2B-3C1B-6347-DED5-7EBBB7C5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ED13-8565-788C-9230-3285D629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7D99-1C38-8995-641A-2D4AE21A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C685-55C9-9F4E-B1F5-16E63E3B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897AD-7F59-8B72-63C1-C8EA982C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8BBD-6921-E067-86A8-EEAC1072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3B067-1647-C296-AD29-A5BDD32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A8CB-80B4-212B-A7E0-4D561392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3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8E01-2B1A-615E-1F58-41DD6269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3127B-B895-EE82-6CC8-C3FA8DAD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A0FD7-0C43-E666-64C3-D269CF9A5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9E2AD-F9BA-F109-5906-19914BCB0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B5279-E3BF-3360-5756-5BC2F26EC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576F9-E4F3-BF06-2E75-FBE70E50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0BDB-EC39-2A49-C669-EFB3790A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CBB63-0A2A-7929-2FEB-AAB1EE54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2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BF8-E6CA-A41B-9861-C1500704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B4D00-349F-A811-FE71-62D77471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ABD6C-FD33-631D-2A64-2194F01D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7DF8F-5FE5-DDF4-40AB-1600D317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3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795F0-0A48-4B5D-2F96-1D42B826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D59F9-E484-6344-40F7-F92FC15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62907-E700-B753-C84A-3E0B0B99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4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35BD-4775-5315-A896-1F54C859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7E81-1E59-2730-1A08-79E03E6A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D51E8-1148-92A1-33FC-8F9EBC2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616B1-5046-E537-A644-F7CF8085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981A5-4ECD-48F2-E26A-725AE81D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4825-F42C-9D54-8551-CC0904FE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4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5358-2E67-CF87-BDC9-F7F097DD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74EC0-4750-C971-CDC4-53E92173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94961-AD22-1BCE-A035-D4B47604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E1F56-61BC-9B33-4801-38D10EB7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D198E-A718-F398-77FB-063B4E54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0B05-F2F7-154A-2C2B-17403707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66F20-FF53-46AC-8CBB-6D6CEDE4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6148-23CD-FF17-0F79-98F9F11A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8CC3-F90C-CA93-0819-7843BC4A0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BD2A-3690-4C39-8558-FD047E176A3B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499A-4BCA-5955-2AB2-7FDE9C06E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6AE2-A674-8F4A-99AD-00BD77D94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11B7-2A26-4306-9964-6A6755266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0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DD86-933C-8F2F-48CE-3BF82280C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670"/>
            <a:ext cx="9144000" cy="1532964"/>
          </a:xfrm>
        </p:spPr>
        <p:txBody>
          <a:bodyPr>
            <a:noAutofit/>
          </a:bodyPr>
          <a:lstStyle/>
          <a:p>
            <a:r>
              <a:rPr lang="en-US" sz="5400" b="1" u="sng" dirty="0"/>
              <a:t>Deep Learning !</a:t>
            </a:r>
            <a:endParaRPr lang="en-IN" sz="54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E91F4-53FD-3953-B071-C12C51848469}"/>
              </a:ext>
            </a:extLst>
          </p:cNvPr>
          <p:cNvSpPr txBox="1"/>
          <p:nvPr/>
        </p:nvSpPr>
        <p:spPr>
          <a:xfrm>
            <a:off x="2888660" y="182264"/>
            <a:ext cx="60983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Classification In Tomato leaf Disease Detection Using Convolutional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335154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FDC6-4190-C1B6-A852-1B309FB4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Pre-trained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C872-EBA0-A9FC-847C-DAE81D4E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and Resource efficiency ,needs weeks &amp; months to build a CNN form scratch , required less effort to train the parameter for future used.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availability ,Deep learning is data hungry need a huge amount of data to train CNN network.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leverage to used its pre-existing knowledge to perform well on a new, similar task, even with limited data also.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70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794F-821F-F264-ADAE-AB4F17E1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Pre-trained Network Used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52BA-8C5F-9D07-F734-DC6B326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VGG-16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ResNet50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Net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EfficientNetB0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EfficientNetB1</a:t>
            </a:r>
          </a:p>
        </p:txBody>
      </p:sp>
    </p:spTree>
    <p:extLst>
      <p:ext uri="{BB962C8B-B14F-4D97-AF65-F5344CB8AC3E}">
        <p14:creationId xmlns:p14="http://schemas.microsoft.com/office/powerpoint/2010/main" val="116879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47EDD7-183B-B7D3-4C34-4BC603617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44568"/>
              </p:ext>
            </p:extLst>
          </p:nvPr>
        </p:nvGraphicFramePr>
        <p:xfrm>
          <a:off x="595086" y="407420"/>
          <a:ext cx="11088913" cy="714375"/>
        </p:xfrm>
        <a:graphic>
          <a:graphicData uri="http://schemas.openxmlformats.org/drawingml/2006/table">
            <a:tbl>
              <a:tblPr/>
              <a:tblGrid>
                <a:gridCol w="1575637">
                  <a:extLst>
                    <a:ext uri="{9D8B030D-6E8A-4147-A177-3AD203B41FA5}">
                      <a16:colId xmlns:a16="http://schemas.microsoft.com/office/drawing/2014/main" val="3631782124"/>
                    </a:ext>
                  </a:extLst>
                </a:gridCol>
                <a:gridCol w="2006707">
                  <a:extLst>
                    <a:ext uri="{9D8B030D-6E8A-4147-A177-3AD203B41FA5}">
                      <a16:colId xmlns:a16="http://schemas.microsoft.com/office/drawing/2014/main" val="937159691"/>
                    </a:ext>
                  </a:extLst>
                </a:gridCol>
                <a:gridCol w="1114837">
                  <a:extLst>
                    <a:ext uri="{9D8B030D-6E8A-4147-A177-3AD203B41FA5}">
                      <a16:colId xmlns:a16="http://schemas.microsoft.com/office/drawing/2014/main" val="2084330047"/>
                    </a:ext>
                  </a:extLst>
                </a:gridCol>
                <a:gridCol w="832762">
                  <a:extLst>
                    <a:ext uri="{9D8B030D-6E8A-4147-A177-3AD203B41FA5}">
                      <a16:colId xmlns:a16="http://schemas.microsoft.com/office/drawing/2014/main" val="327241154"/>
                    </a:ext>
                  </a:extLst>
                </a:gridCol>
                <a:gridCol w="1277996">
                  <a:extLst>
                    <a:ext uri="{9D8B030D-6E8A-4147-A177-3AD203B41FA5}">
                      <a16:colId xmlns:a16="http://schemas.microsoft.com/office/drawing/2014/main" val="1280111236"/>
                    </a:ext>
                  </a:extLst>
                </a:gridCol>
                <a:gridCol w="1412127">
                  <a:extLst>
                    <a:ext uri="{9D8B030D-6E8A-4147-A177-3AD203B41FA5}">
                      <a16:colId xmlns:a16="http://schemas.microsoft.com/office/drawing/2014/main" val="3471077654"/>
                    </a:ext>
                  </a:extLst>
                </a:gridCol>
                <a:gridCol w="1397262">
                  <a:extLst>
                    <a:ext uri="{9D8B030D-6E8A-4147-A177-3AD203B41FA5}">
                      <a16:colId xmlns:a16="http://schemas.microsoft.com/office/drawing/2014/main" val="2566479092"/>
                    </a:ext>
                  </a:extLst>
                </a:gridCol>
                <a:gridCol w="1471585">
                  <a:extLst>
                    <a:ext uri="{9D8B030D-6E8A-4147-A177-3AD203B41FA5}">
                      <a16:colId xmlns:a16="http://schemas.microsoft.com/office/drawing/2014/main" val="3628983492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Models</a:t>
                      </a:r>
                      <a:endParaRPr lang="en-IN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Parameters</a:t>
                      </a:r>
                      <a:endParaRPr lang="en-IN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Size(MB)</a:t>
                      </a:r>
                      <a:endParaRPr lang="en-IN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Epoch</a:t>
                      </a:r>
                      <a:endParaRPr lang="en-IN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Acc(Train)</a:t>
                      </a:r>
                      <a:endParaRPr lang="en-IN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Loss(Train)</a:t>
                      </a:r>
                      <a:endParaRPr lang="en-IN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Acc(Test)</a:t>
                      </a:r>
                      <a:endParaRPr lang="en-IN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Loss(Test)</a:t>
                      </a:r>
                      <a:endParaRPr lang="en-IN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87930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36F85C2-D8F2-5D82-7A02-B66DF074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35271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A2FD5-7E1A-42C3-2943-D3184F79E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05250"/>
              </p:ext>
            </p:extLst>
          </p:nvPr>
        </p:nvGraphicFramePr>
        <p:xfrm>
          <a:off x="595086" y="1744663"/>
          <a:ext cx="11129882" cy="4840768"/>
        </p:xfrm>
        <a:graphic>
          <a:graphicData uri="http://schemas.openxmlformats.org/drawingml/2006/table">
            <a:tbl>
              <a:tblPr/>
              <a:tblGrid>
                <a:gridCol w="1699309">
                  <a:extLst>
                    <a:ext uri="{9D8B030D-6E8A-4147-A177-3AD203B41FA5}">
                      <a16:colId xmlns:a16="http://schemas.microsoft.com/office/drawing/2014/main" val="3640680834"/>
                    </a:ext>
                  </a:extLst>
                </a:gridCol>
                <a:gridCol w="1845552">
                  <a:extLst>
                    <a:ext uri="{9D8B030D-6E8A-4147-A177-3AD203B41FA5}">
                      <a16:colId xmlns:a16="http://schemas.microsoft.com/office/drawing/2014/main" val="1321290107"/>
                    </a:ext>
                  </a:extLst>
                </a:gridCol>
                <a:gridCol w="1116542">
                  <a:extLst>
                    <a:ext uri="{9D8B030D-6E8A-4147-A177-3AD203B41FA5}">
                      <a16:colId xmlns:a16="http://schemas.microsoft.com/office/drawing/2014/main" val="1825236819"/>
                    </a:ext>
                  </a:extLst>
                </a:gridCol>
                <a:gridCol w="887886">
                  <a:extLst>
                    <a:ext uri="{9D8B030D-6E8A-4147-A177-3AD203B41FA5}">
                      <a16:colId xmlns:a16="http://schemas.microsoft.com/office/drawing/2014/main" val="3229495480"/>
                    </a:ext>
                  </a:extLst>
                </a:gridCol>
                <a:gridCol w="1272637">
                  <a:extLst>
                    <a:ext uri="{9D8B030D-6E8A-4147-A177-3AD203B41FA5}">
                      <a16:colId xmlns:a16="http://schemas.microsoft.com/office/drawing/2014/main" val="1537329988"/>
                    </a:ext>
                  </a:extLst>
                </a:gridCol>
                <a:gridCol w="1361425">
                  <a:extLst>
                    <a:ext uri="{9D8B030D-6E8A-4147-A177-3AD203B41FA5}">
                      <a16:colId xmlns:a16="http://schemas.microsoft.com/office/drawing/2014/main" val="2601096244"/>
                    </a:ext>
                  </a:extLst>
                </a:gridCol>
                <a:gridCol w="1391022">
                  <a:extLst>
                    <a:ext uri="{9D8B030D-6E8A-4147-A177-3AD203B41FA5}">
                      <a16:colId xmlns:a16="http://schemas.microsoft.com/office/drawing/2014/main" val="1917632160"/>
                    </a:ext>
                  </a:extLst>
                </a:gridCol>
                <a:gridCol w="1555509">
                  <a:extLst>
                    <a:ext uri="{9D8B030D-6E8A-4147-A177-3AD203B41FA5}">
                      <a16:colId xmlns:a16="http://schemas.microsoft.com/office/drawing/2014/main" val="807413969"/>
                    </a:ext>
                  </a:extLst>
                </a:gridCol>
              </a:tblGrid>
              <a:tr h="96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Own Model</a:t>
                      </a:r>
                      <a:endParaRPr lang="en-IN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Total params: 10,490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Trainable params: 10,490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  -</a:t>
                      </a: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50</a:t>
                      </a: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0.9645000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0.1148474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0.9419999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0.2602567</a:t>
                      </a:r>
                      <a:endParaRPr lang="en-IN" sz="1400" b="1" dirty="0">
                        <a:effectLst/>
                      </a:endParaRPr>
                    </a:p>
                    <a:p>
                      <a:pPr fontAlgn="t"/>
                      <a:br>
                        <a:rPr lang="en-IN" sz="1400" b="1" dirty="0">
                          <a:effectLst/>
                        </a:rPr>
                      </a:br>
                      <a:endParaRPr lang="en-IN" sz="1400" b="1" dirty="0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02825"/>
                  </a:ext>
                </a:extLst>
              </a:tr>
              <a:tr h="11444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VGG16</a:t>
                      </a:r>
                      <a:endParaRPr lang="en-IN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Total params: 21,140,042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Trainable params: 6,425,354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528</a:t>
                      </a: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26</a:t>
                      </a:r>
                      <a:endParaRPr lang="en-IN" sz="1400" b="1" dirty="0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0.9697999</a:t>
                      </a:r>
                      <a:endParaRPr lang="en-IN" sz="1400" b="1" dirty="0">
                        <a:effectLst/>
                      </a:endParaRPr>
                    </a:p>
                    <a:p>
                      <a:pPr fontAlgn="t"/>
                      <a:br>
                        <a:rPr lang="en-IN" sz="1400" b="1" dirty="0">
                          <a:effectLst/>
                        </a:rPr>
                      </a:br>
                      <a:br>
                        <a:rPr lang="en-IN" sz="1400" b="1" dirty="0">
                          <a:effectLst/>
                        </a:rPr>
                      </a:br>
                      <a:br>
                        <a:rPr lang="en-IN" sz="1400" b="1" dirty="0">
                          <a:effectLst/>
                        </a:rPr>
                      </a:br>
                      <a:endParaRPr lang="en-IN" sz="1400" b="1" dirty="0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0.1047671</a:t>
                      </a:r>
                      <a:endParaRPr lang="en-IN" sz="1400" b="1" dirty="0">
                        <a:effectLst/>
                      </a:endParaRPr>
                    </a:p>
                    <a:p>
                      <a:pPr fontAlgn="t"/>
                      <a:br>
                        <a:rPr lang="en-IN" sz="1400" b="1" dirty="0">
                          <a:effectLst/>
                        </a:rPr>
                      </a:br>
                      <a:br>
                        <a:rPr lang="en-IN" sz="1400" b="1" dirty="0">
                          <a:effectLst/>
                        </a:rPr>
                      </a:br>
                      <a:br>
                        <a:rPr lang="en-IN" sz="1400" b="1" dirty="0">
                          <a:effectLst/>
                        </a:rPr>
                      </a:br>
                      <a:endParaRPr lang="en-IN" sz="1400" b="1" dirty="0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0.8510000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br>
                        <a:rPr lang="en-IN" sz="1400" b="1">
                          <a:effectLst/>
                        </a:rPr>
                      </a:br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0.8213710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br>
                        <a:rPr lang="en-IN" sz="1400" b="1">
                          <a:effectLst/>
                        </a:rPr>
                      </a:br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467042"/>
                  </a:ext>
                </a:extLst>
              </a:tr>
              <a:tr h="11444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VGG19</a:t>
                      </a:r>
                      <a:endParaRPr lang="en-IN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Total params: 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26,449,738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Trainable params: 6,425,354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549</a:t>
                      </a:r>
                      <a:endParaRPr lang="en-IN" sz="1400" b="1" dirty="0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22</a:t>
                      </a:r>
                      <a:endParaRPr lang="en-IN" sz="1400" b="1" dirty="0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0.9771999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0.0761569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0.85100001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0.8689888</a:t>
                      </a:r>
                      <a:endParaRPr lang="en-IN" sz="1400" b="1" dirty="0">
                        <a:effectLst/>
                      </a:endParaRPr>
                    </a:p>
                    <a:p>
                      <a:pPr fontAlgn="t"/>
                      <a:br>
                        <a:rPr lang="en-IN" sz="1400" b="1" dirty="0">
                          <a:effectLst/>
                        </a:rPr>
                      </a:br>
                      <a:endParaRPr lang="en-IN" sz="1400" b="1" dirty="0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09441"/>
                  </a:ext>
                </a:extLst>
              </a:tr>
              <a:tr h="14697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ResNet50</a:t>
                      </a:r>
                      <a:endParaRPr lang="en-IN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Total params: 49,280,650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Trainable params: 25,692,938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098</a:t>
                      </a: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21</a:t>
                      </a:r>
                      <a:endParaRPr lang="en-IN" sz="1400" b="1" dirty="0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0.9839000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0.080691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0.8949999</a:t>
                      </a:r>
                      <a:endParaRPr lang="en-IN" sz="1400" b="1">
                        <a:effectLst/>
                      </a:endParaRPr>
                    </a:p>
                    <a:p>
                      <a:pPr fontAlgn="t"/>
                      <a:br>
                        <a:rPr lang="en-IN" sz="1400" b="1">
                          <a:effectLst/>
                        </a:rPr>
                      </a:br>
                      <a:endParaRPr lang="en-IN" sz="1400" b="1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0.4781706</a:t>
                      </a:r>
                      <a:endParaRPr lang="en-IN" sz="1400" b="1" dirty="0">
                        <a:effectLst/>
                      </a:endParaRPr>
                    </a:p>
                    <a:p>
                      <a:pPr fontAlgn="t"/>
                      <a:br>
                        <a:rPr lang="en-IN" sz="1400" b="1" dirty="0">
                          <a:effectLst/>
                        </a:rPr>
                      </a:br>
                      <a:endParaRPr lang="en-IN" sz="1400" b="1" dirty="0">
                        <a:effectLst/>
                      </a:endParaRPr>
                    </a:p>
                  </a:txBody>
                  <a:tcPr marL="33596" marR="33596" marT="33596" marB="335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56555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83CA351-BD6A-3290-2EE7-07388F033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1744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5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398BA-7770-6283-5DF2-61D95679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05969"/>
              </p:ext>
            </p:extLst>
          </p:nvPr>
        </p:nvGraphicFramePr>
        <p:xfrm>
          <a:off x="725714" y="395288"/>
          <a:ext cx="10740571" cy="5745480"/>
        </p:xfrm>
        <a:graphic>
          <a:graphicData uri="http://schemas.openxmlformats.org/drawingml/2006/table">
            <a:tbl>
              <a:tblPr/>
              <a:tblGrid>
                <a:gridCol w="1806471">
                  <a:extLst>
                    <a:ext uri="{9D8B030D-6E8A-4147-A177-3AD203B41FA5}">
                      <a16:colId xmlns:a16="http://schemas.microsoft.com/office/drawing/2014/main" val="3125960683"/>
                    </a:ext>
                  </a:extLst>
                </a:gridCol>
                <a:gridCol w="1601180">
                  <a:extLst>
                    <a:ext uri="{9D8B030D-6E8A-4147-A177-3AD203B41FA5}">
                      <a16:colId xmlns:a16="http://schemas.microsoft.com/office/drawing/2014/main" val="1312866125"/>
                    </a:ext>
                  </a:extLst>
                </a:gridCol>
                <a:gridCol w="1121505">
                  <a:extLst>
                    <a:ext uri="{9D8B030D-6E8A-4147-A177-3AD203B41FA5}">
                      <a16:colId xmlns:a16="http://schemas.microsoft.com/office/drawing/2014/main" val="2005726110"/>
                    </a:ext>
                  </a:extLst>
                </a:gridCol>
                <a:gridCol w="796665">
                  <a:extLst>
                    <a:ext uri="{9D8B030D-6E8A-4147-A177-3AD203B41FA5}">
                      <a16:colId xmlns:a16="http://schemas.microsoft.com/office/drawing/2014/main" val="1628731603"/>
                    </a:ext>
                  </a:extLst>
                </a:gridCol>
                <a:gridCol w="1302563">
                  <a:extLst>
                    <a:ext uri="{9D8B030D-6E8A-4147-A177-3AD203B41FA5}">
                      <a16:colId xmlns:a16="http://schemas.microsoft.com/office/drawing/2014/main" val="3082360679"/>
                    </a:ext>
                  </a:extLst>
                </a:gridCol>
                <a:gridCol w="1322801">
                  <a:extLst>
                    <a:ext uri="{9D8B030D-6E8A-4147-A177-3AD203B41FA5}">
                      <a16:colId xmlns:a16="http://schemas.microsoft.com/office/drawing/2014/main" val="248979020"/>
                    </a:ext>
                  </a:extLst>
                </a:gridCol>
                <a:gridCol w="1351558">
                  <a:extLst>
                    <a:ext uri="{9D8B030D-6E8A-4147-A177-3AD203B41FA5}">
                      <a16:colId xmlns:a16="http://schemas.microsoft.com/office/drawing/2014/main" val="1738662949"/>
                    </a:ext>
                  </a:extLst>
                </a:gridCol>
                <a:gridCol w="1437828">
                  <a:extLst>
                    <a:ext uri="{9D8B030D-6E8A-4147-A177-3AD203B41FA5}">
                      <a16:colId xmlns:a16="http://schemas.microsoft.com/office/drawing/2014/main" val="2384463213"/>
                    </a:ext>
                  </a:extLst>
                </a:gridCol>
              </a:tblGrid>
              <a:tr h="14449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MobileNet</a:t>
                      </a:r>
                      <a:endParaRPr lang="en-IN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params: 16,076,746</a:t>
                      </a:r>
                      <a:endParaRPr lang="en-US" sz="16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Trainable params: 12,847,882</a:t>
                      </a:r>
                      <a:endParaRPr lang="en-US" sz="1600" b="1">
                        <a:effectLst/>
                      </a:endParaRPr>
                    </a:p>
                    <a:p>
                      <a:pPr fontAlgn="t"/>
                      <a:br>
                        <a:rPr lang="en-US" sz="1600" b="1">
                          <a:effectLst/>
                        </a:rPr>
                      </a:br>
                      <a:br>
                        <a:rPr lang="en-US" sz="1600" b="1">
                          <a:effectLst/>
                        </a:rPr>
                      </a:br>
                      <a:endParaRPr lang="en-US" sz="16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016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26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0.9771999</a:t>
                      </a:r>
                      <a:endParaRPr lang="en-IN" sz="1600" b="1">
                        <a:effectLst/>
                      </a:endParaRPr>
                    </a:p>
                    <a:p>
                      <a:pPr fontAlgn="t"/>
                      <a:br>
                        <a:rPr lang="en-IN" sz="1600" b="1">
                          <a:effectLst/>
                        </a:rPr>
                      </a:br>
                      <a:br>
                        <a:rPr lang="en-IN" sz="1600" b="1">
                          <a:effectLst/>
                        </a:rPr>
                      </a:b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0.098631</a:t>
                      </a:r>
                      <a:endParaRPr lang="en-IN" sz="1600" b="1">
                        <a:effectLst/>
                      </a:endParaRPr>
                    </a:p>
                    <a:p>
                      <a:pPr fontAlgn="t"/>
                      <a:br>
                        <a:rPr lang="en-IN" sz="1600" b="1">
                          <a:effectLst/>
                        </a:rPr>
                      </a:br>
                      <a:br>
                        <a:rPr lang="en-IN" sz="1600" b="1">
                          <a:effectLst/>
                        </a:rPr>
                      </a:b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0.7990000</a:t>
                      </a:r>
                      <a:endParaRPr lang="en-IN" sz="1600" b="1">
                        <a:effectLst/>
                      </a:endParaRPr>
                    </a:p>
                    <a:p>
                      <a:pPr fontAlgn="t"/>
                      <a:br>
                        <a:rPr lang="en-IN" sz="1600" b="1">
                          <a:effectLst/>
                        </a:rPr>
                      </a:br>
                      <a:br>
                        <a:rPr lang="en-IN" sz="1600" b="1">
                          <a:effectLst/>
                        </a:rPr>
                      </a:b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0.7165103</a:t>
                      </a:r>
                      <a:endParaRPr lang="en-IN" sz="1600" b="1">
                        <a:effectLst/>
                      </a:endParaRPr>
                    </a:p>
                    <a:p>
                      <a:pPr fontAlgn="t"/>
                      <a:br>
                        <a:rPr lang="en-IN" sz="1600" b="1">
                          <a:effectLst/>
                        </a:rPr>
                      </a:br>
                      <a:br>
                        <a:rPr lang="en-IN" sz="1600" b="1">
                          <a:effectLst/>
                        </a:rPr>
                      </a:b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70724"/>
                  </a:ext>
                </a:extLst>
              </a:tr>
              <a:tr h="1200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EfficientNetB0</a:t>
                      </a:r>
                      <a:endParaRPr lang="en-IN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params: 20,108,717</a:t>
                      </a:r>
                      <a:endParaRPr lang="en-US" sz="16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Trainable params: 16,059,146</a:t>
                      </a:r>
                      <a:endParaRPr lang="en-US" sz="1600" b="1" dirty="0">
                        <a:effectLst/>
                      </a:endParaRPr>
                    </a:p>
                    <a:p>
                      <a:pPr fontAlgn="t"/>
                      <a:br>
                        <a:rPr lang="en-US" sz="1600" b="1" dirty="0">
                          <a:effectLst/>
                        </a:rPr>
                      </a:b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029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10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0.9968000</a:t>
                      </a:r>
                      <a:endParaRPr lang="en-IN" sz="1600" b="1" dirty="0">
                        <a:effectLst/>
                      </a:endParaRPr>
                    </a:p>
                    <a:p>
                      <a:pPr fontAlgn="t"/>
                      <a:br>
                        <a:rPr lang="en-IN" sz="1600" b="1" dirty="0">
                          <a:effectLst/>
                        </a:rPr>
                      </a:b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0.0098878</a:t>
                      </a:r>
                      <a:endParaRPr lang="en-IN" sz="1600" b="1">
                        <a:effectLst/>
                      </a:endParaRPr>
                    </a:p>
                    <a:p>
                      <a:pPr fontAlgn="t"/>
                      <a:br>
                        <a:rPr lang="en-IN" sz="1600" b="1">
                          <a:effectLst/>
                        </a:rPr>
                      </a:b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0.8989999</a:t>
                      </a:r>
                      <a:endParaRPr lang="en-IN" sz="1600" b="1" dirty="0">
                        <a:effectLst/>
                      </a:endParaRPr>
                    </a:p>
                    <a:p>
                      <a:pPr fontAlgn="t"/>
                      <a:br>
                        <a:rPr lang="en-IN" sz="1600" b="1" dirty="0">
                          <a:effectLst/>
                        </a:rPr>
                      </a:b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0.7075234</a:t>
                      </a:r>
                      <a:endParaRPr lang="en-IN" sz="1600" b="1" dirty="0">
                        <a:effectLst/>
                      </a:endParaRPr>
                    </a:p>
                    <a:p>
                      <a:pPr fontAlgn="t"/>
                      <a:br>
                        <a:rPr lang="en-IN" sz="1600" b="1" dirty="0">
                          <a:effectLst/>
                        </a:rPr>
                      </a:b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464109"/>
                  </a:ext>
                </a:extLst>
              </a:tr>
              <a:tr h="12003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EfficientNetB1</a:t>
                      </a:r>
                      <a:endParaRPr lang="en-IN" sz="20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 params: 22,634,385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/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Trainable params: 16,059,146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b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031</a:t>
                      </a:r>
                      <a:endParaRPr lang="en-IN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20/100</a:t>
                      </a:r>
                      <a:endParaRPr lang="en-IN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0.99059</a:t>
                      </a:r>
                      <a:endParaRPr lang="en-IN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0.04307</a:t>
                      </a:r>
                      <a:endParaRPr lang="en-IN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0.90499</a:t>
                      </a:r>
                      <a:endParaRPr lang="en-IN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0.54578</a:t>
                      </a:r>
                      <a:endParaRPr lang="en-IN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4641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5274AD3-2A04-892F-0C1A-4E4A8F5BE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351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90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96B2-1813-4D3B-CEE3-67804F15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28135"/>
            <a:ext cx="10515600" cy="2852737"/>
          </a:xfrm>
        </p:spPr>
        <p:txBody>
          <a:bodyPr>
            <a:normAutofit/>
          </a:bodyPr>
          <a:lstStyle/>
          <a:p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 Cluster Attached After Pre-trained Models…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7993A-8420-738F-BB63-E86BE660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18606"/>
            <a:ext cx="10515600" cy="150018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Optimizer=Adom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Loss Function=Categorical Cross Entropy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Epochs=50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42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15C7-4F1B-8E80-4AEB-A7901A7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Formula of Categorical Cross Function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2C6BE-B196-37E9-505B-9C703893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17" y="1690688"/>
            <a:ext cx="8895495" cy="3263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6FB8FD-E634-A9E3-47F0-2FDF5980F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19051"/>
              </p:ext>
            </p:extLst>
          </p:nvPr>
        </p:nvGraphicFramePr>
        <p:xfrm>
          <a:off x="2032000" y="5380355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48432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85140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7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Yi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/ Target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7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Yi CAP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0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7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36A5-C2A0-8B95-045C-A8484FE8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Adom’s Formula 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B0FD9-8F13-08D8-7369-0AD3A791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09" y="2004145"/>
            <a:ext cx="4219575" cy="17237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C466A-32A7-2894-8812-2D888040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075" y="2004145"/>
            <a:ext cx="4219574" cy="16142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2216D3B-F9CA-C690-B641-8BCB89A37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63611"/>
              </p:ext>
            </p:extLst>
          </p:nvPr>
        </p:nvGraphicFramePr>
        <p:xfrm>
          <a:off x="1524964" y="4728957"/>
          <a:ext cx="9142072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1036">
                  <a:extLst>
                    <a:ext uri="{9D8B030D-6E8A-4147-A177-3AD203B41FA5}">
                      <a16:colId xmlns:a16="http://schemas.microsoft.com/office/drawing/2014/main" val="1961424928"/>
                    </a:ext>
                  </a:extLst>
                </a:gridCol>
                <a:gridCol w="4571036">
                  <a:extLst>
                    <a:ext uri="{9D8B030D-6E8A-4147-A177-3AD203B41FA5}">
                      <a16:colId xmlns:a16="http://schemas.microsoft.com/office/drawing/2014/main" val="877735726"/>
                    </a:ext>
                  </a:extLst>
                </a:gridCol>
              </a:tblGrid>
              <a:tr h="1095067">
                <a:tc>
                  <a:txBody>
                    <a:bodyPr/>
                    <a:lstStyle/>
                    <a:p>
                      <a:r>
                        <a:rPr lang="en-IN" sz="2400" dirty="0"/>
                        <a:t>Both are come from</a:t>
                      </a:r>
                    </a:p>
                    <a:p>
                      <a:r>
                        <a:rPr lang="en-IN" sz="2400" dirty="0"/>
                        <a:t>Momentum and Adagrad</a:t>
                      </a:r>
                    </a:p>
                    <a:p>
                      <a:r>
                        <a:rPr lang="en-IN" sz="2400" dirty="0"/>
                        <a:t>concept.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Weight </a:t>
                      </a:r>
                    </a:p>
                    <a:p>
                      <a:r>
                        <a:rPr lang="en-IN" sz="2400" dirty="0"/>
                        <a:t>Updation </a:t>
                      </a:r>
                    </a:p>
                    <a:p>
                      <a:r>
                        <a:rPr lang="en-IN" sz="2400" dirty="0"/>
                        <a:t>formula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19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69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412C-3D80-7BF5-C7CA-E39A1C5B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VGG-16 (Visual Geometry Group 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1DCA23D-FAE4-0F50-C92D-BEBF200D8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05201"/>
              </p:ext>
            </p:extLst>
          </p:nvPr>
        </p:nvGraphicFramePr>
        <p:xfrm>
          <a:off x="1045030" y="2503601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5427">
                  <a:extLst>
                    <a:ext uri="{9D8B030D-6E8A-4147-A177-3AD203B41FA5}">
                      <a16:colId xmlns:a16="http://schemas.microsoft.com/office/drawing/2014/main" val="2163404138"/>
                    </a:ext>
                  </a:extLst>
                </a:gridCol>
                <a:gridCol w="2960914">
                  <a:extLst>
                    <a:ext uri="{9D8B030D-6E8A-4147-A177-3AD203B41FA5}">
                      <a16:colId xmlns:a16="http://schemas.microsoft.com/office/drawing/2014/main" val="3067024903"/>
                    </a:ext>
                  </a:extLst>
                </a:gridCol>
                <a:gridCol w="2191658">
                  <a:extLst>
                    <a:ext uri="{9D8B030D-6E8A-4147-A177-3AD203B41FA5}">
                      <a16:colId xmlns:a16="http://schemas.microsoft.com/office/drawing/2014/main" val="20821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VGG-16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(None,7,7,512)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14714688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4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(None,25088)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6422784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8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 output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6180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A7F14A-8F69-C13C-DD99-F0DA731AF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49215"/>
              </p:ext>
            </p:extLst>
          </p:nvPr>
        </p:nvGraphicFramePr>
        <p:xfrm>
          <a:off x="1045030" y="1690688"/>
          <a:ext cx="812799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6666">
                  <a:extLst>
                    <a:ext uri="{9D8B030D-6E8A-4147-A177-3AD203B41FA5}">
                      <a16:colId xmlns:a16="http://schemas.microsoft.com/office/drawing/2014/main" val="865184143"/>
                    </a:ext>
                  </a:extLst>
                </a:gridCol>
                <a:gridCol w="2986666">
                  <a:extLst>
                    <a:ext uri="{9D8B030D-6E8A-4147-A177-3AD203B41FA5}">
                      <a16:colId xmlns:a16="http://schemas.microsoft.com/office/drawing/2014/main" val="3453630331"/>
                    </a:ext>
                  </a:extLst>
                </a:gridCol>
                <a:gridCol w="2154667">
                  <a:extLst>
                    <a:ext uri="{9D8B030D-6E8A-4147-A177-3AD203B41FA5}">
                      <a16:colId xmlns:a16="http://schemas.microsoft.com/office/drawing/2014/main" val="355807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5244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D0221F-9E13-4119-2902-D534F82A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84170"/>
              </p:ext>
            </p:extLst>
          </p:nvPr>
        </p:nvGraphicFramePr>
        <p:xfrm>
          <a:off x="1045030" y="4611052"/>
          <a:ext cx="597988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0913">
                  <a:extLst>
                    <a:ext uri="{9D8B030D-6E8A-4147-A177-3AD203B41FA5}">
                      <a16:colId xmlns:a16="http://schemas.microsoft.com/office/drawing/2014/main" val="1210222472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4233959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26,449,738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9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Trainable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6,425,354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Non-trainable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20,024,384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7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3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E859-7A64-9C63-2BF1-7357026E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ResNet50 !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7D4E2B-7934-1E6D-FF4C-4E4FC0FB4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2842"/>
              </p:ext>
            </p:extLst>
          </p:nvPr>
        </p:nvGraphicFramePr>
        <p:xfrm>
          <a:off x="972457" y="1690688"/>
          <a:ext cx="812799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676326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43824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903476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r>
                        <a:rPr lang="en-IN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851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8331E-FBB4-5824-D359-30DEC4CA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92557"/>
              </p:ext>
            </p:extLst>
          </p:nvPr>
        </p:nvGraphicFramePr>
        <p:xfrm>
          <a:off x="972457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37838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79775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0478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(None,7,7,2048)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23587712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(None,100352)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9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25690368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0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 (Output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952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8D9BC1-30AC-A139-92E3-5EDE00B9B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14674"/>
              </p:ext>
            </p:extLst>
          </p:nvPr>
        </p:nvGraphicFramePr>
        <p:xfrm>
          <a:off x="972457" y="4801552"/>
          <a:ext cx="541382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7714">
                  <a:extLst>
                    <a:ext uri="{9D8B030D-6E8A-4147-A177-3AD203B41FA5}">
                      <a16:colId xmlns:a16="http://schemas.microsoft.com/office/drawing/2014/main" val="4223509961"/>
                    </a:ext>
                  </a:extLst>
                </a:gridCol>
                <a:gridCol w="2656115">
                  <a:extLst>
                    <a:ext uri="{9D8B030D-6E8A-4147-A177-3AD203B41FA5}">
                      <a16:colId xmlns:a16="http://schemas.microsoft.com/office/drawing/2014/main" val="240031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49,280,650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Trainable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25,692,938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Non-Trainable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23,587,712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1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33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3B5F-F993-8E94-046A-D7EA504A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Mobile Net !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7BA0981-55CE-0E40-94F8-B6B3FABAA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16661"/>
              </p:ext>
            </p:extLst>
          </p:nvPr>
        </p:nvGraphicFramePr>
        <p:xfrm>
          <a:off x="838200" y="1690688"/>
          <a:ext cx="81279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09911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06823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4712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524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EC87D4-F4F7-20AC-CC6F-39745CAC9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23452"/>
              </p:ext>
            </p:extLst>
          </p:nvPr>
        </p:nvGraphicFramePr>
        <p:xfrm>
          <a:off x="838200" y="265006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98603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5252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588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Mobile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(None,7,7,1024)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3228864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4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(None,50176)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8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12845312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3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2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 (output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207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99AE5-1983-39D9-4D41-F41CC9D0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37444"/>
              </p:ext>
            </p:extLst>
          </p:nvPr>
        </p:nvGraphicFramePr>
        <p:xfrm>
          <a:off x="838200" y="5196567"/>
          <a:ext cx="544648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3286">
                  <a:extLst>
                    <a:ext uri="{9D8B030D-6E8A-4147-A177-3AD203B41FA5}">
                      <a16:colId xmlns:a16="http://schemas.microsoft.com/office/drawing/2014/main" val="191590918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390094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16,076,746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0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Trainable 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12,847,882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7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Non-Trainable 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3,228,864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4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71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CA66-92C2-2452-277B-903A49E4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u="sng" dirty="0"/>
              <a:t>#. Introduction!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4D74-5033-795D-3F35-DF7ACF63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increase the agricultural productivity , improve the  performance of growth in tomato plants.</a:t>
            </a:r>
          </a:p>
          <a:p>
            <a:pPr marL="0" indent="0">
              <a:lnSpc>
                <a:spcPct val="100000"/>
              </a:lnSpc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ensuring the health and productivity of plants and maintain the growth.</a:t>
            </a:r>
          </a:p>
          <a:p>
            <a:pPr marL="0" indent="0">
              <a:lnSpc>
                <a:spcPct val="100000"/>
              </a:lnSpc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Facilitate of timely intervention , essential to prevent or mitigate negative outcomes.</a:t>
            </a:r>
          </a:p>
        </p:txBody>
      </p:sp>
    </p:spTree>
    <p:extLst>
      <p:ext uri="{BB962C8B-B14F-4D97-AF65-F5344CB8AC3E}">
        <p14:creationId xmlns:p14="http://schemas.microsoft.com/office/powerpoint/2010/main" val="245873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2E9C-5A47-65E4-5A57-3AA4DEDC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EfficientNetB0!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08523F2-5C04-C32F-E95D-1F6063E3A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56081"/>
              </p:ext>
            </p:extLst>
          </p:nvPr>
        </p:nvGraphicFramePr>
        <p:xfrm>
          <a:off x="838200" y="1915886"/>
          <a:ext cx="812799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8057">
                  <a:extLst>
                    <a:ext uri="{9D8B030D-6E8A-4147-A177-3AD203B41FA5}">
                      <a16:colId xmlns:a16="http://schemas.microsoft.com/office/drawing/2014/main" val="2182852408"/>
                    </a:ext>
                  </a:extLst>
                </a:gridCol>
                <a:gridCol w="2820609">
                  <a:extLst>
                    <a:ext uri="{9D8B030D-6E8A-4147-A177-3AD203B41FA5}">
                      <a16:colId xmlns:a16="http://schemas.microsoft.com/office/drawing/2014/main" val="1938707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38849798"/>
                    </a:ext>
                  </a:extLst>
                </a:gridCol>
              </a:tblGrid>
              <a:tr h="145642">
                <a:tc>
                  <a:txBody>
                    <a:bodyPr/>
                    <a:lstStyle/>
                    <a:p>
                      <a:r>
                        <a:rPr lang="en-IN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183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F5BDC5-1C30-99B6-B5C2-C5C1E078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13262"/>
              </p:ext>
            </p:extLst>
          </p:nvPr>
        </p:nvGraphicFramePr>
        <p:xfrm>
          <a:off x="838199" y="2838751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246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83801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899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Efficientnetb0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(None,7,7,1280)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4049571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5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(None,62720)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7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16056576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70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Dense(output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5574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2615AF-A85A-9DD7-8D0A-801FBEB5F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58849"/>
              </p:ext>
            </p:extLst>
          </p:nvPr>
        </p:nvGraphicFramePr>
        <p:xfrm>
          <a:off x="838199" y="5242756"/>
          <a:ext cx="547551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2315">
                  <a:extLst>
                    <a:ext uri="{9D8B030D-6E8A-4147-A177-3AD203B41FA5}">
                      <a16:colId xmlns:a16="http://schemas.microsoft.com/office/drawing/2014/main" val="287332863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2709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20,108,717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3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Trainable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16,059,146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Non-Trainable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4,049,571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6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368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CC0-2DAC-3885-F86C-F251C773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EfficientNetB1 !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934562-70D4-D114-F8D3-BA4C08EA8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30518"/>
              </p:ext>
            </p:extLst>
          </p:nvPr>
        </p:nvGraphicFramePr>
        <p:xfrm>
          <a:off x="838200" y="1690688"/>
          <a:ext cx="81279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1460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72303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60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81195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F5A274-2507-7F9F-3C0E-B5916D838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38055"/>
              </p:ext>
            </p:extLst>
          </p:nvPr>
        </p:nvGraphicFramePr>
        <p:xfrm>
          <a:off x="838200" y="2614397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054830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55207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238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Efficientnetb1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(None,7,7,1280)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6575239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6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(None,62720)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16056576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8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7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Dense(output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(None,10)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6101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67DB58-7CA5-0A08-0A78-8B63AAF63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84922"/>
              </p:ext>
            </p:extLst>
          </p:nvPr>
        </p:nvGraphicFramePr>
        <p:xfrm>
          <a:off x="838200" y="5021466"/>
          <a:ext cx="5475514" cy="1126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3753126594"/>
                    </a:ext>
                  </a:extLst>
                </a:gridCol>
                <a:gridCol w="2757714">
                  <a:extLst>
                    <a:ext uri="{9D8B030D-6E8A-4147-A177-3AD203B41FA5}">
                      <a16:colId xmlns:a16="http://schemas.microsoft.com/office/drawing/2014/main" val="1960349503"/>
                    </a:ext>
                  </a:extLst>
                </a:gridCol>
              </a:tblGrid>
              <a:tr h="320290">
                <a:tc>
                  <a:txBody>
                    <a:bodyPr/>
                    <a:lstStyle/>
                    <a:p>
                      <a:r>
                        <a:rPr lang="en-IN" dirty="0"/>
                        <a:t>Total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22,634,385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6496"/>
                  </a:ext>
                </a:extLst>
              </a:tr>
              <a:tr h="389460">
                <a:tc>
                  <a:txBody>
                    <a:bodyPr/>
                    <a:lstStyle/>
                    <a:p>
                      <a:r>
                        <a:rPr lang="en-IN" dirty="0"/>
                        <a:t>Trainable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16,059,146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8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Non-Trainable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6,575,239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8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EBA-5F10-CEC0-EFDC-C966BD30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Result: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329F02-CD20-29F4-40D7-11EC083D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85380"/>
              </p:ext>
            </p:extLst>
          </p:nvPr>
        </p:nvGraphicFramePr>
        <p:xfrm>
          <a:off x="838200" y="2046849"/>
          <a:ext cx="9917724" cy="45790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954">
                  <a:extLst>
                    <a:ext uri="{9D8B030D-6E8A-4147-A177-3AD203B41FA5}">
                      <a16:colId xmlns:a16="http://schemas.microsoft.com/office/drawing/2014/main" val="3107190776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95399720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2054843341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633728504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1380683083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1981966825"/>
                    </a:ext>
                  </a:extLst>
                </a:gridCol>
              </a:tblGrid>
              <a:tr h="75062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Top-1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Top-5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(%) Correct 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32483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r>
                        <a:rPr lang="en-US" dirty="0"/>
                        <a:t>VGG-16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99658"/>
                  </a:ext>
                </a:extLst>
              </a:tr>
              <a:tr h="825899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71675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r>
                        <a:rPr lang="en-US" dirty="0"/>
                        <a:t>Mobile Net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71576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r>
                        <a:rPr lang="en-US" dirty="0"/>
                        <a:t>Efficient NetB0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89503"/>
                  </a:ext>
                </a:extLst>
              </a:tr>
              <a:tr h="750627">
                <a:tc>
                  <a:txBody>
                    <a:bodyPr/>
                    <a:lstStyle/>
                    <a:p>
                      <a:r>
                        <a:rPr lang="en-US" dirty="0"/>
                        <a:t>Efficient NetB1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3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70E2-8A88-3AF7-38AA-5A38782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Custom Network :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E13D4A-EE0C-D7E8-D126-932A3F93C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70969"/>
              </p:ext>
            </p:extLst>
          </p:nvPr>
        </p:nvGraphicFramePr>
        <p:xfrm>
          <a:off x="1147689" y="2224909"/>
          <a:ext cx="9867312" cy="36553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9616">
                  <a:extLst>
                    <a:ext uri="{9D8B030D-6E8A-4147-A177-3AD203B41FA5}">
                      <a16:colId xmlns:a16="http://schemas.microsoft.com/office/drawing/2014/main" val="1323351494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1311084784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1335447782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2913263338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756027008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3819571855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2037119669"/>
                    </a:ext>
                  </a:extLst>
                </a:gridCol>
              </a:tblGrid>
              <a:tr h="1397648">
                <a:tc>
                  <a:txBody>
                    <a:bodyPr/>
                    <a:lstStyle/>
                    <a:p>
                      <a:r>
                        <a:rPr lang="en-US" dirty="0"/>
                        <a:t>Created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Pool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Average Pooling 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</a:t>
                      </a:r>
                    </a:p>
                    <a:p>
                      <a:r>
                        <a:rPr lang="en-US" dirty="0"/>
                        <a:t> (Output layer)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in (%)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in (%)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18408"/>
                  </a:ext>
                </a:extLst>
              </a:tr>
              <a:tr h="752579"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</a:p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0260"/>
                  </a:ext>
                </a:extLst>
              </a:tr>
              <a:tr h="752579">
                <a:tc>
                  <a:txBody>
                    <a:bodyPr/>
                    <a:lstStyle/>
                    <a:p>
                      <a:r>
                        <a:rPr lang="en-US" dirty="0"/>
                        <a:t>Second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00191"/>
                  </a:ext>
                </a:extLst>
              </a:tr>
              <a:tr h="752579">
                <a:tc>
                  <a:txBody>
                    <a:bodyPr/>
                    <a:lstStyle/>
                    <a:p>
                      <a:r>
                        <a:rPr lang="en-US" dirty="0"/>
                        <a:t>Third </a:t>
                      </a:r>
                    </a:p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1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2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EA67-F69C-4149-6B64-BF20662E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Custom Network Summary :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52565E8-B8B3-5129-C893-F0B891707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43623"/>
              </p:ext>
            </p:extLst>
          </p:nvPr>
        </p:nvGraphicFramePr>
        <p:xfrm>
          <a:off x="838200" y="2351518"/>
          <a:ext cx="9867312" cy="3570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9616">
                  <a:extLst>
                    <a:ext uri="{9D8B030D-6E8A-4147-A177-3AD203B41FA5}">
                      <a16:colId xmlns:a16="http://schemas.microsoft.com/office/drawing/2014/main" val="3815705691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633802822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4129500605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1251175902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3462111167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3598605988"/>
                    </a:ext>
                  </a:extLst>
                </a:gridCol>
                <a:gridCol w="1409616">
                  <a:extLst>
                    <a:ext uri="{9D8B030D-6E8A-4147-A177-3AD203B41FA5}">
                      <a16:colId xmlns:a16="http://schemas.microsoft.com/office/drawing/2014/main" val="2653675129"/>
                    </a:ext>
                  </a:extLst>
                </a:gridCol>
              </a:tblGrid>
              <a:tr h="1280397">
                <a:tc>
                  <a:txBody>
                    <a:bodyPr/>
                    <a:lstStyle/>
                    <a:p>
                      <a:r>
                        <a:rPr lang="en-US" dirty="0"/>
                        <a:t>Created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Param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Trainable</a:t>
                      </a:r>
                    </a:p>
                    <a:p>
                      <a:r>
                        <a:rPr lang="en-US" dirty="0"/>
                        <a:t>Param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Non-Trainable Param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(%) correct prediction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34653"/>
                  </a:ext>
                </a:extLst>
              </a:tr>
              <a:tr h="697153"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</a:p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9605"/>
                  </a:ext>
                </a:extLst>
              </a:tr>
              <a:tr h="896277">
                <a:tc>
                  <a:txBody>
                    <a:bodyPr/>
                    <a:lstStyle/>
                    <a:p>
                      <a:r>
                        <a:rPr lang="en-US" dirty="0"/>
                        <a:t>Second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19909"/>
                  </a:ext>
                </a:extLst>
              </a:tr>
              <a:tr h="697153"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</a:p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29,306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29,306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2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7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436-E2D6-5510-3DC7-F4C8E739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Result !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BE15-E6D2-0FC1-D80E-6C038896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network ,first model get better performance over the other two model.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model classifying correctly at the highest probability which is belong to correct class but it is not exactly equal to truth value of that particular class.</a:t>
            </a:r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 is 33% ,reason is the gap between truth value and actual value of that particular class , After summation of whole sample ,it got maximize.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269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B8A7-B726-3BEE-6216-14D876D7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Setup: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CD72-1138-C0AE-05F8-C4AC2C96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770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Plate form – Kaggle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- Plant Village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Version-NIVIDA GPU T4*2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 – 32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 – Adom 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 Function – Categorical Cross Entropy. 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Epoch- 50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Train/Validation/Test – 70/20/10  (Ratio%)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910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85F2-FDFC-2170-9A5C-ABA61906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Conclusion !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4F60-1613-2FEB-7562-6D3D1258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Trained custom CNN from scratch with an accuracy of 87% ,we have got after evaluation.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Pre-trained model,EfficienNetB0 give the optimal accuracy with an 99% on our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962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363F-3DBD-1016-7139-E5893CCA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#.Models Interpretation!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AA239-6A6C-899A-DC27-41AB2D1B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2" y="1558976"/>
            <a:ext cx="10214548" cy="50987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74250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FE5C0-B304-BEF9-6D35-4FEA436B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81" y="1742606"/>
            <a:ext cx="5891133" cy="33727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5929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8D5F-86CD-98A4-0BB2-2B4EEFC0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Motivation!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8DE3-CDD9-633A-89BD-FBAB9E0F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Timely pesticides for plants disease was provided by expert people in village , and its take time to give timely treatment.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no such software application which classify such the Tomato leaf disease.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designed the model which will detect disease in less time and provide satisfactory solution 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2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00C7-B703-7DE0-FBD2-FE3BC2D9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Task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33BD-F1F5-10AE-285A-4674E2BB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Trained a custom CNN from scratch , obtained a better performance on our CNN MODEL.</a:t>
            </a:r>
          </a:p>
          <a:p>
            <a:pPr marL="0" indent="0">
              <a:lnSpc>
                <a:spcPct val="100000"/>
              </a:lnSpc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various pre-trained model for tomato leaf dataset , to find out  the best accuracy model for our dataset.</a:t>
            </a:r>
          </a:p>
          <a:p>
            <a:pPr marL="0" indent="0">
              <a:lnSpc>
                <a:spcPct val="100000"/>
              </a:lnSpc>
              <a:buNone/>
            </a:pP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66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0E12-3FB6-5AA1-7017-25545454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784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General Architecture:</a:t>
            </a:r>
          </a:p>
        </p:txBody>
      </p:sp>
      <p:pic>
        <p:nvPicPr>
          <p:cNvPr id="1026" name="Picture 2" descr="Overview of Convolutional Neural Network in Image Classification">
            <a:extLst>
              <a:ext uri="{FF2B5EF4-FFF2-40B4-BE49-F238E27FC236}">
                <a16:creationId xmlns:a16="http://schemas.microsoft.com/office/drawing/2014/main" id="{50FF3217-9059-EC61-FFEF-A652E33D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6" y="1915885"/>
            <a:ext cx="10515600" cy="409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8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C9F1-AFAD-00FE-DB76-72D5AAAC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#. Image Datasets 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455355-C040-086B-8950-A6A7D04E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16" y="2066076"/>
            <a:ext cx="1913204" cy="1828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5C8FCAA-591E-FE54-AD70-9A6672E6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36" y="2066075"/>
            <a:ext cx="1913205" cy="1828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0B628-6971-406C-B7E3-3DA842F76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645" y="2084359"/>
            <a:ext cx="1812388" cy="3723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C298C-A76E-A6C4-015F-E58E4B60F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239" y="2084359"/>
            <a:ext cx="1812389" cy="3568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045F4-1A8C-A10D-C34D-594A47F62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835" y="2066075"/>
            <a:ext cx="1812389" cy="3678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4670F-A189-CE0F-4752-F38CF626A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216" y="4383489"/>
            <a:ext cx="1913204" cy="195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ADC05-46E2-8352-A832-64095330A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2165" y="4448707"/>
            <a:ext cx="1812389" cy="3678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C745B-E939-98E4-B0AA-7E77210975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1462" y="4402426"/>
            <a:ext cx="1823572" cy="36787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359D2D-946E-DB2B-3EA1-0C02CC1730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5711" y="4402425"/>
            <a:ext cx="1767217" cy="3678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70C01-6B38-B0A6-864D-1582BAC3A0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3606" y="4424285"/>
            <a:ext cx="1812388" cy="3656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DF3D5D-F905-7D45-5AF2-209FB5723E6F}"/>
              </a:ext>
            </a:extLst>
          </p:cNvPr>
          <p:cNvSpPr txBox="1"/>
          <p:nvPr/>
        </p:nvSpPr>
        <p:spPr>
          <a:xfrm>
            <a:off x="3008304" y="4048229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Early Blight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EEFAB-8321-0FDF-D3AA-99C425380F05}"/>
              </a:ext>
            </a:extLst>
          </p:cNvPr>
          <p:cNvSpPr txBox="1"/>
          <p:nvPr/>
        </p:nvSpPr>
        <p:spPr>
          <a:xfrm>
            <a:off x="5255456" y="4043066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Septoria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511E7-2C9D-5DEB-C4FD-13B99955BF70}"/>
              </a:ext>
            </a:extLst>
          </p:cNvPr>
          <p:cNvSpPr txBox="1"/>
          <p:nvPr/>
        </p:nvSpPr>
        <p:spPr>
          <a:xfrm>
            <a:off x="721518" y="4024939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Late Blight 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5B01A-4F29-FE8F-A9DB-E9D22AE86DDC}"/>
              </a:ext>
            </a:extLst>
          </p:cNvPr>
          <p:cNvSpPr txBox="1"/>
          <p:nvPr/>
        </p:nvSpPr>
        <p:spPr>
          <a:xfrm>
            <a:off x="7331163" y="4014071"/>
            <a:ext cx="17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Leaf Mold 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4D66D-4CDD-2F8A-8AAE-29B7BE1A6F38}"/>
              </a:ext>
            </a:extLst>
          </p:cNvPr>
          <p:cNvSpPr txBox="1"/>
          <p:nvPr/>
        </p:nvSpPr>
        <p:spPr>
          <a:xfrm>
            <a:off x="9364331" y="4033093"/>
            <a:ext cx="2206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Septoria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ABDF31-FCA9-5E10-79BE-416409785797}"/>
              </a:ext>
            </a:extLst>
          </p:cNvPr>
          <p:cNvSpPr txBox="1"/>
          <p:nvPr/>
        </p:nvSpPr>
        <p:spPr>
          <a:xfrm>
            <a:off x="1086006" y="6390434"/>
            <a:ext cx="13962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 Spot &amp; Tomato Target Spot </a:t>
            </a:r>
            <a:endParaRPr lang="en-I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5A94EB-CFBB-944E-EB7A-FED6850DB3D6}"/>
              </a:ext>
            </a:extLst>
          </p:cNvPr>
          <p:cNvSpPr txBox="1"/>
          <p:nvPr/>
        </p:nvSpPr>
        <p:spPr>
          <a:xfrm>
            <a:off x="3097495" y="6405822"/>
            <a:ext cx="1658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Spider Mites Two Spotted Spider Mite </a:t>
            </a:r>
            <a:endParaRPr lang="en-IN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A2730-3D95-B50F-E968-CFC24BA632C1}"/>
              </a:ext>
            </a:extLst>
          </p:cNvPr>
          <p:cNvSpPr txBox="1"/>
          <p:nvPr/>
        </p:nvSpPr>
        <p:spPr>
          <a:xfrm>
            <a:off x="9567141" y="6288059"/>
            <a:ext cx="153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Healthy 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F3E710-C349-9996-6ED9-16946672DE21}"/>
              </a:ext>
            </a:extLst>
          </p:cNvPr>
          <p:cNvSpPr txBox="1"/>
          <p:nvPr/>
        </p:nvSpPr>
        <p:spPr>
          <a:xfrm>
            <a:off x="7195711" y="6363228"/>
            <a:ext cx="1796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Mosaic Virus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5F2F5-7128-6A69-5B21-AF6C2220CDC3}"/>
              </a:ext>
            </a:extLst>
          </p:cNvPr>
          <p:cNvSpPr txBox="1"/>
          <p:nvPr/>
        </p:nvSpPr>
        <p:spPr>
          <a:xfrm>
            <a:off x="5154538" y="6305100"/>
            <a:ext cx="1755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 Yellow Leaf Curl Virus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7004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3E25-C19E-4E3C-9CAE-384D2A3F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363" y="318184"/>
            <a:ext cx="10515600" cy="1379764"/>
          </a:xfrm>
        </p:spPr>
        <p:txBody>
          <a:bodyPr>
            <a:normAutofit/>
          </a:bodyPr>
          <a:lstStyle/>
          <a:p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EF55-B8E2-2EAE-C6FE-7DBF8E0D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363" y="2311553"/>
            <a:ext cx="10515600" cy="394153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 = It is defined as what proportion of predicted positive is truly positives.</a:t>
            </a: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#Formula= True Positive/Total</a:t>
            </a:r>
          </a:p>
          <a:p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  Recall = It is defined as what proportion of actual positives is correctly                                       classified .</a:t>
            </a: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#Formula =True Positive/Actual Yes</a:t>
            </a:r>
          </a:p>
          <a:p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  F1 Score = It is define as the average of Precision and Recall value. </a:t>
            </a:r>
          </a:p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#Formula =  2*( Precision*Recall ) / ( Precision + Recall )</a:t>
            </a:r>
          </a:p>
        </p:txBody>
      </p:sp>
    </p:spTree>
    <p:extLst>
      <p:ext uri="{BB962C8B-B14F-4D97-AF65-F5344CB8AC3E}">
        <p14:creationId xmlns:p14="http://schemas.microsoft.com/office/powerpoint/2010/main" val="134082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54E9BB-1A23-C5A7-EDBF-FECFA8A3C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7661"/>
              </p:ext>
            </p:extLst>
          </p:nvPr>
        </p:nvGraphicFramePr>
        <p:xfrm>
          <a:off x="508000" y="138793"/>
          <a:ext cx="11117943" cy="1407160"/>
        </p:xfrm>
        <a:graphic>
          <a:graphicData uri="http://schemas.openxmlformats.org/drawingml/2006/table">
            <a:tbl>
              <a:tblPr/>
              <a:tblGrid>
                <a:gridCol w="1799771">
                  <a:extLst>
                    <a:ext uri="{9D8B030D-6E8A-4147-A177-3AD203B41FA5}">
                      <a16:colId xmlns:a16="http://schemas.microsoft.com/office/drawing/2014/main" val="69123346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4142409596"/>
                    </a:ext>
                  </a:extLst>
                </a:gridCol>
                <a:gridCol w="1167977">
                  <a:extLst>
                    <a:ext uri="{9D8B030D-6E8A-4147-A177-3AD203B41FA5}">
                      <a16:colId xmlns:a16="http://schemas.microsoft.com/office/drawing/2014/main" val="2894482226"/>
                    </a:ext>
                  </a:extLst>
                </a:gridCol>
                <a:gridCol w="1090633">
                  <a:extLst>
                    <a:ext uri="{9D8B030D-6E8A-4147-A177-3AD203B41FA5}">
                      <a16:colId xmlns:a16="http://schemas.microsoft.com/office/drawing/2014/main" val="4178811298"/>
                    </a:ext>
                  </a:extLst>
                </a:gridCol>
                <a:gridCol w="1165122">
                  <a:extLst>
                    <a:ext uri="{9D8B030D-6E8A-4147-A177-3AD203B41FA5}">
                      <a16:colId xmlns:a16="http://schemas.microsoft.com/office/drawing/2014/main" val="62981963"/>
                    </a:ext>
                  </a:extLst>
                </a:gridCol>
                <a:gridCol w="1482096">
                  <a:extLst>
                    <a:ext uri="{9D8B030D-6E8A-4147-A177-3AD203B41FA5}">
                      <a16:colId xmlns:a16="http://schemas.microsoft.com/office/drawing/2014/main" val="125587924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77753450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260780656"/>
                    </a:ext>
                  </a:extLst>
                </a:gridCol>
              </a:tblGrid>
              <a:tr h="10590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Classes()</a:t>
                      </a:r>
                      <a:endParaRPr lang="en-IN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(Own Model)</a:t>
                      </a:r>
                      <a:endParaRPr lang="en-IN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Precision,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Recall,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F1 Score</a:t>
                      </a:r>
                      <a:endParaRPr lang="en-IN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(VGG16)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Precision,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Recall,F1 Score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(VGG19)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Precision,Recall,F1 Score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(ResNet50)</a:t>
                      </a:r>
                      <a:endParaRPr 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US" sz="1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Precision,</a:t>
                      </a:r>
                      <a:endParaRPr 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Recall,F1 Score</a:t>
                      </a:r>
                      <a:endParaRPr 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(EfficientNetB1)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Precision,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Recall,F1 Score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(MobileNet)</a:t>
                      </a:r>
                      <a:endParaRPr 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US" sz="1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Precision,</a:t>
                      </a:r>
                      <a:endParaRPr 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Recall,F1 Score</a:t>
                      </a:r>
                      <a:endParaRPr 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(EffectiveNetB0)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Precision,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Recall,F1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 Score</a:t>
                      </a:r>
                      <a:endParaRPr 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02004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D8C7BC3-58B0-652E-D94D-B938F5C5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1387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C161CC-058E-2839-F66C-C0640DFA0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1579"/>
              </p:ext>
            </p:extLst>
          </p:nvPr>
        </p:nvGraphicFramePr>
        <p:xfrm>
          <a:off x="507999" y="1822450"/>
          <a:ext cx="11117944" cy="4592526"/>
        </p:xfrm>
        <a:graphic>
          <a:graphicData uri="http://schemas.openxmlformats.org/drawingml/2006/table">
            <a:tbl>
              <a:tblPr/>
              <a:tblGrid>
                <a:gridCol w="1799772">
                  <a:extLst>
                    <a:ext uri="{9D8B030D-6E8A-4147-A177-3AD203B41FA5}">
                      <a16:colId xmlns:a16="http://schemas.microsoft.com/office/drawing/2014/main" val="3656609448"/>
                    </a:ext>
                  </a:extLst>
                </a:gridCol>
                <a:gridCol w="1466841">
                  <a:extLst>
                    <a:ext uri="{9D8B030D-6E8A-4147-A177-3AD203B41FA5}">
                      <a16:colId xmlns:a16="http://schemas.microsoft.com/office/drawing/2014/main" val="1388154681"/>
                    </a:ext>
                  </a:extLst>
                </a:gridCol>
                <a:gridCol w="1203489">
                  <a:extLst>
                    <a:ext uri="{9D8B030D-6E8A-4147-A177-3AD203B41FA5}">
                      <a16:colId xmlns:a16="http://schemas.microsoft.com/office/drawing/2014/main" val="1340469991"/>
                    </a:ext>
                  </a:extLst>
                </a:gridCol>
                <a:gridCol w="1103199">
                  <a:extLst>
                    <a:ext uri="{9D8B030D-6E8A-4147-A177-3AD203B41FA5}">
                      <a16:colId xmlns:a16="http://schemas.microsoft.com/office/drawing/2014/main" val="2944564405"/>
                    </a:ext>
                  </a:extLst>
                </a:gridCol>
                <a:gridCol w="1130661">
                  <a:extLst>
                    <a:ext uri="{9D8B030D-6E8A-4147-A177-3AD203B41FA5}">
                      <a16:colId xmlns:a16="http://schemas.microsoft.com/office/drawing/2014/main" val="2549980571"/>
                    </a:ext>
                  </a:extLst>
                </a:gridCol>
                <a:gridCol w="1476897">
                  <a:extLst>
                    <a:ext uri="{9D8B030D-6E8A-4147-A177-3AD203B41FA5}">
                      <a16:colId xmlns:a16="http://schemas.microsoft.com/office/drawing/2014/main" val="1183986678"/>
                    </a:ext>
                  </a:extLst>
                </a:gridCol>
                <a:gridCol w="1332434">
                  <a:extLst>
                    <a:ext uri="{9D8B030D-6E8A-4147-A177-3AD203B41FA5}">
                      <a16:colId xmlns:a16="http://schemas.microsoft.com/office/drawing/2014/main" val="4027270340"/>
                    </a:ext>
                  </a:extLst>
                </a:gridCol>
                <a:gridCol w="1604651">
                  <a:extLst>
                    <a:ext uri="{9D8B030D-6E8A-4147-A177-3AD203B41FA5}">
                      <a16:colId xmlns:a16="http://schemas.microsoft.com/office/drawing/2014/main" val="2620436982"/>
                    </a:ext>
                  </a:extLst>
                </a:gridCol>
              </a:tblGrid>
              <a:tr h="10076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Bacterial 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spot</a:t>
                      </a:r>
                      <a:endParaRPr lang="en-IN" sz="14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0.89,</a:t>
                      </a: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      </a:t>
                      </a: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0.90,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0.88      0.95      0.91 </a:t>
                      </a: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u="non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IN" sz="1100" b="1" u="non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0.90,      0.98,     0.94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0.97,      0.97,      0.97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0.92      0.97     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0.95</a:t>
                      </a: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0.88      0.95     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0.91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0.97   </a:t>
                      </a: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      </a:t>
                      </a: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0.97    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821587"/>
                  </a:ext>
                </a:extLst>
              </a:tr>
              <a:tr h="8914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Early blight</a:t>
                      </a:r>
                      <a:endParaRPr lang="en-IN" sz="14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IN" sz="14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endParaRPr lang="en-IN" sz="14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0.90,      0.79,    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0.84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0.65      0.83      0.73</a:t>
                      </a: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u="non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0.71,      0.86,    0.78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0.88,      0.76,      0.82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0.90      0.83     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0.86</a:t>
                      </a: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0.65      0.83     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0.73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0.88         0.91     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042225"/>
                  </a:ext>
                </a:extLst>
              </a:tr>
              <a:tr h="8174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Late blight</a:t>
                      </a:r>
                      <a:endParaRPr lang="en-IN" sz="14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IN" sz="14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endParaRPr lang="en-IN" sz="14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0.84,     0.76,   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0.80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0.90      0.83      0.86</a:t>
                      </a: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u="non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0.80,      0.88,    0.84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0.88,      0.95,      0.91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0.93      0.92     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0.92</a:t>
                      </a: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0.90      0.83     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0.86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0.84       0.95    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0.89      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335117"/>
                  </a:ext>
                </a:extLst>
              </a:tr>
              <a:tr h="8174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Leaf Mold</a:t>
                      </a:r>
                      <a:endParaRPr lang="en-IN" sz="14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IN" sz="14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endParaRPr lang="en-IN" sz="14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0.97,     0.88,    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0.92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0.77      0.86      0.82</a:t>
                      </a: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u="non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0.71,      0.87,    0.78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0.94,      0.87,      0.90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0.85      0.93     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0.89</a:t>
                      </a: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0.77      0.86   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0.82      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0.93    </a:t>
                      </a: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  </a:t>
                      </a: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0.93  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0.93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7826"/>
                  </a:ext>
                </a:extLst>
              </a:tr>
              <a:tr h="8174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Septoria leaf spot</a:t>
                      </a:r>
                      <a:endParaRPr lang="en-IN" sz="14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IN" sz="14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endParaRPr lang="en-IN" sz="14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0.77,      0.84,     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0.80</a:t>
                      </a:r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0.77      0.69      0.73      </a:t>
                      </a: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u="non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u="none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0.97,      0.75,   0.85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0.73,      0.94,      0.82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0.81      0.95     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</a:t>
                      </a: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0.77      0.69     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0.73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0.81   </a:t>
                      </a: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   </a:t>
                      </a: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0.95     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0.87</a:t>
                      </a: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rgbClr val="0B051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rgbClr val="0B051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4042" marR="44042" marT="44042" marB="440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89189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C13ADBE9-0248-0BA9-7B9A-0FA85D9C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822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5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C2C648-C9BD-352F-4436-0865ED8D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90835"/>
              </p:ext>
            </p:extLst>
          </p:nvPr>
        </p:nvGraphicFramePr>
        <p:xfrm>
          <a:off x="556755" y="329217"/>
          <a:ext cx="11277601" cy="4138132"/>
        </p:xfrm>
        <a:graphic>
          <a:graphicData uri="http://schemas.openxmlformats.org/drawingml/2006/table">
            <a:tbl>
              <a:tblPr/>
              <a:tblGrid>
                <a:gridCol w="2194483">
                  <a:extLst>
                    <a:ext uri="{9D8B030D-6E8A-4147-A177-3AD203B41FA5}">
                      <a16:colId xmlns:a16="http://schemas.microsoft.com/office/drawing/2014/main" val="3494285465"/>
                    </a:ext>
                  </a:extLst>
                </a:gridCol>
                <a:gridCol w="1235303">
                  <a:extLst>
                    <a:ext uri="{9D8B030D-6E8A-4147-A177-3AD203B41FA5}">
                      <a16:colId xmlns:a16="http://schemas.microsoft.com/office/drawing/2014/main" val="4174750713"/>
                    </a:ext>
                  </a:extLst>
                </a:gridCol>
                <a:gridCol w="1104506">
                  <a:extLst>
                    <a:ext uri="{9D8B030D-6E8A-4147-A177-3AD203B41FA5}">
                      <a16:colId xmlns:a16="http://schemas.microsoft.com/office/drawing/2014/main" val="667942413"/>
                    </a:ext>
                  </a:extLst>
                </a:gridCol>
                <a:gridCol w="1119041">
                  <a:extLst>
                    <a:ext uri="{9D8B030D-6E8A-4147-A177-3AD203B41FA5}">
                      <a16:colId xmlns:a16="http://schemas.microsoft.com/office/drawing/2014/main" val="1635909100"/>
                    </a:ext>
                  </a:extLst>
                </a:gridCol>
                <a:gridCol w="1366100">
                  <a:extLst>
                    <a:ext uri="{9D8B030D-6E8A-4147-A177-3AD203B41FA5}">
                      <a16:colId xmlns:a16="http://schemas.microsoft.com/office/drawing/2014/main" val="3820317912"/>
                    </a:ext>
                  </a:extLst>
                </a:gridCol>
                <a:gridCol w="1293724">
                  <a:extLst>
                    <a:ext uri="{9D8B030D-6E8A-4147-A177-3AD203B41FA5}">
                      <a16:colId xmlns:a16="http://schemas.microsoft.com/office/drawing/2014/main" val="1911437297"/>
                    </a:ext>
                  </a:extLst>
                </a:gridCol>
                <a:gridCol w="1511145">
                  <a:extLst>
                    <a:ext uri="{9D8B030D-6E8A-4147-A177-3AD203B41FA5}">
                      <a16:colId xmlns:a16="http://schemas.microsoft.com/office/drawing/2014/main" val="2456095316"/>
                    </a:ext>
                  </a:extLst>
                </a:gridCol>
                <a:gridCol w="1453299">
                  <a:extLst>
                    <a:ext uri="{9D8B030D-6E8A-4147-A177-3AD203B41FA5}">
                      <a16:colId xmlns:a16="http://schemas.microsoft.com/office/drawing/2014/main" val="2606035015"/>
                    </a:ext>
                  </a:extLst>
                </a:gridCol>
              </a:tblGrid>
              <a:tr h="7998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Spider mites Two-spotted spider mite</a:t>
                      </a:r>
                      <a:endParaRPr lang="en-IN" sz="12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IN" sz="12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endParaRPr lang="en-IN" sz="12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0.86,      0.80,      0.83</a:t>
                      </a: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0.88      0.85      0.86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0.84,      0.81,     0.82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0.99,      0.79,     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0.90      0.89   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0.89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0.88      0.85     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0.86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0.91     0.89    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 0.90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82215"/>
                  </a:ext>
                </a:extLst>
              </a:tr>
              <a:tr h="10424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Target Spot</a:t>
                      </a:r>
                      <a:endParaRPr lang="en-IN" sz="12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IN" sz="12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endParaRPr lang="en-IN" sz="12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0.82,      0.91,      0.86      </a:t>
                      </a: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0.88      0.73      0.80</a:t>
                      </a: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0.77,      0.76,     0.76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0.78,      0.82,     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0.80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0.94      0.76     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0.84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0.88      0.73     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0.80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0.93     0.71   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0.81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925830"/>
                  </a:ext>
                </a:extLst>
              </a:tr>
              <a:tr h="10424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Yellow Leaf_ Curl Virus</a:t>
                      </a:r>
                      <a:endParaRPr lang="en-US" sz="12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US" sz="12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0.90,      0.94,      0.92</a:t>
                      </a: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0.99      0.96      0.97</a:t>
                      </a: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1.00,      0.91,    0.95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0.99,      0.98,     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0.98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0.99      0.96     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0.99      0.96     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0.97      0.97     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0.97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301357"/>
                  </a:ext>
                </a:extLst>
              </a:tr>
              <a:tr h="10424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mosaic virus</a:t>
                      </a:r>
                      <a:endParaRPr lang="en-IN" sz="1200" b="1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IN" sz="12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br>
                        <a:rPr lang="en-IN" sz="1200" b="1" dirty="0">
                          <a:solidFill>
                            <a:srgbClr val="00B0F0"/>
                          </a:solidFill>
                          <a:effectLst/>
                        </a:rPr>
                      </a:br>
                      <a:endParaRPr lang="en-IN" sz="12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0.88,      1.00,      0.93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0.89      0.95      0.92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0.98,      0.79,     0.87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0.88,      0.99,     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0.93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0.89      0.94     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0.91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0.89      0.95     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0.92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0.84     0.88     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0.86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57315" marR="57315" marT="57315" marB="573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90500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EFCF9DF-58B0-9415-22D0-05D4E29C3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4981EF-B1ED-3F97-4BA7-526221DBD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85030"/>
              </p:ext>
            </p:extLst>
          </p:nvPr>
        </p:nvGraphicFramePr>
        <p:xfrm>
          <a:off x="522513" y="4736420"/>
          <a:ext cx="11306626" cy="1103086"/>
        </p:xfrm>
        <a:graphic>
          <a:graphicData uri="http://schemas.openxmlformats.org/drawingml/2006/table">
            <a:tbl>
              <a:tblPr/>
              <a:tblGrid>
                <a:gridCol w="2194041">
                  <a:extLst>
                    <a:ext uri="{9D8B030D-6E8A-4147-A177-3AD203B41FA5}">
                      <a16:colId xmlns:a16="http://schemas.microsoft.com/office/drawing/2014/main" val="2378707837"/>
                    </a:ext>
                  </a:extLst>
                </a:gridCol>
                <a:gridCol w="1228663">
                  <a:extLst>
                    <a:ext uri="{9D8B030D-6E8A-4147-A177-3AD203B41FA5}">
                      <a16:colId xmlns:a16="http://schemas.microsoft.com/office/drawing/2014/main" val="527182713"/>
                    </a:ext>
                  </a:extLst>
                </a:gridCol>
                <a:gridCol w="1126275">
                  <a:extLst>
                    <a:ext uri="{9D8B030D-6E8A-4147-A177-3AD203B41FA5}">
                      <a16:colId xmlns:a16="http://schemas.microsoft.com/office/drawing/2014/main" val="122117446"/>
                    </a:ext>
                  </a:extLst>
                </a:gridCol>
                <a:gridCol w="1126275">
                  <a:extLst>
                    <a:ext uri="{9D8B030D-6E8A-4147-A177-3AD203B41FA5}">
                      <a16:colId xmlns:a16="http://schemas.microsoft.com/office/drawing/2014/main" val="1664377303"/>
                    </a:ext>
                  </a:extLst>
                </a:gridCol>
                <a:gridCol w="1389559">
                  <a:extLst>
                    <a:ext uri="{9D8B030D-6E8A-4147-A177-3AD203B41FA5}">
                      <a16:colId xmlns:a16="http://schemas.microsoft.com/office/drawing/2014/main" val="375250127"/>
                    </a:ext>
                  </a:extLst>
                </a:gridCol>
                <a:gridCol w="1433440">
                  <a:extLst>
                    <a:ext uri="{9D8B030D-6E8A-4147-A177-3AD203B41FA5}">
                      <a16:colId xmlns:a16="http://schemas.microsoft.com/office/drawing/2014/main" val="501496329"/>
                    </a:ext>
                  </a:extLst>
                </a:gridCol>
                <a:gridCol w="1360306">
                  <a:extLst>
                    <a:ext uri="{9D8B030D-6E8A-4147-A177-3AD203B41FA5}">
                      <a16:colId xmlns:a16="http://schemas.microsoft.com/office/drawing/2014/main" val="289286205"/>
                    </a:ext>
                  </a:extLst>
                </a:gridCol>
                <a:gridCol w="1448067">
                  <a:extLst>
                    <a:ext uri="{9D8B030D-6E8A-4147-A177-3AD203B41FA5}">
                      <a16:colId xmlns:a16="http://schemas.microsoft.com/office/drawing/2014/main" val="47902969"/>
                    </a:ext>
                  </a:extLst>
                </a:gridCol>
              </a:tblGrid>
              <a:tr h="11030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Tomato healthy</a:t>
                      </a:r>
                      <a:endParaRPr lang="en-IN" sz="1200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0.99,      0.97,      0.98 </a:t>
                      </a: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0.99      0.86      0.92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0.98,      0.90,     0.94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1.00,      0.88,     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0.94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0.95      0.90     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0.99      0.86     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0.92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0.95      0.83     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0.89</a:t>
                      </a: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fontAlgn="t"/>
                      <a:br>
                        <a:rPr lang="en-IN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endParaRPr lang="en-IN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98189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0FAF0B0-713A-8504-4CE3-C657F8B6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411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</TotalTime>
  <Words>1669</Words>
  <Application>Microsoft Office PowerPoint</Application>
  <PresentationFormat>Widescreen</PresentationFormat>
  <Paragraphs>642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Deep Learning !</vt:lpstr>
      <vt:lpstr>#. Introduction! </vt:lpstr>
      <vt:lpstr>#. Motivation! </vt:lpstr>
      <vt:lpstr>#. Task !</vt:lpstr>
      <vt:lpstr>#. General Architecture:</vt:lpstr>
      <vt:lpstr>#. Image Datasets !</vt:lpstr>
      <vt:lpstr>Data Description:</vt:lpstr>
      <vt:lpstr>PowerPoint Presentation</vt:lpstr>
      <vt:lpstr>PowerPoint Presentation</vt:lpstr>
      <vt:lpstr>Why Pre-trained model:</vt:lpstr>
      <vt:lpstr>Pre-trained Network Used !</vt:lpstr>
      <vt:lpstr>PowerPoint Presentation</vt:lpstr>
      <vt:lpstr>PowerPoint Presentation</vt:lpstr>
      <vt:lpstr>Generalized Cluster Attached After Pre-trained Models…</vt:lpstr>
      <vt:lpstr>#. Formula of Categorical Cross Function !</vt:lpstr>
      <vt:lpstr>#. Adom’s Formula !</vt:lpstr>
      <vt:lpstr>1. VGG-16 (Visual Geometry Group )</vt:lpstr>
      <vt:lpstr>2. ResNet50 !</vt:lpstr>
      <vt:lpstr>3. Mobile Net !</vt:lpstr>
      <vt:lpstr>4. EfficientNetB0!</vt:lpstr>
      <vt:lpstr>5. EfficientNetB1 !</vt:lpstr>
      <vt:lpstr>#. Result:</vt:lpstr>
      <vt:lpstr>#. Custom Network :</vt:lpstr>
      <vt:lpstr>#. Custom Network Summary :</vt:lpstr>
      <vt:lpstr>#. Result !</vt:lpstr>
      <vt:lpstr>Experimental Setup:</vt:lpstr>
      <vt:lpstr>#. Conclusion !</vt:lpstr>
      <vt:lpstr>#.Models Interpretation!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In Tomato leaf Disease Detection Using Convolutional Neural Network</dc:title>
  <dc:creator>Abhishek</dc:creator>
  <cp:lastModifiedBy>Abhishek</cp:lastModifiedBy>
  <cp:revision>8</cp:revision>
  <dcterms:created xsi:type="dcterms:W3CDTF">2023-07-19T06:04:30Z</dcterms:created>
  <dcterms:modified xsi:type="dcterms:W3CDTF">2023-08-05T04:28:25Z</dcterms:modified>
</cp:coreProperties>
</file>