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71" r:id="rId4"/>
    <p:sldId id="258" r:id="rId5"/>
    <p:sldId id="265" r:id="rId6"/>
    <p:sldId id="266" r:id="rId7"/>
    <p:sldId id="267" r:id="rId8"/>
    <p:sldId id="259" r:id="rId9"/>
    <p:sldId id="260" r:id="rId10"/>
    <p:sldId id="261" r:id="rId11"/>
    <p:sldId id="268" r:id="rId12"/>
    <p:sldId id="269" r:id="rId13"/>
    <p:sldId id="262" r:id="rId14"/>
    <p:sldId id="270" r:id="rId15"/>
    <p:sldId id="263" r:id="rId16"/>
    <p:sldId id="272"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464" autoAdjust="0"/>
  </p:normalViewPr>
  <p:slideViewPr>
    <p:cSldViewPr snapToGrid="0">
      <p:cViewPr varScale="1">
        <p:scale>
          <a:sx n="77" d="100"/>
          <a:sy n="77" d="100"/>
        </p:scale>
        <p:origin x="13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9B80B-36E9-448F-8CC4-BE63FD513513}"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9FBFB-0D80-47E9-87EF-75F53E9062AD}" type="slidenum">
              <a:rPr lang="en-US" smtClean="0"/>
              <a:t>‹#›</a:t>
            </a:fld>
            <a:endParaRPr lang="en-US"/>
          </a:p>
        </p:txBody>
      </p:sp>
    </p:spTree>
    <p:extLst>
      <p:ext uri="{BB962C8B-B14F-4D97-AF65-F5344CB8AC3E}">
        <p14:creationId xmlns:p14="http://schemas.microsoft.com/office/powerpoint/2010/main" val="49609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9FBFB-0D80-47E9-87EF-75F53E9062AD}" type="slidenum">
              <a:rPr lang="en-US" smtClean="0"/>
              <a:t>15</a:t>
            </a:fld>
            <a:endParaRPr lang="en-US"/>
          </a:p>
        </p:txBody>
      </p:sp>
    </p:spTree>
    <p:extLst>
      <p:ext uri="{BB962C8B-B14F-4D97-AF65-F5344CB8AC3E}">
        <p14:creationId xmlns:p14="http://schemas.microsoft.com/office/powerpoint/2010/main" val="126062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9FBFB-0D80-47E9-87EF-75F53E9062AD}" type="slidenum">
              <a:rPr lang="en-US" smtClean="0"/>
              <a:t>16</a:t>
            </a:fld>
            <a:endParaRPr lang="en-US"/>
          </a:p>
        </p:txBody>
      </p:sp>
    </p:spTree>
    <p:extLst>
      <p:ext uri="{BB962C8B-B14F-4D97-AF65-F5344CB8AC3E}">
        <p14:creationId xmlns:p14="http://schemas.microsoft.com/office/powerpoint/2010/main" val="75007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F6550-DC96-44F8-8524-5F7CA5C0A4C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37C6F-4446-409C-9258-32D79B24EA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06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F6550-DC96-44F8-8524-5F7CA5C0A4C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37C6F-4446-409C-9258-32D79B24EA84}" type="slidenum">
              <a:rPr lang="en-US" smtClean="0"/>
              <a:t>‹#›</a:t>
            </a:fld>
            <a:endParaRPr lang="en-US"/>
          </a:p>
        </p:txBody>
      </p:sp>
    </p:spTree>
    <p:extLst>
      <p:ext uri="{BB962C8B-B14F-4D97-AF65-F5344CB8AC3E}">
        <p14:creationId xmlns:p14="http://schemas.microsoft.com/office/powerpoint/2010/main" val="76406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F6550-DC96-44F8-8524-5F7CA5C0A4C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37C6F-4446-409C-9258-32D79B24EA84}" type="slidenum">
              <a:rPr lang="en-US" smtClean="0"/>
              <a:t>‹#›</a:t>
            </a:fld>
            <a:endParaRPr lang="en-US"/>
          </a:p>
        </p:txBody>
      </p:sp>
    </p:spTree>
    <p:extLst>
      <p:ext uri="{BB962C8B-B14F-4D97-AF65-F5344CB8AC3E}">
        <p14:creationId xmlns:p14="http://schemas.microsoft.com/office/powerpoint/2010/main" val="235162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F6550-DC96-44F8-8524-5F7CA5C0A4C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37C6F-4446-409C-9258-32D79B24EA84}" type="slidenum">
              <a:rPr lang="en-US" smtClean="0"/>
              <a:t>‹#›</a:t>
            </a:fld>
            <a:endParaRPr lang="en-US"/>
          </a:p>
        </p:txBody>
      </p:sp>
    </p:spTree>
    <p:extLst>
      <p:ext uri="{BB962C8B-B14F-4D97-AF65-F5344CB8AC3E}">
        <p14:creationId xmlns:p14="http://schemas.microsoft.com/office/powerpoint/2010/main" val="82991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F6550-DC96-44F8-8524-5F7CA5C0A4C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37C6F-4446-409C-9258-32D79B24EA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26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F6550-DC96-44F8-8524-5F7CA5C0A4C3}"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37C6F-4446-409C-9258-32D79B24EA84}" type="slidenum">
              <a:rPr lang="en-US" smtClean="0"/>
              <a:t>‹#›</a:t>
            </a:fld>
            <a:endParaRPr lang="en-US"/>
          </a:p>
        </p:txBody>
      </p:sp>
    </p:spTree>
    <p:extLst>
      <p:ext uri="{BB962C8B-B14F-4D97-AF65-F5344CB8AC3E}">
        <p14:creationId xmlns:p14="http://schemas.microsoft.com/office/powerpoint/2010/main" val="281626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F6550-DC96-44F8-8524-5F7CA5C0A4C3}"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37C6F-4446-409C-9258-32D79B24EA84}" type="slidenum">
              <a:rPr lang="en-US" smtClean="0"/>
              <a:t>‹#›</a:t>
            </a:fld>
            <a:endParaRPr lang="en-US"/>
          </a:p>
        </p:txBody>
      </p:sp>
    </p:spTree>
    <p:extLst>
      <p:ext uri="{BB962C8B-B14F-4D97-AF65-F5344CB8AC3E}">
        <p14:creationId xmlns:p14="http://schemas.microsoft.com/office/powerpoint/2010/main" val="268906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F6550-DC96-44F8-8524-5F7CA5C0A4C3}"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37C6F-4446-409C-9258-32D79B24EA84}" type="slidenum">
              <a:rPr lang="en-US" smtClean="0"/>
              <a:t>‹#›</a:t>
            </a:fld>
            <a:endParaRPr lang="en-US"/>
          </a:p>
        </p:txBody>
      </p:sp>
    </p:spTree>
    <p:extLst>
      <p:ext uri="{BB962C8B-B14F-4D97-AF65-F5344CB8AC3E}">
        <p14:creationId xmlns:p14="http://schemas.microsoft.com/office/powerpoint/2010/main" val="99105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AF6550-DC96-44F8-8524-5F7CA5C0A4C3}" type="datetimeFigureOut">
              <a:rPr lang="en-US" smtClean="0"/>
              <a:t>11/28/2023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B37C6F-4446-409C-9258-32D79B24EA84}" type="slidenum">
              <a:rPr lang="en-US" smtClean="0"/>
              <a:t>‹#›</a:t>
            </a:fld>
            <a:endParaRPr lang="en-US"/>
          </a:p>
        </p:txBody>
      </p:sp>
    </p:spTree>
    <p:extLst>
      <p:ext uri="{BB962C8B-B14F-4D97-AF65-F5344CB8AC3E}">
        <p14:creationId xmlns:p14="http://schemas.microsoft.com/office/powerpoint/2010/main" val="334602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AF6550-DC96-44F8-8524-5F7CA5C0A4C3}" type="datetimeFigureOut">
              <a:rPr lang="en-US" smtClean="0"/>
              <a:t>11/28/2023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B37C6F-4446-409C-9258-32D79B24EA84}" type="slidenum">
              <a:rPr lang="en-US" smtClean="0"/>
              <a:t>‹#›</a:t>
            </a:fld>
            <a:endParaRPr lang="en-US"/>
          </a:p>
        </p:txBody>
      </p:sp>
    </p:spTree>
    <p:extLst>
      <p:ext uri="{BB962C8B-B14F-4D97-AF65-F5344CB8AC3E}">
        <p14:creationId xmlns:p14="http://schemas.microsoft.com/office/powerpoint/2010/main" val="1294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F6550-DC96-44F8-8524-5F7CA5C0A4C3}"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37C6F-4446-409C-9258-32D79B24EA84}" type="slidenum">
              <a:rPr lang="en-US" smtClean="0"/>
              <a:t>‹#›</a:t>
            </a:fld>
            <a:endParaRPr lang="en-US"/>
          </a:p>
        </p:txBody>
      </p:sp>
    </p:spTree>
    <p:extLst>
      <p:ext uri="{BB962C8B-B14F-4D97-AF65-F5344CB8AC3E}">
        <p14:creationId xmlns:p14="http://schemas.microsoft.com/office/powerpoint/2010/main" val="225040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AF6550-DC96-44F8-8524-5F7CA5C0A4C3}" type="datetimeFigureOut">
              <a:rPr lang="en-US" smtClean="0"/>
              <a:t>11/28/2023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B37C6F-4446-409C-9258-32D79B24EA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8250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8610-58CF-508E-B9E5-9663F47538F3}"/>
              </a:ext>
            </a:extLst>
          </p:cNvPr>
          <p:cNvSpPr>
            <a:spLocks noGrp="1"/>
          </p:cNvSpPr>
          <p:nvPr>
            <p:ph type="ctrTitle"/>
          </p:nvPr>
        </p:nvSpPr>
        <p:spPr/>
        <p:txBody>
          <a:bodyPr>
            <a:normAutofit/>
          </a:bodyPr>
          <a:lstStyle/>
          <a:p>
            <a:r>
              <a:rPr lang="en-US" sz="4800" b="1" dirty="0"/>
              <a:t>Flights Delay Prediction using Machine Learning Models</a:t>
            </a:r>
            <a:br>
              <a:rPr lang="en-US" sz="4800" dirty="0"/>
            </a:br>
            <a:endParaRPr lang="en-US" sz="4800" dirty="0"/>
          </a:p>
        </p:txBody>
      </p:sp>
      <p:sp>
        <p:nvSpPr>
          <p:cNvPr id="3" name="Subtitle 2">
            <a:extLst>
              <a:ext uri="{FF2B5EF4-FFF2-40B4-BE49-F238E27FC236}">
                <a16:creationId xmlns:a16="http://schemas.microsoft.com/office/drawing/2014/main" id="{1DF72DD5-1499-E67C-16B8-B3DC625D9CE0}"/>
              </a:ext>
            </a:extLst>
          </p:cNvPr>
          <p:cNvSpPr>
            <a:spLocks noGrp="1"/>
          </p:cNvSpPr>
          <p:nvPr>
            <p:ph type="subTitle" idx="1"/>
          </p:nvPr>
        </p:nvSpPr>
        <p:spPr/>
        <p:txBody>
          <a:bodyPr/>
          <a:lstStyle/>
          <a:p>
            <a:r>
              <a:rPr lang="en-US" dirty="0"/>
              <a:t>                                                                                          </a:t>
            </a:r>
            <a:r>
              <a:rPr lang="en-US" dirty="0">
                <a:solidFill>
                  <a:schemeClr val="tx1"/>
                </a:solidFill>
                <a:latin typeface="+mn-lt"/>
              </a:rPr>
              <a:t>Group 4</a:t>
            </a:r>
          </a:p>
          <a:p>
            <a:endParaRPr lang="en-US" dirty="0">
              <a:solidFill>
                <a:schemeClr val="tx1"/>
              </a:solidFill>
              <a:latin typeface="+mn-lt"/>
            </a:endParaRPr>
          </a:p>
        </p:txBody>
      </p:sp>
    </p:spTree>
    <p:extLst>
      <p:ext uri="{BB962C8B-B14F-4D97-AF65-F5344CB8AC3E}">
        <p14:creationId xmlns:p14="http://schemas.microsoft.com/office/powerpoint/2010/main" val="1908517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94CF-4CC1-C372-CE4A-B8D9B5395E90}"/>
              </a:ext>
            </a:extLst>
          </p:cNvPr>
          <p:cNvSpPr>
            <a:spLocks noGrp="1"/>
          </p:cNvSpPr>
          <p:nvPr>
            <p:ph type="title"/>
          </p:nvPr>
        </p:nvSpPr>
        <p:spPr>
          <a:xfrm>
            <a:off x="1097280" y="286603"/>
            <a:ext cx="10058400" cy="1450757"/>
          </a:xfrm>
        </p:spPr>
        <p:txBody>
          <a:bodyPr>
            <a:normAutofit/>
          </a:bodyPr>
          <a:lstStyle/>
          <a:p>
            <a:r>
              <a:rPr lang="en-US" b="1" dirty="0"/>
              <a:t>Evaluation Metrics</a:t>
            </a:r>
          </a:p>
        </p:txBody>
      </p:sp>
      <p:sp>
        <p:nvSpPr>
          <p:cNvPr id="3" name="Content Placeholder 2">
            <a:extLst>
              <a:ext uri="{FF2B5EF4-FFF2-40B4-BE49-F238E27FC236}">
                <a16:creationId xmlns:a16="http://schemas.microsoft.com/office/drawing/2014/main" id="{8A846866-6019-BC00-83CA-E6EC18A2BA82}"/>
              </a:ext>
            </a:extLst>
          </p:cNvPr>
          <p:cNvSpPr>
            <a:spLocks noGrp="1"/>
          </p:cNvSpPr>
          <p:nvPr>
            <p:ph idx="1"/>
          </p:nvPr>
        </p:nvSpPr>
        <p:spPr>
          <a:xfrm>
            <a:off x="1097279" y="1845734"/>
            <a:ext cx="6454987" cy="4023360"/>
          </a:xfrm>
        </p:spPr>
        <p:txBody>
          <a:bodyPr>
            <a:normAutofit/>
          </a:bodyPr>
          <a:lstStyle/>
          <a:p>
            <a:r>
              <a:rPr lang="en-US" b="1" dirty="0"/>
              <a:t>Pycaret Results: </a:t>
            </a:r>
          </a:p>
          <a:p>
            <a:endParaRPr lang="en-US" dirty="0"/>
          </a:p>
        </p:txBody>
      </p:sp>
      <p:pic>
        <p:nvPicPr>
          <p:cNvPr id="7" name="Picture 6">
            <a:extLst>
              <a:ext uri="{FF2B5EF4-FFF2-40B4-BE49-F238E27FC236}">
                <a16:creationId xmlns:a16="http://schemas.microsoft.com/office/drawing/2014/main" id="{25854C2B-A03D-2067-386D-EA8D719906A8}"/>
              </a:ext>
            </a:extLst>
          </p:cNvPr>
          <p:cNvPicPr>
            <a:picLocks noChangeAspect="1"/>
          </p:cNvPicPr>
          <p:nvPr/>
        </p:nvPicPr>
        <p:blipFill>
          <a:blip r:embed="rId2"/>
          <a:stretch>
            <a:fillRect/>
          </a:stretch>
        </p:blipFill>
        <p:spPr>
          <a:xfrm>
            <a:off x="4447714" y="1991337"/>
            <a:ext cx="6803216" cy="3605703"/>
          </a:xfrm>
          <a:prstGeom prst="rect">
            <a:avLst/>
          </a:prstGeom>
        </p:spPr>
      </p:pic>
    </p:spTree>
    <p:extLst>
      <p:ext uri="{BB962C8B-B14F-4D97-AF65-F5344CB8AC3E}">
        <p14:creationId xmlns:p14="http://schemas.microsoft.com/office/powerpoint/2010/main" val="141898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94CF-4CC1-C372-CE4A-B8D9B5395E90}"/>
              </a:ext>
            </a:extLst>
          </p:cNvPr>
          <p:cNvSpPr>
            <a:spLocks noGrp="1"/>
          </p:cNvSpPr>
          <p:nvPr>
            <p:ph type="title"/>
          </p:nvPr>
        </p:nvSpPr>
        <p:spPr>
          <a:xfrm>
            <a:off x="1097280" y="286603"/>
            <a:ext cx="10058400" cy="1450757"/>
          </a:xfrm>
        </p:spPr>
        <p:txBody>
          <a:bodyPr>
            <a:normAutofit/>
          </a:bodyPr>
          <a:lstStyle/>
          <a:p>
            <a:r>
              <a:rPr lang="en-US" b="1" dirty="0"/>
              <a:t>Evaluation Metrics</a:t>
            </a:r>
          </a:p>
        </p:txBody>
      </p:sp>
      <p:sp>
        <p:nvSpPr>
          <p:cNvPr id="3" name="Content Placeholder 2">
            <a:extLst>
              <a:ext uri="{FF2B5EF4-FFF2-40B4-BE49-F238E27FC236}">
                <a16:creationId xmlns:a16="http://schemas.microsoft.com/office/drawing/2014/main" id="{8A846866-6019-BC00-83CA-E6EC18A2BA82}"/>
              </a:ext>
            </a:extLst>
          </p:cNvPr>
          <p:cNvSpPr>
            <a:spLocks noGrp="1"/>
          </p:cNvSpPr>
          <p:nvPr>
            <p:ph idx="1"/>
          </p:nvPr>
        </p:nvSpPr>
        <p:spPr>
          <a:xfrm>
            <a:off x="1097279" y="1845734"/>
            <a:ext cx="6454987" cy="4023360"/>
          </a:xfrm>
        </p:spPr>
        <p:txBody>
          <a:bodyPr>
            <a:normAutofit/>
          </a:bodyPr>
          <a:lstStyle/>
          <a:p>
            <a:r>
              <a:rPr lang="en-US" b="1" dirty="0"/>
              <a:t>Training Data: </a:t>
            </a:r>
          </a:p>
          <a:p>
            <a:endParaRPr lang="en-US" dirty="0"/>
          </a:p>
        </p:txBody>
      </p:sp>
      <p:pic>
        <p:nvPicPr>
          <p:cNvPr id="1026" name="Picture 2" descr="image">
            <a:extLst>
              <a:ext uri="{FF2B5EF4-FFF2-40B4-BE49-F238E27FC236}">
                <a16:creationId xmlns:a16="http://schemas.microsoft.com/office/drawing/2014/main" id="{1C54C592-FD10-7B1E-C42B-495F17F2F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7279" y="2559267"/>
            <a:ext cx="10304145" cy="202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2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94CF-4CC1-C372-CE4A-B8D9B5395E90}"/>
              </a:ext>
            </a:extLst>
          </p:cNvPr>
          <p:cNvSpPr>
            <a:spLocks noGrp="1"/>
          </p:cNvSpPr>
          <p:nvPr>
            <p:ph type="title"/>
          </p:nvPr>
        </p:nvSpPr>
        <p:spPr>
          <a:xfrm>
            <a:off x="1097280" y="286603"/>
            <a:ext cx="10058400" cy="1450757"/>
          </a:xfrm>
        </p:spPr>
        <p:txBody>
          <a:bodyPr>
            <a:normAutofit/>
          </a:bodyPr>
          <a:lstStyle/>
          <a:p>
            <a:r>
              <a:rPr lang="en-US" b="1" dirty="0"/>
              <a:t>Evaluation Metrics</a:t>
            </a:r>
          </a:p>
        </p:txBody>
      </p:sp>
      <p:sp>
        <p:nvSpPr>
          <p:cNvPr id="3" name="Content Placeholder 2">
            <a:extLst>
              <a:ext uri="{FF2B5EF4-FFF2-40B4-BE49-F238E27FC236}">
                <a16:creationId xmlns:a16="http://schemas.microsoft.com/office/drawing/2014/main" id="{8A846866-6019-BC00-83CA-E6EC18A2BA82}"/>
              </a:ext>
            </a:extLst>
          </p:cNvPr>
          <p:cNvSpPr>
            <a:spLocks noGrp="1"/>
          </p:cNvSpPr>
          <p:nvPr>
            <p:ph idx="1"/>
          </p:nvPr>
        </p:nvSpPr>
        <p:spPr>
          <a:xfrm>
            <a:off x="1097279" y="1845734"/>
            <a:ext cx="6454987" cy="4023360"/>
          </a:xfrm>
        </p:spPr>
        <p:txBody>
          <a:bodyPr>
            <a:normAutofit/>
          </a:bodyPr>
          <a:lstStyle/>
          <a:p>
            <a:r>
              <a:rPr lang="en-US" b="1" dirty="0"/>
              <a:t>Testing Data: </a:t>
            </a:r>
          </a:p>
          <a:p>
            <a:endParaRPr lang="en-US" dirty="0"/>
          </a:p>
        </p:txBody>
      </p:sp>
      <p:pic>
        <p:nvPicPr>
          <p:cNvPr id="4" name="Picture 3" descr="A close up of a document&#10;&#10;Description automatically generated">
            <a:extLst>
              <a:ext uri="{FF2B5EF4-FFF2-40B4-BE49-F238E27FC236}">
                <a16:creationId xmlns:a16="http://schemas.microsoft.com/office/drawing/2014/main" id="{25033D39-6352-ECEA-C17C-A898B22405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533650"/>
            <a:ext cx="10550705" cy="2438399"/>
          </a:xfrm>
          <a:prstGeom prst="rect">
            <a:avLst/>
          </a:prstGeom>
          <a:noFill/>
          <a:ln>
            <a:noFill/>
          </a:ln>
        </p:spPr>
      </p:pic>
    </p:spTree>
    <p:extLst>
      <p:ext uri="{BB962C8B-B14F-4D97-AF65-F5344CB8AC3E}">
        <p14:creationId xmlns:p14="http://schemas.microsoft.com/office/powerpoint/2010/main" val="246166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BB11-1359-4A19-67C6-F7CDF58CA375}"/>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4EB915CA-37EC-E980-2C24-CDB07630BCD1}"/>
              </a:ext>
            </a:extLst>
          </p:cNvPr>
          <p:cNvSpPr>
            <a:spLocks noGrp="1"/>
          </p:cNvSpPr>
          <p:nvPr>
            <p:ph idx="1"/>
          </p:nvPr>
        </p:nvSpPr>
        <p:spPr>
          <a:xfrm>
            <a:off x="1097280" y="2378170"/>
            <a:ext cx="9863945" cy="3686964"/>
          </a:xfrm>
        </p:spPr>
        <p:txBody>
          <a:bodyPr>
            <a:noAutofit/>
          </a:bodyPr>
          <a:lstStyle/>
          <a:p>
            <a:pPr>
              <a:buFont typeface="Wingdings" panose="05000000000000000000" pitchFamily="2" charset="2"/>
              <a:buChar char="Ø"/>
            </a:pPr>
            <a:r>
              <a:rPr lang="en-US" b="1" dirty="0">
                <a:effectLst/>
              </a:rPr>
              <a:t>Consideration of Seasonality:</a:t>
            </a:r>
            <a:r>
              <a:rPr lang="en-US" dirty="0">
                <a:effectLst/>
              </a:rPr>
              <a:t>  The feature "MONTH_DEC" (December) has the highest importance. It suggests that the month of December significantly impacts the outcome.</a:t>
            </a:r>
          </a:p>
          <a:p>
            <a:pPr>
              <a:buFont typeface="Wingdings" panose="05000000000000000000" pitchFamily="2" charset="2"/>
              <a:buChar char="Ø"/>
            </a:pPr>
            <a:r>
              <a:rPr lang="en-US" b="1" dirty="0">
                <a:effectLst/>
              </a:rPr>
              <a:t>Destination-Specific Insights:</a:t>
            </a:r>
            <a:r>
              <a:rPr lang="en-US" dirty="0">
                <a:effectLst/>
              </a:rPr>
              <a:t> Destinations such as Colorado, Florida, and the US Virgin Islands show notable importance.</a:t>
            </a:r>
            <a:endParaRPr lang="en-US" dirty="0"/>
          </a:p>
          <a:p>
            <a:pPr>
              <a:buFont typeface="Wingdings" panose="05000000000000000000" pitchFamily="2" charset="2"/>
              <a:buChar char="Ø"/>
            </a:pPr>
            <a:r>
              <a:rPr lang="en-US" b="1" dirty="0">
                <a:effectLst/>
              </a:rPr>
              <a:t>Departure Time Influence:</a:t>
            </a:r>
            <a:r>
              <a:rPr lang="en-US" dirty="0">
                <a:effectLst/>
              </a:rPr>
              <a:t> "CRS_DEP_M" (Scheduled Departure Time in minutes) plays a role in predicting outcomes.</a:t>
            </a:r>
            <a:endParaRPr lang="en-US" dirty="0"/>
          </a:p>
          <a:p>
            <a:pPr>
              <a:buFont typeface="Wingdings" panose="05000000000000000000" pitchFamily="2" charset="2"/>
              <a:buChar char="Ø"/>
            </a:pPr>
            <a:r>
              <a:rPr lang="en-US" b="1" dirty="0">
                <a:effectLst/>
              </a:rPr>
              <a:t>Airline Carrier Impact:</a:t>
            </a:r>
            <a:r>
              <a:rPr lang="en-US" dirty="0">
                <a:effectLst/>
              </a:rPr>
              <a:t> The carriers JetBlue Airways and Delta Airlines contribute significantly. We can collaborate with these carriers to understand operational practices and identify areas for improvement.</a:t>
            </a:r>
            <a:endParaRPr lang="en-US" dirty="0"/>
          </a:p>
        </p:txBody>
      </p:sp>
    </p:spTree>
    <p:extLst>
      <p:ext uri="{BB962C8B-B14F-4D97-AF65-F5344CB8AC3E}">
        <p14:creationId xmlns:p14="http://schemas.microsoft.com/office/powerpoint/2010/main" val="3177221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DC55-81D6-F53B-F0A5-424AB5657E1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B22FB3-EB5A-B484-9162-78D4558882E4}"/>
              </a:ext>
            </a:extLst>
          </p:cNvPr>
          <p:cNvSpPr>
            <a:spLocks noGrp="1"/>
          </p:cNvSpPr>
          <p:nvPr>
            <p:ph idx="1"/>
          </p:nvPr>
        </p:nvSpPr>
        <p:spPr/>
        <p:txBody>
          <a:bodyPr>
            <a:normAutofit/>
          </a:bodyPr>
          <a:lstStyle/>
          <a:p>
            <a:pPr>
              <a:buFont typeface="Wingdings" panose="05000000000000000000" pitchFamily="2" charset="2"/>
              <a:buChar char="Ø"/>
            </a:pPr>
            <a:r>
              <a:rPr lang="en-US" b="1" dirty="0">
                <a:effectLst/>
              </a:rPr>
              <a:t>Weather Conditions Analysis:</a:t>
            </a:r>
            <a:r>
              <a:rPr lang="en-US" dirty="0">
                <a:effectLst/>
              </a:rPr>
              <a:t> Weather conditions, particularly when it’s “Light Drizzle”, “Wintry Mix," and "Cloudy / Windy," has notable importance. </a:t>
            </a:r>
          </a:p>
          <a:p>
            <a:pPr>
              <a:buFont typeface="Wingdings" panose="05000000000000000000" pitchFamily="2" charset="2"/>
              <a:buChar char="Ø"/>
            </a:pPr>
            <a:r>
              <a:rPr lang="en-US" b="1" dirty="0">
                <a:effectLst/>
              </a:rPr>
              <a:t>Airport-Specific Considerations:</a:t>
            </a:r>
            <a:r>
              <a:rPr lang="en-US" dirty="0">
                <a:effectLst/>
              </a:rPr>
              <a:t> Airports such as Indianapolis, Dallas Fort Worth, and San Francisco show notable importance. We can analyze if there are airport-specific challenges or opportunities that can be addressed.</a:t>
            </a:r>
          </a:p>
          <a:p>
            <a:pPr>
              <a:buFont typeface="Wingdings" panose="05000000000000000000" pitchFamily="2" charset="2"/>
              <a:buChar char="Ø"/>
            </a:pPr>
            <a:r>
              <a:rPr lang="en-US" b="1" dirty="0">
                <a:effectLst/>
              </a:rPr>
              <a:t>Operational Efficiency:</a:t>
            </a:r>
            <a:r>
              <a:rPr lang="en-US" dirty="0">
                <a:effectLst/>
              </a:rPr>
              <a:t> Scheduled departure and scheduled arrival times are significant features. We can evaluate whether adjustments to scheduling can enhance operational efficiency and performance.</a:t>
            </a:r>
          </a:p>
          <a:p>
            <a:r>
              <a:rPr lang="en-US" dirty="0">
                <a:effectLst/>
              </a:rPr>
              <a:t>These recommendations aim to guide further investigation and operational improvements based on the insights gained from the feature importance analysis.</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6283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1E6A-C72E-0E32-FF26-03EF4F34E020}"/>
              </a:ext>
            </a:extLst>
          </p:cNvPr>
          <p:cNvSpPr>
            <a:spLocks noGrp="1"/>
          </p:cNvSpPr>
          <p:nvPr>
            <p:ph type="title"/>
          </p:nvPr>
        </p:nvSpPr>
        <p:spPr>
          <a:xfrm>
            <a:off x="1097280" y="286603"/>
            <a:ext cx="10058400" cy="1450757"/>
          </a:xfrm>
        </p:spPr>
        <p:txBody>
          <a:bodyPr>
            <a:normAutofit/>
          </a:bodyPr>
          <a:lstStyle/>
          <a:p>
            <a:r>
              <a:rPr lang="en-US" b="1" dirty="0"/>
              <a:t>Challenges Faced</a:t>
            </a:r>
          </a:p>
        </p:txBody>
      </p:sp>
      <p:sp>
        <p:nvSpPr>
          <p:cNvPr id="3" name="Content Placeholder 2">
            <a:extLst>
              <a:ext uri="{FF2B5EF4-FFF2-40B4-BE49-F238E27FC236}">
                <a16:creationId xmlns:a16="http://schemas.microsoft.com/office/drawing/2014/main" id="{DD012013-D1E3-798A-C2C9-5EE97B41EAA4}"/>
              </a:ext>
            </a:extLst>
          </p:cNvPr>
          <p:cNvSpPr>
            <a:spLocks noGrp="1"/>
          </p:cNvSpPr>
          <p:nvPr>
            <p:ph idx="1"/>
          </p:nvPr>
        </p:nvSpPr>
        <p:spPr>
          <a:xfrm>
            <a:off x="1097280" y="2303148"/>
            <a:ext cx="6217920" cy="2251704"/>
          </a:xfrm>
        </p:spPr>
        <p:txBody>
          <a:bodyPr>
            <a:normAutofit/>
          </a:bodyPr>
          <a:lstStyle/>
          <a:p>
            <a:pPr algn="just">
              <a:buFont typeface="Wingdings" panose="05000000000000000000" pitchFamily="2" charset="2"/>
              <a:buChar char="Ø"/>
            </a:pPr>
            <a:r>
              <a:rPr lang="en-US" dirty="0"/>
              <a:t>Encountering class imbalance in the dataset with fewer instances of delayed flights, we initially attempted oversampling without success. However, improving model performance was achieved by assigning weights to the positive class (delayed flights).</a:t>
            </a:r>
          </a:p>
        </p:txBody>
      </p:sp>
      <p:pic>
        <p:nvPicPr>
          <p:cNvPr id="18" name="Graphic 17" descr="Airplane">
            <a:extLst>
              <a:ext uri="{FF2B5EF4-FFF2-40B4-BE49-F238E27FC236}">
                <a16:creationId xmlns:a16="http://schemas.microsoft.com/office/drawing/2014/main" id="{BFC3B347-D6BD-2ABE-7C49-752D0ECAAF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967705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1E6A-C72E-0E32-FF26-03EF4F34E020}"/>
              </a:ext>
            </a:extLst>
          </p:cNvPr>
          <p:cNvSpPr>
            <a:spLocks noGrp="1"/>
          </p:cNvSpPr>
          <p:nvPr>
            <p:ph type="title"/>
          </p:nvPr>
        </p:nvSpPr>
        <p:spPr>
          <a:xfrm>
            <a:off x="1097280" y="286603"/>
            <a:ext cx="10058400" cy="1450757"/>
          </a:xfrm>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DD012013-D1E3-798A-C2C9-5EE97B41EAA4}"/>
              </a:ext>
            </a:extLst>
          </p:cNvPr>
          <p:cNvSpPr>
            <a:spLocks noGrp="1"/>
          </p:cNvSpPr>
          <p:nvPr>
            <p:ph idx="1"/>
          </p:nvPr>
        </p:nvSpPr>
        <p:spPr>
          <a:xfrm>
            <a:off x="1163209" y="2868937"/>
            <a:ext cx="9865581" cy="2251704"/>
          </a:xfrm>
        </p:spPr>
        <p:txBody>
          <a:bodyPr>
            <a:normAutofit/>
          </a:bodyPr>
          <a:lstStyle/>
          <a:p>
            <a:pPr algn="just">
              <a:buFont typeface="Wingdings" panose="05000000000000000000" pitchFamily="2" charset="2"/>
              <a:buChar char="Ø"/>
            </a:pPr>
            <a:r>
              <a:rPr lang="en-US" b="0" i="0" dirty="0">
                <a:solidFill>
                  <a:srgbClr val="374151"/>
                </a:solidFill>
                <a:effectLst/>
                <a:latin typeface="Söhne"/>
              </a:rPr>
              <a:t>The </a:t>
            </a:r>
            <a:r>
              <a:rPr lang="en-US" b="0" i="0" dirty="0" err="1">
                <a:solidFill>
                  <a:srgbClr val="374151"/>
                </a:solidFill>
                <a:effectLst/>
                <a:latin typeface="Söhne"/>
              </a:rPr>
              <a:t>XGBoost</a:t>
            </a:r>
            <a:r>
              <a:rPr lang="en-US" b="0" i="0" dirty="0">
                <a:solidFill>
                  <a:srgbClr val="374151"/>
                </a:solidFill>
                <a:effectLst/>
                <a:latin typeface="Söhne"/>
              </a:rPr>
              <a:t> model excelled in predicting flight delays, unveiling crucial factors like seasonal patterns and destination specifics.</a:t>
            </a:r>
          </a:p>
          <a:p>
            <a:pPr algn="just">
              <a:buFont typeface="Wingdings" panose="05000000000000000000" pitchFamily="2" charset="2"/>
              <a:buChar char="Ø"/>
            </a:pPr>
            <a:r>
              <a:rPr lang="en-US" b="0" i="0" dirty="0">
                <a:solidFill>
                  <a:srgbClr val="374151"/>
                </a:solidFill>
                <a:effectLst/>
                <a:latin typeface="Söhne"/>
              </a:rPr>
              <a:t>Its success highlights the transformative impact of machine learning in aviation, empowering stakeholders with actionable insights for operational optimization.</a:t>
            </a:r>
            <a:endParaRPr lang="en-US" dirty="0">
              <a:solidFill>
                <a:srgbClr val="374151"/>
              </a:solidFill>
              <a:latin typeface="Söhne"/>
            </a:endParaRPr>
          </a:p>
        </p:txBody>
      </p:sp>
    </p:spTree>
    <p:extLst>
      <p:ext uri="{BB962C8B-B14F-4D97-AF65-F5344CB8AC3E}">
        <p14:creationId xmlns:p14="http://schemas.microsoft.com/office/powerpoint/2010/main" val="235623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usiness Thank-You Letter Examples">
            <a:extLst>
              <a:ext uri="{FF2B5EF4-FFF2-40B4-BE49-F238E27FC236}">
                <a16:creationId xmlns:a16="http://schemas.microsoft.com/office/drawing/2014/main" id="{1FB71981-66E0-FCA9-7D78-DBA9A23CFB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202" r="-1" b="-1"/>
          <a:stretch/>
        </p:blipFill>
        <p:spPr bwMode="auto">
          <a:xfrm>
            <a:off x="842772" y="841248"/>
            <a:ext cx="10506456" cy="517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66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E84F-3832-454F-5298-3112D85AA266}"/>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0F296336-6A97-D75D-4DBA-14AA2B0E9B2D}"/>
              </a:ext>
            </a:extLst>
          </p:cNvPr>
          <p:cNvSpPr>
            <a:spLocks noGrp="1"/>
          </p:cNvSpPr>
          <p:nvPr>
            <p:ph idx="1"/>
          </p:nvPr>
        </p:nvSpPr>
        <p:spPr/>
        <p:txBody>
          <a:bodyPr/>
          <a:lstStyle/>
          <a:p>
            <a:pPr algn="l"/>
            <a:r>
              <a:rPr lang="en-US" b="1" i="0" dirty="0">
                <a:effectLst/>
              </a:rPr>
              <a:t>Objective:</a:t>
            </a:r>
            <a:r>
              <a:rPr lang="en-US" b="0" i="0" dirty="0">
                <a:effectLst/>
              </a:rPr>
              <a:t> Develop a robust machine learning model for predicting flight delays in the airline industry.</a:t>
            </a:r>
          </a:p>
          <a:p>
            <a:pPr algn="l"/>
            <a:r>
              <a:rPr lang="en-US" b="1" i="0" dirty="0">
                <a:effectLst/>
              </a:rPr>
              <a:t>Context:</a:t>
            </a:r>
            <a:r>
              <a:rPr lang="en-US" b="0" i="0" dirty="0">
                <a:effectLst/>
              </a:rPr>
              <a:t> The aviation sector faces the challenge of unpredictable flight delays, impacting both airlines and passengers. To address this issue, we aim to harness historical flight data along with relevant features like weather conditions, airport congestion, and flight schedules.</a:t>
            </a:r>
          </a:p>
          <a:p>
            <a:endParaRPr lang="en-US" dirty="0"/>
          </a:p>
        </p:txBody>
      </p:sp>
    </p:spTree>
    <p:extLst>
      <p:ext uri="{BB962C8B-B14F-4D97-AF65-F5344CB8AC3E}">
        <p14:creationId xmlns:p14="http://schemas.microsoft.com/office/powerpoint/2010/main" val="28288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E84F-3832-454F-5298-3112D85AA266}"/>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0F296336-6A97-D75D-4DBA-14AA2B0E9B2D}"/>
              </a:ext>
            </a:extLst>
          </p:cNvPr>
          <p:cNvSpPr>
            <a:spLocks noGrp="1"/>
          </p:cNvSpPr>
          <p:nvPr>
            <p:ph idx="1"/>
          </p:nvPr>
        </p:nvSpPr>
        <p:spPr/>
        <p:txBody>
          <a:bodyPr/>
          <a:lstStyle/>
          <a:p>
            <a:pPr marL="457200" indent="-457200">
              <a:buFont typeface="+mj-lt"/>
              <a:buAutoNum type="arabicPeriod"/>
            </a:pPr>
            <a:r>
              <a:rPr lang="en-US" dirty="0"/>
              <a:t>EDA</a:t>
            </a:r>
          </a:p>
          <a:p>
            <a:pPr marL="457200" indent="-457200">
              <a:buFont typeface="+mj-lt"/>
              <a:buAutoNum type="arabicPeriod"/>
            </a:pPr>
            <a:r>
              <a:rPr lang="en-US" dirty="0"/>
              <a:t>Data Preprocessing</a:t>
            </a:r>
          </a:p>
          <a:p>
            <a:pPr marL="457200" indent="-457200">
              <a:buFont typeface="+mj-lt"/>
              <a:buAutoNum type="arabicPeriod"/>
            </a:pPr>
            <a:r>
              <a:rPr lang="en-US" dirty="0"/>
              <a:t>Machine Learning Models</a:t>
            </a:r>
          </a:p>
          <a:p>
            <a:pPr marL="457200" indent="-457200">
              <a:buFont typeface="+mj-lt"/>
              <a:buAutoNum type="arabicPeriod"/>
            </a:pPr>
            <a:r>
              <a:rPr lang="en-US" dirty="0"/>
              <a:t>Evaluation Metrics</a:t>
            </a:r>
          </a:p>
          <a:p>
            <a:pPr marL="457200" indent="-457200">
              <a:buFont typeface="+mj-lt"/>
              <a:buAutoNum type="arabicPeriod"/>
            </a:pPr>
            <a:r>
              <a:rPr lang="en-US" dirty="0"/>
              <a:t>Recommendations</a:t>
            </a:r>
          </a:p>
          <a:p>
            <a:pPr marL="457200" indent="-457200">
              <a:buFont typeface="+mj-lt"/>
              <a:buAutoNum type="arabicPeriod"/>
            </a:pPr>
            <a:r>
              <a:rPr lang="en-US" dirty="0"/>
              <a:t>Challenges Faced</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11468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0BCA7-687E-367A-D2AC-132A02B0586C}"/>
              </a:ext>
            </a:extLst>
          </p:cNvPr>
          <p:cNvSpPr>
            <a:spLocks noGrp="1"/>
          </p:cNvSpPr>
          <p:nvPr>
            <p:ph type="title"/>
          </p:nvPr>
        </p:nvSpPr>
        <p:spPr>
          <a:xfrm>
            <a:off x="7859485" y="634946"/>
            <a:ext cx="3690257" cy="1450757"/>
          </a:xfrm>
        </p:spPr>
        <p:txBody>
          <a:bodyPr>
            <a:normAutofit/>
          </a:bodyPr>
          <a:lstStyle/>
          <a:p>
            <a:r>
              <a:rPr lang="en-US" b="1" dirty="0"/>
              <a:t>EDA</a:t>
            </a:r>
          </a:p>
        </p:txBody>
      </p:sp>
      <p:pic>
        <p:nvPicPr>
          <p:cNvPr id="4" name="Picture 3" descr="A white background with blue squares&#10;&#10;Description automatically generated">
            <a:extLst>
              <a:ext uri="{FF2B5EF4-FFF2-40B4-BE49-F238E27FC236}">
                <a16:creationId xmlns:a16="http://schemas.microsoft.com/office/drawing/2014/main" id="{742EE600-3BEB-E4C4-26B0-0D948284B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3999" y="809756"/>
            <a:ext cx="6909801" cy="4975055"/>
          </a:xfrm>
          <a:prstGeom prst="rect">
            <a:avLst/>
          </a:prstGeom>
          <a:noFill/>
        </p:spPr>
      </p:pic>
      <p:cxnSp>
        <p:nvCxnSpPr>
          <p:cNvPr id="38" name="Straight Connector 3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A9C2E4-9E41-29A4-CC45-78F44DB22645}"/>
              </a:ext>
            </a:extLst>
          </p:cNvPr>
          <p:cNvSpPr>
            <a:spLocks noGrp="1"/>
          </p:cNvSpPr>
          <p:nvPr>
            <p:ph idx="1"/>
          </p:nvPr>
        </p:nvSpPr>
        <p:spPr>
          <a:xfrm>
            <a:off x="7859485" y="2198914"/>
            <a:ext cx="3690257" cy="3670180"/>
          </a:xfrm>
        </p:spPr>
        <p:txBody>
          <a:bodyPr>
            <a:normAutofit/>
          </a:bodyPr>
          <a:lstStyle/>
          <a:p>
            <a:r>
              <a:rPr lang="en-US" b="1" dirty="0"/>
              <a:t>Distribution Of Target Variable </a:t>
            </a:r>
          </a:p>
          <a:p>
            <a:pPr marL="0" indent="0">
              <a:buNone/>
            </a:pPr>
            <a:endParaRPr lang="en-US" dirty="0"/>
          </a:p>
          <a:p>
            <a:endParaRPr lang="en-US" dirty="0"/>
          </a:p>
        </p:txBody>
      </p:sp>
      <p:sp>
        <p:nvSpPr>
          <p:cNvPr id="40" name="Rectangle 3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173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different colored bars&#10;&#10;Description automatically generated">
            <a:extLst>
              <a:ext uri="{FF2B5EF4-FFF2-40B4-BE49-F238E27FC236}">
                <a16:creationId xmlns:a16="http://schemas.microsoft.com/office/drawing/2014/main" id="{35124302-9936-ED59-0BC3-DF8FF894F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77779" y="640081"/>
            <a:ext cx="6422241" cy="5314406"/>
          </a:xfrm>
          <a:prstGeom prst="rect">
            <a:avLst/>
          </a:prstGeom>
          <a:noFill/>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12082C-A622-8529-33AA-A3BE4459DC35}"/>
              </a:ext>
            </a:extLst>
          </p:cNvPr>
          <p:cNvSpPr>
            <a:spLocks noGrp="1"/>
          </p:cNvSpPr>
          <p:nvPr>
            <p:ph idx="1"/>
          </p:nvPr>
        </p:nvSpPr>
        <p:spPr>
          <a:xfrm>
            <a:off x="7911767" y="2206936"/>
            <a:ext cx="3690257" cy="3670180"/>
          </a:xfrm>
        </p:spPr>
        <p:txBody>
          <a:bodyPr>
            <a:normAutofit/>
          </a:bodyPr>
          <a:lstStyle/>
          <a:p>
            <a:r>
              <a:rPr lang="en-US" b="1" dirty="0"/>
              <a:t>Delay Distribution For each carrier</a:t>
            </a:r>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9922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image">
            <a:extLst>
              <a:ext uri="{FF2B5EF4-FFF2-40B4-BE49-F238E27FC236}">
                <a16:creationId xmlns:a16="http://schemas.microsoft.com/office/drawing/2014/main" id="{84CA0D64-A398-0B8F-CB1A-C3C5298D8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18496" y="640081"/>
            <a:ext cx="6540806" cy="5314406"/>
          </a:xfrm>
          <a:prstGeom prst="rect">
            <a:avLst/>
          </a:prstGeom>
          <a:noFill/>
        </p:spPr>
      </p:pic>
      <p:cxnSp>
        <p:nvCxnSpPr>
          <p:cNvPr id="22" name="Straight Connector 2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12082C-A622-8529-33AA-A3BE4459DC35}"/>
              </a:ext>
            </a:extLst>
          </p:cNvPr>
          <p:cNvSpPr>
            <a:spLocks noGrp="1"/>
          </p:cNvSpPr>
          <p:nvPr>
            <p:ph idx="1"/>
          </p:nvPr>
        </p:nvSpPr>
        <p:spPr>
          <a:xfrm>
            <a:off x="7859485" y="2198914"/>
            <a:ext cx="3690257" cy="3670180"/>
          </a:xfrm>
        </p:spPr>
        <p:txBody>
          <a:bodyPr>
            <a:normAutofit/>
          </a:bodyPr>
          <a:lstStyle/>
          <a:p>
            <a:r>
              <a:rPr lang="en-US" b="1" dirty="0"/>
              <a:t>Flight Delay Distribution Across Destinations</a:t>
            </a:r>
          </a:p>
        </p:txBody>
      </p:sp>
      <p:sp>
        <p:nvSpPr>
          <p:cNvPr id="24" name="Rectangle 2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6947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a:extLst>
              <a:ext uri="{FF2B5EF4-FFF2-40B4-BE49-F238E27FC236}">
                <a16:creationId xmlns:a16="http://schemas.microsoft.com/office/drawing/2014/main" id="{1782BB63-FC39-777D-DDD7-D72D61AB0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25563" y="640081"/>
            <a:ext cx="6326673" cy="5314406"/>
          </a:xfrm>
          <a:prstGeom prst="rect">
            <a:avLst/>
          </a:prstGeom>
          <a:noFill/>
        </p:spPr>
      </p:pic>
      <p:cxnSp>
        <p:nvCxnSpPr>
          <p:cNvPr id="33" name="Straight Connector 3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12082C-A622-8529-33AA-A3BE4459DC35}"/>
              </a:ext>
            </a:extLst>
          </p:cNvPr>
          <p:cNvSpPr>
            <a:spLocks noGrp="1"/>
          </p:cNvSpPr>
          <p:nvPr>
            <p:ph idx="1"/>
          </p:nvPr>
        </p:nvSpPr>
        <p:spPr>
          <a:xfrm>
            <a:off x="7859485" y="2198914"/>
            <a:ext cx="3690257" cy="3670180"/>
          </a:xfrm>
        </p:spPr>
        <p:txBody>
          <a:bodyPr>
            <a:normAutofit/>
          </a:bodyPr>
          <a:lstStyle/>
          <a:p>
            <a:r>
              <a:rPr lang="en-US" b="1" dirty="0"/>
              <a:t>Impact of Conditions on Flight Delays</a:t>
            </a:r>
          </a:p>
          <a:p>
            <a:endParaRPr lang="en-US" dirty="0"/>
          </a:p>
        </p:txBody>
      </p:sp>
      <p:sp>
        <p:nvSpPr>
          <p:cNvPr id="35" name="Rectangle 3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284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37E6-7FC3-C020-E29A-E8A0E8FA443D}"/>
              </a:ext>
            </a:extLst>
          </p:cNvPr>
          <p:cNvSpPr>
            <a:spLocks noGrp="1"/>
          </p:cNvSpPr>
          <p:nvPr>
            <p:ph type="title"/>
          </p:nvPr>
        </p:nvSpPr>
        <p:spPr/>
        <p:txBody>
          <a:bodyPr/>
          <a:lstStyle/>
          <a:p>
            <a:r>
              <a:rPr lang="en-US" b="1" dirty="0"/>
              <a:t>Data Preprocessing</a:t>
            </a:r>
          </a:p>
        </p:txBody>
      </p:sp>
      <p:sp>
        <p:nvSpPr>
          <p:cNvPr id="3" name="Content Placeholder 2">
            <a:extLst>
              <a:ext uri="{FF2B5EF4-FFF2-40B4-BE49-F238E27FC236}">
                <a16:creationId xmlns:a16="http://schemas.microsoft.com/office/drawing/2014/main" id="{4780E2BD-30EC-D740-F8BF-E4A0EB1795BF}"/>
              </a:ext>
            </a:extLst>
          </p:cNvPr>
          <p:cNvSpPr>
            <a:spLocks noGrp="1"/>
          </p:cNvSpPr>
          <p:nvPr>
            <p:ph idx="1"/>
          </p:nvPr>
        </p:nvSpPr>
        <p:spPr/>
        <p:txBody>
          <a:bodyPr/>
          <a:lstStyle/>
          <a:p>
            <a:pPr>
              <a:buFont typeface="Wingdings" panose="05000000000000000000" pitchFamily="2" charset="2"/>
              <a:buChar char="Ø"/>
            </a:pPr>
            <a:r>
              <a:rPr lang="en-US" dirty="0"/>
              <a:t>Standardized column names</a:t>
            </a:r>
          </a:p>
          <a:p>
            <a:pPr>
              <a:buFont typeface="Wingdings" panose="05000000000000000000" pitchFamily="2" charset="2"/>
              <a:buChar char="Ø"/>
            </a:pPr>
            <a:r>
              <a:rPr lang="en-US" dirty="0"/>
              <a:t>Removed duplicates and feature selection</a:t>
            </a:r>
          </a:p>
          <a:p>
            <a:pPr>
              <a:buFont typeface="Wingdings" panose="05000000000000000000" pitchFamily="2" charset="2"/>
              <a:buChar char="Ø"/>
            </a:pPr>
            <a:r>
              <a:rPr lang="en-US" dirty="0"/>
              <a:t>Data mapping</a:t>
            </a:r>
          </a:p>
          <a:p>
            <a:pPr>
              <a:buFont typeface="Wingdings" panose="05000000000000000000" pitchFamily="2" charset="2"/>
              <a:buChar char="Ø"/>
            </a:pPr>
            <a:r>
              <a:rPr lang="en-US" dirty="0"/>
              <a:t>Applied transformations using pipelines for missing values imputation , scaling and encoding</a:t>
            </a:r>
          </a:p>
        </p:txBody>
      </p:sp>
    </p:spTree>
    <p:extLst>
      <p:ext uri="{BB962C8B-B14F-4D97-AF65-F5344CB8AC3E}">
        <p14:creationId xmlns:p14="http://schemas.microsoft.com/office/powerpoint/2010/main" val="416593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AF8C-2730-3A5A-4DB9-D80DF11C7700}"/>
              </a:ext>
            </a:extLst>
          </p:cNvPr>
          <p:cNvSpPr>
            <a:spLocks noGrp="1"/>
          </p:cNvSpPr>
          <p:nvPr>
            <p:ph type="title"/>
          </p:nvPr>
        </p:nvSpPr>
        <p:spPr/>
        <p:txBody>
          <a:bodyPr/>
          <a:lstStyle/>
          <a:p>
            <a:r>
              <a:rPr lang="en-US" b="1" dirty="0"/>
              <a:t>Machine Learning Models</a:t>
            </a:r>
          </a:p>
        </p:txBody>
      </p:sp>
      <p:sp>
        <p:nvSpPr>
          <p:cNvPr id="3" name="Content Placeholder 2">
            <a:extLst>
              <a:ext uri="{FF2B5EF4-FFF2-40B4-BE49-F238E27FC236}">
                <a16:creationId xmlns:a16="http://schemas.microsoft.com/office/drawing/2014/main" id="{DC2F682B-ADEE-E846-D84F-97D243B7D582}"/>
              </a:ext>
            </a:extLst>
          </p:cNvPr>
          <p:cNvSpPr>
            <a:spLocks noGrp="1"/>
          </p:cNvSpPr>
          <p:nvPr>
            <p:ph idx="1"/>
          </p:nvPr>
        </p:nvSpPr>
        <p:spPr/>
        <p:txBody>
          <a:bodyPr>
            <a:normAutofit/>
          </a:bodyPr>
          <a:lstStyle/>
          <a:p>
            <a:pPr>
              <a:buFont typeface="Wingdings" panose="05000000000000000000" pitchFamily="2" charset="2"/>
              <a:buChar char="Ø"/>
            </a:pPr>
            <a:r>
              <a:rPr lang="en-US" dirty="0"/>
              <a:t>We leveraged the PyCaret Library to gain a comprehensive understanding of various model’s performance on our dataset, providing an initial insight into model selection.</a:t>
            </a:r>
          </a:p>
          <a:p>
            <a:pPr>
              <a:buFont typeface="Wingdings" panose="05000000000000000000" pitchFamily="2" charset="2"/>
              <a:buChar char="Ø"/>
            </a:pPr>
            <a:r>
              <a:rPr lang="en-US" dirty="0"/>
              <a:t>Upon analysis, XG Boost emerged as the top-performing model, prompting us to conduct individual runs of Logistic Regression, Decision Trees, Bagging, Isolation Forest, One-Class SVM, and XG Boost.</a:t>
            </a:r>
          </a:p>
          <a:p>
            <a:pPr>
              <a:buFont typeface="Wingdings" panose="05000000000000000000" pitchFamily="2" charset="2"/>
              <a:buChar char="Ø"/>
            </a:pPr>
            <a:r>
              <a:rPr lang="en-US" dirty="0"/>
              <a:t>In the evaluation of these models, XG Boost consistently outperformed others in terms of accuracy, precision, recall, and F1 score metrics.</a:t>
            </a:r>
          </a:p>
          <a:p>
            <a:pPr>
              <a:buFont typeface="Wingdings" panose="05000000000000000000" pitchFamily="2" charset="2"/>
              <a:buChar char="Ø"/>
            </a:pPr>
            <a:r>
              <a:rPr lang="en-US" dirty="0"/>
              <a:t>To further enhance performance, we implemented Hyperparameter tuning using GridCV.</a:t>
            </a:r>
          </a:p>
        </p:txBody>
      </p:sp>
    </p:spTree>
    <p:extLst>
      <p:ext uri="{BB962C8B-B14F-4D97-AF65-F5344CB8AC3E}">
        <p14:creationId xmlns:p14="http://schemas.microsoft.com/office/powerpoint/2010/main" val="13584331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298</TotalTime>
  <Words>550</Words>
  <Application>Microsoft Office PowerPoint</Application>
  <PresentationFormat>Widescreen</PresentationFormat>
  <Paragraphs>55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Söhne</vt:lpstr>
      <vt:lpstr>Wingdings</vt:lpstr>
      <vt:lpstr>Retrospect</vt:lpstr>
      <vt:lpstr>Flights Delay Prediction using Machine Learning Models </vt:lpstr>
      <vt:lpstr>Problem Statement</vt:lpstr>
      <vt:lpstr>Contents</vt:lpstr>
      <vt:lpstr>EDA</vt:lpstr>
      <vt:lpstr>PowerPoint Presentation</vt:lpstr>
      <vt:lpstr>PowerPoint Presentation</vt:lpstr>
      <vt:lpstr>PowerPoint Presentation</vt:lpstr>
      <vt:lpstr>Data Preprocessing</vt:lpstr>
      <vt:lpstr>Machine Learning Models</vt:lpstr>
      <vt:lpstr>Evaluation Metrics</vt:lpstr>
      <vt:lpstr>Evaluation Metrics</vt:lpstr>
      <vt:lpstr>Evaluation Metrics</vt:lpstr>
      <vt:lpstr>Recommendations</vt:lpstr>
      <vt:lpstr>PowerPoint Presentation</vt:lpstr>
      <vt:lpstr>Challenges Faced</vt:lpstr>
      <vt:lpstr>Conclusion</vt:lpstr>
      <vt:lpstr>PowerPoint Presentation</vt:lpstr>
    </vt:vector>
  </TitlesOfParts>
  <Company>The Universtiy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 using Machine Learning Models</dc:title>
  <dc:creator>Gudimella, Sai Divya</dc:creator>
  <cp:lastModifiedBy>Susarla, Surya Madhuri</cp:lastModifiedBy>
  <cp:revision>42</cp:revision>
  <dcterms:created xsi:type="dcterms:W3CDTF">2023-11-28T03:35:25Z</dcterms:created>
  <dcterms:modified xsi:type="dcterms:W3CDTF">2023-11-28T22:23:06Z</dcterms:modified>
</cp:coreProperties>
</file>