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0509c975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0509c975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66389ff8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66389ff8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66389ff8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66389ff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0509c975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0509c975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66389ff8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66389ff8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66389ff8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66389ff8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66389ff8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66389ff8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0509c975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0509c975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0509c975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0509c975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60509c975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60509c975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0509c975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0509c975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0509c975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0509c975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0509c97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0509c97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96fc6b1ab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96fc6b1ab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6fc6b1abf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6fc6b1abf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0509c975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0509c975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66389ff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66389ff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66389ff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66389ff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7225" y="1988225"/>
            <a:ext cx="7977900" cy="8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Capstone Project -  Sports Analysis</a:t>
            </a:r>
            <a:endParaRPr sz="4000">
              <a:latin typeface="Times New Roman"/>
              <a:ea typeface="Times New Roman"/>
              <a:cs typeface="Times New Roman"/>
              <a:sym typeface="Times New Roman"/>
            </a:endParaRPr>
          </a:p>
        </p:txBody>
      </p:sp>
      <p:sp>
        <p:nvSpPr>
          <p:cNvPr id="87" name="Google Shape;87;p13"/>
          <p:cNvSpPr txBox="1"/>
          <p:nvPr>
            <p:ph idx="1" type="subTitle"/>
          </p:nvPr>
        </p:nvSpPr>
        <p:spPr>
          <a:xfrm>
            <a:off x="6517126" y="2819825"/>
            <a:ext cx="20727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Abhishek Attri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727650" y="620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latin typeface="Times New Roman"/>
                <a:ea typeface="Times New Roman"/>
                <a:cs typeface="Times New Roman"/>
                <a:sym typeface="Times New Roman"/>
              </a:rPr>
              <a:t>Top 5 Countries with Gold Medals</a:t>
            </a:r>
            <a:endParaRPr sz="2640">
              <a:latin typeface="Times New Roman"/>
              <a:ea typeface="Times New Roman"/>
              <a:cs typeface="Times New Roman"/>
              <a:sym typeface="Times New Roman"/>
            </a:endParaRPr>
          </a:p>
        </p:txBody>
      </p:sp>
      <p:sp>
        <p:nvSpPr>
          <p:cNvPr id="147" name="Google Shape;147;p22"/>
          <p:cNvSpPr txBox="1"/>
          <p:nvPr>
            <p:ph idx="1" type="body"/>
          </p:nvPr>
        </p:nvSpPr>
        <p:spPr>
          <a:xfrm>
            <a:off x="727650" y="1494675"/>
            <a:ext cx="3311100" cy="254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chemeClr val="dk2"/>
                </a:solidFill>
                <a:latin typeface="Times New Roman"/>
                <a:ea typeface="Times New Roman"/>
                <a:cs typeface="Times New Roman"/>
                <a:sym typeface="Times New Roman"/>
              </a:rPr>
              <a:t>USA has won the highest number of Gold medals (2533) in </a:t>
            </a:r>
            <a:r>
              <a:rPr lang="en-GB" sz="1400">
                <a:solidFill>
                  <a:schemeClr val="dk2"/>
                </a:solidFill>
                <a:latin typeface="Times New Roman"/>
                <a:ea typeface="Times New Roman"/>
                <a:cs typeface="Times New Roman"/>
                <a:sym typeface="Times New Roman"/>
              </a:rPr>
              <a:t>Olympics Follows</a:t>
            </a:r>
            <a:r>
              <a:rPr lang="en-GB" sz="1400">
                <a:solidFill>
                  <a:schemeClr val="dk2"/>
                </a:solidFill>
                <a:latin typeface="Times New Roman"/>
                <a:ea typeface="Times New Roman"/>
                <a:cs typeface="Times New Roman"/>
                <a:sym typeface="Times New Roman"/>
              </a:rPr>
              <a:t> by Soviet Union with (1135) and  Germany having third highest number of medals (843).</a:t>
            </a:r>
            <a:endParaRPr sz="1400">
              <a:solidFill>
                <a:schemeClr val="dk2"/>
              </a:solidFill>
              <a:latin typeface="Times New Roman"/>
              <a:ea typeface="Times New Roman"/>
              <a:cs typeface="Times New Roman"/>
              <a:sym typeface="Times New Roman"/>
            </a:endParaRPr>
          </a:p>
        </p:txBody>
      </p:sp>
      <p:pic>
        <p:nvPicPr>
          <p:cNvPr id="148" name="Google Shape;148;p22"/>
          <p:cNvPicPr preferRelativeResize="0"/>
          <p:nvPr/>
        </p:nvPicPr>
        <p:blipFill>
          <a:blip r:embed="rId3">
            <a:alphaModFix/>
          </a:blip>
          <a:stretch>
            <a:fillRect/>
          </a:stretch>
        </p:blipFill>
        <p:spPr>
          <a:xfrm>
            <a:off x="4184301" y="1494675"/>
            <a:ext cx="4340076" cy="304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29450" y="652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Medals by Gender</a:t>
            </a:r>
            <a:endParaRPr/>
          </a:p>
        </p:txBody>
      </p:sp>
      <p:sp>
        <p:nvSpPr>
          <p:cNvPr id="154" name="Google Shape;154;p23"/>
          <p:cNvSpPr txBox="1"/>
          <p:nvPr>
            <p:ph idx="1" type="body"/>
          </p:nvPr>
        </p:nvSpPr>
        <p:spPr>
          <a:xfrm>
            <a:off x="4220675" y="1739900"/>
            <a:ext cx="4197600" cy="260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number of male </a:t>
            </a:r>
            <a:r>
              <a:rPr lang="en-GB"/>
              <a:t>participant</a:t>
            </a:r>
            <a:r>
              <a:rPr lang="en-GB"/>
              <a:t> won in </a:t>
            </a:r>
            <a:r>
              <a:rPr lang="en-GB"/>
              <a:t>Olympics</a:t>
            </a:r>
            <a:r>
              <a:rPr lang="en-GB"/>
              <a:t> are more.</a:t>
            </a:r>
            <a:endParaRPr/>
          </a:p>
          <a:p>
            <a:pPr indent="-311150" lvl="0" marL="457200" rtl="0" algn="l">
              <a:spcBef>
                <a:spcPts val="0"/>
              </a:spcBef>
              <a:spcAft>
                <a:spcPts val="0"/>
              </a:spcAft>
              <a:buSzPts val="1300"/>
              <a:buChar char="●"/>
            </a:pPr>
            <a:r>
              <a:rPr lang="en-GB"/>
              <a:t>Whereas the number of Female won medals are </a:t>
            </a:r>
            <a:r>
              <a:rPr lang="en-GB"/>
              <a:t>significantly low</a:t>
            </a:r>
            <a:r>
              <a:rPr lang="en-GB"/>
              <a:t> </a:t>
            </a:r>
            <a:r>
              <a:rPr lang="en-GB"/>
              <a:t>as compared to male</a:t>
            </a:r>
            <a:r>
              <a:rPr lang="en-GB"/>
              <a:t>.</a:t>
            </a:r>
            <a:endParaRPr/>
          </a:p>
        </p:txBody>
      </p:sp>
      <p:pic>
        <p:nvPicPr>
          <p:cNvPr id="155" name="Google Shape;155;p23"/>
          <p:cNvPicPr preferRelativeResize="0"/>
          <p:nvPr/>
        </p:nvPicPr>
        <p:blipFill>
          <a:blip r:embed="rId3">
            <a:alphaModFix/>
          </a:blip>
          <a:stretch>
            <a:fillRect/>
          </a:stretch>
        </p:blipFill>
        <p:spPr>
          <a:xfrm>
            <a:off x="729450" y="1553500"/>
            <a:ext cx="3491225" cy="278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7650" y="58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Season Analysis</a:t>
            </a:r>
            <a:endParaRPr/>
          </a:p>
        </p:txBody>
      </p:sp>
      <p:sp>
        <p:nvSpPr>
          <p:cNvPr id="161" name="Google Shape;161;p24"/>
          <p:cNvSpPr txBox="1"/>
          <p:nvPr>
            <p:ph idx="1" type="body"/>
          </p:nvPr>
        </p:nvSpPr>
        <p:spPr>
          <a:xfrm>
            <a:off x="5921600" y="1566550"/>
            <a:ext cx="2496600" cy="27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2"/>
                </a:solidFill>
                <a:latin typeface="Times New Roman"/>
                <a:ea typeface="Times New Roman"/>
                <a:cs typeface="Times New Roman"/>
                <a:sym typeface="Times New Roman"/>
              </a:rPr>
              <a:t>In 1986, it was decided to </a:t>
            </a:r>
            <a:r>
              <a:rPr lang="en-GB">
                <a:solidFill>
                  <a:schemeClr val="dk2"/>
                </a:solidFill>
                <a:latin typeface="Times New Roman"/>
                <a:ea typeface="Times New Roman"/>
                <a:cs typeface="Times New Roman"/>
                <a:sym typeface="Times New Roman"/>
              </a:rPr>
              <a:t>separate</a:t>
            </a:r>
            <a:r>
              <a:rPr lang="en-GB">
                <a:solidFill>
                  <a:schemeClr val="dk2"/>
                </a:solidFill>
                <a:latin typeface="Times New Roman"/>
                <a:ea typeface="Times New Roman"/>
                <a:cs typeface="Times New Roman"/>
                <a:sym typeface="Times New Roman"/>
              </a:rPr>
              <a:t> Summer and Winter Games.</a:t>
            </a:r>
            <a:endParaRPr>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rPr lang="en-GB">
                <a:solidFill>
                  <a:schemeClr val="dk2"/>
                </a:solidFill>
                <a:latin typeface="Times New Roman"/>
                <a:ea typeface="Times New Roman"/>
                <a:cs typeface="Times New Roman"/>
                <a:sym typeface="Times New Roman"/>
              </a:rPr>
              <a:t>So, the number of Person participating in Summer are more as Winter, i.e  numbers of Summer Medals are high as Winter Olympics.</a:t>
            </a:r>
            <a:endParaRPr>
              <a:solidFill>
                <a:schemeClr val="dk2"/>
              </a:solidFill>
              <a:latin typeface="Times New Roman"/>
              <a:ea typeface="Times New Roman"/>
              <a:cs typeface="Times New Roman"/>
              <a:sym typeface="Times New Roman"/>
            </a:endParaRPr>
          </a:p>
        </p:txBody>
      </p:sp>
      <p:pic>
        <p:nvPicPr>
          <p:cNvPr id="162" name="Google Shape;162;p24"/>
          <p:cNvPicPr preferRelativeResize="0"/>
          <p:nvPr/>
        </p:nvPicPr>
        <p:blipFill>
          <a:blip r:embed="rId3">
            <a:alphaModFix/>
          </a:blip>
          <a:stretch>
            <a:fillRect/>
          </a:stretch>
        </p:blipFill>
        <p:spPr>
          <a:xfrm>
            <a:off x="781675" y="1472125"/>
            <a:ext cx="5139925" cy="192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7650" y="5820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latin typeface="Times New Roman"/>
                <a:ea typeface="Times New Roman"/>
                <a:cs typeface="Times New Roman"/>
                <a:sym typeface="Times New Roman"/>
              </a:rPr>
              <a:t>Most Suitable City for Olympic Games</a:t>
            </a:r>
            <a:endParaRPr sz="2640">
              <a:latin typeface="Times New Roman"/>
              <a:ea typeface="Times New Roman"/>
              <a:cs typeface="Times New Roman"/>
              <a:sym typeface="Times New Roman"/>
            </a:endParaRPr>
          </a:p>
        </p:txBody>
      </p:sp>
      <p:sp>
        <p:nvSpPr>
          <p:cNvPr id="168" name="Google Shape;168;p25"/>
          <p:cNvSpPr txBox="1"/>
          <p:nvPr>
            <p:ph idx="1" type="body"/>
          </p:nvPr>
        </p:nvSpPr>
        <p:spPr>
          <a:xfrm>
            <a:off x="727650" y="1441200"/>
            <a:ext cx="30315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2"/>
              </a:buClr>
              <a:buSzPts val="1400"/>
              <a:buFont typeface="Times New Roman"/>
              <a:buChar char="●"/>
            </a:pPr>
            <a:r>
              <a:rPr lang="en-GB" sz="1400">
                <a:solidFill>
                  <a:schemeClr val="dk2"/>
                </a:solidFill>
                <a:latin typeface="Times New Roman"/>
                <a:ea typeface="Times New Roman"/>
                <a:cs typeface="Times New Roman"/>
                <a:sym typeface="Times New Roman"/>
              </a:rPr>
              <a:t>The bar graph shows the top 10 cities with the highest </a:t>
            </a:r>
            <a:r>
              <a:rPr lang="en-GB" sz="1400">
                <a:solidFill>
                  <a:schemeClr val="dk2"/>
                </a:solidFill>
                <a:latin typeface="Times New Roman"/>
                <a:ea typeface="Times New Roman"/>
                <a:cs typeface="Times New Roman"/>
                <a:sym typeface="Times New Roman"/>
              </a:rPr>
              <a:t>number of</a:t>
            </a:r>
            <a:r>
              <a:rPr lang="en-GB" sz="1400">
                <a:solidFill>
                  <a:schemeClr val="dk2"/>
                </a:solidFill>
                <a:latin typeface="Times New Roman"/>
                <a:ea typeface="Times New Roman"/>
                <a:cs typeface="Times New Roman"/>
                <a:sym typeface="Times New Roman"/>
              </a:rPr>
              <a:t> </a:t>
            </a:r>
            <a:r>
              <a:rPr lang="en-GB" sz="1400">
                <a:solidFill>
                  <a:schemeClr val="dk2"/>
                </a:solidFill>
                <a:latin typeface="Times New Roman"/>
                <a:ea typeface="Times New Roman"/>
                <a:cs typeface="Times New Roman"/>
                <a:sym typeface="Times New Roman"/>
              </a:rPr>
              <a:t>games played</a:t>
            </a:r>
            <a:r>
              <a:rPr lang="en-GB" sz="1400">
                <a:solidFill>
                  <a:schemeClr val="dk2"/>
                </a:solidFill>
                <a:latin typeface="Times New Roman"/>
                <a:ea typeface="Times New Roman"/>
                <a:cs typeface="Times New Roman"/>
                <a:sym typeface="Times New Roman"/>
              </a:rPr>
              <a:t>.</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GB" sz="1400">
                <a:solidFill>
                  <a:schemeClr val="dk2"/>
                </a:solidFill>
                <a:latin typeface="Times New Roman"/>
                <a:ea typeface="Times New Roman"/>
                <a:cs typeface="Times New Roman"/>
                <a:sym typeface="Times New Roman"/>
              </a:rPr>
              <a:t>London is the most suitable city </a:t>
            </a:r>
            <a:r>
              <a:rPr lang="en-GB" sz="1400">
                <a:solidFill>
                  <a:schemeClr val="dk2"/>
                </a:solidFill>
                <a:latin typeface="Times New Roman"/>
                <a:ea typeface="Times New Roman"/>
                <a:cs typeface="Times New Roman"/>
                <a:sym typeface="Times New Roman"/>
              </a:rPr>
              <a:t>for</a:t>
            </a:r>
            <a:r>
              <a:rPr lang="en-GB" sz="1400">
                <a:solidFill>
                  <a:schemeClr val="dk2"/>
                </a:solidFill>
                <a:latin typeface="Times New Roman"/>
                <a:ea typeface="Times New Roman"/>
                <a:cs typeface="Times New Roman"/>
                <a:sym typeface="Times New Roman"/>
              </a:rPr>
              <a:t> playing games </a:t>
            </a:r>
            <a:r>
              <a:rPr lang="en-GB" sz="1400">
                <a:solidFill>
                  <a:schemeClr val="dk2"/>
                </a:solidFill>
                <a:latin typeface="Times New Roman"/>
                <a:ea typeface="Times New Roman"/>
                <a:cs typeface="Times New Roman"/>
                <a:sym typeface="Times New Roman"/>
              </a:rPr>
              <a:t>followed</a:t>
            </a:r>
            <a:r>
              <a:rPr lang="en-GB" sz="1400">
                <a:solidFill>
                  <a:schemeClr val="dk2"/>
                </a:solidFill>
                <a:latin typeface="Times New Roman"/>
                <a:ea typeface="Times New Roman"/>
                <a:cs typeface="Times New Roman"/>
                <a:sym typeface="Times New Roman"/>
              </a:rPr>
              <a:t> by Athina.</a:t>
            </a:r>
            <a:endParaRPr sz="1400">
              <a:solidFill>
                <a:schemeClr val="dk2"/>
              </a:solidFill>
              <a:latin typeface="Times New Roman"/>
              <a:ea typeface="Times New Roman"/>
              <a:cs typeface="Times New Roman"/>
              <a:sym typeface="Times New Roman"/>
            </a:endParaRPr>
          </a:p>
        </p:txBody>
      </p:sp>
      <p:pic>
        <p:nvPicPr>
          <p:cNvPr id="169" name="Google Shape;169;p25"/>
          <p:cNvPicPr preferRelativeResize="0"/>
          <p:nvPr/>
        </p:nvPicPr>
        <p:blipFill>
          <a:blip r:embed="rId3">
            <a:alphaModFix/>
          </a:blip>
          <a:stretch>
            <a:fillRect/>
          </a:stretch>
        </p:blipFill>
        <p:spPr>
          <a:xfrm>
            <a:off x="4123525" y="1266070"/>
            <a:ext cx="4292824" cy="2974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7650" y="535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latin typeface="Times New Roman"/>
                <a:ea typeface="Times New Roman"/>
                <a:cs typeface="Times New Roman"/>
                <a:sym typeface="Times New Roman"/>
              </a:rPr>
              <a:t>Sports Analysis</a:t>
            </a:r>
            <a:endParaRPr sz="2640">
              <a:latin typeface="Times New Roman"/>
              <a:ea typeface="Times New Roman"/>
              <a:cs typeface="Times New Roman"/>
              <a:sym typeface="Times New Roman"/>
            </a:endParaRPr>
          </a:p>
        </p:txBody>
      </p:sp>
      <p:sp>
        <p:nvSpPr>
          <p:cNvPr id="175" name="Google Shape;175;p26"/>
          <p:cNvSpPr txBox="1"/>
          <p:nvPr>
            <p:ph idx="1" type="body"/>
          </p:nvPr>
        </p:nvSpPr>
        <p:spPr>
          <a:xfrm>
            <a:off x="4686300" y="1676400"/>
            <a:ext cx="3731700" cy="1968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2"/>
              </a:buClr>
              <a:buSzPts val="1400"/>
              <a:buFont typeface="Times New Roman"/>
              <a:buChar char="●"/>
            </a:pPr>
            <a:r>
              <a:rPr lang="en-GB" sz="1400">
                <a:solidFill>
                  <a:schemeClr val="dk2"/>
                </a:solidFill>
                <a:latin typeface="Times New Roman"/>
                <a:ea typeface="Times New Roman"/>
                <a:cs typeface="Times New Roman"/>
                <a:sym typeface="Times New Roman"/>
              </a:rPr>
              <a:t>Athletics is </a:t>
            </a:r>
            <a:r>
              <a:rPr lang="en-GB" sz="1400">
                <a:solidFill>
                  <a:schemeClr val="dk2"/>
                </a:solidFill>
                <a:latin typeface="Times New Roman"/>
                <a:ea typeface="Times New Roman"/>
                <a:cs typeface="Times New Roman"/>
                <a:sym typeface="Times New Roman"/>
              </a:rPr>
              <a:t>the most</a:t>
            </a:r>
            <a:r>
              <a:rPr lang="en-GB" sz="1400">
                <a:solidFill>
                  <a:schemeClr val="dk2"/>
                </a:solidFill>
                <a:latin typeface="Times New Roman"/>
                <a:ea typeface="Times New Roman"/>
                <a:cs typeface="Times New Roman"/>
                <a:sym typeface="Times New Roman"/>
              </a:rPr>
              <a:t> popular sports in the world.</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GB" sz="1400">
                <a:solidFill>
                  <a:schemeClr val="dk2"/>
                </a:solidFill>
                <a:latin typeface="Times New Roman"/>
                <a:ea typeface="Times New Roman"/>
                <a:cs typeface="Times New Roman"/>
                <a:sym typeface="Times New Roman"/>
              </a:rPr>
              <a:t>Athletics has highest number of medals followed </a:t>
            </a:r>
            <a:r>
              <a:rPr lang="en-GB" sz="1400">
                <a:solidFill>
                  <a:schemeClr val="dk2"/>
                </a:solidFill>
                <a:latin typeface="Times New Roman"/>
                <a:ea typeface="Times New Roman"/>
                <a:cs typeface="Times New Roman"/>
                <a:sym typeface="Times New Roman"/>
              </a:rPr>
              <a:t>by Gymnastics</a:t>
            </a:r>
            <a:r>
              <a:rPr lang="en-GB" sz="1400">
                <a:solidFill>
                  <a:schemeClr val="dk2"/>
                </a:solidFill>
                <a:latin typeface="Times New Roman"/>
                <a:ea typeface="Times New Roman"/>
                <a:cs typeface="Times New Roman"/>
                <a:sym typeface="Times New Roman"/>
              </a:rPr>
              <a:t>.</a:t>
            </a:r>
            <a:endParaRPr sz="1400">
              <a:solidFill>
                <a:schemeClr val="dk2"/>
              </a:solidFill>
              <a:latin typeface="Times New Roman"/>
              <a:ea typeface="Times New Roman"/>
              <a:cs typeface="Times New Roman"/>
              <a:sym typeface="Times New Roman"/>
            </a:endParaRPr>
          </a:p>
        </p:txBody>
      </p:sp>
      <p:pic>
        <p:nvPicPr>
          <p:cNvPr id="176" name="Google Shape;176;p26"/>
          <p:cNvPicPr preferRelativeResize="0"/>
          <p:nvPr/>
        </p:nvPicPr>
        <p:blipFill>
          <a:blip r:embed="rId3">
            <a:alphaModFix/>
          </a:blip>
          <a:stretch>
            <a:fillRect/>
          </a:stretch>
        </p:blipFill>
        <p:spPr>
          <a:xfrm>
            <a:off x="729450" y="1383775"/>
            <a:ext cx="3577950" cy="3017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729450" y="535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 Analysis</a:t>
            </a:r>
            <a:endParaRPr/>
          </a:p>
        </p:txBody>
      </p:sp>
      <p:sp>
        <p:nvSpPr>
          <p:cNvPr id="182" name="Google Shape;182;p27"/>
          <p:cNvSpPr txBox="1"/>
          <p:nvPr>
            <p:ph idx="1" type="body"/>
          </p:nvPr>
        </p:nvSpPr>
        <p:spPr>
          <a:xfrm>
            <a:off x="729450" y="2078875"/>
            <a:ext cx="5696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27"/>
          <p:cNvPicPr preferRelativeResize="0"/>
          <p:nvPr/>
        </p:nvPicPr>
        <p:blipFill>
          <a:blip r:embed="rId3">
            <a:alphaModFix/>
          </a:blip>
          <a:stretch>
            <a:fillRect/>
          </a:stretch>
        </p:blipFill>
        <p:spPr>
          <a:xfrm>
            <a:off x="729450" y="1547250"/>
            <a:ext cx="5861851" cy="2619375"/>
          </a:xfrm>
          <a:prstGeom prst="rect">
            <a:avLst/>
          </a:prstGeom>
          <a:noFill/>
          <a:ln>
            <a:noFill/>
          </a:ln>
        </p:spPr>
      </p:pic>
      <p:sp>
        <p:nvSpPr>
          <p:cNvPr id="184" name="Google Shape;184;p27"/>
          <p:cNvSpPr txBox="1"/>
          <p:nvPr>
            <p:ph idx="1" type="body"/>
          </p:nvPr>
        </p:nvSpPr>
        <p:spPr>
          <a:xfrm>
            <a:off x="6032500" y="1547250"/>
            <a:ext cx="2654100" cy="2619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2"/>
              </a:buClr>
              <a:buSzPts val="1400"/>
              <a:buFont typeface="Times New Roman"/>
              <a:buChar char="●"/>
            </a:pPr>
            <a:r>
              <a:rPr lang="en-GB" sz="1400">
                <a:solidFill>
                  <a:schemeClr val="dk2"/>
                </a:solidFill>
                <a:latin typeface="Times New Roman"/>
                <a:ea typeface="Times New Roman"/>
                <a:cs typeface="Times New Roman"/>
                <a:sym typeface="Times New Roman"/>
              </a:rPr>
              <a:t>Participants, Who are 24 year old has  won highest </a:t>
            </a:r>
            <a:r>
              <a:rPr lang="en-GB" sz="1400">
                <a:solidFill>
                  <a:schemeClr val="dk2"/>
                </a:solidFill>
                <a:latin typeface="Times New Roman"/>
                <a:ea typeface="Times New Roman"/>
                <a:cs typeface="Times New Roman"/>
                <a:sym typeface="Times New Roman"/>
              </a:rPr>
              <a:t>number of</a:t>
            </a:r>
            <a:r>
              <a:rPr lang="en-GB" sz="1400">
                <a:solidFill>
                  <a:schemeClr val="dk2"/>
                </a:solidFill>
                <a:latin typeface="Times New Roman"/>
                <a:ea typeface="Times New Roman"/>
                <a:cs typeface="Times New Roman"/>
                <a:sym typeface="Times New Roman"/>
              </a:rPr>
              <a:t> medals followed by 27 year old person.</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729450" y="509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latin typeface="Times New Roman"/>
                <a:ea typeface="Times New Roman"/>
                <a:cs typeface="Times New Roman"/>
                <a:sym typeface="Times New Roman"/>
              </a:rPr>
              <a:t>Top Players by Medals</a:t>
            </a:r>
            <a:endParaRPr sz="2640">
              <a:latin typeface="Times New Roman"/>
              <a:ea typeface="Times New Roman"/>
              <a:cs typeface="Times New Roman"/>
              <a:sym typeface="Times New Roman"/>
            </a:endParaRPr>
          </a:p>
        </p:txBody>
      </p:sp>
      <p:sp>
        <p:nvSpPr>
          <p:cNvPr id="190" name="Google Shape;190;p28"/>
          <p:cNvSpPr txBox="1"/>
          <p:nvPr>
            <p:ph idx="1" type="body"/>
          </p:nvPr>
        </p:nvSpPr>
        <p:spPr>
          <a:xfrm>
            <a:off x="5600550" y="1653588"/>
            <a:ext cx="28176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Michael Fred Phelps,II  is the best player of Swimming who has won ( 23 Gold + 3 Silver + 2 Bronze ) medals followed by Aleksandr </a:t>
            </a:r>
            <a:r>
              <a:rPr lang="en-GB"/>
              <a:t>Vladimirovich a swimmer and Biathlon Men’s who won ( 11 Gold +13 Silver) Medals.</a:t>
            </a:r>
            <a:endParaRPr/>
          </a:p>
        </p:txBody>
      </p:sp>
      <p:pic>
        <p:nvPicPr>
          <p:cNvPr id="191" name="Google Shape;191;p28"/>
          <p:cNvPicPr preferRelativeResize="0"/>
          <p:nvPr/>
        </p:nvPicPr>
        <p:blipFill>
          <a:blip r:embed="rId3">
            <a:alphaModFix/>
          </a:blip>
          <a:stretch>
            <a:fillRect/>
          </a:stretch>
        </p:blipFill>
        <p:spPr>
          <a:xfrm>
            <a:off x="729450" y="1567775"/>
            <a:ext cx="4972050" cy="2432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729450" y="607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11">
                <a:latin typeface="Times New Roman"/>
                <a:ea typeface="Times New Roman"/>
                <a:cs typeface="Times New Roman"/>
                <a:sym typeface="Times New Roman"/>
              </a:rPr>
              <a:t>Popular Sports among Men and Women</a:t>
            </a:r>
            <a:endParaRPr sz="2611">
              <a:latin typeface="Times New Roman"/>
              <a:ea typeface="Times New Roman"/>
              <a:cs typeface="Times New Roman"/>
              <a:sym typeface="Times New Roman"/>
            </a:endParaRPr>
          </a:p>
        </p:txBody>
      </p:sp>
      <p:sp>
        <p:nvSpPr>
          <p:cNvPr id="197" name="Google Shape;197;p29"/>
          <p:cNvSpPr txBox="1"/>
          <p:nvPr>
            <p:ph idx="1" type="body"/>
          </p:nvPr>
        </p:nvSpPr>
        <p:spPr>
          <a:xfrm>
            <a:off x="651450" y="1532775"/>
            <a:ext cx="2983200" cy="2886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2"/>
              </a:buClr>
              <a:buSzPts val="1400"/>
              <a:buFont typeface="Times New Roman"/>
              <a:buChar char="●"/>
            </a:pPr>
            <a:r>
              <a:rPr lang="en-GB" sz="1400">
                <a:solidFill>
                  <a:schemeClr val="dk2"/>
                </a:solidFill>
                <a:latin typeface="Times New Roman"/>
                <a:ea typeface="Times New Roman"/>
                <a:cs typeface="Times New Roman"/>
                <a:sym typeface="Times New Roman"/>
              </a:rPr>
              <a:t>Athletics and Gymnastics have most Participants.Most of the games we are team games. However, We do see some </a:t>
            </a:r>
            <a:r>
              <a:rPr lang="en-GB" sz="1400">
                <a:solidFill>
                  <a:schemeClr val="dk2"/>
                </a:solidFill>
                <a:latin typeface="Times New Roman"/>
                <a:ea typeface="Times New Roman"/>
                <a:cs typeface="Times New Roman"/>
                <a:sym typeface="Times New Roman"/>
              </a:rPr>
              <a:t>individuals event such as cycling, Wrestling and marathon among the top 10 popular Sports for men.</a:t>
            </a:r>
            <a:endParaRPr sz="1400">
              <a:solidFill>
                <a:schemeClr val="dk2"/>
              </a:solidFill>
              <a:latin typeface="Times New Roman"/>
              <a:ea typeface="Times New Roman"/>
              <a:cs typeface="Times New Roman"/>
              <a:sym typeface="Times New Roman"/>
            </a:endParaRPr>
          </a:p>
          <a:p>
            <a:pPr indent="-317500" lvl="0" marL="457200" rtl="0" algn="l">
              <a:spcBef>
                <a:spcPts val="0"/>
              </a:spcBef>
              <a:spcAft>
                <a:spcPts val="0"/>
              </a:spcAft>
              <a:buClr>
                <a:schemeClr val="dk2"/>
              </a:buClr>
              <a:buSzPts val="1400"/>
              <a:buFont typeface="Times New Roman"/>
              <a:buChar char="●"/>
            </a:pPr>
            <a:r>
              <a:rPr lang="en-GB" sz="1400">
                <a:solidFill>
                  <a:schemeClr val="dk2"/>
                </a:solidFill>
                <a:latin typeface="Times New Roman"/>
                <a:ea typeface="Times New Roman"/>
                <a:cs typeface="Times New Roman"/>
                <a:sym typeface="Times New Roman"/>
              </a:rPr>
              <a:t>Athletics and Swimming are most popular individual sports for Women.</a:t>
            </a:r>
            <a:endParaRPr sz="1400">
              <a:solidFill>
                <a:schemeClr val="dk2"/>
              </a:solidFill>
              <a:latin typeface="Times New Roman"/>
              <a:ea typeface="Times New Roman"/>
              <a:cs typeface="Times New Roman"/>
              <a:sym typeface="Times New Roman"/>
            </a:endParaRPr>
          </a:p>
        </p:txBody>
      </p:sp>
      <p:pic>
        <p:nvPicPr>
          <p:cNvPr id="198" name="Google Shape;198;p29"/>
          <p:cNvPicPr preferRelativeResize="0"/>
          <p:nvPr/>
        </p:nvPicPr>
        <p:blipFill>
          <a:blip r:embed="rId3">
            <a:alphaModFix/>
          </a:blip>
          <a:stretch>
            <a:fillRect/>
          </a:stretch>
        </p:blipFill>
        <p:spPr>
          <a:xfrm>
            <a:off x="3863250" y="1474350"/>
            <a:ext cx="4707300" cy="3262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727650" y="5820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0"/>
              </a:spcBef>
              <a:spcAft>
                <a:spcPts val="0"/>
              </a:spcAft>
              <a:buNone/>
            </a:pPr>
            <a:r>
              <a:rPr lang="en-GB" sz="2316">
                <a:solidFill>
                  <a:srgbClr val="24292E"/>
                </a:solidFill>
                <a:highlight>
                  <a:srgbClr val="FAFAFA"/>
                </a:highlight>
                <a:latin typeface="Times New Roman"/>
                <a:ea typeface="Times New Roman"/>
                <a:cs typeface="Times New Roman"/>
                <a:sym typeface="Times New Roman"/>
              </a:rPr>
              <a:t>EDA questions</a:t>
            </a:r>
            <a:endParaRPr sz="2316">
              <a:solidFill>
                <a:srgbClr val="24292E"/>
              </a:solidFill>
              <a:highlight>
                <a:srgbClr val="FAFAFA"/>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0"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04" name="Google Shape;204;p30"/>
          <p:cNvSpPr txBox="1"/>
          <p:nvPr>
            <p:ph idx="1" type="body"/>
          </p:nvPr>
        </p:nvSpPr>
        <p:spPr>
          <a:xfrm>
            <a:off x="729450" y="1409700"/>
            <a:ext cx="7688700" cy="2930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rgbClr val="24292E"/>
              </a:buClr>
              <a:buSzPts val="1200"/>
              <a:buFont typeface="Arial"/>
              <a:buAutoNum type="arabicPeriod"/>
            </a:pPr>
            <a:r>
              <a:rPr lang="en-GB" sz="1200">
                <a:solidFill>
                  <a:srgbClr val="24292E"/>
                </a:solidFill>
                <a:highlight>
                  <a:srgbClr val="FAFAFA"/>
                </a:highlight>
                <a:latin typeface="Arial"/>
                <a:ea typeface="Arial"/>
                <a:cs typeface="Arial"/>
                <a:sym typeface="Arial"/>
              </a:rPr>
              <a:t>Are there any trends or patterns in the frequency of hosting Olympic Games?</a:t>
            </a:r>
            <a:endParaRPr sz="1200">
              <a:solidFill>
                <a:srgbClr val="24292E"/>
              </a:solidFill>
              <a:highlight>
                <a:srgbClr val="FAFAFA"/>
              </a:highlight>
              <a:latin typeface="Arial"/>
              <a:ea typeface="Arial"/>
              <a:cs typeface="Arial"/>
              <a:sym typeface="Arial"/>
            </a:endParaRPr>
          </a:p>
          <a:p>
            <a:pPr indent="0" lvl="0" marL="457200" rtl="0" algn="l">
              <a:spcBef>
                <a:spcPts val="0"/>
              </a:spcBef>
              <a:spcAft>
                <a:spcPts val="0"/>
              </a:spcAft>
              <a:buNone/>
            </a:pPr>
            <a:r>
              <a:rPr lang="en-GB" sz="1200">
                <a:solidFill>
                  <a:srgbClr val="24292E"/>
                </a:solidFill>
                <a:highlight>
                  <a:srgbClr val="FAFAFA"/>
                </a:highlight>
                <a:latin typeface="Arial"/>
                <a:ea typeface="Arial"/>
                <a:cs typeface="Arial"/>
                <a:sym typeface="Arial"/>
              </a:rPr>
              <a:t>= Athletics game has trends or patterns in frequency of hosting in Olympics.</a:t>
            </a:r>
            <a:endParaRPr sz="1200">
              <a:solidFill>
                <a:srgbClr val="24292E"/>
              </a:solidFill>
              <a:highlight>
                <a:srgbClr val="FAFAFA"/>
              </a:highlight>
              <a:latin typeface="Arial"/>
              <a:ea typeface="Arial"/>
              <a:cs typeface="Arial"/>
              <a:sym typeface="Arial"/>
            </a:endParaRPr>
          </a:p>
          <a:p>
            <a:pPr indent="-304800" lvl="0" marL="457200" rtl="0" algn="l">
              <a:spcBef>
                <a:spcPts val="300"/>
              </a:spcBef>
              <a:spcAft>
                <a:spcPts val="0"/>
              </a:spcAft>
              <a:buClr>
                <a:srgbClr val="24292E"/>
              </a:buClr>
              <a:buSzPts val="1200"/>
              <a:buFont typeface="Arial"/>
              <a:buAutoNum type="arabicPeriod"/>
            </a:pPr>
            <a:r>
              <a:rPr lang="en-GB" sz="1200">
                <a:solidFill>
                  <a:srgbClr val="24292E"/>
                </a:solidFill>
                <a:highlight>
                  <a:srgbClr val="FAFAFA"/>
                </a:highlight>
                <a:latin typeface="Arial"/>
                <a:ea typeface="Arial"/>
                <a:cs typeface="Arial"/>
                <a:sym typeface="Arial"/>
              </a:rPr>
              <a:t>Are there any notable events or occurrences associated with specific Olympic Games?</a:t>
            </a:r>
            <a:endParaRPr sz="1200">
              <a:solidFill>
                <a:srgbClr val="24292E"/>
              </a:solidFill>
              <a:highlight>
                <a:srgbClr val="FAFAFA"/>
              </a:highlight>
              <a:latin typeface="Arial"/>
              <a:ea typeface="Arial"/>
              <a:cs typeface="Arial"/>
              <a:sym typeface="Arial"/>
            </a:endParaRPr>
          </a:p>
          <a:p>
            <a:pPr indent="0" lvl="0" marL="457200" rtl="0" algn="l">
              <a:spcBef>
                <a:spcPts val="0"/>
              </a:spcBef>
              <a:spcAft>
                <a:spcPts val="0"/>
              </a:spcAft>
              <a:buNone/>
            </a:pPr>
            <a:r>
              <a:rPr lang="en-GB" sz="1200">
                <a:solidFill>
                  <a:srgbClr val="24292E"/>
                </a:solidFill>
                <a:highlight>
                  <a:srgbClr val="FAFAFA"/>
                </a:highlight>
                <a:latin typeface="Arial"/>
                <a:ea typeface="Arial"/>
                <a:cs typeface="Arial"/>
                <a:sym typeface="Arial"/>
              </a:rPr>
              <a:t>= Athletics events has highest number of Participants.</a:t>
            </a:r>
            <a:endParaRPr sz="1200">
              <a:solidFill>
                <a:srgbClr val="24292E"/>
              </a:solidFill>
              <a:highlight>
                <a:srgbClr val="FAFAFA"/>
              </a:highlight>
              <a:latin typeface="Arial"/>
              <a:ea typeface="Arial"/>
              <a:cs typeface="Arial"/>
              <a:sym typeface="Arial"/>
            </a:endParaRPr>
          </a:p>
          <a:p>
            <a:pPr indent="-304800" lvl="0" marL="457200" rtl="0" algn="l">
              <a:spcBef>
                <a:spcPts val="300"/>
              </a:spcBef>
              <a:spcAft>
                <a:spcPts val="0"/>
              </a:spcAft>
              <a:buClr>
                <a:srgbClr val="24292E"/>
              </a:buClr>
              <a:buSzPts val="1200"/>
              <a:buFont typeface="Arial"/>
              <a:buAutoNum type="arabicPeriod"/>
            </a:pPr>
            <a:r>
              <a:rPr lang="en-GB" sz="1200">
                <a:solidFill>
                  <a:srgbClr val="24292E"/>
                </a:solidFill>
                <a:highlight>
                  <a:srgbClr val="FAFAFA"/>
                </a:highlight>
                <a:latin typeface="Arial"/>
                <a:ea typeface="Arial"/>
                <a:cs typeface="Arial"/>
                <a:sym typeface="Arial"/>
              </a:rPr>
              <a:t>Are there any emerging sports that have been recently added to the Olympics?</a:t>
            </a:r>
            <a:endParaRPr sz="1200">
              <a:solidFill>
                <a:srgbClr val="24292E"/>
              </a:solidFill>
              <a:highlight>
                <a:srgbClr val="FAFAFA"/>
              </a:highlight>
              <a:latin typeface="Arial"/>
              <a:ea typeface="Arial"/>
              <a:cs typeface="Arial"/>
              <a:sym typeface="Arial"/>
            </a:endParaRPr>
          </a:p>
          <a:p>
            <a:pPr indent="0" lvl="0" marL="457200" rtl="0" algn="l">
              <a:spcBef>
                <a:spcPts val="0"/>
              </a:spcBef>
              <a:spcAft>
                <a:spcPts val="0"/>
              </a:spcAft>
              <a:buNone/>
            </a:pPr>
            <a:r>
              <a:rPr lang="en-GB" sz="1200">
                <a:solidFill>
                  <a:srgbClr val="24292E"/>
                </a:solidFill>
                <a:highlight>
                  <a:srgbClr val="FAFAFA"/>
                </a:highlight>
                <a:latin typeface="Arial"/>
                <a:ea typeface="Arial"/>
                <a:cs typeface="Arial"/>
                <a:sym typeface="Arial"/>
              </a:rPr>
              <a:t>=Rugby sevens add recently in 2016.</a:t>
            </a:r>
            <a:endParaRPr sz="1200">
              <a:solidFill>
                <a:srgbClr val="24292E"/>
              </a:solidFill>
              <a:highlight>
                <a:srgbClr val="FAFAFA"/>
              </a:highlight>
              <a:latin typeface="Arial"/>
              <a:ea typeface="Arial"/>
              <a:cs typeface="Arial"/>
              <a:sym typeface="Arial"/>
            </a:endParaRPr>
          </a:p>
          <a:p>
            <a:pPr indent="-304800" lvl="0" marL="457200" rtl="0" algn="l">
              <a:spcBef>
                <a:spcPts val="300"/>
              </a:spcBef>
              <a:spcAft>
                <a:spcPts val="0"/>
              </a:spcAft>
              <a:buClr>
                <a:srgbClr val="24292E"/>
              </a:buClr>
              <a:buSzPts val="1200"/>
              <a:buFont typeface="Arial"/>
              <a:buAutoNum type="arabicPeriod"/>
            </a:pPr>
            <a:r>
              <a:rPr lang="en-GB" sz="1200">
                <a:solidFill>
                  <a:srgbClr val="24292E"/>
                </a:solidFill>
                <a:highlight>
                  <a:srgbClr val="FAFAFA"/>
                </a:highlight>
                <a:latin typeface="Arial"/>
                <a:ea typeface="Arial"/>
                <a:cs typeface="Arial"/>
                <a:sym typeface="Arial"/>
              </a:rPr>
              <a:t>Are there any sports that have a higher number of events for one gender compared to others?</a:t>
            </a:r>
            <a:endParaRPr sz="1200">
              <a:solidFill>
                <a:srgbClr val="24292E"/>
              </a:solidFill>
              <a:highlight>
                <a:srgbClr val="FAFAFA"/>
              </a:highlight>
              <a:latin typeface="Arial"/>
              <a:ea typeface="Arial"/>
              <a:cs typeface="Arial"/>
              <a:sym typeface="Arial"/>
            </a:endParaRPr>
          </a:p>
          <a:p>
            <a:pPr indent="0" lvl="0" marL="457200" rtl="0" algn="l">
              <a:spcBef>
                <a:spcPts val="0"/>
              </a:spcBef>
              <a:spcAft>
                <a:spcPts val="0"/>
              </a:spcAft>
              <a:buNone/>
            </a:pPr>
            <a:r>
              <a:rPr lang="en-GB" sz="1200">
                <a:solidFill>
                  <a:srgbClr val="24292E"/>
                </a:solidFill>
                <a:highlight>
                  <a:srgbClr val="FAFAFA"/>
                </a:highlight>
                <a:latin typeface="Arial"/>
                <a:ea typeface="Arial"/>
                <a:cs typeface="Arial"/>
                <a:sym typeface="Arial"/>
              </a:rPr>
              <a:t>= Athletics and Gymnastics is popular in men but </a:t>
            </a:r>
            <a:r>
              <a:rPr lang="en-GB" sz="1200">
                <a:solidFill>
                  <a:srgbClr val="24292E"/>
                </a:solidFill>
                <a:highlight>
                  <a:srgbClr val="FAFAFA"/>
                </a:highlight>
                <a:latin typeface="Arial"/>
                <a:ea typeface="Arial"/>
                <a:cs typeface="Arial"/>
                <a:sym typeface="Arial"/>
              </a:rPr>
              <a:t>Athletics</a:t>
            </a:r>
            <a:r>
              <a:rPr lang="en-GB" sz="1200">
                <a:solidFill>
                  <a:srgbClr val="24292E"/>
                </a:solidFill>
                <a:highlight>
                  <a:srgbClr val="FAFAFA"/>
                </a:highlight>
                <a:latin typeface="Arial"/>
                <a:ea typeface="Arial"/>
                <a:cs typeface="Arial"/>
                <a:sym typeface="Arial"/>
              </a:rPr>
              <a:t> and Swimming </a:t>
            </a:r>
            <a:r>
              <a:rPr lang="en-GB" sz="1200">
                <a:solidFill>
                  <a:srgbClr val="24292E"/>
                </a:solidFill>
                <a:highlight>
                  <a:srgbClr val="FAFAFA"/>
                </a:highlight>
                <a:latin typeface="Arial"/>
                <a:ea typeface="Arial"/>
                <a:cs typeface="Arial"/>
                <a:sym typeface="Arial"/>
              </a:rPr>
              <a:t>is popular</a:t>
            </a:r>
            <a:r>
              <a:rPr lang="en-GB" sz="1200">
                <a:solidFill>
                  <a:srgbClr val="24292E"/>
                </a:solidFill>
                <a:highlight>
                  <a:srgbClr val="FAFAFA"/>
                </a:highlight>
                <a:latin typeface="Arial"/>
                <a:ea typeface="Arial"/>
                <a:cs typeface="Arial"/>
                <a:sym typeface="Arial"/>
              </a:rPr>
              <a:t> in Female.</a:t>
            </a:r>
            <a:endParaRPr sz="1200">
              <a:solidFill>
                <a:srgbClr val="24292E"/>
              </a:solidFill>
              <a:highlight>
                <a:srgbClr val="FAFAFA"/>
              </a:highlight>
              <a:latin typeface="Arial"/>
              <a:ea typeface="Arial"/>
              <a:cs typeface="Arial"/>
              <a:sym typeface="Arial"/>
            </a:endParaRPr>
          </a:p>
          <a:p>
            <a:pPr indent="-304800" lvl="0" marL="457200" rtl="0" algn="l">
              <a:spcBef>
                <a:spcPts val="300"/>
              </a:spcBef>
              <a:spcAft>
                <a:spcPts val="0"/>
              </a:spcAft>
              <a:buClr>
                <a:srgbClr val="24292E"/>
              </a:buClr>
              <a:buSzPts val="1200"/>
              <a:buFont typeface="Arial"/>
              <a:buAutoNum type="arabicPeriod"/>
            </a:pPr>
            <a:r>
              <a:rPr lang="en-GB" sz="1200">
                <a:solidFill>
                  <a:srgbClr val="24292E"/>
                </a:solidFill>
                <a:highlight>
                  <a:srgbClr val="FAFAFA"/>
                </a:highlight>
                <a:latin typeface="Arial"/>
                <a:ea typeface="Arial"/>
                <a:cs typeface="Arial"/>
                <a:sym typeface="Arial"/>
              </a:rPr>
              <a:t>Are there any new events that have been introduced in recent editions of the Olympics?</a:t>
            </a:r>
            <a:endParaRPr sz="1200">
              <a:solidFill>
                <a:srgbClr val="24292E"/>
              </a:solidFill>
              <a:highlight>
                <a:srgbClr val="FAFAFA"/>
              </a:highlight>
              <a:latin typeface="Arial"/>
              <a:ea typeface="Arial"/>
              <a:cs typeface="Arial"/>
              <a:sym typeface="Arial"/>
            </a:endParaRPr>
          </a:p>
          <a:p>
            <a:pPr indent="0" lvl="0" marL="457200" rtl="0" algn="l">
              <a:spcBef>
                <a:spcPts val="0"/>
              </a:spcBef>
              <a:spcAft>
                <a:spcPts val="0"/>
              </a:spcAft>
              <a:buNone/>
            </a:pPr>
            <a:r>
              <a:rPr lang="en-GB" sz="1200">
                <a:solidFill>
                  <a:srgbClr val="24292E"/>
                </a:solidFill>
                <a:highlight>
                  <a:srgbClr val="FAFAFA"/>
                </a:highlight>
                <a:latin typeface="Arial"/>
                <a:ea typeface="Arial"/>
                <a:cs typeface="Arial"/>
                <a:sym typeface="Arial"/>
              </a:rPr>
              <a:t>=</a:t>
            </a:r>
            <a:r>
              <a:rPr lang="en-GB" sz="1200">
                <a:solidFill>
                  <a:srgbClr val="24292E"/>
                </a:solidFill>
                <a:highlight>
                  <a:srgbClr val="FAFAFA"/>
                </a:highlight>
                <a:latin typeface="Arial"/>
                <a:ea typeface="Arial"/>
                <a:cs typeface="Arial"/>
                <a:sym typeface="Arial"/>
              </a:rPr>
              <a:t>Rugby sevens event introduce in recent editions of the olympics</a:t>
            </a:r>
            <a:endParaRPr sz="1200">
              <a:solidFill>
                <a:srgbClr val="24292E"/>
              </a:solidFill>
              <a:highlight>
                <a:srgbClr val="FAFAFA"/>
              </a:highlight>
              <a:latin typeface="Arial"/>
              <a:ea typeface="Arial"/>
              <a:cs typeface="Arial"/>
              <a:sym typeface="Arial"/>
            </a:endParaRPr>
          </a:p>
          <a:p>
            <a:pPr indent="-304800" lvl="0" marL="457200" rtl="0" algn="l">
              <a:spcBef>
                <a:spcPts val="300"/>
              </a:spcBef>
              <a:spcAft>
                <a:spcPts val="0"/>
              </a:spcAft>
              <a:buClr>
                <a:srgbClr val="24292E"/>
              </a:buClr>
              <a:buSzPts val="1200"/>
              <a:buFont typeface="Arial"/>
              <a:buAutoNum type="arabicPeriod"/>
            </a:pPr>
            <a:r>
              <a:rPr lang="en-GB" sz="1200">
                <a:solidFill>
                  <a:srgbClr val="24292E"/>
                </a:solidFill>
                <a:highlight>
                  <a:srgbClr val="FAFAFA"/>
                </a:highlight>
                <a:latin typeface="Arial"/>
                <a:ea typeface="Arial"/>
                <a:cs typeface="Arial"/>
                <a:sym typeface="Arial"/>
              </a:rPr>
              <a:t>Are there any events that have been discontinued or removed from the Olympics?</a:t>
            </a:r>
            <a:endParaRPr sz="1200">
              <a:solidFill>
                <a:srgbClr val="24292E"/>
              </a:solidFill>
              <a:highlight>
                <a:srgbClr val="FAFAFA"/>
              </a:highlight>
              <a:latin typeface="Arial"/>
              <a:ea typeface="Arial"/>
              <a:cs typeface="Arial"/>
              <a:sym typeface="Arial"/>
            </a:endParaRPr>
          </a:p>
          <a:p>
            <a:pPr indent="0" lvl="0" marL="457200" rtl="0" algn="l">
              <a:spcBef>
                <a:spcPts val="0"/>
              </a:spcBef>
              <a:spcAft>
                <a:spcPts val="0"/>
              </a:spcAft>
              <a:buNone/>
            </a:pPr>
            <a:r>
              <a:rPr lang="en-GB" sz="1200">
                <a:solidFill>
                  <a:srgbClr val="24292E"/>
                </a:solidFill>
                <a:highlight>
                  <a:srgbClr val="FAFAFA"/>
                </a:highlight>
                <a:latin typeface="Arial"/>
                <a:ea typeface="Arial"/>
                <a:cs typeface="Arial"/>
                <a:sym typeface="Arial"/>
              </a:rPr>
              <a:t>=Aeronautics have been discontinued after 1936.</a:t>
            </a:r>
            <a:endParaRPr sz="1200">
              <a:solidFill>
                <a:srgbClr val="24292E"/>
              </a:solidFill>
              <a:highlight>
                <a:srgbClr val="FAFAFA"/>
              </a:highlight>
              <a:latin typeface="Arial"/>
              <a:ea typeface="Arial"/>
              <a:cs typeface="Arial"/>
              <a:sym typeface="Arial"/>
            </a:endParaRPr>
          </a:p>
          <a:p>
            <a:pPr indent="0" lvl="0" marL="0" rtl="0" algn="l">
              <a:spcBef>
                <a:spcPts val="0"/>
              </a:spcBef>
              <a:spcAft>
                <a:spcPts val="0"/>
              </a:spcAft>
              <a:buNone/>
            </a:pPr>
            <a:r>
              <a:t/>
            </a:r>
            <a:endParaRPr sz="1200">
              <a:solidFill>
                <a:srgbClr val="24292E"/>
              </a:solidFill>
              <a:highlight>
                <a:srgbClr val="FAFAFA"/>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ctrTitle"/>
          </p:nvPr>
        </p:nvSpPr>
        <p:spPr>
          <a:xfrm>
            <a:off x="727950" y="1487550"/>
            <a:ext cx="7688100" cy="1664700"/>
          </a:xfrm>
          <a:prstGeom prst="rect">
            <a:avLst/>
          </a:prstGeom>
        </p:spPr>
        <p:txBody>
          <a:bodyPr anchorCtr="0" anchor="t" bIns="91425" lIns="91425" spcFirstLastPara="1" rIns="91425" wrap="square" tIns="91425">
            <a:normAutofit/>
          </a:bodyPr>
          <a:lstStyle/>
          <a:p>
            <a:pPr indent="0" lvl="0" marL="1371600" rtl="0" algn="l">
              <a:spcBef>
                <a:spcPts val="0"/>
              </a:spcBef>
              <a:spcAft>
                <a:spcPts val="0"/>
              </a:spcAft>
              <a:buNone/>
            </a:pPr>
            <a:r>
              <a:rPr lang="en-GB" sz="6200">
                <a:latin typeface="Times New Roman"/>
                <a:ea typeface="Times New Roman"/>
                <a:cs typeface="Times New Roman"/>
                <a:sym typeface="Times New Roman"/>
              </a:rPr>
              <a:t>Thank You</a:t>
            </a:r>
            <a:endParaRPr sz="6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Overview</a:t>
            </a:r>
            <a:endParaRPr/>
          </a:p>
        </p:txBody>
      </p:sp>
      <p:sp>
        <p:nvSpPr>
          <p:cNvPr id="93" name="Google Shape;93;p14"/>
          <p:cNvSpPr txBox="1"/>
          <p:nvPr>
            <p:ph idx="2" type="body"/>
          </p:nvPr>
        </p:nvSpPr>
        <p:spPr>
          <a:xfrm>
            <a:off x="5174225" y="1352625"/>
            <a:ext cx="3374400" cy="3025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311150" lvl="0" marL="457200" rtl="0" algn="l">
              <a:spcBef>
                <a:spcPts val="0"/>
              </a:spcBef>
              <a:spcAft>
                <a:spcPts val="0"/>
              </a:spcAft>
              <a:buClr>
                <a:schemeClr val="dk2"/>
              </a:buClr>
              <a:buSzPts val="1300"/>
              <a:buFont typeface="Times New Roman"/>
              <a:buChar char="●"/>
            </a:pPr>
            <a:r>
              <a:rPr lang="en-GB">
                <a:solidFill>
                  <a:schemeClr val="dk2"/>
                </a:solidFill>
                <a:latin typeface="Times New Roman"/>
                <a:ea typeface="Times New Roman"/>
                <a:cs typeface="Times New Roman"/>
                <a:sym typeface="Times New Roman"/>
              </a:rPr>
              <a:t>This </a:t>
            </a:r>
            <a:r>
              <a:rPr lang="en-GB">
                <a:solidFill>
                  <a:schemeClr val="dk2"/>
                </a:solidFill>
                <a:latin typeface="Times New Roman"/>
                <a:ea typeface="Times New Roman"/>
                <a:cs typeface="Times New Roman"/>
                <a:sym typeface="Times New Roman"/>
              </a:rPr>
              <a:t>database</a:t>
            </a:r>
            <a:r>
              <a:rPr lang="en-GB">
                <a:solidFill>
                  <a:schemeClr val="dk2"/>
                </a:solidFill>
                <a:latin typeface="Times New Roman"/>
                <a:ea typeface="Times New Roman"/>
                <a:cs typeface="Times New Roman"/>
                <a:sym typeface="Times New Roman"/>
              </a:rPr>
              <a:t>  consist of 11 data set.</a:t>
            </a:r>
            <a:endParaRPr>
              <a:solidFill>
                <a:schemeClr val="dk2"/>
              </a:solidFill>
              <a:latin typeface="Times New Roman"/>
              <a:ea typeface="Times New Roman"/>
              <a:cs typeface="Times New Roman"/>
              <a:sym typeface="Times New Roman"/>
            </a:endParaRPr>
          </a:p>
          <a:p>
            <a:pPr indent="-311150" lvl="0" marL="457200" rtl="0" algn="l">
              <a:spcBef>
                <a:spcPts val="0"/>
              </a:spcBef>
              <a:spcAft>
                <a:spcPts val="0"/>
              </a:spcAft>
              <a:buClr>
                <a:schemeClr val="dk2"/>
              </a:buClr>
              <a:buSzPts val="1300"/>
              <a:buFont typeface="Times New Roman"/>
              <a:buChar char="●"/>
            </a:pPr>
            <a:r>
              <a:rPr lang="en-GB" sz="1200">
                <a:solidFill>
                  <a:schemeClr val="dk2"/>
                </a:solidFill>
                <a:highlight>
                  <a:srgbClr val="FAFAFA"/>
                </a:highlight>
                <a:latin typeface="Times New Roman"/>
                <a:ea typeface="Times New Roman"/>
                <a:cs typeface="Times New Roman"/>
                <a:sym typeface="Times New Roman"/>
              </a:rPr>
              <a:t>In this dataset is a comprehensive collection of information about the Olympic Games, offering a detailed view of various aspects related to this prestigious international sporting event. It encompasses data from multiple interconnected tables, providing valuable insights into the history, sports, participants, and locations of the Olympic Games.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60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p:txBody>
      </p:sp>
      <p:sp>
        <p:nvSpPr>
          <p:cNvPr id="99" name="Google Shape;99;p15"/>
          <p:cNvSpPr txBox="1"/>
          <p:nvPr>
            <p:ph idx="1" type="body"/>
          </p:nvPr>
        </p:nvSpPr>
        <p:spPr>
          <a:xfrm>
            <a:off x="729450" y="1647075"/>
            <a:ext cx="7688700" cy="22611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0"/>
              </a:spcBef>
              <a:spcAft>
                <a:spcPts val="0"/>
              </a:spcAft>
              <a:buClr>
                <a:schemeClr val="dk2"/>
              </a:buClr>
              <a:buSzPts val="1200"/>
              <a:buFont typeface="Times New Roman"/>
              <a:buChar char="➢"/>
            </a:pPr>
            <a:r>
              <a:rPr lang="en-GB" sz="1200">
                <a:solidFill>
                  <a:schemeClr val="dk2"/>
                </a:solidFill>
                <a:latin typeface="Times New Roman"/>
                <a:ea typeface="Times New Roman"/>
                <a:cs typeface="Times New Roman"/>
                <a:sym typeface="Times New Roman"/>
              </a:rPr>
              <a:t>Analyse how the Olympics have </a:t>
            </a:r>
            <a:r>
              <a:rPr lang="en-GB" sz="1200">
                <a:solidFill>
                  <a:schemeClr val="dk2"/>
                </a:solidFill>
                <a:latin typeface="Times New Roman"/>
                <a:ea typeface="Times New Roman"/>
                <a:cs typeface="Times New Roman"/>
                <a:sym typeface="Times New Roman"/>
              </a:rPr>
              <a:t>evolved over</a:t>
            </a:r>
            <a:r>
              <a:rPr lang="en-GB" sz="1200">
                <a:solidFill>
                  <a:schemeClr val="dk2"/>
                </a:solidFill>
                <a:latin typeface="Times New Roman"/>
                <a:ea typeface="Times New Roman"/>
                <a:cs typeface="Times New Roman"/>
                <a:sym typeface="Times New Roman"/>
              </a:rPr>
              <a:t> time for Male and female,analyse about the participation and performance of person based </a:t>
            </a:r>
            <a:r>
              <a:rPr lang="en-GB" sz="1200">
                <a:solidFill>
                  <a:schemeClr val="dk2"/>
                </a:solidFill>
                <a:latin typeface="Times New Roman"/>
                <a:ea typeface="Times New Roman"/>
                <a:cs typeface="Times New Roman"/>
                <a:sym typeface="Times New Roman"/>
              </a:rPr>
              <a:t>on different Countries, Season and different Sports and events, Person who won medals.</a:t>
            </a:r>
            <a:endParaRPr sz="700">
              <a:solidFill>
                <a:schemeClr val="dk2"/>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2"/>
              </a:buClr>
              <a:buSzPts val="1200"/>
              <a:buFont typeface="Times New Roman"/>
              <a:buChar char="➢"/>
            </a:pPr>
            <a:r>
              <a:rPr lang="en-GB" sz="1200">
                <a:solidFill>
                  <a:schemeClr val="dk2"/>
                </a:solidFill>
                <a:latin typeface="Times New Roman"/>
                <a:ea typeface="Times New Roman"/>
                <a:cs typeface="Times New Roman"/>
                <a:sym typeface="Times New Roman"/>
              </a:rPr>
              <a:t>Analyse which country has the highest number of participants, which has the highest number of medals and most popular Sports among men and women.</a:t>
            </a:r>
            <a:endParaRPr sz="1200">
              <a:solidFill>
                <a:schemeClr val="dk2"/>
              </a:solidFill>
              <a:latin typeface="Times New Roman"/>
              <a:ea typeface="Times New Roman"/>
              <a:cs typeface="Times New Roman"/>
              <a:sym typeface="Times New Roman"/>
            </a:endParaRPr>
          </a:p>
          <a:p>
            <a:pPr indent="-304800" lvl="0" marL="457200" rtl="0" algn="l">
              <a:lnSpc>
                <a:spcPct val="150000"/>
              </a:lnSpc>
              <a:spcBef>
                <a:spcPts val="0"/>
              </a:spcBef>
              <a:spcAft>
                <a:spcPts val="0"/>
              </a:spcAft>
              <a:buClr>
                <a:schemeClr val="dk2"/>
              </a:buClr>
              <a:buSzPts val="1200"/>
              <a:buFont typeface="Times New Roman"/>
              <a:buChar char="➢"/>
            </a:pPr>
            <a:r>
              <a:rPr lang="en-GB" sz="1200">
                <a:solidFill>
                  <a:schemeClr val="dk2"/>
                </a:solidFill>
                <a:latin typeface="Times New Roman"/>
                <a:ea typeface="Times New Roman"/>
                <a:cs typeface="Times New Roman"/>
                <a:sym typeface="Times New Roman"/>
              </a:rPr>
              <a:t>Publish the finding based on data analysis.</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470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Olympics </a:t>
            </a:r>
            <a:endParaRPr/>
          </a:p>
        </p:txBody>
      </p:sp>
      <p:sp>
        <p:nvSpPr>
          <p:cNvPr id="105" name="Google Shape;105;p16"/>
          <p:cNvSpPr txBox="1"/>
          <p:nvPr>
            <p:ph idx="1" type="body"/>
          </p:nvPr>
        </p:nvSpPr>
        <p:spPr>
          <a:xfrm>
            <a:off x="2435450" y="1474150"/>
            <a:ext cx="5919600" cy="33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latin typeface="Times New Roman"/>
                <a:ea typeface="Times New Roman"/>
                <a:cs typeface="Times New Roman"/>
                <a:sym typeface="Times New Roman"/>
              </a:rPr>
              <a:t>Valuable Insights: </a:t>
            </a:r>
            <a:r>
              <a:rPr lang="en-GB" sz="1000">
                <a:latin typeface="Times New Roman"/>
                <a:ea typeface="Times New Roman"/>
                <a:cs typeface="Times New Roman"/>
                <a:sym typeface="Times New Roman"/>
              </a:rPr>
              <a:t>The Power BI dashboard using the Olympics  Database provides valuable insights into the Sports performance.. It presents data-driven analytics on Medals, Gender, age of Participant etc.</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GB" sz="1200">
                <a:latin typeface="Times New Roman"/>
                <a:ea typeface="Times New Roman"/>
                <a:cs typeface="Times New Roman"/>
                <a:sym typeface="Times New Roman"/>
              </a:rPr>
              <a:t>Improvement Focus:</a:t>
            </a:r>
            <a:r>
              <a:rPr lang="en-GB" sz="1000">
                <a:latin typeface="Times New Roman"/>
                <a:ea typeface="Times New Roman"/>
                <a:cs typeface="Times New Roman"/>
                <a:sym typeface="Times New Roman"/>
              </a:rPr>
              <a:t> The dashboard helps the Sports focus on areas that require improvement. By analyzing Games,Age, Countries, the dashboard identifies opportunities to optimize age and most valuable game. </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GB" sz="1200">
                <a:latin typeface="Times New Roman"/>
                <a:ea typeface="Times New Roman"/>
                <a:cs typeface="Times New Roman"/>
                <a:sym typeface="Times New Roman"/>
              </a:rPr>
              <a:t>Trend Identification:</a:t>
            </a:r>
            <a:r>
              <a:rPr lang="en-GB" sz="1000">
                <a:latin typeface="Times New Roman"/>
                <a:ea typeface="Times New Roman"/>
                <a:cs typeface="Times New Roman"/>
                <a:sym typeface="Times New Roman"/>
              </a:rPr>
              <a:t> Using historical Sports data, the dashboard identifies trending game over time. It helps identify seasonal patterns  and the success of certain games and Players. This trend identification empowers the games to plan for future Sports in Olampic more effectively.</a:t>
            </a:r>
            <a:endParaRPr sz="1000">
              <a:latin typeface="Times New Roman"/>
              <a:ea typeface="Times New Roman"/>
              <a:cs typeface="Times New Roman"/>
              <a:sym typeface="Times New Roman"/>
            </a:endParaRPr>
          </a:p>
          <a:p>
            <a:pPr indent="0" lvl="0" marL="0" rtl="0" algn="l">
              <a:spcBef>
                <a:spcPts val="1200"/>
              </a:spcBef>
              <a:spcAft>
                <a:spcPts val="1200"/>
              </a:spcAft>
              <a:buNone/>
            </a:pPr>
            <a:r>
              <a:rPr lang="en-GB" sz="1200">
                <a:latin typeface="Times New Roman"/>
                <a:ea typeface="Times New Roman"/>
                <a:cs typeface="Times New Roman"/>
                <a:sym typeface="Times New Roman"/>
              </a:rPr>
              <a:t>Comprehensive Understanding:</a:t>
            </a:r>
            <a:r>
              <a:rPr lang="en-GB" sz="1000">
                <a:latin typeface="Times New Roman"/>
                <a:ea typeface="Times New Roman"/>
                <a:cs typeface="Times New Roman"/>
                <a:sym typeface="Times New Roman"/>
              </a:rPr>
              <a:t> The Power BI dashboard offers a comprehensive understanding of Sports Played in Olamic. By presenting data on Games, best Player, and season  in centralized platform. This comprehensive understanding enables better decision-making and a more cohesive strategy across all aspects of the Olamic Sports. </a:t>
            </a:r>
            <a:endParaRPr sz="1000">
              <a:latin typeface="Times New Roman"/>
              <a:ea typeface="Times New Roman"/>
              <a:cs typeface="Times New Roman"/>
              <a:sym typeface="Times New Roman"/>
            </a:endParaRPr>
          </a:p>
        </p:txBody>
      </p:sp>
      <p:sp>
        <p:nvSpPr>
          <p:cNvPr id="106" name="Google Shape;106;p16"/>
          <p:cNvSpPr/>
          <p:nvPr/>
        </p:nvSpPr>
        <p:spPr>
          <a:xfrm>
            <a:off x="727650" y="1566550"/>
            <a:ext cx="1374000" cy="4179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Participant Analysis</a:t>
            </a:r>
            <a:endParaRPr b="1">
              <a:latin typeface="Lato"/>
              <a:ea typeface="Lato"/>
              <a:cs typeface="Lato"/>
              <a:sym typeface="Lato"/>
            </a:endParaRPr>
          </a:p>
        </p:txBody>
      </p:sp>
      <p:sp>
        <p:nvSpPr>
          <p:cNvPr id="107" name="Google Shape;107;p16"/>
          <p:cNvSpPr/>
          <p:nvPr/>
        </p:nvSpPr>
        <p:spPr>
          <a:xfrm>
            <a:off x="727775" y="2145200"/>
            <a:ext cx="1374000" cy="4179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Medals Analysis</a:t>
            </a:r>
            <a:endParaRPr b="1">
              <a:latin typeface="Lato"/>
              <a:ea typeface="Lato"/>
              <a:cs typeface="Lato"/>
              <a:sym typeface="Lato"/>
            </a:endParaRPr>
          </a:p>
        </p:txBody>
      </p:sp>
      <p:sp>
        <p:nvSpPr>
          <p:cNvPr id="108" name="Google Shape;108;p16"/>
          <p:cNvSpPr/>
          <p:nvPr/>
        </p:nvSpPr>
        <p:spPr>
          <a:xfrm>
            <a:off x="714725" y="2723850"/>
            <a:ext cx="1374000" cy="626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Season &amp;  Players Analysis</a:t>
            </a:r>
            <a:endParaRPr b="1">
              <a:latin typeface="Lato"/>
              <a:ea typeface="Lato"/>
              <a:cs typeface="Lato"/>
              <a:sym typeface="Lato"/>
            </a:endParaRPr>
          </a:p>
        </p:txBody>
      </p:sp>
      <p:sp>
        <p:nvSpPr>
          <p:cNvPr id="109" name="Google Shape;109;p16"/>
          <p:cNvSpPr/>
          <p:nvPr/>
        </p:nvSpPr>
        <p:spPr>
          <a:xfrm>
            <a:off x="714725" y="4079700"/>
            <a:ext cx="1374000" cy="4179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Age Analysis</a:t>
            </a:r>
            <a:endParaRPr b="1">
              <a:latin typeface="Lato"/>
              <a:ea typeface="Lato"/>
              <a:cs typeface="Lato"/>
              <a:sym typeface="Lato"/>
            </a:endParaRPr>
          </a:p>
        </p:txBody>
      </p:sp>
      <p:sp>
        <p:nvSpPr>
          <p:cNvPr id="110" name="Google Shape;110;p16"/>
          <p:cNvSpPr/>
          <p:nvPr/>
        </p:nvSpPr>
        <p:spPr>
          <a:xfrm>
            <a:off x="731050" y="3526850"/>
            <a:ext cx="1374000" cy="4179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Sports Analysis</a:t>
            </a:r>
            <a:endParaRPr b="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11975" y="63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ER Diagram</a:t>
            </a:r>
            <a:endParaRPr/>
          </a:p>
        </p:txBody>
      </p:sp>
      <p:pic>
        <p:nvPicPr>
          <p:cNvPr id="116" name="Google Shape;116;p17"/>
          <p:cNvPicPr preferRelativeResize="0"/>
          <p:nvPr/>
        </p:nvPicPr>
        <p:blipFill>
          <a:blip r:embed="rId3">
            <a:alphaModFix/>
          </a:blip>
          <a:stretch>
            <a:fillRect/>
          </a:stretch>
        </p:blipFill>
        <p:spPr>
          <a:xfrm>
            <a:off x="594600" y="1314350"/>
            <a:ext cx="8021424" cy="366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4" name="Shape 124"/>
        <p:cNvGrpSpPr/>
        <p:nvPr/>
      </p:nvGrpSpPr>
      <p:grpSpPr>
        <a:xfrm>
          <a:off x="0" y="0"/>
          <a:ext cx="0" cy="0"/>
          <a:chOff x="0" y="0"/>
          <a:chExt cx="0" cy="0"/>
        </a:xfrm>
      </p:grpSpPr>
      <p:sp>
        <p:nvSpPr>
          <p:cNvPr id="125" name="Google Shape;125;p19"/>
          <p:cNvSpPr txBox="1"/>
          <p:nvPr>
            <p:ph type="title"/>
          </p:nvPr>
        </p:nvSpPr>
        <p:spPr>
          <a:xfrm>
            <a:off x="727650" y="594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640">
                <a:latin typeface="Times New Roman"/>
                <a:ea typeface="Times New Roman"/>
                <a:cs typeface="Times New Roman"/>
                <a:sym typeface="Times New Roman"/>
              </a:rPr>
              <a:t>Male and Female Participation by Country</a:t>
            </a:r>
            <a:endParaRPr sz="2640">
              <a:latin typeface="Times New Roman"/>
              <a:ea typeface="Times New Roman"/>
              <a:cs typeface="Times New Roman"/>
              <a:sym typeface="Times New Roman"/>
            </a:endParaRPr>
          </a:p>
        </p:txBody>
      </p:sp>
      <p:pic>
        <p:nvPicPr>
          <p:cNvPr id="126" name="Google Shape;126;p19"/>
          <p:cNvPicPr preferRelativeResize="0"/>
          <p:nvPr/>
        </p:nvPicPr>
        <p:blipFill>
          <a:blip r:embed="rId3">
            <a:alphaModFix/>
          </a:blip>
          <a:stretch>
            <a:fillRect/>
          </a:stretch>
        </p:blipFill>
        <p:spPr>
          <a:xfrm>
            <a:off x="838200" y="1282350"/>
            <a:ext cx="6718300" cy="351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6137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40">
                <a:latin typeface="Times New Roman"/>
                <a:ea typeface="Times New Roman"/>
                <a:cs typeface="Times New Roman"/>
                <a:sym typeface="Times New Roman"/>
              </a:rPr>
              <a:t>Sports Analysis</a:t>
            </a:r>
            <a:endParaRPr sz="2740">
              <a:latin typeface="Times New Roman"/>
              <a:ea typeface="Times New Roman"/>
              <a:cs typeface="Times New Roman"/>
              <a:sym typeface="Times New Roman"/>
            </a:endParaRPr>
          </a:p>
        </p:txBody>
      </p:sp>
      <p:pic>
        <p:nvPicPr>
          <p:cNvPr id="132" name="Google Shape;132;p20"/>
          <p:cNvPicPr preferRelativeResize="0"/>
          <p:nvPr/>
        </p:nvPicPr>
        <p:blipFill>
          <a:blip r:embed="rId3">
            <a:alphaModFix/>
          </a:blip>
          <a:stretch>
            <a:fillRect/>
          </a:stretch>
        </p:blipFill>
        <p:spPr>
          <a:xfrm>
            <a:off x="881850" y="1485400"/>
            <a:ext cx="4857750" cy="2990850"/>
          </a:xfrm>
          <a:prstGeom prst="rect">
            <a:avLst/>
          </a:prstGeom>
          <a:noFill/>
          <a:ln>
            <a:noFill/>
          </a:ln>
        </p:spPr>
      </p:pic>
      <p:pic>
        <p:nvPicPr>
          <p:cNvPr id="133" name="Google Shape;133;p20"/>
          <p:cNvPicPr preferRelativeResize="0"/>
          <p:nvPr/>
        </p:nvPicPr>
        <p:blipFill>
          <a:blip r:embed="rId4">
            <a:alphaModFix/>
          </a:blip>
          <a:stretch>
            <a:fillRect/>
          </a:stretch>
        </p:blipFill>
        <p:spPr>
          <a:xfrm>
            <a:off x="6100775" y="1485400"/>
            <a:ext cx="1848071" cy="299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587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How many Medals distributed in top 10 Countries?</a:t>
            </a:r>
            <a:endParaRPr>
              <a:latin typeface="Times New Roman"/>
              <a:ea typeface="Times New Roman"/>
              <a:cs typeface="Times New Roman"/>
              <a:sym typeface="Times New Roman"/>
            </a:endParaRPr>
          </a:p>
        </p:txBody>
      </p:sp>
      <p:sp>
        <p:nvSpPr>
          <p:cNvPr id="139" name="Google Shape;139;p21"/>
          <p:cNvSpPr txBox="1"/>
          <p:nvPr>
            <p:ph idx="1" type="body"/>
          </p:nvPr>
        </p:nvSpPr>
        <p:spPr>
          <a:xfrm>
            <a:off x="5736325" y="1344625"/>
            <a:ext cx="2682000" cy="305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400">
                <a:solidFill>
                  <a:schemeClr val="dk2"/>
                </a:solidFill>
                <a:latin typeface="Times New Roman"/>
                <a:ea typeface="Times New Roman"/>
                <a:cs typeface="Times New Roman"/>
                <a:sym typeface="Times New Roman"/>
              </a:rPr>
              <a:t>As shown in the table, the top 10 </a:t>
            </a:r>
            <a:r>
              <a:rPr lang="en-GB" sz="1400">
                <a:solidFill>
                  <a:schemeClr val="dk2"/>
                </a:solidFill>
                <a:latin typeface="Times New Roman"/>
                <a:ea typeface="Times New Roman"/>
                <a:cs typeface="Times New Roman"/>
                <a:sym typeface="Times New Roman"/>
              </a:rPr>
              <a:t>Countries According</a:t>
            </a:r>
            <a:r>
              <a:rPr lang="en-GB" sz="1400">
                <a:solidFill>
                  <a:schemeClr val="dk2"/>
                </a:solidFill>
                <a:latin typeface="Times New Roman"/>
                <a:ea typeface="Times New Roman"/>
                <a:cs typeface="Times New Roman"/>
                <a:sym typeface="Times New Roman"/>
              </a:rPr>
              <a:t> to numbers of Medals. The </a:t>
            </a:r>
            <a:r>
              <a:rPr lang="en-GB" sz="1400">
                <a:solidFill>
                  <a:schemeClr val="dk2"/>
                </a:solidFill>
                <a:latin typeface="Times New Roman"/>
                <a:ea typeface="Times New Roman"/>
                <a:cs typeface="Times New Roman"/>
                <a:sym typeface="Times New Roman"/>
              </a:rPr>
              <a:t>US has</a:t>
            </a:r>
            <a:r>
              <a:rPr lang="en-GB" sz="1400">
                <a:solidFill>
                  <a:schemeClr val="dk2"/>
                </a:solidFill>
                <a:latin typeface="Times New Roman"/>
                <a:ea typeface="Times New Roman"/>
                <a:cs typeface="Times New Roman"/>
                <a:sym typeface="Times New Roman"/>
              </a:rPr>
              <a:t> the highest number of medals follows followed by Soviet Union with Second highest number of Medals. Germany has third highest Medals.</a:t>
            </a:r>
            <a:endParaRPr sz="1400">
              <a:solidFill>
                <a:schemeClr val="dk2"/>
              </a:solidFill>
              <a:latin typeface="Times New Roman"/>
              <a:ea typeface="Times New Roman"/>
              <a:cs typeface="Times New Roman"/>
              <a:sym typeface="Times New Roman"/>
            </a:endParaRPr>
          </a:p>
        </p:txBody>
      </p:sp>
      <p:pic>
        <p:nvPicPr>
          <p:cNvPr id="140" name="Google Shape;140;p21"/>
          <p:cNvPicPr preferRelativeResize="0"/>
          <p:nvPr/>
        </p:nvPicPr>
        <p:blipFill>
          <a:blip r:embed="rId3">
            <a:alphaModFix/>
          </a:blip>
          <a:stretch>
            <a:fillRect/>
          </a:stretch>
        </p:blipFill>
        <p:spPr>
          <a:xfrm>
            <a:off x="2253450" y="1344775"/>
            <a:ext cx="3382072" cy="2995200"/>
          </a:xfrm>
          <a:prstGeom prst="rect">
            <a:avLst/>
          </a:prstGeom>
          <a:noFill/>
          <a:ln>
            <a:noFill/>
          </a:ln>
        </p:spPr>
      </p:pic>
      <p:pic>
        <p:nvPicPr>
          <p:cNvPr id="141" name="Google Shape;141;p21"/>
          <p:cNvPicPr preferRelativeResize="0"/>
          <p:nvPr/>
        </p:nvPicPr>
        <p:blipFill>
          <a:blip r:embed="rId4">
            <a:alphaModFix/>
          </a:blip>
          <a:stretch>
            <a:fillRect/>
          </a:stretch>
        </p:blipFill>
        <p:spPr>
          <a:xfrm>
            <a:off x="645862" y="1400175"/>
            <a:ext cx="1506788" cy="299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