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974db2ff3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974db2ff3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96fc6b1abf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96fc6b1abf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96fc6b1abf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96fc6b1abf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966389ff8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966389ff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966389ff8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966389ff8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966389ff8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966389ff8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974db2ff3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974db2ff3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66389ff8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966389ff8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6.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677225" y="1988225"/>
            <a:ext cx="7977900" cy="83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4000">
                <a:latin typeface="Times New Roman"/>
                <a:ea typeface="Times New Roman"/>
                <a:cs typeface="Times New Roman"/>
                <a:sym typeface="Times New Roman"/>
              </a:rPr>
              <a:t>Capstone Project -  Sports Analysis</a:t>
            </a:r>
            <a:endParaRPr sz="4000">
              <a:latin typeface="Times New Roman"/>
              <a:ea typeface="Times New Roman"/>
              <a:cs typeface="Times New Roman"/>
              <a:sym typeface="Times New Roman"/>
            </a:endParaRPr>
          </a:p>
        </p:txBody>
      </p:sp>
      <p:sp>
        <p:nvSpPr>
          <p:cNvPr id="87" name="Google Shape;87;p13"/>
          <p:cNvSpPr txBox="1"/>
          <p:nvPr>
            <p:ph idx="1" type="subTitle"/>
          </p:nvPr>
        </p:nvSpPr>
        <p:spPr>
          <a:xfrm>
            <a:off x="6517126" y="2819825"/>
            <a:ext cx="20727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By Abhishek Attri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91" name="Shape 91"/>
        <p:cNvGrpSpPr/>
        <p:nvPr/>
      </p:nvGrpSpPr>
      <p:grpSpPr>
        <a:xfrm>
          <a:off x="0" y="0"/>
          <a:ext cx="0" cy="0"/>
          <a:chOff x="0" y="0"/>
          <a:chExt cx="0" cy="0"/>
        </a:xfrm>
      </p:grpSpPr>
      <p:sp>
        <p:nvSpPr>
          <p:cNvPr id="92" name="Google Shape;92;p14"/>
          <p:cNvSpPr txBox="1"/>
          <p:nvPr>
            <p:ph type="title"/>
          </p:nvPr>
        </p:nvSpPr>
        <p:spPr>
          <a:xfrm>
            <a:off x="727650" y="4701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3" name="Google Shape;93;p14"/>
          <p:cNvSpPr txBox="1"/>
          <p:nvPr>
            <p:ph idx="1" type="body"/>
          </p:nvPr>
        </p:nvSpPr>
        <p:spPr>
          <a:xfrm>
            <a:off x="2435450" y="1474150"/>
            <a:ext cx="5919600" cy="331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latin typeface="Times New Roman"/>
                <a:ea typeface="Times New Roman"/>
                <a:cs typeface="Times New Roman"/>
                <a:sym typeface="Times New Roman"/>
              </a:rPr>
              <a:t>Valuable Insights: </a:t>
            </a:r>
            <a:r>
              <a:rPr lang="en-GB" sz="1000">
                <a:latin typeface="Times New Roman"/>
                <a:ea typeface="Times New Roman"/>
                <a:cs typeface="Times New Roman"/>
                <a:sym typeface="Times New Roman"/>
              </a:rPr>
              <a:t>The Power BI dashboard using the Sports Database provides valuable insights into the games performance.. It presents data-driven analytics on Medals, Gender, age of Participant etc.</a:t>
            </a:r>
            <a:endParaRPr sz="1000">
              <a:latin typeface="Times New Roman"/>
              <a:ea typeface="Times New Roman"/>
              <a:cs typeface="Times New Roman"/>
              <a:sym typeface="Times New Roman"/>
            </a:endParaRPr>
          </a:p>
          <a:p>
            <a:pPr indent="0" lvl="0" marL="0" rtl="0" algn="l">
              <a:spcBef>
                <a:spcPts val="1200"/>
              </a:spcBef>
              <a:spcAft>
                <a:spcPts val="0"/>
              </a:spcAft>
              <a:buNone/>
            </a:pPr>
            <a:r>
              <a:rPr lang="en-GB" sz="1200">
                <a:latin typeface="Times New Roman"/>
                <a:ea typeface="Times New Roman"/>
                <a:cs typeface="Times New Roman"/>
                <a:sym typeface="Times New Roman"/>
              </a:rPr>
              <a:t>Improvement Focus:</a:t>
            </a:r>
            <a:r>
              <a:rPr lang="en-GB" sz="1000">
                <a:latin typeface="Times New Roman"/>
                <a:ea typeface="Times New Roman"/>
                <a:cs typeface="Times New Roman"/>
                <a:sym typeface="Times New Roman"/>
              </a:rPr>
              <a:t> The dashboard helps the Sports focus on areas that require improvement. By analyzing Games,Age, Countries, the dashboard identifies opportunities to optimize age and most valuable game. </a:t>
            </a:r>
            <a:endParaRPr sz="1000">
              <a:latin typeface="Times New Roman"/>
              <a:ea typeface="Times New Roman"/>
              <a:cs typeface="Times New Roman"/>
              <a:sym typeface="Times New Roman"/>
            </a:endParaRPr>
          </a:p>
          <a:p>
            <a:pPr indent="0" lvl="0" marL="0" rtl="0" algn="l">
              <a:spcBef>
                <a:spcPts val="1200"/>
              </a:spcBef>
              <a:spcAft>
                <a:spcPts val="0"/>
              </a:spcAft>
              <a:buNone/>
            </a:pPr>
            <a:r>
              <a:rPr lang="en-GB" sz="1200">
                <a:latin typeface="Times New Roman"/>
                <a:ea typeface="Times New Roman"/>
                <a:cs typeface="Times New Roman"/>
                <a:sym typeface="Times New Roman"/>
              </a:rPr>
              <a:t>Trend Identification:</a:t>
            </a:r>
            <a:r>
              <a:rPr lang="en-GB" sz="1000">
                <a:latin typeface="Times New Roman"/>
                <a:ea typeface="Times New Roman"/>
                <a:cs typeface="Times New Roman"/>
                <a:sym typeface="Times New Roman"/>
              </a:rPr>
              <a:t> Using historical Sports data, the dashboard identifies trending game over time. It helps identify seasonal patterns  and the success of certain games and Players. This trend identification empowers the games to plan for future Sports in Olampic more effectively.</a:t>
            </a:r>
            <a:endParaRPr sz="1000">
              <a:latin typeface="Times New Roman"/>
              <a:ea typeface="Times New Roman"/>
              <a:cs typeface="Times New Roman"/>
              <a:sym typeface="Times New Roman"/>
            </a:endParaRPr>
          </a:p>
          <a:p>
            <a:pPr indent="0" lvl="0" marL="0" rtl="0" algn="l">
              <a:spcBef>
                <a:spcPts val="1200"/>
              </a:spcBef>
              <a:spcAft>
                <a:spcPts val="1200"/>
              </a:spcAft>
              <a:buNone/>
            </a:pPr>
            <a:r>
              <a:rPr lang="en-GB" sz="1200">
                <a:latin typeface="Times New Roman"/>
                <a:ea typeface="Times New Roman"/>
                <a:cs typeface="Times New Roman"/>
                <a:sym typeface="Times New Roman"/>
              </a:rPr>
              <a:t>Comprehensive Understanding:</a:t>
            </a:r>
            <a:r>
              <a:rPr lang="en-GB" sz="1000">
                <a:latin typeface="Times New Roman"/>
                <a:ea typeface="Times New Roman"/>
                <a:cs typeface="Times New Roman"/>
                <a:sym typeface="Times New Roman"/>
              </a:rPr>
              <a:t> The Power BI dashboard offers a comprehensive understanding of Sports Played in Olamic. By presenting data on Games, best Player, and season  in centralized platform. This comprehensive understanding enables better decision-making and a more cohesive strategy across all aspects of the Olamic Sports. </a:t>
            </a:r>
            <a:endParaRPr sz="1000">
              <a:latin typeface="Times New Roman"/>
              <a:ea typeface="Times New Roman"/>
              <a:cs typeface="Times New Roman"/>
              <a:sym typeface="Times New Roman"/>
            </a:endParaRPr>
          </a:p>
        </p:txBody>
      </p:sp>
      <p:sp>
        <p:nvSpPr>
          <p:cNvPr id="94" name="Google Shape;94;p14"/>
          <p:cNvSpPr/>
          <p:nvPr/>
        </p:nvSpPr>
        <p:spPr>
          <a:xfrm>
            <a:off x="727650" y="1566550"/>
            <a:ext cx="1374000" cy="4179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Lato"/>
                <a:ea typeface="Lato"/>
                <a:cs typeface="Lato"/>
                <a:sym typeface="Lato"/>
              </a:rPr>
              <a:t>Participant Analysis</a:t>
            </a:r>
            <a:endParaRPr b="1">
              <a:latin typeface="Lato"/>
              <a:ea typeface="Lato"/>
              <a:cs typeface="Lato"/>
              <a:sym typeface="Lato"/>
            </a:endParaRPr>
          </a:p>
        </p:txBody>
      </p:sp>
      <p:sp>
        <p:nvSpPr>
          <p:cNvPr id="95" name="Google Shape;95;p14"/>
          <p:cNvSpPr/>
          <p:nvPr/>
        </p:nvSpPr>
        <p:spPr>
          <a:xfrm>
            <a:off x="727775" y="2145200"/>
            <a:ext cx="1374000" cy="4179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Lato"/>
                <a:ea typeface="Lato"/>
                <a:cs typeface="Lato"/>
                <a:sym typeface="Lato"/>
              </a:rPr>
              <a:t>Medals Analysis</a:t>
            </a:r>
            <a:endParaRPr b="1">
              <a:latin typeface="Lato"/>
              <a:ea typeface="Lato"/>
              <a:cs typeface="Lato"/>
              <a:sym typeface="Lato"/>
            </a:endParaRPr>
          </a:p>
        </p:txBody>
      </p:sp>
      <p:sp>
        <p:nvSpPr>
          <p:cNvPr id="96" name="Google Shape;96;p14"/>
          <p:cNvSpPr/>
          <p:nvPr/>
        </p:nvSpPr>
        <p:spPr>
          <a:xfrm>
            <a:off x="714725" y="2723850"/>
            <a:ext cx="1374000" cy="6267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Lato"/>
                <a:ea typeface="Lato"/>
                <a:cs typeface="Lato"/>
                <a:sym typeface="Lato"/>
              </a:rPr>
              <a:t>Season &amp;  Players Analysis</a:t>
            </a:r>
            <a:endParaRPr b="1">
              <a:latin typeface="Lato"/>
              <a:ea typeface="Lato"/>
              <a:cs typeface="Lato"/>
              <a:sym typeface="Lato"/>
            </a:endParaRPr>
          </a:p>
        </p:txBody>
      </p:sp>
      <p:sp>
        <p:nvSpPr>
          <p:cNvPr id="97" name="Google Shape;97;p14"/>
          <p:cNvSpPr/>
          <p:nvPr/>
        </p:nvSpPr>
        <p:spPr>
          <a:xfrm>
            <a:off x="714725" y="4079700"/>
            <a:ext cx="1374000" cy="4179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Lato"/>
                <a:ea typeface="Lato"/>
                <a:cs typeface="Lato"/>
                <a:sym typeface="Lato"/>
              </a:rPr>
              <a:t>Age Analysis</a:t>
            </a:r>
            <a:endParaRPr b="1">
              <a:latin typeface="Lato"/>
              <a:ea typeface="Lato"/>
              <a:cs typeface="Lato"/>
              <a:sym typeface="Lato"/>
            </a:endParaRPr>
          </a:p>
        </p:txBody>
      </p:sp>
      <p:sp>
        <p:nvSpPr>
          <p:cNvPr id="98" name="Google Shape;98;p14"/>
          <p:cNvSpPr/>
          <p:nvPr/>
        </p:nvSpPr>
        <p:spPr>
          <a:xfrm>
            <a:off x="731050" y="3526850"/>
            <a:ext cx="1374000" cy="417900"/>
          </a:xfrm>
          <a:prstGeom prst="roundRect">
            <a:avLst>
              <a:gd fmla="val 16667" name="adj"/>
            </a:avLst>
          </a:prstGeom>
          <a:solidFill>
            <a:srgbClr val="6FA8D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latin typeface="Lato"/>
                <a:ea typeface="Lato"/>
                <a:cs typeface="Lato"/>
                <a:sym typeface="Lato"/>
              </a:rPr>
              <a:t>Sports Analysis</a:t>
            </a:r>
            <a:endParaRPr b="1">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611975" y="6398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ER Diagram</a:t>
            </a:r>
            <a:endParaRPr/>
          </a:p>
        </p:txBody>
      </p:sp>
      <p:pic>
        <p:nvPicPr>
          <p:cNvPr id="104" name="Google Shape;104;p15"/>
          <p:cNvPicPr preferRelativeResize="0"/>
          <p:nvPr/>
        </p:nvPicPr>
        <p:blipFill>
          <a:blip r:embed="rId3">
            <a:alphaModFix/>
          </a:blip>
          <a:stretch>
            <a:fillRect/>
          </a:stretch>
        </p:blipFill>
        <p:spPr>
          <a:xfrm>
            <a:off x="594600" y="1314350"/>
            <a:ext cx="8021424" cy="3663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8" name="Shape 108"/>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12" name="Shape 112"/>
        <p:cNvGrpSpPr/>
        <p:nvPr/>
      </p:nvGrpSpPr>
      <p:grpSpPr>
        <a:xfrm>
          <a:off x="0" y="0"/>
          <a:ext cx="0" cy="0"/>
          <a:chOff x="0" y="0"/>
          <a:chExt cx="0" cy="0"/>
        </a:xfrm>
      </p:grpSpPr>
      <p:sp>
        <p:nvSpPr>
          <p:cNvPr id="113" name="Google Shape;113;p17"/>
          <p:cNvSpPr txBox="1"/>
          <p:nvPr>
            <p:ph type="title"/>
          </p:nvPr>
        </p:nvSpPr>
        <p:spPr>
          <a:xfrm>
            <a:off x="729450" y="6137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Participant Analysis</a:t>
            </a:r>
            <a:endParaRPr/>
          </a:p>
        </p:txBody>
      </p:sp>
      <p:pic>
        <p:nvPicPr>
          <p:cNvPr id="114" name="Google Shape;114;p17"/>
          <p:cNvPicPr preferRelativeResize="0"/>
          <p:nvPr/>
        </p:nvPicPr>
        <p:blipFill>
          <a:blip r:embed="rId3">
            <a:alphaModFix/>
          </a:blip>
          <a:stretch>
            <a:fillRect/>
          </a:stretch>
        </p:blipFill>
        <p:spPr>
          <a:xfrm>
            <a:off x="881850" y="1485400"/>
            <a:ext cx="4857750" cy="2990850"/>
          </a:xfrm>
          <a:prstGeom prst="rect">
            <a:avLst/>
          </a:prstGeom>
          <a:noFill/>
          <a:ln>
            <a:noFill/>
          </a:ln>
        </p:spPr>
      </p:pic>
      <p:pic>
        <p:nvPicPr>
          <p:cNvPr id="115" name="Google Shape;115;p17"/>
          <p:cNvPicPr preferRelativeResize="0"/>
          <p:nvPr/>
        </p:nvPicPr>
        <p:blipFill>
          <a:blip r:embed="rId4">
            <a:alphaModFix/>
          </a:blip>
          <a:stretch>
            <a:fillRect/>
          </a:stretch>
        </p:blipFill>
        <p:spPr>
          <a:xfrm>
            <a:off x="6100775" y="1485400"/>
            <a:ext cx="1848071" cy="2990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19" name="Shape 119"/>
        <p:cNvGrpSpPr/>
        <p:nvPr/>
      </p:nvGrpSpPr>
      <p:grpSpPr>
        <a:xfrm>
          <a:off x="0" y="0"/>
          <a:ext cx="0" cy="0"/>
          <a:chOff x="0" y="0"/>
          <a:chExt cx="0" cy="0"/>
        </a:xfrm>
      </p:grpSpPr>
      <p:sp>
        <p:nvSpPr>
          <p:cNvPr id="120" name="Google Shape;120;p18"/>
          <p:cNvSpPr txBox="1"/>
          <p:nvPr>
            <p:ph type="title"/>
          </p:nvPr>
        </p:nvSpPr>
        <p:spPr>
          <a:xfrm>
            <a:off x="729450" y="5875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Medals Analysis</a:t>
            </a:r>
            <a:endParaRPr/>
          </a:p>
        </p:txBody>
      </p:sp>
      <p:pic>
        <p:nvPicPr>
          <p:cNvPr id="121" name="Google Shape;121;p18"/>
          <p:cNvPicPr preferRelativeResize="0"/>
          <p:nvPr/>
        </p:nvPicPr>
        <p:blipFill>
          <a:blip r:embed="rId3">
            <a:alphaModFix/>
          </a:blip>
          <a:stretch>
            <a:fillRect/>
          </a:stretch>
        </p:blipFill>
        <p:spPr>
          <a:xfrm>
            <a:off x="441075" y="1394875"/>
            <a:ext cx="3382072" cy="2995200"/>
          </a:xfrm>
          <a:prstGeom prst="rect">
            <a:avLst/>
          </a:prstGeom>
          <a:noFill/>
          <a:ln>
            <a:noFill/>
          </a:ln>
        </p:spPr>
      </p:pic>
      <p:pic>
        <p:nvPicPr>
          <p:cNvPr id="122" name="Google Shape;122;p18"/>
          <p:cNvPicPr preferRelativeResize="0"/>
          <p:nvPr/>
        </p:nvPicPr>
        <p:blipFill>
          <a:blip r:embed="rId4">
            <a:alphaModFix/>
          </a:blip>
          <a:stretch>
            <a:fillRect/>
          </a:stretch>
        </p:blipFill>
        <p:spPr>
          <a:xfrm>
            <a:off x="3998662" y="1323975"/>
            <a:ext cx="1506788" cy="2995200"/>
          </a:xfrm>
          <a:prstGeom prst="rect">
            <a:avLst/>
          </a:prstGeom>
          <a:noFill/>
          <a:ln>
            <a:noFill/>
          </a:ln>
        </p:spPr>
      </p:pic>
      <p:pic>
        <p:nvPicPr>
          <p:cNvPr id="123" name="Google Shape;123;p18"/>
          <p:cNvPicPr preferRelativeResize="0"/>
          <p:nvPr/>
        </p:nvPicPr>
        <p:blipFill>
          <a:blip r:embed="rId5">
            <a:alphaModFix/>
          </a:blip>
          <a:stretch>
            <a:fillRect/>
          </a:stretch>
        </p:blipFill>
        <p:spPr>
          <a:xfrm>
            <a:off x="5581650" y="1580750"/>
            <a:ext cx="3138800" cy="2488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27" name="Shape 127"/>
        <p:cNvGrpSpPr/>
        <p:nvPr/>
      </p:nvGrpSpPr>
      <p:grpSpPr>
        <a:xfrm>
          <a:off x="0" y="0"/>
          <a:ext cx="0" cy="0"/>
          <a:chOff x="0" y="0"/>
          <a:chExt cx="0" cy="0"/>
        </a:xfrm>
      </p:grpSpPr>
      <p:sp>
        <p:nvSpPr>
          <p:cNvPr id="128" name="Google Shape;128;p19"/>
          <p:cNvSpPr txBox="1"/>
          <p:nvPr>
            <p:ph type="title"/>
          </p:nvPr>
        </p:nvSpPr>
        <p:spPr>
          <a:xfrm>
            <a:off x="727650" y="5876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Medals distribution by Season &amp; Players</a:t>
            </a:r>
            <a:endParaRPr/>
          </a:p>
        </p:txBody>
      </p:sp>
      <p:pic>
        <p:nvPicPr>
          <p:cNvPr id="129" name="Google Shape;129;p19"/>
          <p:cNvPicPr preferRelativeResize="0"/>
          <p:nvPr/>
        </p:nvPicPr>
        <p:blipFill>
          <a:blip r:embed="rId3">
            <a:alphaModFix/>
          </a:blip>
          <a:stretch>
            <a:fillRect/>
          </a:stretch>
        </p:blipFill>
        <p:spPr>
          <a:xfrm>
            <a:off x="926325" y="1396850"/>
            <a:ext cx="5912425" cy="1710125"/>
          </a:xfrm>
          <a:prstGeom prst="rect">
            <a:avLst/>
          </a:prstGeom>
          <a:noFill/>
          <a:ln>
            <a:noFill/>
          </a:ln>
        </p:spPr>
      </p:pic>
      <p:pic>
        <p:nvPicPr>
          <p:cNvPr id="130" name="Google Shape;130;p19"/>
          <p:cNvPicPr preferRelativeResize="0"/>
          <p:nvPr/>
        </p:nvPicPr>
        <p:blipFill>
          <a:blip r:embed="rId4">
            <a:alphaModFix/>
          </a:blip>
          <a:stretch>
            <a:fillRect/>
          </a:stretch>
        </p:blipFill>
        <p:spPr>
          <a:xfrm>
            <a:off x="926325" y="3224475"/>
            <a:ext cx="5912425" cy="1710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34" name="Shape 134"/>
        <p:cNvGrpSpPr/>
        <p:nvPr/>
      </p:nvGrpSpPr>
      <p:grpSpPr>
        <a:xfrm>
          <a:off x="0" y="0"/>
          <a:ext cx="0" cy="0"/>
          <a:chOff x="0" y="0"/>
          <a:chExt cx="0" cy="0"/>
        </a:xfrm>
      </p:grpSpPr>
      <p:sp>
        <p:nvSpPr>
          <p:cNvPr id="135" name="Google Shape;135;p20"/>
          <p:cNvSpPr txBox="1"/>
          <p:nvPr>
            <p:ph type="title"/>
          </p:nvPr>
        </p:nvSpPr>
        <p:spPr>
          <a:xfrm>
            <a:off x="729450" y="522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Sports Analysis</a:t>
            </a:r>
            <a:endParaRPr/>
          </a:p>
        </p:txBody>
      </p:sp>
      <p:pic>
        <p:nvPicPr>
          <p:cNvPr id="136" name="Google Shape;136;p20"/>
          <p:cNvPicPr preferRelativeResize="0"/>
          <p:nvPr/>
        </p:nvPicPr>
        <p:blipFill>
          <a:blip r:embed="rId3">
            <a:alphaModFix/>
          </a:blip>
          <a:stretch>
            <a:fillRect/>
          </a:stretch>
        </p:blipFill>
        <p:spPr>
          <a:xfrm>
            <a:off x="887700" y="1387450"/>
            <a:ext cx="6331475" cy="3364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FE2F3"/>
        </a:solidFill>
      </p:bgPr>
    </p:bg>
    <p:spTree>
      <p:nvGrpSpPr>
        <p:cNvPr id="140" name="Shape 140"/>
        <p:cNvGrpSpPr/>
        <p:nvPr/>
      </p:nvGrpSpPr>
      <p:grpSpPr>
        <a:xfrm>
          <a:off x="0" y="0"/>
          <a:ext cx="0" cy="0"/>
          <a:chOff x="0" y="0"/>
          <a:chExt cx="0" cy="0"/>
        </a:xfrm>
      </p:grpSpPr>
      <p:sp>
        <p:nvSpPr>
          <p:cNvPr id="141" name="Google Shape;141;p21"/>
          <p:cNvSpPr txBox="1"/>
          <p:nvPr>
            <p:ph type="title"/>
          </p:nvPr>
        </p:nvSpPr>
        <p:spPr>
          <a:xfrm>
            <a:off x="729450" y="5353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Age Analysis</a:t>
            </a:r>
            <a:endParaRPr/>
          </a:p>
        </p:txBody>
      </p:sp>
      <p:pic>
        <p:nvPicPr>
          <p:cNvPr id="142" name="Google Shape;142;p21"/>
          <p:cNvPicPr preferRelativeResize="0"/>
          <p:nvPr/>
        </p:nvPicPr>
        <p:blipFill>
          <a:blip r:embed="rId3">
            <a:alphaModFix/>
          </a:blip>
          <a:stretch>
            <a:fillRect/>
          </a:stretch>
        </p:blipFill>
        <p:spPr>
          <a:xfrm>
            <a:off x="729450" y="1495025"/>
            <a:ext cx="7341500" cy="3204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