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32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32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797db056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797db056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797db056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797db056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5caea7a2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5caea7a2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5caea7a2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5caea7a2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5caea7a2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5caea7a2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5caea7a2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5caea7a2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5caea7a2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5caea7a2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5caea7a2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5caea7a2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5caea7a2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5caea7a2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5caea7a2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5caea7a2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5caea7a2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5caea7a2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797db05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797db05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797db05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797db05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797db056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797db056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797db056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797db056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42325"/>
            <a:ext cx="9144000" cy="5185825"/>
          </a:xfrm>
          <a:prstGeom prst="rect">
            <a:avLst/>
          </a:prstGeom>
          <a:noFill/>
          <a:ln>
            <a:noFill/>
          </a:ln>
        </p:spPr>
      </p:pic>
      <p:sp>
        <p:nvSpPr>
          <p:cNvPr id="57" name="Google Shape;57;p13"/>
          <p:cNvSpPr txBox="1"/>
          <p:nvPr/>
        </p:nvSpPr>
        <p:spPr>
          <a:xfrm>
            <a:off x="465750" y="2166025"/>
            <a:ext cx="7605900" cy="14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sp>
        <p:nvSpPr>
          <p:cNvPr id="58" name="Google Shape;58;p13"/>
          <p:cNvSpPr txBox="1"/>
          <p:nvPr/>
        </p:nvSpPr>
        <p:spPr>
          <a:xfrm>
            <a:off x="2539950" y="1820325"/>
            <a:ext cx="406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nvSpPr>
        <p:spPr>
          <a:xfrm>
            <a:off x="2413000" y="1533875"/>
            <a:ext cx="40641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Times New Roman"/>
                <a:ea typeface="Times New Roman"/>
                <a:cs typeface="Times New Roman"/>
                <a:sym typeface="Times New Roman"/>
              </a:rPr>
              <a:t>PROJECT SEMINAR ON</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Times New Roman"/>
              <a:ea typeface="Times New Roman"/>
              <a:cs typeface="Times New Roman"/>
              <a:sym typeface="Times New Roman"/>
            </a:endParaRPr>
          </a:p>
        </p:txBody>
      </p:sp>
      <p:sp>
        <p:nvSpPr>
          <p:cNvPr id="60" name="Google Shape;60;p13"/>
          <p:cNvSpPr txBox="1"/>
          <p:nvPr/>
        </p:nvSpPr>
        <p:spPr>
          <a:xfrm>
            <a:off x="754950" y="2060225"/>
            <a:ext cx="7316700" cy="9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latin typeface="Times New Roman"/>
                <a:ea typeface="Times New Roman"/>
                <a:cs typeface="Times New Roman"/>
                <a:sym typeface="Times New Roman"/>
              </a:rPr>
              <a:t>FACE AND EYE DETECTION USING PYTHON AND ARTIFICIAL INTELLIGENCE</a:t>
            </a:r>
            <a:endParaRPr sz="1700">
              <a:latin typeface="Times New Roman"/>
              <a:ea typeface="Times New Roman"/>
              <a:cs typeface="Times New Roman"/>
              <a:sym typeface="Times New Roman"/>
            </a:endParaRPr>
          </a:p>
        </p:txBody>
      </p:sp>
      <p:sp>
        <p:nvSpPr>
          <p:cNvPr id="61" name="Google Shape;61;p13"/>
          <p:cNvSpPr txBox="1"/>
          <p:nvPr/>
        </p:nvSpPr>
        <p:spPr>
          <a:xfrm>
            <a:off x="311700" y="3153850"/>
            <a:ext cx="2977500" cy="14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latin typeface="Times New Roman"/>
                <a:ea typeface="Times New Roman"/>
                <a:cs typeface="Times New Roman"/>
                <a:sym typeface="Times New Roman"/>
              </a:rPr>
              <a:t>Under the Esteemed Guidance of</a:t>
            </a:r>
            <a:endParaRPr b="1" sz="1500" u="sng">
              <a:latin typeface="Times New Roman"/>
              <a:ea typeface="Times New Roman"/>
              <a:cs typeface="Times New Roman"/>
              <a:sym typeface="Times New Roman"/>
            </a:endParaRPr>
          </a:p>
          <a:p>
            <a:pPr indent="0" lvl="0" marL="0" rtl="0" algn="ctr">
              <a:spcBef>
                <a:spcPts val="0"/>
              </a:spcBef>
              <a:spcAft>
                <a:spcPts val="0"/>
              </a:spcAft>
              <a:buNone/>
            </a:pPr>
            <a:r>
              <a:rPr b="1" lang="en" sz="1500">
                <a:latin typeface="Times New Roman"/>
                <a:ea typeface="Times New Roman"/>
                <a:cs typeface="Times New Roman"/>
                <a:sym typeface="Times New Roman"/>
              </a:rPr>
              <a:t>Mr.T.Nagarjun</a:t>
            </a:r>
            <a:endParaRPr b="1" sz="1500">
              <a:latin typeface="Times New Roman"/>
              <a:ea typeface="Times New Roman"/>
              <a:cs typeface="Times New Roman"/>
              <a:sym typeface="Times New Roman"/>
            </a:endParaRPr>
          </a:p>
          <a:p>
            <a:pPr indent="0" lvl="0" marL="0" rtl="0" algn="ctr">
              <a:spcBef>
                <a:spcPts val="0"/>
              </a:spcBef>
              <a:spcAft>
                <a:spcPts val="0"/>
              </a:spcAft>
              <a:buNone/>
            </a:pPr>
            <a:r>
              <a:rPr b="1" lang="en" sz="1500">
                <a:latin typeface="Times New Roman"/>
                <a:ea typeface="Times New Roman"/>
                <a:cs typeface="Times New Roman"/>
                <a:sym typeface="Times New Roman"/>
              </a:rPr>
              <a:t>Assistant Professor of C.S.E</a:t>
            </a:r>
            <a:endParaRPr b="1" sz="1500">
              <a:latin typeface="Times New Roman"/>
              <a:ea typeface="Times New Roman"/>
              <a:cs typeface="Times New Roman"/>
              <a:sym typeface="Times New Roman"/>
            </a:endParaRPr>
          </a:p>
        </p:txBody>
      </p:sp>
      <p:sp>
        <p:nvSpPr>
          <p:cNvPr id="62" name="Google Shape;62;p13"/>
          <p:cNvSpPr txBox="1"/>
          <p:nvPr/>
        </p:nvSpPr>
        <p:spPr>
          <a:xfrm>
            <a:off x="4494400" y="3150250"/>
            <a:ext cx="4593000" cy="15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Abhishek Banda                      167W1A0597</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Duggu Harish Kumar             167W1A0598</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Ankit                                        167W1A05A0</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Ejenthkar Amarnath Ajay     157W1A0521</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Katakam Nagaraju                 157W1A0535</a:t>
            </a:r>
            <a:endParaRPr b="1">
              <a:latin typeface="Times New Roman"/>
              <a:ea typeface="Times New Roman"/>
              <a:cs typeface="Times New Roman"/>
              <a:sym typeface="Times New Roman"/>
            </a:endParaRPr>
          </a:p>
        </p:txBody>
      </p:sp>
      <p:sp>
        <p:nvSpPr>
          <p:cNvPr id="63" name="Google Shape;63;p13"/>
          <p:cNvSpPr txBox="1"/>
          <p:nvPr/>
        </p:nvSpPr>
        <p:spPr>
          <a:xfrm>
            <a:off x="4064000" y="4035775"/>
            <a:ext cx="406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2"/>
          <p:cNvPicPr preferRelativeResize="0"/>
          <p:nvPr/>
        </p:nvPicPr>
        <p:blipFill>
          <a:blip r:embed="rId3">
            <a:alphaModFix/>
          </a:blip>
          <a:stretch>
            <a:fillRect/>
          </a:stretch>
        </p:blipFill>
        <p:spPr>
          <a:xfrm>
            <a:off x="3" y="0"/>
            <a:ext cx="9143999" cy="5141299"/>
          </a:xfrm>
          <a:prstGeom prst="rect">
            <a:avLst/>
          </a:prstGeom>
          <a:noFill/>
          <a:ln>
            <a:noFill/>
          </a:ln>
        </p:spPr>
      </p:pic>
      <p:sp>
        <p:nvSpPr>
          <p:cNvPr id="148" name="Google Shape;148;p22"/>
          <p:cNvSpPr txBox="1"/>
          <p:nvPr/>
        </p:nvSpPr>
        <p:spPr>
          <a:xfrm>
            <a:off x="2438563" y="3978775"/>
            <a:ext cx="42669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1C4587"/>
                </a:solidFill>
                <a:latin typeface="Times New Roman"/>
                <a:ea typeface="Times New Roman"/>
                <a:cs typeface="Times New Roman"/>
                <a:sym typeface="Times New Roman"/>
              </a:rPr>
              <a:t>Figure:</a:t>
            </a:r>
            <a:r>
              <a:rPr lang="en" sz="1000">
                <a:solidFill>
                  <a:srgbClr val="1C4587"/>
                </a:solidFill>
                <a:latin typeface="Times New Roman"/>
                <a:ea typeface="Times New Roman"/>
                <a:cs typeface="Times New Roman"/>
                <a:sym typeface="Times New Roman"/>
              </a:rPr>
              <a:t>Running</a:t>
            </a:r>
            <a:r>
              <a:rPr lang="en" sz="1000">
                <a:solidFill>
                  <a:srgbClr val="1C4587"/>
                </a:solidFill>
                <a:latin typeface="Times New Roman"/>
                <a:ea typeface="Times New Roman"/>
                <a:cs typeface="Times New Roman"/>
                <a:sym typeface="Times New Roman"/>
              </a:rPr>
              <a:t> Code and Files in Spyder</a:t>
            </a:r>
            <a:endParaRPr sz="1000">
              <a:solidFill>
                <a:srgbClr val="1C4587"/>
              </a:solidFill>
              <a:latin typeface="Times New Roman"/>
              <a:ea typeface="Times New Roman"/>
              <a:cs typeface="Times New Roman"/>
              <a:sym typeface="Times New Roman"/>
            </a:endParaRPr>
          </a:p>
        </p:txBody>
      </p:sp>
      <p:pic>
        <p:nvPicPr>
          <p:cNvPr id="149" name="Google Shape;149;p22"/>
          <p:cNvPicPr preferRelativeResize="0"/>
          <p:nvPr/>
        </p:nvPicPr>
        <p:blipFill>
          <a:blip r:embed="rId4">
            <a:alphaModFix/>
          </a:blip>
          <a:stretch>
            <a:fillRect/>
          </a:stretch>
        </p:blipFill>
        <p:spPr>
          <a:xfrm>
            <a:off x="1719263" y="514338"/>
            <a:ext cx="5705475" cy="3286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6" name="Google Shape;156;p23"/>
          <p:cNvPicPr preferRelativeResize="0"/>
          <p:nvPr/>
        </p:nvPicPr>
        <p:blipFill>
          <a:blip r:embed="rId3">
            <a:alphaModFix/>
          </a:blip>
          <a:stretch>
            <a:fillRect/>
          </a:stretch>
        </p:blipFill>
        <p:spPr>
          <a:xfrm>
            <a:off x="3" y="0"/>
            <a:ext cx="9143999" cy="5141299"/>
          </a:xfrm>
          <a:prstGeom prst="rect">
            <a:avLst/>
          </a:prstGeom>
          <a:noFill/>
          <a:ln>
            <a:noFill/>
          </a:ln>
        </p:spPr>
      </p:pic>
      <p:sp>
        <p:nvSpPr>
          <p:cNvPr id="157" name="Google Shape;157;p23"/>
          <p:cNvSpPr txBox="1"/>
          <p:nvPr/>
        </p:nvSpPr>
        <p:spPr>
          <a:xfrm>
            <a:off x="2674575" y="3972575"/>
            <a:ext cx="3745800" cy="43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1C4587"/>
                </a:solidFill>
                <a:latin typeface="Times New Roman"/>
                <a:ea typeface="Times New Roman"/>
                <a:cs typeface="Times New Roman"/>
                <a:sym typeface="Times New Roman"/>
              </a:rPr>
              <a:t>Figure: Face and Eyes Detected</a:t>
            </a:r>
            <a:endParaRPr sz="1000">
              <a:solidFill>
                <a:srgbClr val="1C4587"/>
              </a:solidFill>
              <a:latin typeface="Times New Roman"/>
              <a:ea typeface="Times New Roman"/>
              <a:cs typeface="Times New Roman"/>
              <a:sym typeface="Times New Roman"/>
            </a:endParaRPr>
          </a:p>
        </p:txBody>
      </p:sp>
      <p:pic>
        <p:nvPicPr>
          <p:cNvPr id="158" name="Google Shape;158;p23"/>
          <p:cNvPicPr preferRelativeResize="0"/>
          <p:nvPr/>
        </p:nvPicPr>
        <p:blipFill>
          <a:blip r:embed="rId4">
            <a:alphaModFix/>
          </a:blip>
          <a:stretch>
            <a:fillRect/>
          </a:stretch>
        </p:blipFill>
        <p:spPr>
          <a:xfrm>
            <a:off x="1689975" y="514350"/>
            <a:ext cx="5715000" cy="3238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5" name="Google Shape;165;p24"/>
          <p:cNvPicPr preferRelativeResize="0"/>
          <p:nvPr/>
        </p:nvPicPr>
        <p:blipFill>
          <a:blip r:embed="rId3">
            <a:alphaModFix/>
          </a:blip>
          <a:stretch>
            <a:fillRect/>
          </a:stretch>
        </p:blipFill>
        <p:spPr>
          <a:xfrm>
            <a:off x="3" y="0"/>
            <a:ext cx="9147914" cy="5143500"/>
          </a:xfrm>
          <a:prstGeom prst="rect">
            <a:avLst/>
          </a:prstGeom>
          <a:noFill/>
          <a:ln>
            <a:noFill/>
          </a:ln>
        </p:spPr>
      </p:pic>
      <p:sp>
        <p:nvSpPr>
          <p:cNvPr id="166" name="Google Shape;166;p24"/>
          <p:cNvSpPr txBox="1"/>
          <p:nvPr/>
        </p:nvSpPr>
        <p:spPr>
          <a:xfrm>
            <a:off x="2939100" y="445025"/>
            <a:ext cx="32658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solidFill>
                  <a:srgbClr val="1C4587"/>
                </a:solidFill>
                <a:latin typeface="Times New Roman"/>
                <a:ea typeface="Times New Roman"/>
                <a:cs typeface="Times New Roman"/>
                <a:sym typeface="Times New Roman"/>
              </a:rPr>
              <a:t>Pros and Cons</a:t>
            </a:r>
            <a:endParaRPr b="1" sz="2000" u="sng">
              <a:solidFill>
                <a:srgbClr val="1C4587"/>
              </a:solidFill>
              <a:latin typeface="Times New Roman"/>
              <a:ea typeface="Times New Roman"/>
              <a:cs typeface="Times New Roman"/>
              <a:sym typeface="Times New Roman"/>
            </a:endParaRPr>
          </a:p>
        </p:txBody>
      </p:sp>
      <p:sp>
        <p:nvSpPr>
          <p:cNvPr id="167" name="Google Shape;167;p24"/>
          <p:cNvSpPr txBox="1"/>
          <p:nvPr/>
        </p:nvSpPr>
        <p:spPr>
          <a:xfrm>
            <a:off x="288000" y="910050"/>
            <a:ext cx="8544300" cy="383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Pros</a:t>
            </a:r>
            <a:endParaRPr b="1">
              <a:latin typeface="Times New Roman"/>
              <a:ea typeface="Times New Roman"/>
              <a:cs typeface="Times New Roman"/>
              <a:sym typeface="Times New Roman"/>
            </a:endParaRPr>
          </a:p>
          <a:p>
            <a:pPr indent="0" lvl="0" marL="457200" rtl="0" algn="l">
              <a:spcBef>
                <a:spcPts val="0"/>
              </a:spcBef>
              <a:spcAft>
                <a:spcPts val="0"/>
              </a:spcAft>
              <a:buNone/>
            </a:pPr>
            <a:r>
              <a:t/>
            </a:r>
            <a:endParaRPr b="1">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There are many benefits to face recognition systems such as its </a:t>
            </a:r>
            <a:r>
              <a:rPr lang="en">
                <a:latin typeface="Times New Roman"/>
                <a:ea typeface="Times New Roman"/>
                <a:cs typeface="Times New Roman"/>
                <a:sym typeface="Times New Roman"/>
              </a:rPr>
              <a:t>convenience and Social acceptability.all you need is your picture taken for it to work.</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Face recognition is easy to use and in many cases it can be Performed without a person knowing.</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Face recognition is also one of the most inexpensive biometric in the market and its price should continue to go down.</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Cons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Face recognition systems can’t tell the difference between identical twins.</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25"/>
          <p:cNvPicPr preferRelativeResize="0"/>
          <p:nvPr/>
        </p:nvPicPr>
        <p:blipFill>
          <a:blip r:embed="rId3">
            <a:alphaModFix/>
          </a:blip>
          <a:stretch>
            <a:fillRect/>
          </a:stretch>
        </p:blipFill>
        <p:spPr>
          <a:xfrm>
            <a:off x="-1960" y="0"/>
            <a:ext cx="9147914" cy="5143500"/>
          </a:xfrm>
          <a:prstGeom prst="rect">
            <a:avLst/>
          </a:prstGeom>
          <a:noFill/>
          <a:ln>
            <a:noFill/>
          </a:ln>
        </p:spPr>
      </p:pic>
      <p:sp>
        <p:nvSpPr>
          <p:cNvPr id="175" name="Google Shape;175;p25"/>
          <p:cNvSpPr txBox="1"/>
          <p:nvPr/>
        </p:nvSpPr>
        <p:spPr>
          <a:xfrm>
            <a:off x="3067800" y="276275"/>
            <a:ext cx="3012300" cy="9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solidFill>
                  <a:srgbClr val="1C4587"/>
                </a:solidFill>
                <a:latin typeface="Times New Roman"/>
                <a:ea typeface="Times New Roman"/>
                <a:cs typeface="Times New Roman"/>
                <a:sym typeface="Times New Roman"/>
              </a:rPr>
              <a:t>Usability</a:t>
            </a:r>
            <a:endParaRPr b="1" sz="2000" u="sng">
              <a:solidFill>
                <a:srgbClr val="1C4587"/>
              </a:solidFill>
              <a:latin typeface="Times New Roman"/>
              <a:ea typeface="Times New Roman"/>
              <a:cs typeface="Times New Roman"/>
              <a:sym typeface="Times New Roman"/>
            </a:endParaRPr>
          </a:p>
        </p:txBody>
      </p:sp>
      <p:sp>
        <p:nvSpPr>
          <p:cNvPr id="176" name="Google Shape;176;p25"/>
          <p:cNvSpPr txBox="1"/>
          <p:nvPr/>
        </p:nvSpPr>
        <p:spPr>
          <a:xfrm>
            <a:off x="311700" y="1152475"/>
            <a:ext cx="8777400" cy="356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Face Detection is the first and essential step for face recognition,and it is used to detect faces in images.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It is part of object detection and can use in many areas such as security,</a:t>
            </a:r>
            <a:r>
              <a:rPr lang="en">
                <a:latin typeface="Times New Roman"/>
                <a:ea typeface="Times New Roman"/>
                <a:cs typeface="Times New Roman"/>
                <a:sym typeface="Times New Roman"/>
              </a:rPr>
              <a:t>biometrics</a:t>
            </a:r>
            <a:r>
              <a:rPr lang="en">
                <a:latin typeface="Times New Roman"/>
                <a:ea typeface="Times New Roman"/>
                <a:cs typeface="Times New Roman"/>
                <a:sym typeface="Times New Roman"/>
              </a:rPr>
              <a:t>,law enforcement,entertainment,personal safety,etc.</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Object</a:t>
            </a:r>
            <a:r>
              <a:rPr lang="en">
                <a:latin typeface="Times New Roman"/>
                <a:ea typeface="Times New Roman"/>
                <a:cs typeface="Times New Roman"/>
                <a:sym typeface="Times New Roman"/>
              </a:rPr>
              <a:t> detection such as face and eye detection is an important step in many vision based applications which may include video surveillance,tracking,medical analysis,facial expression.</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3" name="Google Shape;183;p26"/>
          <p:cNvPicPr preferRelativeResize="0"/>
          <p:nvPr/>
        </p:nvPicPr>
        <p:blipFill>
          <a:blip r:embed="rId3">
            <a:alphaModFix/>
          </a:blip>
          <a:stretch>
            <a:fillRect/>
          </a:stretch>
        </p:blipFill>
        <p:spPr>
          <a:xfrm>
            <a:off x="3" y="0"/>
            <a:ext cx="9143999" cy="5141299"/>
          </a:xfrm>
          <a:prstGeom prst="rect">
            <a:avLst/>
          </a:prstGeom>
          <a:noFill/>
          <a:ln>
            <a:noFill/>
          </a:ln>
        </p:spPr>
      </p:pic>
      <p:sp>
        <p:nvSpPr>
          <p:cNvPr id="184" name="Google Shape;184;p26"/>
          <p:cNvSpPr txBox="1"/>
          <p:nvPr/>
        </p:nvSpPr>
        <p:spPr>
          <a:xfrm>
            <a:off x="3143550" y="427025"/>
            <a:ext cx="2856900" cy="60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solidFill>
                  <a:srgbClr val="1C4587"/>
                </a:solidFill>
                <a:latin typeface="Times New Roman"/>
                <a:ea typeface="Times New Roman"/>
                <a:cs typeface="Times New Roman"/>
                <a:sym typeface="Times New Roman"/>
              </a:rPr>
              <a:t>Conclusion</a:t>
            </a:r>
            <a:endParaRPr b="1" sz="2000" u="sng">
              <a:solidFill>
                <a:srgbClr val="1C4587"/>
              </a:solidFill>
              <a:latin typeface="Times New Roman"/>
              <a:ea typeface="Times New Roman"/>
              <a:cs typeface="Times New Roman"/>
              <a:sym typeface="Times New Roman"/>
            </a:endParaRPr>
          </a:p>
        </p:txBody>
      </p:sp>
      <p:sp>
        <p:nvSpPr>
          <p:cNvPr id="185" name="Google Shape;185;p26"/>
          <p:cNvSpPr txBox="1"/>
          <p:nvPr/>
        </p:nvSpPr>
        <p:spPr>
          <a:xfrm>
            <a:off x="357100" y="990675"/>
            <a:ext cx="7793100" cy="3525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Face recognition technology has come a long way in the last twenty years. Today, machines are able to automatically verify identity information for secure transactions, for surveillance and security tasks, and for access control to buildings etc.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These applications usually work in controlled environments and recognition algorithms can take advantage of the environmental constraints to obtain high recognition accuracy.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 However, next generation face recognition systems are going to have widespread application in smart environments -- where computers and machines are more like helpful assistants.</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2" name="Google Shape;192;p27"/>
          <p:cNvPicPr preferRelativeResize="0"/>
          <p:nvPr/>
        </p:nvPicPr>
        <p:blipFill>
          <a:blip r:embed="rId3">
            <a:alphaModFix/>
          </a:blip>
          <a:stretch>
            <a:fillRect/>
          </a:stretch>
        </p:blipFill>
        <p:spPr>
          <a:xfrm>
            <a:off x="-23047" y="0"/>
            <a:ext cx="9143999" cy="5141299"/>
          </a:xfrm>
          <a:prstGeom prst="rect">
            <a:avLst/>
          </a:prstGeom>
          <a:noFill/>
          <a:ln>
            <a:noFill/>
          </a:ln>
        </p:spPr>
      </p:pic>
      <p:sp>
        <p:nvSpPr>
          <p:cNvPr id="193" name="Google Shape;193;p27"/>
          <p:cNvSpPr txBox="1"/>
          <p:nvPr/>
        </p:nvSpPr>
        <p:spPr>
          <a:xfrm>
            <a:off x="2350000" y="1370825"/>
            <a:ext cx="1301700" cy="7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txBox="1"/>
          <p:nvPr/>
        </p:nvSpPr>
        <p:spPr>
          <a:xfrm>
            <a:off x="2832600" y="351350"/>
            <a:ext cx="3478800" cy="9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solidFill>
                  <a:srgbClr val="1C4587"/>
                </a:solidFill>
                <a:latin typeface="Times New Roman"/>
                <a:ea typeface="Times New Roman"/>
                <a:cs typeface="Times New Roman"/>
                <a:sym typeface="Times New Roman"/>
              </a:rPr>
              <a:t>Future </a:t>
            </a:r>
            <a:r>
              <a:rPr b="1" lang="en" sz="2000" u="sng">
                <a:solidFill>
                  <a:srgbClr val="1C4587"/>
                </a:solidFill>
                <a:latin typeface="Times New Roman"/>
                <a:ea typeface="Times New Roman"/>
                <a:cs typeface="Times New Roman"/>
                <a:sym typeface="Times New Roman"/>
              </a:rPr>
              <a:t>Enhancement</a:t>
            </a:r>
            <a:endParaRPr b="1" sz="2000" u="sng">
              <a:solidFill>
                <a:srgbClr val="1C4587"/>
              </a:solidFill>
              <a:latin typeface="Times New Roman"/>
              <a:ea typeface="Times New Roman"/>
              <a:cs typeface="Times New Roman"/>
              <a:sym typeface="Times New Roman"/>
            </a:endParaRPr>
          </a:p>
        </p:txBody>
      </p:sp>
      <p:sp>
        <p:nvSpPr>
          <p:cNvPr id="195" name="Google Shape;195;p27"/>
          <p:cNvSpPr txBox="1"/>
          <p:nvPr/>
        </p:nvSpPr>
        <p:spPr>
          <a:xfrm>
            <a:off x="253425" y="910050"/>
            <a:ext cx="8438100" cy="3830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Face recognition systems used today work very well under constrained conditions, although all systems work much better with frontal mug-shot images and constant lighting.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All current face recognition algorithms fail under the vastly varying conditions under which humans need to and are able to identify other people.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 Next generation person recognition systems will need to recognize people in real-time and in much less constrained situations.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Cameras and microphones today are very small, light-weight and have been successfully integrated with wearable systems. Audio and video based recognition systems have the critical advantage that they use the modalities humans use for recognition.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Finally, researchers are beginning to demonstrate that unobtrusive audio-and-video based person identification systems can achieve high recognition rates without requiring the user to be in highly controlled environments</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2" name="Google Shape;202;p28"/>
          <p:cNvPicPr preferRelativeResize="0"/>
          <p:nvPr/>
        </p:nvPicPr>
        <p:blipFill>
          <a:blip r:embed="rId3">
            <a:alphaModFix/>
          </a:blip>
          <a:stretch>
            <a:fillRect/>
          </a:stretch>
        </p:blipFill>
        <p:spPr>
          <a:xfrm>
            <a:off x="3" y="0"/>
            <a:ext cx="9143999" cy="5141299"/>
          </a:xfrm>
          <a:prstGeom prst="rect">
            <a:avLst/>
          </a:prstGeom>
          <a:noFill/>
          <a:ln>
            <a:noFill/>
          </a:ln>
        </p:spPr>
      </p:pic>
      <p:sp>
        <p:nvSpPr>
          <p:cNvPr id="203" name="Google Shape;203;p28"/>
          <p:cNvSpPr txBox="1"/>
          <p:nvPr/>
        </p:nvSpPr>
        <p:spPr>
          <a:xfrm>
            <a:off x="2383350" y="2038950"/>
            <a:ext cx="4377300" cy="170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rgbClr val="1C4587"/>
                </a:solidFill>
                <a:latin typeface="Times New Roman"/>
                <a:ea typeface="Times New Roman"/>
                <a:cs typeface="Times New Roman"/>
                <a:sym typeface="Times New Roman"/>
              </a:rPr>
              <a:t>Thank you</a:t>
            </a:r>
            <a:endParaRPr sz="3600" u="sng">
              <a:solidFill>
                <a:srgbClr val="1C4587"/>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0" name="Google Shape;70;p14"/>
          <p:cNvPicPr preferRelativeResize="0"/>
          <p:nvPr/>
        </p:nvPicPr>
        <p:blipFill>
          <a:blip r:embed="rId3">
            <a:alphaModFix/>
          </a:blip>
          <a:stretch>
            <a:fillRect/>
          </a:stretch>
        </p:blipFill>
        <p:spPr>
          <a:xfrm>
            <a:off x="-24700" y="15000"/>
            <a:ext cx="9147914" cy="5143500"/>
          </a:xfrm>
          <a:prstGeom prst="rect">
            <a:avLst/>
          </a:prstGeom>
          <a:noFill/>
          <a:ln>
            <a:noFill/>
          </a:ln>
        </p:spPr>
      </p:pic>
      <p:sp>
        <p:nvSpPr>
          <p:cNvPr id="71" name="Google Shape;71;p14"/>
          <p:cNvSpPr txBox="1"/>
          <p:nvPr/>
        </p:nvSpPr>
        <p:spPr>
          <a:xfrm>
            <a:off x="1255900" y="1185325"/>
            <a:ext cx="406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nvSpPr>
        <p:spPr>
          <a:xfrm>
            <a:off x="507900" y="277350"/>
            <a:ext cx="4064100" cy="47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u="sng">
                <a:solidFill>
                  <a:srgbClr val="1C4587"/>
                </a:solidFill>
                <a:latin typeface="Times New Roman"/>
                <a:ea typeface="Times New Roman"/>
                <a:cs typeface="Times New Roman"/>
                <a:sym typeface="Times New Roman"/>
              </a:rPr>
              <a:t>CONTENTS</a:t>
            </a:r>
            <a:endParaRPr b="1" sz="2000" u="sng">
              <a:solidFill>
                <a:srgbClr val="1C4587"/>
              </a:solidFill>
              <a:latin typeface="Times New Roman"/>
              <a:ea typeface="Times New Roman"/>
              <a:cs typeface="Times New Roman"/>
              <a:sym typeface="Times New Roman"/>
            </a:endParaRPr>
          </a:p>
        </p:txBody>
      </p:sp>
      <p:sp>
        <p:nvSpPr>
          <p:cNvPr id="73" name="Google Shape;73;p14"/>
          <p:cNvSpPr txBox="1"/>
          <p:nvPr/>
        </p:nvSpPr>
        <p:spPr>
          <a:xfrm>
            <a:off x="747900" y="1545175"/>
            <a:ext cx="4064100" cy="47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311700" y="727650"/>
            <a:ext cx="4064100" cy="371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Abstract</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System Specifications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Algorithm</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Screenshots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Pros and Cons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Usability</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Future Enhancement</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457200" rtl="0" algn="l">
              <a:spcBef>
                <a:spcPts val="0"/>
              </a:spcBef>
              <a:spcAft>
                <a:spcPts val="0"/>
              </a:spcAft>
              <a:buNone/>
            </a:pPr>
            <a:r>
              <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1" name="Google Shape;81;p15"/>
          <p:cNvPicPr preferRelativeResize="0"/>
          <p:nvPr/>
        </p:nvPicPr>
        <p:blipFill>
          <a:blip r:embed="rId3">
            <a:alphaModFix/>
          </a:blip>
          <a:stretch>
            <a:fillRect/>
          </a:stretch>
        </p:blipFill>
        <p:spPr>
          <a:xfrm>
            <a:off x="-3915" y="0"/>
            <a:ext cx="9147914" cy="5143500"/>
          </a:xfrm>
          <a:prstGeom prst="rect">
            <a:avLst/>
          </a:prstGeom>
          <a:noFill/>
          <a:ln>
            <a:noFill/>
          </a:ln>
        </p:spPr>
      </p:pic>
      <p:sp>
        <p:nvSpPr>
          <p:cNvPr id="82" name="Google Shape;82;p15"/>
          <p:cNvSpPr txBox="1"/>
          <p:nvPr/>
        </p:nvSpPr>
        <p:spPr>
          <a:xfrm>
            <a:off x="2539950" y="445025"/>
            <a:ext cx="40641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solidFill>
                  <a:srgbClr val="1C4587"/>
                </a:solidFill>
                <a:latin typeface="Times New Roman"/>
                <a:ea typeface="Times New Roman"/>
                <a:cs typeface="Times New Roman"/>
                <a:sym typeface="Times New Roman"/>
              </a:rPr>
              <a:t>Abstract</a:t>
            </a:r>
            <a:endParaRPr b="1" sz="2000" u="sng">
              <a:solidFill>
                <a:srgbClr val="1C4587"/>
              </a:solidFill>
              <a:latin typeface="Times New Roman"/>
              <a:ea typeface="Times New Roman"/>
              <a:cs typeface="Times New Roman"/>
              <a:sym typeface="Times New Roman"/>
            </a:endParaRPr>
          </a:p>
        </p:txBody>
      </p:sp>
      <p:sp>
        <p:nvSpPr>
          <p:cNvPr id="83" name="Google Shape;83;p15"/>
          <p:cNvSpPr txBox="1"/>
          <p:nvPr/>
        </p:nvSpPr>
        <p:spPr>
          <a:xfrm>
            <a:off x="374375" y="1382350"/>
            <a:ext cx="33177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162275" y="987775"/>
            <a:ext cx="8932200" cy="3873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Face detection can be regarded as a specific case of object-class detection.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solidFill>
                  <a:schemeClr val="dk1"/>
                </a:solidFill>
                <a:latin typeface="Times New Roman"/>
                <a:ea typeface="Times New Roman"/>
                <a:cs typeface="Times New Roman"/>
                <a:sym typeface="Times New Roman"/>
              </a:rPr>
              <a:t>In object-class detection, the task is to find the locations and sizes of all objects in an image that belong to a given class.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Firstly, the possible human eye regions are detected by testing all the valley regions in the gray level image.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Then the genetic algorithm is used to generate all the possible face regions which include the eyebrows, the iris, the nostril and the mouth corners.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1" name="Google Shape;91;p16"/>
          <p:cNvPicPr preferRelativeResize="0"/>
          <p:nvPr/>
        </p:nvPicPr>
        <p:blipFill>
          <a:blip r:embed="rId3">
            <a:alphaModFix/>
          </a:blip>
          <a:stretch>
            <a:fillRect/>
          </a:stretch>
        </p:blipFill>
        <p:spPr>
          <a:xfrm>
            <a:off x="0" y="0"/>
            <a:ext cx="9143999" cy="5141299"/>
          </a:xfrm>
          <a:prstGeom prst="rect">
            <a:avLst/>
          </a:prstGeom>
          <a:noFill/>
          <a:ln>
            <a:noFill/>
          </a:ln>
        </p:spPr>
      </p:pic>
      <p:sp>
        <p:nvSpPr>
          <p:cNvPr id="92" name="Google Shape;92;p16"/>
          <p:cNvSpPr txBox="1"/>
          <p:nvPr/>
        </p:nvSpPr>
        <p:spPr>
          <a:xfrm>
            <a:off x="2913150" y="320850"/>
            <a:ext cx="3317700" cy="3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solidFill>
                  <a:srgbClr val="1C4587"/>
                </a:solidFill>
                <a:latin typeface="Times New Roman"/>
                <a:ea typeface="Times New Roman"/>
                <a:cs typeface="Times New Roman"/>
                <a:sym typeface="Times New Roman"/>
              </a:rPr>
              <a:t>Introduction</a:t>
            </a:r>
            <a:endParaRPr b="1" sz="2000" u="sng">
              <a:solidFill>
                <a:srgbClr val="1C4587"/>
              </a:solidFill>
              <a:latin typeface="Times New Roman"/>
              <a:ea typeface="Times New Roman"/>
              <a:cs typeface="Times New Roman"/>
              <a:sym typeface="Times New Roman"/>
            </a:endParaRPr>
          </a:p>
        </p:txBody>
      </p:sp>
      <p:sp>
        <p:nvSpPr>
          <p:cNvPr id="93" name="Google Shape;93;p16"/>
          <p:cNvSpPr txBox="1"/>
          <p:nvPr/>
        </p:nvSpPr>
        <p:spPr>
          <a:xfrm>
            <a:off x="408950" y="852450"/>
            <a:ext cx="8674200" cy="392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Face detection is a computer technology being used in a variety of applications that identifies human faces in digital images.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solidFill>
                  <a:schemeClr val="dk1"/>
                </a:solidFill>
                <a:latin typeface="Times New Roman"/>
                <a:ea typeface="Times New Roman"/>
                <a:cs typeface="Times New Roman"/>
                <a:sym typeface="Times New Roman"/>
              </a:rPr>
              <a:t>Face detection also refers to the psychological process by which humans locate and attend to faces in a visual scene.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Face detection is used in biometrics, often as a part of (or together with) a facial recognition system. It is also used in video surveillance, human computer interface and image database management.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Face detection can be used as part of a software implementation of emotional inference. Emotional inference can be used to help people with autism understand the feelings of people around them.</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0" name="Google Shape;100;p17"/>
          <p:cNvPicPr preferRelativeResize="0"/>
          <p:nvPr/>
        </p:nvPicPr>
        <p:blipFill>
          <a:blip r:embed="rId3">
            <a:alphaModFix/>
          </a:blip>
          <a:stretch>
            <a:fillRect/>
          </a:stretch>
        </p:blipFill>
        <p:spPr>
          <a:xfrm>
            <a:off x="3" y="0"/>
            <a:ext cx="9143999" cy="5141299"/>
          </a:xfrm>
          <a:prstGeom prst="rect">
            <a:avLst/>
          </a:prstGeom>
          <a:noFill/>
          <a:ln>
            <a:noFill/>
          </a:ln>
        </p:spPr>
      </p:pic>
      <p:sp>
        <p:nvSpPr>
          <p:cNvPr id="101" name="Google Shape;101;p17"/>
          <p:cNvSpPr txBox="1"/>
          <p:nvPr/>
        </p:nvSpPr>
        <p:spPr>
          <a:xfrm>
            <a:off x="2998000" y="301225"/>
            <a:ext cx="3093000" cy="9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solidFill>
                  <a:srgbClr val="1C4587"/>
                </a:solidFill>
                <a:latin typeface="Times New Roman"/>
                <a:ea typeface="Times New Roman"/>
                <a:cs typeface="Times New Roman"/>
                <a:sym typeface="Times New Roman"/>
              </a:rPr>
              <a:t>System Specifications</a:t>
            </a:r>
            <a:endParaRPr b="1" sz="2000" u="sng">
              <a:solidFill>
                <a:srgbClr val="1C4587"/>
              </a:solidFill>
              <a:latin typeface="Times New Roman"/>
              <a:ea typeface="Times New Roman"/>
              <a:cs typeface="Times New Roman"/>
              <a:sym typeface="Times New Roman"/>
            </a:endParaRPr>
          </a:p>
        </p:txBody>
      </p:sp>
      <p:sp>
        <p:nvSpPr>
          <p:cNvPr id="102" name="Google Shape;102;p17"/>
          <p:cNvSpPr txBox="1"/>
          <p:nvPr/>
        </p:nvSpPr>
        <p:spPr>
          <a:xfrm>
            <a:off x="299500" y="1042525"/>
            <a:ext cx="8490000" cy="36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nvSpPr>
        <p:spPr>
          <a:xfrm>
            <a:off x="284200" y="777575"/>
            <a:ext cx="8520600" cy="4066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Times New Roman"/>
              <a:buChar char="➢"/>
            </a:pPr>
            <a:r>
              <a:rPr b="1" lang="en">
                <a:latin typeface="Times New Roman"/>
                <a:ea typeface="Times New Roman"/>
                <a:cs typeface="Times New Roman"/>
                <a:sym typeface="Times New Roman"/>
              </a:rPr>
              <a:t> Hardware Specification</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CPU                                                   </a:t>
            </a:r>
            <a:r>
              <a:rPr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            CORE I3/I5/I7 PROCESSOR</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SPEED                                             </a:t>
            </a:r>
            <a:r>
              <a:rPr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              2 GHz COPROCESSOR</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TOTAL RAM                                   </a:t>
            </a:r>
            <a:r>
              <a:rPr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            8 GB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HARD DISK                                     </a:t>
            </a:r>
            <a:r>
              <a:rPr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            500 GB</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KEYBOARD                                    </a:t>
            </a:r>
            <a:r>
              <a:rPr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            105 KEYS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MOUSE                                             </a:t>
            </a:r>
            <a:r>
              <a:rPr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            LOGITECH MOUSE</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DISPLAY                                          </a:t>
            </a:r>
            <a:r>
              <a:rPr lang="en" sz="1200">
                <a:latin typeface="Times New Roman"/>
                <a:ea typeface="Times New Roman"/>
                <a:cs typeface="Times New Roman"/>
                <a:sym typeface="Times New Roman"/>
              </a:rPr>
              <a:t>:</a:t>
            </a:r>
            <a:r>
              <a:rPr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 SGVA COLOR</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Software Specifications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TECHNOLOGY                                :             MACHINE LEARNING</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PROGRAMMING LANGUAGE     :             PYTHON</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DISTRIBUTION                                :             ANACONDA</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OPERATING SYSTEM                     :            WINDOWS 8/WINDOWS 10</a:t>
            </a:r>
            <a:endParaRPr sz="1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18"/>
          <p:cNvPicPr preferRelativeResize="0"/>
          <p:nvPr/>
        </p:nvPicPr>
        <p:blipFill>
          <a:blip r:embed="rId3">
            <a:alphaModFix/>
          </a:blip>
          <a:stretch>
            <a:fillRect/>
          </a:stretch>
        </p:blipFill>
        <p:spPr>
          <a:xfrm>
            <a:off x="3" y="0"/>
            <a:ext cx="9143999" cy="5141299"/>
          </a:xfrm>
          <a:prstGeom prst="rect">
            <a:avLst/>
          </a:prstGeom>
          <a:noFill/>
          <a:ln>
            <a:noFill/>
          </a:ln>
        </p:spPr>
      </p:pic>
      <p:sp>
        <p:nvSpPr>
          <p:cNvPr id="111" name="Google Shape;111;p18"/>
          <p:cNvSpPr txBox="1"/>
          <p:nvPr/>
        </p:nvSpPr>
        <p:spPr>
          <a:xfrm>
            <a:off x="3310475" y="2065975"/>
            <a:ext cx="11220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nvSpPr>
        <p:spPr>
          <a:xfrm>
            <a:off x="3266250" y="297900"/>
            <a:ext cx="2611500" cy="63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solidFill>
                  <a:srgbClr val="1C4587"/>
                </a:solidFill>
                <a:latin typeface="Times New Roman"/>
                <a:ea typeface="Times New Roman"/>
                <a:cs typeface="Times New Roman"/>
                <a:sym typeface="Times New Roman"/>
              </a:rPr>
              <a:t>Algorithm</a:t>
            </a:r>
            <a:endParaRPr b="1" sz="2000" u="sng">
              <a:solidFill>
                <a:srgbClr val="1C4587"/>
              </a:solidFill>
              <a:latin typeface="Times New Roman"/>
              <a:ea typeface="Times New Roman"/>
              <a:cs typeface="Times New Roman"/>
              <a:sym typeface="Times New Roman"/>
            </a:endParaRPr>
          </a:p>
        </p:txBody>
      </p:sp>
      <p:sp>
        <p:nvSpPr>
          <p:cNvPr id="113" name="Google Shape;113;p18"/>
          <p:cNvSpPr txBox="1"/>
          <p:nvPr/>
        </p:nvSpPr>
        <p:spPr>
          <a:xfrm>
            <a:off x="311700" y="754100"/>
            <a:ext cx="8981100" cy="37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1C4587"/>
                </a:solidFill>
                <a:latin typeface="Times New Roman"/>
                <a:ea typeface="Times New Roman"/>
                <a:cs typeface="Times New Roman"/>
                <a:sym typeface="Times New Roman"/>
              </a:rPr>
              <a:t>Step 1</a:t>
            </a:r>
            <a:r>
              <a:rPr lang="en">
                <a:latin typeface="Times New Roman"/>
                <a:ea typeface="Times New Roman"/>
                <a:cs typeface="Times New Roman"/>
                <a:sym typeface="Times New Roman"/>
              </a:rPr>
              <a:t>:Create a new Python file using the following command: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highlight>
                  <a:srgbClr val="000000"/>
                </a:highlight>
                <a:latin typeface="Times New Roman"/>
                <a:ea typeface="Times New Roman"/>
                <a:cs typeface="Times New Roman"/>
                <a:sym typeface="Times New Roman"/>
              </a:rPr>
              <a:t>gedit filename.py</a:t>
            </a:r>
            <a:endParaRPr>
              <a:solidFill>
                <a:srgbClr val="FFFFFF"/>
              </a:solidFill>
              <a:highlight>
                <a:srgbClr val="000000"/>
              </a:highlight>
              <a:latin typeface="Times New Roman"/>
              <a:ea typeface="Times New Roman"/>
              <a:cs typeface="Times New Roman"/>
              <a:sym typeface="Times New Roman"/>
            </a:endParaRPr>
          </a:p>
          <a:p>
            <a:pPr indent="0" lvl="0" marL="0" rtl="0" algn="l">
              <a:spcBef>
                <a:spcPts val="0"/>
              </a:spcBef>
              <a:spcAft>
                <a:spcPts val="0"/>
              </a:spcAft>
              <a:buNone/>
            </a:pPr>
            <a:r>
              <a:t/>
            </a:r>
            <a:endParaRPr b="1" u="sng">
              <a:solidFill>
                <a:srgbClr val="FFFFFF"/>
              </a:solidFill>
              <a:highlight>
                <a:srgbClr val="000000"/>
              </a:highlight>
              <a:latin typeface="Times New Roman"/>
              <a:ea typeface="Times New Roman"/>
              <a:cs typeface="Times New Roman"/>
              <a:sym typeface="Times New Roman"/>
            </a:endParaRPr>
          </a:p>
          <a:p>
            <a:pPr indent="0" lvl="0" marL="0" rtl="0" algn="l">
              <a:spcBef>
                <a:spcPts val="0"/>
              </a:spcBef>
              <a:spcAft>
                <a:spcPts val="0"/>
              </a:spcAft>
              <a:buNone/>
            </a:pPr>
            <a:r>
              <a:rPr b="1" lang="en" u="sng">
                <a:solidFill>
                  <a:srgbClr val="1C4587"/>
                </a:solidFill>
                <a:latin typeface="Times New Roman"/>
                <a:ea typeface="Times New Roman"/>
                <a:cs typeface="Times New Roman"/>
                <a:sym typeface="Times New Roman"/>
              </a:rPr>
              <a:t>Step 2</a:t>
            </a:r>
            <a:r>
              <a:rPr lang="en">
                <a:latin typeface="Times New Roman"/>
                <a:ea typeface="Times New Roman"/>
                <a:cs typeface="Times New Roman"/>
                <a:sym typeface="Times New Roman"/>
              </a:rPr>
              <a:t>:Now before starting the code import the modules of OpenCV as following :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highlight>
                  <a:srgbClr val="000000"/>
                </a:highlight>
                <a:latin typeface="Times New Roman"/>
                <a:ea typeface="Times New Roman"/>
                <a:cs typeface="Times New Roman"/>
                <a:sym typeface="Times New Roman"/>
              </a:rPr>
              <a:t>import numpy as np  </a:t>
            </a:r>
            <a:endParaRPr>
              <a:solidFill>
                <a:srgbClr val="FFFFFF"/>
              </a:solidFill>
              <a:highlight>
                <a:srgbClr val="000000"/>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highlight>
                  <a:srgbClr val="000000"/>
                </a:highlight>
                <a:latin typeface="Times New Roman"/>
                <a:ea typeface="Times New Roman"/>
                <a:cs typeface="Times New Roman"/>
                <a:sym typeface="Times New Roman"/>
              </a:rPr>
              <a:t>import cv2</a:t>
            </a:r>
            <a:endParaRPr>
              <a:solidFill>
                <a:srgbClr val="FFFFFF"/>
              </a:solidFill>
              <a:highlight>
                <a:srgbClr val="000000"/>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b="1" lang="en" u="sng">
                <a:solidFill>
                  <a:srgbClr val="1C4587"/>
                </a:solidFill>
                <a:latin typeface="Times New Roman"/>
                <a:ea typeface="Times New Roman"/>
                <a:cs typeface="Times New Roman"/>
                <a:sym typeface="Times New Roman"/>
              </a:rPr>
              <a:t>Step 3</a:t>
            </a:r>
            <a:r>
              <a:rPr lang="en">
                <a:latin typeface="Times New Roman"/>
                <a:ea typeface="Times New Roman"/>
                <a:cs typeface="Times New Roman"/>
                <a:sym typeface="Times New Roman"/>
              </a:rPr>
              <a:t>:The cascade classifiers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highlight>
                  <a:srgbClr val="000000"/>
                </a:highlight>
                <a:latin typeface="Times New Roman"/>
                <a:ea typeface="Times New Roman"/>
                <a:cs typeface="Times New Roman"/>
                <a:sym typeface="Times New Roman"/>
              </a:rPr>
              <a:t>face_cascade=cv2.CascadeClassifier(‘/root/opencv/data/haarcascades/haarcascade_frontalface_default.xml’)</a:t>
            </a:r>
            <a:endParaRPr>
              <a:solidFill>
                <a:srgbClr val="FFFFFF"/>
              </a:solidFill>
              <a:highlight>
                <a:srgbClr val="000000"/>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highlight>
                  <a:srgbClr val="000000"/>
                </a:highlight>
                <a:latin typeface="Times New Roman"/>
                <a:ea typeface="Times New Roman"/>
                <a:cs typeface="Times New Roman"/>
                <a:sym typeface="Times New Roman"/>
              </a:rPr>
              <a:t>eye_cascade=cv2.CascadeClassifier(‘root/opencv/data/haarcascades/haarcascade_eye.xml’)</a:t>
            </a:r>
            <a:endParaRPr>
              <a:solidFill>
                <a:srgbClr val="FFFFFF"/>
              </a:solidFill>
              <a:highlight>
                <a:srgbClr val="000000"/>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b="1" lang="en" u="sng">
                <a:solidFill>
                  <a:srgbClr val="1C4587"/>
                </a:solidFill>
                <a:latin typeface="Times New Roman"/>
                <a:ea typeface="Times New Roman"/>
                <a:cs typeface="Times New Roman"/>
                <a:sym typeface="Times New Roman"/>
              </a:rPr>
              <a:t>Step 4</a:t>
            </a:r>
            <a:r>
              <a:rPr lang="en">
                <a:latin typeface="Times New Roman"/>
                <a:ea typeface="Times New Roman"/>
                <a:cs typeface="Times New Roman"/>
                <a:sym typeface="Times New Roman"/>
              </a:rPr>
              <a:t>:The imread() function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highlight>
                  <a:srgbClr val="000000"/>
                </a:highlight>
                <a:latin typeface="Times New Roman"/>
                <a:ea typeface="Times New Roman"/>
                <a:cs typeface="Times New Roman"/>
                <a:sym typeface="Times New Roman"/>
              </a:rPr>
              <a:t>img=cv2.imread(‘/root/Desktop/image.jpg’).</a:t>
            </a:r>
            <a:endParaRPr>
              <a:solidFill>
                <a:srgbClr val="FFFFFF"/>
              </a:solidFill>
              <a:highlight>
                <a:srgbClr val="000000"/>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914400" rtl="0" algn="l">
              <a:spcBef>
                <a:spcPts val="0"/>
              </a:spcBef>
              <a:spcAft>
                <a:spcPts val="0"/>
              </a:spcAft>
              <a:buNone/>
            </a:pPr>
            <a:r>
              <a:t/>
            </a:r>
            <a:endParaRPr>
              <a:latin typeface="Times New Roman"/>
              <a:ea typeface="Times New Roman"/>
              <a:cs typeface="Times New Roman"/>
              <a:sym typeface="Times New Roman"/>
            </a:endParaRPr>
          </a:p>
          <a:p>
            <a:pPr indent="0" lvl="0" marL="914400" rtl="0" algn="l">
              <a:spcBef>
                <a:spcPts val="0"/>
              </a:spcBef>
              <a:spcAft>
                <a:spcPts val="0"/>
              </a:spcAft>
              <a:buNone/>
            </a:pPr>
            <a:r>
              <a:t/>
            </a:r>
            <a:endParaRPr>
              <a:latin typeface="Times New Roman"/>
              <a:ea typeface="Times New Roman"/>
              <a:cs typeface="Times New Roman"/>
              <a:sym typeface="Times New Roman"/>
            </a:endParaRPr>
          </a:p>
          <a:p>
            <a:pPr indent="0" lvl="0" marL="914400" rtl="0" algn="l">
              <a:spcBef>
                <a:spcPts val="0"/>
              </a:spcBef>
              <a:spcAft>
                <a:spcPts val="0"/>
              </a:spcAft>
              <a:buNone/>
            </a:pPr>
            <a:r>
              <a:t/>
            </a:r>
            <a:endParaRPr>
              <a:latin typeface="Times New Roman"/>
              <a:ea typeface="Times New Roman"/>
              <a:cs typeface="Times New Roman"/>
              <a:sym typeface="Times New Roman"/>
            </a:endParaRPr>
          </a:p>
          <a:p>
            <a:pPr indent="0" lvl="0" marL="914400" rtl="0" algn="l">
              <a:spcBef>
                <a:spcPts val="0"/>
              </a:spcBef>
              <a:spcAft>
                <a:spcPts val="0"/>
              </a:spcAft>
              <a:buNone/>
            </a:pPr>
            <a:r>
              <a:t/>
            </a:r>
            <a:endParaRPr>
              <a:latin typeface="Times New Roman"/>
              <a:ea typeface="Times New Roman"/>
              <a:cs typeface="Times New Roman"/>
              <a:sym typeface="Times New Roman"/>
            </a:endParaRPr>
          </a:p>
          <a:p>
            <a:pPr indent="0" lvl="0" marL="914400" rtl="0" algn="l">
              <a:spcBef>
                <a:spcPts val="0"/>
              </a:spcBef>
              <a:spcAft>
                <a:spcPts val="0"/>
              </a:spcAft>
              <a:buNone/>
            </a:pPr>
            <a:r>
              <a:t/>
            </a:r>
            <a:endParaRPr>
              <a:latin typeface="Times New Roman"/>
              <a:ea typeface="Times New Roman"/>
              <a:cs typeface="Times New Roman"/>
              <a:sym typeface="Times New Roman"/>
            </a:endParaRPr>
          </a:p>
          <a:p>
            <a:pPr indent="0" lvl="0" marL="914400" rtl="0" algn="l">
              <a:spcBef>
                <a:spcPts val="0"/>
              </a:spcBef>
              <a:spcAft>
                <a:spcPts val="0"/>
              </a:spcAft>
              <a:buNone/>
            </a:pPr>
            <a:r>
              <a:t/>
            </a:r>
            <a:endParaRPr>
              <a:latin typeface="Times New Roman"/>
              <a:ea typeface="Times New Roman"/>
              <a:cs typeface="Times New Roman"/>
              <a:sym typeface="Times New Roman"/>
            </a:endParaRPr>
          </a:p>
          <a:p>
            <a:pPr indent="0" lvl="0" marL="914400" rtl="0" algn="l">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914400" rtl="0" algn="l">
              <a:spcBef>
                <a:spcPts val="0"/>
              </a:spcBef>
              <a:spcAft>
                <a:spcPts val="0"/>
              </a:spcAft>
              <a:buNone/>
            </a:pPr>
            <a:r>
              <a:t/>
            </a:r>
            <a:endParaRPr b="1">
              <a:highlight>
                <a:srgbClr val="000000"/>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19"/>
          <p:cNvPicPr preferRelativeResize="0"/>
          <p:nvPr/>
        </p:nvPicPr>
        <p:blipFill>
          <a:blip r:embed="rId3">
            <a:alphaModFix/>
          </a:blip>
          <a:stretch>
            <a:fillRect/>
          </a:stretch>
        </p:blipFill>
        <p:spPr>
          <a:xfrm>
            <a:off x="3" y="0"/>
            <a:ext cx="9147914" cy="5143500"/>
          </a:xfrm>
          <a:prstGeom prst="rect">
            <a:avLst/>
          </a:prstGeom>
          <a:noFill/>
          <a:ln>
            <a:noFill/>
          </a:ln>
        </p:spPr>
      </p:pic>
      <p:sp>
        <p:nvSpPr>
          <p:cNvPr id="121" name="Google Shape;121;p19"/>
          <p:cNvSpPr txBox="1"/>
          <p:nvPr/>
        </p:nvSpPr>
        <p:spPr>
          <a:xfrm>
            <a:off x="292950" y="426150"/>
            <a:ext cx="8558100" cy="42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1C4587"/>
                </a:solidFill>
                <a:latin typeface="Times New Roman"/>
                <a:ea typeface="Times New Roman"/>
                <a:cs typeface="Times New Roman"/>
                <a:sym typeface="Times New Roman"/>
              </a:rPr>
              <a:t>Step 5</a:t>
            </a:r>
            <a:r>
              <a:rPr lang="en">
                <a:solidFill>
                  <a:schemeClr val="dk1"/>
                </a:solidFill>
                <a:latin typeface="Times New Roman"/>
                <a:ea typeface="Times New Roman"/>
                <a:cs typeface="Times New Roman"/>
                <a:sym typeface="Times New Roman"/>
              </a:rPr>
              <a:t>:The cvtcolor() function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highlight>
                  <a:schemeClr val="dk1"/>
                </a:highlight>
                <a:latin typeface="Times New Roman"/>
                <a:ea typeface="Times New Roman"/>
                <a:cs typeface="Times New Roman"/>
                <a:sym typeface="Times New Roman"/>
              </a:rPr>
              <a:t>cv2.cvtColor(img, cv2.COLOR_BGR2GRAY)</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u="sng">
                <a:solidFill>
                  <a:srgbClr val="1C4587"/>
                </a:solidFill>
                <a:latin typeface="Times New Roman"/>
                <a:ea typeface="Times New Roman"/>
                <a:cs typeface="Times New Roman"/>
                <a:sym typeface="Times New Roman"/>
              </a:rPr>
              <a:t>Step 6</a:t>
            </a:r>
            <a:r>
              <a:rPr lang="en">
                <a:solidFill>
                  <a:schemeClr val="dk1"/>
                </a:solidFill>
                <a:latin typeface="Times New Roman"/>
                <a:ea typeface="Times New Roman"/>
                <a:cs typeface="Times New Roman"/>
                <a:sym typeface="Times New Roman"/>
              </a:rPr>
              <a:t>:The imshow() function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highlight>
                  <a:srgbClr val="000000"/>
                </a:highlight>
                <a:latin typeface="Times New Roman"/>
                <a:ea typeface="Times New Roman"/>
                <a:cs typeface="Times New Roman"/>
                <a:sym typeface="Times New Roman"/>
              </a:rPr>
              <a:t>cv2.imshow(‘img’,img)</a:t>
            </a:r>
            <a:endParaRPr>
              <a:solidFill>
                <a:srgbClr val="FFFFFF"/>
              </a:solidFill>
              <a:highlight>
                <a:srgbClr val="0000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u="sng">
                <a:solidFill>
                  <a:srgbClr val="1C4587"/>
                </a:solidFill>
                <a:latin typeface="Times New Roman"/>
                <a:ea typeface="Times New Roman"/>
                <a:cs typeface="Times New Roman"/>
                <a:sym typeface="Times New Roman"/>
              </a:rPr>
              <a:t>Step 7</a:t>
            </a:r>
            <a:r>
              <a:rPr lang="en">
                <a:solidFill>
                  <a:schemeClr val="dk1"/>
                </a:solidFill>
                <a:latin typeface="Times New Roman"/>
                <a:ea typeface="Times New Roman"/>
                <a:cs typeface="Times New Roman"/>
                <a:sym typeface="Times New Roman"/>
              </a:rPr>
              <a:t>:The waitkey() function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highlight>
                  <a:srgbClr val="000000"/>
                </a:highlight>
                <a:latin typeface="Times New Roman"/>
                <a:ea typeface="Times New Roman"/>
                <a:cs typeface="Times New Roman"/>
                <a:sym typeface="Times New Roman"/>
              </a:rPr>
              <a:t>cv2.waitkey()</a:t>
            </a:r>
            <a:endParaRPr>
              <a:solidFill>
                <a:srgbClr val="FFFFFF"/>
              </a:solidFill>
              <a:highlight>
                <a:srgbClr val="000000"/>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u="sng">
                <a:solidFill>
                  <a:srgbClr val="1C4587"/>
                </a:solidFill>
                <a:latin typeface="Times New Roman"/>
                <a:ea typeface="Times New Roman"/>
                <a:cs typeface="Times New Roman"/>
                <a:sym typeface="Times New Roman"/>
              </a:rPr>
              <a:t>Step 8</a:t>
            </a:r>
            <a:r>
              <a:rPr lang="en">
                <a:solidFill>
                  <a:schemeClr val="dk1"/>
                </a:solidFill>
                <a:latin typeface="Times New Roman"/>
                <a:ea typeface="Times New Roman"/>
                <a:cs typeface="Times New Roman"/>
                <a:sym typeface="Times New Roman"/>
              </a:rPr>
              <a:t>:The destroyAllWindows() function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highlight>
                  <a:srgbClr val="000000"/>
                </a:highlight>
                <a:latin typeface="Times New Roman"/>
                <a:ea typeface="Times New Roman"/>
                <a:cs typeface="Times New Roman"/>
                <a:sym typeface="Times New Roman"/>
              </a:rPr>
              <a:t>cv2.destroyAllWindows</a:t>
            </a:r>
            <a:endParaRPr>
              <a:solidFill>
                <a:srgbClr val="FFFFFF"/>
              </a:solidFill>
              <a:highlight>
                <a:srgbClr val="000000"/>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u="sng">
                <a:solidFill>
                  <a:srgbClr val="1C4587"/>
                </a:solidFill>
                <a:latin typeface="Times New Roman"/>
                <a:ea typeface="Times New Roman"/>
                <a:cs typeface="Times New Roman"/>
                <a:sym typeface="Times New Roman"/>
              </a:rPr>
              <a:t>Step 9</a:t>
            </a:r>
            <a:r>
              <a:rPr lang="en">
                <a:solidFill>
                  <a:schemeClr val="dk1"/>
                </a:solidFill>
                <a:latin typeface="Times New Roman"/>
                <a:ea typeface="Times New Roman"/>
                <a:cs typeface="Times New Roman"/>
                <a:sym typeface="Times New Roman"/>
              </a:rPr>
              <a:t>:Simply run your code with the help of following command</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highlight>
                  <a:srgbClr val="000000"/>
                </a:highlight>
                <a:latin typeface="Times New Roman"/>
                <a:ea typeface="Times New Roman"/>
                <a:cs typeface="Times New Roman"/>
                <a:sym typeface="Times New Roman"/>
              </a:rPr>
              <a:t>python filename.py</a:t>
            </a:r>
            <a:endParaRPr>
              <a:solidFill>
                <a:srgbClr val="FFFFFF"/>
              </a:solidFill>
              <a:highlight>
                <a:srgbClr val="0000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rgbClr val="FFFFFF"/>
              </a:solidFill>
              <a:highlight>
                <a:srgbClr val="000000"/>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20"/>
          <p:cNvPicPr preferRelativeResize="0"/>
          <p:nvPr/>
        </p:nvPicPr>
        <p:blipFill>
          <a:blip r:embed="rId3">
            <a:alphaModFix/>
          </a:blip>
          <a:stretch>
            <a:fillRect/>
          </a:stretch>
        </p:blipFill>
        <p:spPr>
          <a:xfrm>
            <a:off x="3" y="0"/>
            <a:ext cx="9143999" cy="5141299"/>
          </a:xfrm>
          <a:prstGeom prst="rect">
            <a:avLst/>
          </a:prstGeom>
          <a:noFill/>
          <a:ln>
            <a:noFill/>
          </a:ln>
        </p:spPr>
      </p:pic>
      <p:sp>
        <p:nvSpPr>
          <p:cNvPr id="129" name="Google Shape;129;p20"/>
          <p:cNvSpPr txBox="1"/>
          <p:nvPr/>
        </p:nvSpPr>
        <p:spPr>
          <a:xfrm>
            <a:off x="3244800" y="196325"/>
            <a:ext cx="2654400" cy="82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solidFill>
                  <a:srgbClr val="1C4587"/>
                </a:solidFill>
                <a:latin typeface="Times New Roman"/>
                <a:ea typeface="Times New Roman"/>
                <a:cs typeface="Times New Roman"/>
                <a:sym typeface="Times New Roman"/>
              </a:rPr>
              <a:t>Screenshots</a:t>
            </a:r>
            <a:endParaRPr b="1" sz="2000" u="sng">
              <a:solidFill>
                <a:srgbClr val="1C4587"/>
              </a:solidFill>
              <a:latin typeface="Times New Roman"/>
              <a:ea typeface="Times New Roman"/>
              <a:cs typeface="Times New Roman"/>
              <a:sym typeface="Times New Roman"/>
            </a:endParaRPr>
          </a:p>
        </p:txBody>
      </p:sp>
      <p:sp>
        <p:nvSpPr>
          <p:cNvPr id="130" name="Google Shape;130;p20"/>
          <p:cNvSpPr txBox="1"/>
          <p:nvPr/>
        </p:nvSpPr>
        <p:spPr>
          <a:xfrm>
            <a:off x="3441000" y="4272950"/>
            <a:ext cx="2262000" cy="38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1C4587"/>
                </a:solidFill>
                <a:latin typeface="Times New Roman"/>
                <a:ea typeface="Times New Roman"/>
                <a:cs typeface="Times New Roman"/>
                <a:sym typeface="Times New Roman"/>
              </a:rPr>
              <a:t>Figure:Anaconda Navigator</a:t>
            </a:r>
            <a:endParaRPr sz="1000">
              <a:solidFill>
                <a:srgbClr val="1C4587"/>
              </a:solidFill>
              <a:latin typeface="Times New Roman"/>
              <a:ea typeface="Times New Roman"/>
              <a:cs typeface="Times New Roman"/>
              <a:sym typeface="Times New Roman"/>
            </a:endParaRPr>
          </a:p>
        </p:txBody>
      </p:sp>
      <p:pic>
        <p:nvPicPr>
          <p:cNvPr id="131" name="Google Shape;131;p20"/>
          <p:cNvPicPr preferRelativeResize="0"/>
          <p:nvPr/>
        </p:nvPicPr>
        <p:blipFill>
          <a:blip r:embed="rId4">
            <a:alphaModFix/>
          </a:blip>
          <a:stretch>
            <a:fillRect/>
          </a:stretch>
        </p:blipFill>
        <p:spPr>
          <a:xfrm>
            <a:off x="1857213" y="850263"/>
            <a:ext cx="5429575" cy="3097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1"/>
          <p:cNvPicPr preferRelativeResize="0"/>
          <p:nvPr/>
        </p:nvPicPr>
        <p:blipFill>
          <a:blip r:embed="rId3">
            <a:alphaModFix/>
          </a:blip>
          <a:stretch>
            <a:fillRect/>
          </a:stretch>
        </p:blipFill>
        <p:spPr>
          <a:xfrm>
            <a:off x="3" y="0"/>
            <a:ext cx="9147914" cy="5143500"/>
          </a:xfrm>
          <a:prstGeom prst="rect">
            <a:avLst/>
          </a:prstGeom>
          <a:noFill/>
          <a:ln>
            <a:noFill/>
          </a:ln>
        </p:spPr>
      </p:pic>
      <p:sp>
        <p:nvSpPr>
          <p:cNvPr id="139" name="Google Shape;139;p21"/>
          <p:cNvSpPr txBox="1"/>
          <p:nvPr/>
        </p:nvSpPr>
        <p:spPr>
          <a:xfrm>
            <a:off x="3260100" y="3990975"/>
            <a:ext cx="26238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1C4587"/>
                </a:solidFill>
                <a:latin typeface="Times New Roman"/>
                <a:ea typeface="Times New Roman"/>
                <a:cs typeface="Times New Roman"/>
                <a:sym typeface="Times New Roman"/>
              </a:rPr>
              <a:t>Figure:Anaconda Prompt</a:t>
            </a:r>
            <a:endParaRPr sz="1000">
              <a:solidFill>
                <a:srgbClr val="1C4587"/>
              </a:solidFill>
              <a:latin typeface="Times New Roman"/>
              <a:ea typeface="Times New Roman"/>
              <a:cs typeface="Times New Roman"/>
              <a:sym typeface="Times New Roman"/>
            </a:endParaRPr>
          </a:p>
        </p:txBody>
      </p:sp>
      <p:pic>
        <p:nvPicPr>
          <p:cNvPr id="140" name="Google Shape;140;p21"/>
          <p:cNvPicPr preferRelativeResize="0"/>
          <p:nvPr/>
        </p:nvPicPr>
        <p:blipFill>
          <a:blip r:embed="rId4">
            <a:alphaModFix/>
          </a:blip>
          <a:stretch>
            <a:fillRect/>
          </a:stretch>
        </p:blipFill>
        <p:spPr>
          <a:xfrm>
            <a:off x="1721213" y="514338"/>
            <a:ext cx="5705475" cy="3248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