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Objectivity" panose="020B0604020202020204" charset="0"/>
      <p:regular r:id="rId17"/>
    </p:embeddedFont>
    <p:embeddedFont>
      <p:font typeface="Objectivity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1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Gambhir" userId="c2815e3955f6d7ba" providerId="LiveId" clId="{C3B29F65-544D-43DE-8770-76FA3FFC0968}"/>
    <pc:docChg chg="modSld">
      <pc:chgData name="Akshay Gambhir" userId="c2815e3955f6d7ba" providerId="LiveId" clId="{C3B29F65-544D-43DE-8770-76FA3FFC0968}" dt="2025-08-24T05:11:11.548" v="54" actId="113"/>
      <pc:docMkLst>
        <pc:docMk/>
      </pc:docMkLst>
      <pc:sldChg chg="modSp mod">
        <pc:chgData name="Akshay Gambhir" userId="c2815e3955f6d7ba" providerId="LiveId" clId="{C3B29F65-544D-43DE-8770-76FA3FFC0968}" dt="2025-08-24T05:08:22.497" v="53" actId="1076"/>
        <pc:sldMkLst>
          <pc:docMk/>
          <pc:sldMk cId="0" sldId="257"/>
        </pc:sldMkLst>
        <pc:spChg chg="mod">
          <ac:chgData name="Akshay Gambhir" userId="c2815e3955f6d7ba" providerId="LiveId" clId="{C3B29F65-544D-43DE-8770-76FA3FFC0968}" dt="2025-08-24T05:08:18.894" v="52" actId="1076"/>
          <ac:spMkLst>
            <pc:docMk/>
            <pc:sldMk cId="0" sldId="257"/>
            <ac:spMk id="14" creationId="{00000000-0000-0000-0000-000000000000}"/>
          </ac:spMkLst>
        </pc:spChg>
        <pc:spChg chg="mod">
          <ac:chgData name="Akshay Gambhir" userId="c2815e3955f6d7ba" providerId="LiveId" clId="{C3B29F65-544D-43DE-8770-76FA3FFC0968}" dt="2025-08-24T05:08:22.497" v="53" actId="1076"/>
          <ac:spMkLst>
            <pc:docMk/>
            <pc:sldMk cId="0" sldId="257"/>
            <ac:spMk id="15" creationId="{00000000-0000-0000-0000-000000000000}"/>
          </ac:spMkLst>
        </pc:spChg>
        <pc:spChg chg="mod">
          <ac:chgData name="Akshay Gambhir" userId="c2815e3955f6d7ba" providerId="LiveId" clId="{C3B29F65-544D-43DE-8770-76FA3FFC0968}" dt="2025-08-24T05:08:13.047" v="51" actId="1076"/>
          <ac:spMkLst>
            <pc:docMk/>
            <pc:sldMk cId="0" sldId="257"/>
            <ac:spMk id="16" creationId="{00000000-0000-0000-0000-000000000000}"/>
          </ac:spMkLst>
        </pc:spChg>
      </pc:sldChg>
      <pc:sldChg chg="modSp mod">
        <pc:chgData name="Akshay Gambhir" userId="c2815e3955f6d7ba" providerId="LiveId" clId="{C3B29F65-544D-43DE-8770-76FA3FFC0968}" dt="2025-08-24T05:11:11.548" v="54" actId="113"/>
        <pc:sldMkLst>
          <pc:docMk/>
          <pc:sldMk cId="0" sldId="269"/>
        </pc:sldMkLst>
        <pc:spChg chg="mod">
          <ac:chgData name="Akshay Gambhir" userId="c2815e3955f6d7ba" providerId="LiveId" clId="{C3B29F65-544D-43DE-8770-76FA3FFC0968}" dt="2025-08-24T05:11:11.548" v="54" actId="113"/>
          <ac:spMkLst>
            <pc:docMk/>
            <pc:sldMk cId="0" sldId="269"/>
            <ac:spMk id="1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30446" y="4162070"/>
            <a:ext cx="14539748" cy="2288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TITAN Design Impact Challenge  Project Submission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576533"/>
            <a:ext cx="5579438" cy="904334"/>
          </a:xfrm>
          <a:custGeom>
            <a:avLst/>
            <a:gdLst/>
            <a:ahLst/>
            <a:cxnLst/>
            <a:rect l="l" t="t" r="r" b="b"/>
            <a:pathLst>
              <a:path w="5579438" h="904334">
                <a:moveTo>
                  <a:pt x="0" y="0"/>
                </a:moveTo>
                <a:lnTo>
                  <a:pt x="5579438" y="0"/>
                </a:lnTo>
                <a:lnTo>
                  <a:pt x="5579438" y="904334"/>
                </a:lnTo>
                <a:lnTo>
                  <a:pt x="0" y="9043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3751828" y="675950"/>
            <a:ext cx="1776338" cy="80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87"/>
              </a:lnSpc>
            </a:pPr>
            <a:r>
              <a:rPr lang="en-US" sz="2276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6155918" y="305934"/>
            <a:ext cx="1273120" cy="1379146"/>
            <a:chOff x="0" y="0"/>
            <a:chExt cx="1697494" cy="1838861"/>
          </a:xfrm>
        </p:grpSpPr>
        <p:sp>
          <p:nvSpPr>
            <p:cNvPr id="9" name="Freeform 9"/>
            <p:cNvSpPr/>
            <p:nvPr/>
          </p:nvSpPr>
          <p:spPr>
            <a:xfrm>
              <a:off x="62970" y="0"/>
              <a:ext cx="1634524" cy="1264473"/>
            </a:xfrm>
            <a:custGeom>
              <a:avLst/>
              <a:gdLst/>
              <a:ahLst/>
              <a:cxnLst/>
              <a:rect l="l" t="t" r="r" b="b"/>
              <a:pathLst>
                <a:path w="1634524" h="1264473">
                  <a:moveTo>
                    <a:pt x="0" y="0"/>
                  </a:moveTo>
                  <a:lnTo>
                    <a:pt x="1634524" y="0"/>
                  </a:lnTo>
                  <a:lnTo>
                    <a:pt x="1634524" y="1264473"/>
                  </a:lnTo>
                  <a:lnTo>
                    <a:pt x="0" y="12644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1234887"/>
              <a:ext cx="1697494" cy="603975"/>
            </a:xfrm>
            <a:custGeom>
              <a:avLst/>
              <a:gdLst/>
              <a:ahLst/>
              <a:cxnLst/>
              <a:rect l="l" t="t" r="r" b="b"/>
              <a:pathLst>
                <a:path w="1697494" h="603975">
                  <a:moveTo>
                    <a:pt x="0" y="0"/>
                  </a:moveTo>
                  <a:lnTo>
                    <a:pt x="1697494" y="0"/>
                  </a:lnTo>
                  <a:lnTo>
                    <a:pt x="1697494" y="603974"/>
                  </a:lnTo>
                  <a:lnTo>
                    <a:pt x="0" y="603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sp>
        <p:nvSpPr>
          <p:cNvPr id="11" name="AutoShape 11"/>
          <p:cNvSpPr/>
          <p:nvPr/>
        </p:nvSpPr>
        <p:spPr>
          <a:xfrm flipH="1" flipV="1">
            <a:off x="15837728" y="506440"/>
            <a:ext cx="4273" cy="1044521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" name="Group 12"/>
          <p:cNvGrpSpPr/>
          <p:nvPr/>
        </p:nvGrpSpPr>
        <p:grpSpPr>
          <a:xfrm>
            <a:off x="0" y="8477711"/>
            <a:ext cx="18288000" cy="2636630"/>
            <a:chOff x="0" y="0"/>
            <a:chExt cx="2005838" cy="28918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05838" cy="289187"/>
            </a:xfrm>
            <a:custGeom>
              <a:avLst/>
              <a:gdLst/>
              <a:ahLst/>
              <a:cxnLst/>
              <a:rect l="l" t="t" r="r" b="b"/>
              <a:pathLst>
                <a:path w="2005838" h="289187">
                  <a:moveTo>
                    <a:pt x="0" y="0"/>
                  </a:moveTo>
                  <a:lnTo>
                    <a:pt x="2005838" y="0"/>
                  </a:lnTo>
                  <a:lnTo>
                    <a:pt x="2005838" y="289187"/>
                  </a:lnTo>
                  <a:lnTo>
                    <a:pt x="0" y="289187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0" y="-57150"/>
              <a:ext cx="2005838" cy="3463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248438" y="8477711"/>
            <a:ext cx="776549" cy="1809793"/>
            <a:chOff x="0" y="0"/>
            <a:chExt cx="514359" cy="119874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768721" y="8477711"/>
            <a:ext cx="776549" cy="1809793"/>
            <a:chOff x="0" y="0"/>
            <a:chExt cx="514359" cy="119874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7017159" y="8477711"/>
            <a:ext cx="776549" cy="1809793"/>
            <a:chOff x="0" y="0"/>
            <a:chExt cx="514359" cy="1198745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545270" y="8477711"/>
            <a:ext cx="776549" cy="1809793"/>
            <a:chOff x="0" y="0"/>
            <a:chExt cx="514359" cy="1198745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7793708" y="8477711"/>
            <a:ext cx="776549" cy="1809793"/>
            <a:chOff x="0" y="0"/>
            <a:chExt cx="514359" cy="119874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2321820" y="8477711"/>
            <a:ext cx="776549" cy="1809793"/>
            <a:chOff x="0" y="0"/>
            <a:chExt cx="514359" cy="119874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36" name="Group 36"/>
          <p:cNvGrpSpPr/>
          <p:nvPr/>
        </p:nvGrpSpPr>
        <p:grpSpPr>
          <a:xfrm>
            <a:off x="8570257" y="8477711"/>
            <a:ext cx="776549" cy="1809793"/>
            <a:chOff x="0" y="0"/>
            <a:chExt cx="514359" cy="1198745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8" name="TextBox 38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39" name="Group 39"/>
          <p:cNvGrpSpPr/>
          <p:nvPr/>
        </p:nvGrpSpPr>
        <p:grpSpPr>
          <a:xfrm>
            <a:off x="3090541" y="8477711"/>
            <a:ext cx="776549" cy="1809793"/>
            <a:chOff x="0" y="0"/>
            <a:chExt cx="514359" cy="1198745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9338979" y="8477711"/>
            <a:ext cx="776549" cy="1809793"/>
            <a:chOff x="0" y="0"/>
            <a:chExt cx="514359" cy="1198745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3867090" y="8477711"/>
            <a:ext cx="776549" cy="1809793"/>
            <a:chOff x="0" y="0"/>
            <a:chExt cx="514359" cy="1198745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7" name="TextBox 47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0115528" y="8477711"/>
            <a:ext cx="776549" cy="1809793"/>
            <a:chOff x="0" y="0"/>
            <a:chExt cx="514359" cy="1198745"/>
          </a:xfrm>
        </p:grpSpPr>
        <p:sp>
          <p:nvSpPr>
            <p:cNvPr id="49" name="Freeform 49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0" name="TextBox 50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51" name="Group 51"/>
          <p:cNvGrpSpPr/>
          <p:nvPr/>
        </p:nvGrpSpPr>
        <p:grpSpPr>
          <a:xfrm>
            <a:off x="4674593" y="8477711"/>
            <a:ext cx="776549" cy="1809793"/>
            <a:chOff x="0" y="0"/>
            <a:chExt cx="514359" cy="119874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3" name="TextBox 53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54" name="Group 54"/>
          <p:cNvGrpSpPr/>
          <p:nvPr/>
        </p:nvGrpSpPr>
        <p:grpSpPr>
          <a:xfrm>
            <a:off x="10923030" y="8477711"/>
            <a:ext cx="776549" cy="1809793"/>
            <a:chOff x="0" y="0"/>
            <a:chExt cx="514359" cy="1198745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57" name="Group 57"/>
          <p:cNvGrpSpPr/>
          <p:nvPr/>
        </p:nvGrpSpPr>
        <p:grpSpPr>
          <a:xfrm>
            <a:off x="5443314" y="8477711"/>
            <a:ext cx="776549" cy="1809793"/>
            <a:chOff x="0" y="0"/>
            <a:chExt cx="514359" cy="1198745"/>
          </a:xfrm>
        </p:grpSpPr>
        <p:sp>
          <p:nvSpPr>
            <p:cNvPr id="58" name="Freeform 58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9" name="TextBox 59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60" name="Group 60"/>
          <p:cNvGrpSpPr/>
          <p:nvPr/>
        </p:nvGrpSpPr>
        <p:grpSpPr>
          <a:xfrm>
            <a:off x="11691752" y="8477711"/>
            <a:ext cx="776549" cy="1809793"/>
            <a:chOff x="0" y="0"/>
            <a:chExt cx="514359" cy="1198745"/>
          </a:xfrm>
        </p:grpSpPr>
        <p:sp>
          <p:nvSpPr>
            <p:cNvPr id="61" name="Freeform 6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2" name="TextBox 6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6219863" y="8477711"/>
            <a:ext cx="776549" cy="1809793"/>
            <a:chOff x="0" y="0"/>
            <a:chExt cx="514359" cy="1198745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2468301" y="8477711"/>
            <a:ext cx="776549" cy="1809793"/>
            <a:chOff x="0" y="0"/>
            <a:chExt cx="514359" cy="119874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13792254" y="8902086"/>
            <a:ext cx="3636784" cy="961044"/>
            <a:chOff x="0" y="0"/>
            <a:chExt cx="4849046" cy="1281392"/>
          </a:xfrm>
        </p:grpSpPr>
        <p:sp>
          <p:nvSpPr>
            <p:cNvPr id="70" name="Freeform 70"/>
            <p:cNvSpPr/>
            <p:nvPr/>
          </p:nvSpPr>
          <p:spPr>
            <a:xfrm>
              <a:off x="29056" y="444167"/>
              <a:ext cx="4819990" cy="837226"/>
            </a:xfrm>
            <a:custGeom>
              <a:avLst/>
              <a:gdLst/>
              <a:ahLst/>
              <a:cxnLst/>
              <a:rect l="l" t="t" r="r" b="b"/>
              <a:pathLst>
                <a:path w="4819990" h="837226">
                  <a:moveTo>
                    <a:pt x="0" y="0"/>
                  </a:moveTo>
                  <a:lnTo>
                    <a:pt x="4819990" y="0"/>
                  </a:lnTo>
                  <a:lnTo>
                    <a:pt x="4819990" y="837225"/>
                  </a:lnTo>
                  <a:lnTo>
                    <a:pt x="0" y="8372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1813" b="-1813"/>
              </a:stretch>
            </a:blipFill>
          </p:spPr>
        </p:sp>
        <p:sp>
          <p:nvSpPr>
            <p:cNvPr id="71" name="TextBox 71"/>
            <p:cNvSpPr txBox="1"/>
            <p:nvPr/>
          </p:nvSpPr>
          <p:spPr>
            <a:xfrm>
              <a:off x="0" y="-57150"/>
              <a:ext cx="4831390" cy="3676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230"/>
                </a:lnSpc>
              </a:pPr>
              <a:r>
                <a:rPr lang="en-US" sz="1593">
                  <a:solidFill>
                    <a:srgbClr val="FFFFFF"/>
                  </a:solidFill>
                  <a:latin typeface="Objectivity"/>
                  <a:ea typeface="Objectivity"/>
                  <a:cs typeface="Objectivity"/>
                  <a:sym typeface="Objectivity"/>
                </a:rPr>
                <a:t>Ecosystem Development Partners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177655" y="1867190"/>
            <a:ext cx="15019379" cy="8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Target Audience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88275" y="2916820"/>
            <a:ext cx="17248399" cy="7717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91"/>
              </a:lnSpc>
            </a:pPr>
            <a:r>
              <a:rPr lang="en-US" sz="2922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Urban Citizens / Local Residents</a:t>
            </a:r>
          </a:p>
          <a:p>
            <a:pPr algn="just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People living near beaches, public places, apartments, and markets.</a:t>
            </a:r>
          </a:p>
          <a:p>
            <a:pPr algn="just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They directly generate household and day-to-day waste.</a:t>
            </a:r>
          </a:p>
          <a:p>
            <a:pPr algn="just">
              <a:lnSpc>
                <a:spcPts val="4091"/>
              </a:lnSpc>
            </a:pPr>
            <a:endParaRPr lang="en-US" sz="2922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just">
              <a:lnSpc>
                <a:spcPts val="4091"/>
              </a:lnSpc>
            </a:pPr>
            <a:r>
              <a:rPr lang="en-US" sz="2922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Tourists &amp; Visitors</a:t>
            </a:r>
          </a:p>
          <a:p>
            <a:pPr algn="just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Smart bins make waste disposal easy and rewarding.</a:t>
            </a:r>
          </a:p>
          <a:p>
            <a:pPr algn="just">
              <a:lnSpc>
                <a:spcPts val="4091"/>
              </a:lnSpc>
            </a:pPr>
            <a:endParaRPr lang="en-US" sz="2922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just">
              <a:lnSpc>
                <a:spcPts val="4091"/>
              </a:lnSpc>
            </a:pPr>
            <a:r>
              <a:rPr lang="en-US" sz="2922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Municipal Corporations / Local Government</a:t>
            </a:r>
          </a:p>
          <a:p>
            <a:pPr algn="just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They can use the system for waste tracking, segregation, and collection planning.</a:t>
            </a:r>
          </a:p>
          <a:p>
            <a:pPr algn="just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Reduces cost of manual cleanup</a:t>
            </a:r>
          </a:p>
          <a:p>
            <a:pPr algn="just">
              <a:lnSpc>
                <a:spcPts val="4091"/>
              </a:lnSpc>
            </a:pPr>
            <a:endParaRPr lang="en-US" sz="2922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just">
              <a:lnSpc>
                <a:spcPts val="4091"/>
              </a:lnSpc>
            </a:pPr>
            <a:r>
              <a:rPr lang="en-US" sz="2922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Schools &amp; Colleges (Youth)</a:t>
            </a:r>
          </a:p>
          <a:p>
            <a:pPr algn="just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Students can be involved in gamified eco-credit competitions.</a:t>
            </a:r>
          </a:p>
          <a:p>
            <a:pPr algn="just">
              <a:lnSpc>
                <a:spcPts val="4091"/>
              </a:lnSpc>
            </a:pPr>
            <a:r>
              <a:rPr lang="en-US" sz="2922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Builds long-term eco-friendly habits.</a:t>
            </a:r>
          </a:p>
          <a:p>
            <a:pPr algn="just">
              <a:lnSpc>
                <a:spcPts val="4091"/>
              </a:lnSpc>
              <a:spcBef>
                <a:spcPct val="0"/>
              </a:spcBef>
            </a:pPr>
            <a:endParaRPr lang="en-US" sz="2922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388275" y="2787464"/>
            <a:ext cx="17605424" cy="784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28"/>
              </a:lnSpc>
            </a:pPr>
            <a:r>
              <a:rPr lang="en-US" sz="2520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1. Primary Target Area</a:t>
            </a:r>
          </a:p>
          <a:p>
            <a:pPr algn="just">
              <a:lnSpc>
                <a:spcPts val="3388"/>
              </a:lnSpc>
            </a:pPr>
            <a:r>
              <a:rPr lang="en-US" sz="2420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The Smart Bin is designed for beach areas and coastal zones.</a:t>
            </a:r>
          </a:p>
          <a:p>
            <a:pPr algn="just">
              <a:lnSpc>
                <a:spcPts val="3388"/>
              </a:lnSpc>
            </a:pPr>
            <a:r>
              <a:rPr lang="en-US" sz="2420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These are highly vulnerable and high-impact environments for waste mismanagement.</a:t>
            </a:r>
          </a:p>
          <a:p>
            <a:pPr algn="just">
              <a:lnSpc>
                <a:spcPts val="3388"/>
              </a:lnSpc>
            </a:pPr>
            <a:endParaRPr lang="en-US" sz="2420" dirty="0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just">
              <a:lnSpc>
                <a:spcPts val="3388"/>
              </a:lnSpc>
            </a:pPr>
            <a:r>
              <a:rPr lang="en-US" sz="2420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2. High Human Activity</a:t>
            </a:r>
          </a:p>
          <a:p>
            <a:pPr algn="just">
              <a:lnSpc>
                <a:spcPts val="3388"/>
              </a:lnSpc>
            </a:pPr>
            <a:r>
              <a:rPr lang="en-US" sz="2420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Beaches attract thousands of daily visitors, Local residents, tourists, vendors, fishermen</a:t>
            </a:r>
          </a:p>
          <a:p>
            <a:pPr algn="just">
              <a:lnSpc>
                <a:spcPts val="3388"/>
              </a:lnSpc>
            </a:pPr>
            <a:endParaRPr lang="en-US" sz="2420" dirty="0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just">
              <a:lnSpc>
                <a:spcPts val="3388"/>
              </a:lnSpc>
            </a:pPr>
            <a:r>
              <a:rPr lang="en-US" sz="2420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3. Type of Waste Generated</a:t>
            </a:r>
          </a:p>
          <a:p>
            <a:pPr algn="just">
              <a:lnSpc>
                <a:spcPts val="3388"/>
              </a:lnSpc>
            </a:pPr>
            <a:r>
              <a:rPr lang="en-US" sz="2420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Constant human activity produces large amounts of:</a:t>
            </a:r>
          </a:p>
          <a:p>
            <a:pPr algn="just">
              <a:lnSpc>
                <a:spcPts val="3388"/>
              </a:lnSpc>
            </a:pPr>
            <a:r>
              <a:rPr lang="en-US" sz="2420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Single-use plastic bottles, Food packaging, Snack wrappers, Beverage cans</a:t>
            </a:r>
          </a:p>
          <a:p>
            <a:pPr algn="just">
              <a:lnSpc>
                <a:spcPts val="3388"/>
              </a:lnSpc>
            </a:pPr>
            <a:endParaRPr lang="en-US" sz="2420" dirty="0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just">
              <a:lnSpc>
                <a:spcPts val="3388"/>
              </a:lnSpc>
            </a:pPr>
            <a:r>
              <a:rPr lang="en-US" sz="2420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4. Unique Beach Challenge</a:t>
            </a:r>
          </a:p>
          <a:p>
            <a:pPr algn="just">
              <a:lnSpc>
                <a:spcPts val="3388"/>
              </a:lnSpc>
            </a:pPr>
            <a:r>
              <a:rPr lang="en-US" sz="2420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Unlike cities, where waste is collected quickly, but in beaches waste is left directly on the sand and winds.</a:t>
            </a:r>
          </a:p>
          <a:p>
            <a:pPr algn="just">
              <a:lnSpc>
                <a:spcPts val="3388"/>
              </a:lnSpc>
            </a:pPr>
            <a:endParaRPr lang="en-US" sz="2420" dirty="0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just">
              <a:lnSpc>
                <a:spcPts val="3388"/>
              </a:lnSpc>
            </a:pPr>
            <a:r>
              <a:rPr lang="en-US" sz="2420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5. Rapid Pollution Risk</a:t>
            </a:r>
          </a:p>
          <a:p>
            <a:pPr algn="just">
              <a:lnSpc>
                <a:spcPts val="3388"/>
              </a:lnSpc>
            </a:pPr>
            <a:r>
              <a:rPr lang="en-US" sz="2420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Waste on sand can flow into the sea within hours.</a:t>
            </a:r>
          </a:p>
          <a:p>
            <a:pPr algn="just">
              <a:lnSpc>
                <a:spcPts val="3388"/>
              </a:lnSpc>
            </a:pPr>
            <a:r>
              <a:rPr lang="en-US" sz="2420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Once in the ocean, cleanup becomes almost impossible</a:t>
            </a:r>
          </a:p>
          <a:p>
            <a:pPr algn="just">
              <a:lnSpc>
                <a:spcPts val="3388"/>
              </a:lnSpc>
            </a:pPr>
            <a:endParaRPr lang="en-US" sz="2420" dirty="0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245726" y="2007683"/>
            <a:ext cx="15019379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Geographical Focus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590271" y="3730527"/>
            <a:ext cx="15980690" cy="4428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10"/>
              </a:lnSpc>
            </a:pPr>
            <a:r>
              <a:rPr lang="en-US" sz="4007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 </a:t>
            </a:r>
            <a:r>
              <a:rPr lang="en-US" sz="4007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Visual AI &amp; Deep Learning for Waste Classification</a:t>
            </a:r>
          </a:p>
          <a:p>
            <a:pPr algn="l">
              <a:lnSpc>
                <a:spcPts val="4910"/>
              </a:lnSpc>
            </a:pPr>
            <a:endParaRPr lang="en-US" sz="4007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algn="l">
              <a:lnSpc>
                <a:spcPts val="4910"/>
              </a:lnSpc>
            </a:pPr>
            <a:r>
              <a:rPr lang="en-US" sz="3507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Systems using CNN-based image recognition enable smart bins to automatically sort waste (plastic, glass, organic, etc.) in real time—preventing contamination and improving recycling rates.</a:t>
            </a:r>
          </a:p>
          <a:p>
            <a:pPr algn="l">
              <a:lnSpc>
                <a:spcPts val="4910"/>
              </a:lnSpc>
            </a:pPr>
            <a:r>
              <a:rPr lang="en-US" sz="3507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Example: Arduino-controlled bins that refuse to open if the waste type doesn’t match.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30446" y="2590644"/>
            <a:ext cx="15019379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Research Support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93781" y="3726735"/>
            <a:ext cx="18100437" cy="5342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68"/>
              </a:lnSpc>
            </a:pPr>
            <a:r>
              <a:rPr lang="en-US" sz="4048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Smart Waste Management and Classification System for Smart Cities using Deep Learning</a:t>
            </a:r>
          </a:p>
          <a:p>
            <a:pPr algn="l">
              <a:lnSpc>
                <a:spcPts val="5388"/>
              </a:lnSpc>
            </a:pPr>
            <a:endParaRPr lang="en-US" sz="4048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algn="l">
              <a:lnSpc>
                <a:spcPts val="4268"/>
              </a:lnSpc>
            </a:pPr>
            <a:r>
              <a:rPr lang="en-US" sz="3048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 ResearchGate</a:t>
            </a:r>
          </a:p>
          <a:p>
            <a:pPr algn="l">
              <a:lnSpc>
                <a:spcPts val="4268"/>
              </a:lnSpc>
            </a:pPr>
            <a:r>
              <a:rPr lang="en-US" sz="3048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https://www.researchgate.net/publication/360230167_Smart_Waste_Management_and_Classification_System_for_Smart_Cities_using_Deep_Learning</a:t>
            </a:r>
          </a:p>
          <a:p>
            <a:pPr algn="l">
              <a:lnSpc>
                <a:spcPts val="4268"/>
              </a:lnSpc>
            </a:pPr>
            <a:endParaRPr lang="en-US" sz="3048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algn="l">
              <a:lnSpc>
                <a:spcPts val="4268"/>
              </a:lnSpc>
            </a:pPr>
            <a:r>
              <a:rPr lang="en-US" sz="3048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➝ Provides AI-driven segregation techniques applicable in high-footfall public areas such as beaches.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44033" y="2590644"/>
            <a:ext cx="15019379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Supporting Documents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5414733" y="423955"/>
            <a:ext cx="1146703" cy="1242201"/>
            <a:chOff x="0" y="0"/>
            <a:chExt cx="1528937" cy="1656267"/>
          </a:xfrm>
        </p:grpSpPr>
        <p:sp>
          <p:nvSpPr>
            <p:cNvPr id="7" name="Freeform 7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TextBox 13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30446" y="3848100"/>
            <a:ext cx="12758236" cy="4997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3150" dirty="0">
                <a:latin typeface="Objectivity" panose="020B0604020202020204" charset="0"/>
              </a:rPr>
              <a:t>Manual deep cleaning of beach waste is labor-intensive, inefficient, and unsustainable.</a:t>
            </a:r>
            <a:br>
              <a:rPr lang="en-US" sz="3150" dirty="0">
                <a:latin typeface="Objectivity" panose="020B0604020202020204" charset="0"/>
              </a:rPr>
            </a:br>
            <a:r>
              <a:rPr lang="en-US" sz="3150" dirty="0">
                <a:latin typeface="Objectivity" panose="020B0604020202020204" charset="0"/>
              </a:rPr>
              <a:t>Despite staff deployment, lack of public accountability hampers long-term beach hygiene.</a:t>
            </a:r>
            <a:br>
              <a:rPr lang="en-US" sz="3150" dirty="0">
                <a:latin typeface="Objectivity" panose="020B0604020202020204" charset="0"/>
              </a:rPr>
            </a:br>
            <a:r>
              <a:rPr lang="en-US" sz="3150" dirty="0">
                <a:latin typeface="Objectivity" panose="020B0604020202020204" charset="0"/>
              </a:rPr>
              <a:t>Moreover, waste inflow from estuaries continues to replenish non-seasonal dumping sites, making current efforts inadequate</a:t>
            </a:r>
            <a:r>
              <a:rPr lang="en-US" sz="3150" dirty="0"/>
              <a:t>.</a:t>
            </a:r>
          </a:p>
          <a:p>
            <a:pPr>
              <a:lnSpc>
                <a:spcPts val="3919"/>
              </a:lnSpc>
            </a:pPr>
            <a:endParaRPr lang="en-US" sz="3150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>
              <a:lnSpc>
                <a:spcPts val="3919"/>
              </a:lnSpc>
            </a:pPr>
            <a:endParaRPr lang="en-US" sz="3150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algn="ctr">
              <a:lnSpc>
                <a:spcPts val="3919"/>
              </a:lnSpc>
            </a:pPr>
            <a:r>
              <a:rPr lang="en-US" sz="3200" dirty="0"/>
              <a:t>“</a:t>
            </a:r>
            <a:r>
              <a:rPr lang="en-US" sz="3200" b="1" dirty="0">
                <a:latin typeface="Objectivity" panose="020B0604020202020204" charset="0"/>
              </a:rPr>
              <a:t>From Inefficiency to Innovation in Beach Cleaning</a:t>
            </a:r>
            <a:r>
              <a:rPr lang="en-US" sz="3200" dirty="0"/>
              <a:t>.”</a:t>
            </a:r>
            <a:endParaRPr lang="en-US" sz="3150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30446" y="2590644"/>
            <a:ext cx="15019379" cy="8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0" y="3620937"/>
            <a:ext cx="17089376" cy="6438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0477" lvl="1" indent="-435238" algn="l">
              <a:lnSpc>
                <a:spcPts val="5644"/>
              </a:lnSpc>
              <a:buFont typeface="Arial"/>
              <a:buChar char="•"/>
            </a:pPr>
            <a:r>
              <a:rPr lang="en-US" sz="4031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Team Name      </a:t>
            </a:r>
            <a:r>
              <a:rPr lang="en-US" sz="403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- Ignite</a:t>
            </a:r>
          </a:p>
          <a:p>
            <a:pPr algn="l">
              <a:lnSpc>
                <a:spcPts val="5644"/>
              </a:lnSpc>
            </a:pPr>
            <a:endParaRPr lang="en-US" sz="4031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marL="870477" lvl="1" indent="-435238" algn="l">
              <a:lnSpc>
                <a:spcPts val="5644"/>
              </a:lnSpc>
              <a:buFont typeface="Arial"/>
              <a:buChar char="•"/>
            </a:pPr>
            <a:r>
              <a:rPr lang="en-US" sz="4031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Team Members- Abhishek Bhat P </a:t>
            </a:r>
          </a:p>
          <a:p>
            <a:pPr marL="435239" lvl="1" algn="l">
              <a:lnSpc>
                <a:spcPts val="5644"/>
              </a:lnSpc>
            </a:pPr>
            <a:r>
              <a:rPr lang="en-US" sz="4031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					     Akshay B Gambhir</a:t>
            </a:r>
          </a:p>
          <a:p>
            <a:pPr algn="l">
              <a:lnSpc>
                <a:spcPts val="5644"/>
              </a:lnSpc>
            </a:pPr>
            <a:r>
              <a:rPr lang="en-US" sz="4031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                                  Chirag  Shetty</a:t>
            </a:r>
          </a:p>
          <a:p>
            <a:pPr algn="l">
              <a:lnSpc>
                <a:spcPts val="5644"/>
              </a:lnSpc>
            </a:pPr>
            <a:r>
              <a:rPr lang="en-US" sz="4031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					     Akshay </a:t>
            </a:r>
            <a:r>
              <a:rPr lang="en-US" sz="4031" b="1" dirty="0" err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Shettigar</a:t>
            </a:r>
            <a:endParaRPr lang="en-US" sz="4031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algn="l">
              <a:lnSpc>
                <a:spcPts val="5644"/>
              </a:lnSpc>
            </a:pPr>
            <a:endParaRPr lang="en-US" sz="4031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marL="870477" lvl="1" indent="-435238" algn="l">
              <a:lnSpc>
                <a:spcPts val="5644"/>
              </a:lnSpc>
              <a:buFont typeface="Arial"/>
              <a:buChar char="•"/>
            </a:pPr>
            <a:r>
              <a:rPr lang="en-US" sz="4031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Sahyadri College Of Engineering And Management </a:t>
            </a:r>
            <a:r>
              <a:rPr lang="en-US" sz="4031" b="1" dirty="0" err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Managluru</a:t>
            </a:r>
            <a:endParaRPr lang="en-US" sz="4031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30446" y="2380161"/>
            <a:ext cx="3239804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719"/>
              </a:lnSpc>
              <a:spcBef>
                <a:spcPct val="0"/>
              </a:spcBef>
            </a:pPr>
            <a:r>
              <a:rPr lang="en-US" sz="4800" b="1" dirty="0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Index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348195" y="9122922"/>
            <a:ext cx="3482361" cy="44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2"/>
              </a:lnSpc>
            </a:pPr>
            <a:r>
              <a:rPr lang="en-US" sz="2444" dirty="0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23 - 24th August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-545312" y="3729804"/>
            <a:ext cx="24006642" cy="1636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49907" lvl="1" indent="-574954" algn="l">
              <a:lnSpc>
                <a:spcPts val="7456"/>
              </a:lnSpc>
              <a:buFont typeface="Arial"/>
              <a:buChar char="•"/>
            </a:pPr>
            <a:r>
              <a:rPr lang="en-US" sz="5326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SUSTAINING CLEANLINESS IN BEACHES</a:t>
            </a:r>
          </a:p>
          <a:p>
            <a:pPr algn="l">
              <a:lnSpc>
                <a:spcPts val="5356"/>
              </a:lnSpc>
            </a:pPr>
            <a:endParaRPr lang="en-US" sz="5326" b="1" dirty="0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30446" y="2552853"/>
            <a:ext cx="12472418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What problem are you trying to solve?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7771" y="5267786"/>
            <a:ext cx="17680229" cy="4893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39"/>
              </a:lnSpc>
            </a:pPr>
            <a:r>
              <a:rPr lang="en-US" sz="3099" b="1" dirty="0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Manual deep cleaning of beach waste is labor-intensive, inefficient, and unsustainable.</a:t>
            </a:r>
          </a:p>
          <a:p>
            <a:pPr algn="l">
              <a:lnSpc>
                <a:spcPts val="4339"/>
              </a:lnSpc>
            </a:pPr>
            <a:r>
              <a:rPr lang="en-US" sz="3099" b="1" dirty="0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 </a:t>
            </a:r>
          </a:p>
          <a:p>
            <a:pPr algn="l">
              <a:lnSpc>
                <a:spcPts val="4339"/>
              </a:lnSpc>
            </a:pPr>
            <a:r>
              <a:rPr lang="en-US" sz="3099" b="1" dirty="0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While staff are deployed for cleanup, there is little public accountability in maintaining</a:t>
            </a:r>
          </a:p>
          <a:p>
            <a:pPr algn="l">
              <a:lnSpc>
                <a:spcPts val="4339"/>
              </a:lnSpc>
            </a:pPr>
            <a:r>
              <a:rPr lang="en-US" sz="3099" b="1" dirty="0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beach hygiene. </a:t>
            </a:r>
          </a:p>
          <a:p>
            <a:pPr algn="l">
              <a:lnSpc>
                <a:spcPts val="4339"/>
              </a:lnSpc>
            </a:pPr>
            <a:endParaRPr lang="en-US" sz="3099" b="1" dirty="0">
              <a:solidFill>
                <a:srgbClr val="000000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algn="l">
              <a:lnSpc>
                <a:spcPts val="4339"/>
              </a:lnSpc>
              <a:spcBef>
                <a:spcPct val="0"/>
              </a:spcBef>
            </a:pPr>
            <a:r>
              <a:rPr lang="en-US" sz="3099" b="1" dirty="0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Waste continues to wash ashore from estuaries, adding to non-seasonal dumping sites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915223" y="2964189"/>
            <a:ext cx="16457554" cy="70141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3"/>
              </a:lnSpc>
            </a:pPr>
            <a:r>
              <a:rPr lang="en-US" sz="3302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1. Lack of proper disposal bins</a:t>
            </a:r>
          </a:p>
          <a:p>
            <a:pPr algn="l">
              <a:lnSpc>
                <a:spcPts val="4623"/>
              </a:lnSpc>
            </a:pPr>
            <a:r>
              <a:rPr lang="en-US" sz="3302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Many beaches don’t have enough dustbins, or bins are overflowing.</a:t>
            </a:r>
          </a:p>
          <a:p>
            <a:pPr algn="l">
              <a:lnSpc>
                <a:spcPts val="4623"/>
              </a:lnSpc>
            </a:pPr>
            <a:endParaRPr lang="en-US" sz="3302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4623"/>
              </a:lnSpc>
            </a:pPr>
            <a:r>
              <a:rPr lang="en-US" sz="3302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2. No incentive for proper disposal</a:t>
            </a:r>
          </a:p>
          <a:p>
            <a:pPr algn="l">
              <a:lnSpc>
                <a:spcPts val="4623"/>
              </a:lnSpc>
            </a:pPr>
            <a:r>
              <a:rPr lang="en-US" sz="3302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Visitors throw waste anywhere because it’s easier and they get nothing in return for using bins.</a:t>
            </a:r>
          </a:p>
          <a:p>
            <a:pPr algn="l">
              <a:lnSpc>
                <a:spcPts val="4623"/>
              </a:lnSpc>
            </a:pPr>
            <a:endParaRPr lang="en-US" sz="3302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4623"/>
              </a:lnSpc>
            </a:pPr>
            <a:r>
              <a:rPr lang="en-US" sz="3302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3. Low awareness &amp; irresponsible behavior</a:t>
            </a:r>
          </a:p>
          <a:p>
            <a:pPr algn="l">
              <a:lnSpc>
                <a:spcPts val="4623"/>
              </a:lnSpc>
            </a:pPr>
            <a:r>
              <a:rPr lang="en-US" sz="3302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People don’t realize the long-term damage to marine life and tourism</a:t>
            </a:r>
          </a:p>
          <a:p>
            <a:pPr algn="l">
              <a:lnSpc>
                <a:spcPts val="4623"/>
              </a:lnSpc>
            </a:pPr>
            <a:endParaRPr lang="en-US" sz="3302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4623"/>
              </a:lnSpc>
            </a:pPr>
            <a:r>
              <a:rPr lang="en-US" sz="3302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4. Inefficient waste collection system</a:t>
            </a:r>
          </a:p>
          <a:p>
            <a:pPr algn="l">
              <a:lnSpc>
                <a:spcPts val="4623"/>
              </a:lnSpc>
            </a:pPr>
            <a:r>
              <a:rPr lang="en-US" sz="3302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Even if bins exist, collection trucks don’t empty them regularly.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76549" y="2020720"/>
            <a:ext cx="15019379" cy="875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59"/>
              </a:lnSpc>
            </a:pPr>
            <a:r>
              <a:rPr lang="en-US" sz="4899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What is the root cause of this problem?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650175" y="3565288"/>
            <a:ext cx="14347435" cy="6267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3"/>
              </a:lnSpc>
            </a:pPr>
            <a:r>
              <a:rPr lang="en-US" sz="3373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Convenience matters →</a:t>
            </a:r>
            <a:r>
              <a:rPr lang="en-US" sz="3373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 They don’t want to walk far to find a dustbin.</a:t>
            </a:r>
          </a:p>
          <a:p>
            <a:pPr algn="l">
              <a:lnSpc>
                <a:spcPts val="4408"/>
              </a:lnSpc>
            </a:pPr>
            <a:endParaRPr lang="en-US" sz="3373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4723"/>
              </a:lnSpc>
            </a:pPr>
            <a:r>
              <a:rPr lang="en-US" sz="3373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Awareness is low       →</a:t>
            </a:r>
            <a:r>
              <a:rPr lang="en-US" sz="3373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 Many don’t realize their waste ends up harming marine life.</a:t>
            </a:r>
          </a:p>
          <a:p>
            <a:pPr algn="l">
              <a:lnSpc>
                <a:spcPts val="4408"/>
              </a:lnSpc>
            </a:pPr>
            <a:endParaRPr lang="en-US" sz="3373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4408"/>
              </a:lnSpc>
            </a:pPr>
            <a:r>
              <a:rPr lang="en-US" sz="3148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No incentive →</a:t>
            </a:r>
            <a:r>
              <a:rPr lang="en-US" sz="3148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  “Why should I carry a plastic bottle to a bin if I get nothing back?”</a:t>
            </a:r>
          </a:p>
          <a:p>
            <a:pPr algn="l">
              <a:lnSpc>
                <a:spcPts val="4408"/>
              </a:lnSpc>
            </a:pPr>
            <a:endParaRPr lang="en-US" sz="3148">
              <a:solidFill>
                <a:srgbClr val="171717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4408"/>
              </a:lnSpc>
            </a:pPr>
            <a:r>
              <a:rPr lang="en-US" sz="3148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Behavioral habit →</a:t>
            </a:r>
            <a:r>
              <a:rPr lang="en-US" sz="3148">
                <a:solidFill>
                  <a:srgbClr val="171717"/>
                </a:solidFill>
                <a:latin typeface="Objectivity"/>
                <a:ea typeface="Objectivity"/>
                <a:cs typeface="Objectivity"/>
                <a:sym typeface="Objectivity"/>
              </a:rPr>
              <a:t> Some expect cleaners to manage it instead of themselves.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679233" y="2509004"/>
            <a:ext cx="15580067" cy="88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70"/>
              </a:lnSpc>
            </a:pPr>
            <a:r>
              <a:rPr lang="en-US" sz="4979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User Research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776549" y="4075275"/>
            <a:ext cx="15977401" cy="5588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7052" lvl="1" indent="-378526" algn="l">
              <a:lnSpc>
                <a:spcPts val="4909"/>
              </a:lnSpc>
              <a:buFont typeface="Arial"/>
              <a:buChar char="•"/>
            </a:pPr>
            <a:r>
              <a:rPr lang="en-US" sz="3506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One day our team visited a beach and saw piles of plastic and glass mixed with food waste.</a:t>
            </a:r>
          </a:p>
          <a:p>
            <a:pPr algn="l">
              <a:lnSpc>
                <a:spcPts val="4909"/>
              </a:lnSpc>
            </a:pPr>
            <a:r>
              <a:rPr lang="en-US" sz="3506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 </a:t>
            </a:r>
          </a:p>
          <a:p>
            <a:pPr marL="757052" lvl="1" indent="-378526" algn="l">
              <a:lnSpc>
                <a:spcPts val="4909"/>
              </a:lnSpc>
              <a:buFont typeface="Arial"/>
              <a:buChar char="•"/>
            </a:pPr>
            <a:r>
              <a:rPr lang="en-US" sz="3506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Even though much of it was recyclable, it couldn’t be reused because of wrong segregation.</a:t>
            </a:r>
          </a:p>
          <a:p>
            <a:pPr algn="l">
              <a:lnSpc>
                <a:spcPts val="4909"/>
              </a:lnSpc>
            </a:pPr>
            <a:endParaRPr lang="en-US" sz="3506" b="1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marL="757052" lvl="1" indent="-378526" algn="l">
              <a:lnSpc>
                <a:spcPts val="4909"/>
              </a:lnSpc>
              <a:buFont typeface="Arial"/>
              <a:buChar char="•"/>
            </a:pPr>
            <a:r>
              <a:rPr lang="en-US" sz="3506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That incident made us realize the real problem is not the lack of bins, but the lack of motivation and awareness among people.</a:t>
            </a:r>
          </a:p>
          <a:p>
            <a:pPr algn="l">
              <a:lnSpc>
                <a:spcPts val="4909"/>
              </a:lnSpc>
            </a:pPr>
            <a:endParaRPr lang="en-US" sz="3506" b="1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830446" y="2590644"/>
            <a:ext cx="15019379" cy="85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Origin Story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5016413" y="3190546"/>
            <a:ext cx="6280847" cy="113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88"/>
              </a:lnSpc>
            </a:pPr>
            <a:r>
              <a:rPr lang="en-US" sz="6420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The Smart Bin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63719" y="2185015"/>
            <a:ext cx="15019379" cy="84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Name of the Solution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96894" y="4689579"/>
            <a:ext cx="17561698" cy="3706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891"/>
              </a:lnSpc>
            </a:pPr>
            <a:r>
              <a:rPr lang="en-US" sz="3494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It is an innovative waste collection and reward system designed to promote sustainable waste disposal through technology and incentives.</a:t>
            </a:r>
          </a:p>
          <a:p>
            <a:pPr algn="just">
              <a:lnSpc>
                <a:spcPts val="4891"/>
              </a:lnSpc>
            </a:pPr>
            <a:endParaRPr lang="en-US" sz="3494" b="1">
              <a:solidFill>
                <a:srgbClr val="171717"/>
              </a:solidFill>
              <a:latin typeface="Objectivity Bold"/>
              <a:ea typeface="Objectivity Bold"/>
              <a:cs typeface="Objectivity Bold"/>
              <a:sym typeface="Objectivity Bold"/>
            </a:endParaRPr>
          </a:p>
          <a:p>
            <a:pPr algn="just">
              <a:lnSpc>
                <a:spcPts val="4841"/>
              </a:lnSpc>
            </a:pPr>
            <a:r>
              <a:rPr lang="en-US" sz="3458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It uses QR/Barcode scanning, digital credits, and smart monitoring to encourage people to dispose of waste responsibly while creating a transparent and scalable eco-system.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180080" y="2889955"/>
            <a:ext cx="13402412" cy="584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7"/>
              </a:lnSpc>
            </a:pPr>
            <a:r>
              <a:rPr lang="en-US" sz="3241" b="1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 How does it work?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400885" y="2002250"/>
            <a:ext cx="15019379" cy="8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Working of the Solution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0080" y="3788440"/>
            <a:ext cx="19891953" cy="619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09"/>
              </a:lnSpc>
              <a:spcBef>
                <a:spcPct val="0"/>
              </a:spcBef>
            </a:pPr>
            <a:r>
              <a:rPr lang="en-US" sz="2649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User Identification:</a:t>
            </a:r>
            <a:r>
              <a:rPr lang="en-US" sz="2649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 Before disposing waste, the user scans the code on the Smart Bin or via a mobile app.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649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Waste Disposal:</a:t>
            </a: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 User drops waste (e.g., plastic bottle) into the bin.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The bin (or system) records the type of waste and logs the activity.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Credit Allocation</a:t>
            </a: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: The system verifies the entry.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Eco-credits are automatically added to the user’s account in real time.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Tracking &amp; Monitoring: </a:t>
            </a: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Data of collected waste (type, quantity, location) is stored in a central database.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Authorities/municipalities can monitor disposal patterns.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Objectivity"/>
              <a:ea typeface="Objectivity"/>
              <a:cs typeface="Objectivity"/>
              <a:sym typeface="Objectivity"/>
            </a:endParaR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Reward Redemption</a:t>
            </a: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: Users can redeem credits at partnered shops or for discounts/offers.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Objectivity"/>
                <a:ea typeface="Objectivity"/>
                <a:cs typeface="Objectivity"/>
                <a:sym typeface="Objectivity"/>
              </a:rPr>
              <a:t>Shopkeepers benefit by attracting eco-conscious customers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991015"/>
            <a:chOff x="0" y="0"/>
            <a:chExt cx="2776527" cy="3022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76527" cy="302280"/>
            </a:xfrm>
            <a:custGeom>
              <a:avLst/>
              <a:gdLst/>
              <a:ahLst/>
              <a:cxnLst/>
              <a:rect l="l" t="t" r="r" b="b"/>
              <a:pathLst>
                <a:path w="2776527" h="302280">
                  <a:moveTo>
                    <a:pt x="0" y="0"/>
                  </a:moveTo>
                  <a:lnTo>
                    <a:pt x="2776527" y="0"/>
                  </a:lnTo>
                  <a:lnTo>
                    <a:pt x="2776527" y="302280"/>
                  </a:lnTo>
                  <a:lnTo>
                    <a:pt x="0" y="302280"/>
                  </a:lnTo>
                  <a:close/>
                </a:path>
              </a:pathLst>
            </a:custGeom>
            <a:gradFill rotWithShape="1">
              <a:gsLst>
                <a:gs pos="0">
                  <a:srgbClr val="E62979">
                    <a:alpha val="100000"/>
                  </a:srgbClr>
                </a:gs>
                <a:gs pos="100000">
                  <a:srgbClr val="423DC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776527" cy="3594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830446" y="817136"/>
            <a:ext cx="3862258" cy="626008"/>
          </a:xfrm>
          <a:custGeom>
            <a:avLst/>
            <a:gdLst/>
            <a:ahLst/>
            <a:cxnLst/>
            <a:rect l="l" t="t" r="r" b="b"/>
            <a:pathLst>
              <a:path w="3862258" h="626008">
                <a:moveTo>
                  <a:pt x="0" y="0"/>
                </a:moveTo>
                <a:lnTo>
                  <a:pt x="3862258" y="0"/>
                </a:lnTo>
                <a:lnTo>
                  <a:pt x="3862258" y="626007"/>
                </a:lnTo>
                <a:lnTo>
                  <a:pt x="0" y="6260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293294" y="846266"/>
            <a:ext cx="1599953" cy="7306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71"/>
              </a:lnSpc>
            </a:pPr>
            <a:r>
              <a:rPr lang="en-US" sz="2050">
                <a:solidFill>
                  <a:srgbClr val="FFFFFF"/>
                </a:solidFill>
                <a:latin typeface="Objectivity"/>
                <a:ea typeface="Objectivity"/>
                <a:cs typeface="Objectivity"/>
                <a:sym typeface="Objectivity"/>
              </a:rPr>
              <a:t>A Social Initiative by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424258" y="423955"/>
            <a:ext cx="1146703" cy="1242201"/>
            <a:chOff x="0" y="0"/>
            <a:chExt cx="1528937" cy="1656267"/>
          </a:xfrm>
        </p:grpSpPr>
        <p:sp>
          <p:nvSpPr>
            <p:cNvPr id="8" name="Freeform 8"/>
            <p:cNvSpPr/>
            <p:nvPr/>
          </p:nvSpPr>
          <p:spPr>
            <a:xfrm>
              <a:off x="56717" y="0"/>
              <a:ext cx="1472220" cy="1138914"/>
            </a:xfrm>
            <a:custGeom>
              <a:avLst/>
              <a:gdLst/>
              <a:ahLst/>
              <a:cxnLst/>
              <a:rect l="l" t="t" r="r" b="b"/>
              <a:pathLst>
                <a:path w="1472220" h="1138914">
                  <a:moveTo>
                    <a:pt x="0" y="0"/>
                  </a:moveTo>
                  <a:lnTo>
                    <a:pt x="1472220" y="0"/>
                  </a:lnTo>
                  <a:lnTo>
                    <a:pt x="1472220" y="1138914"/>
                  </a:lnTo>
                  <a:lnTo>
                    <a:pt x="0" y="11389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646" r="-32027" b="-75928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1112266"/>
              <a:ext cx="1528937" cy="544002"/>
            </a:xfrm>
            <a:custGeom>
              <a:avLst/>
              <a:gdLst/>
              <a:ahLst/>
              <a:cxnLst/>
              <a:rect l="l" t="t" r="r" b="b"/>
              <a:pathLst>
                <a:path w="1528937" h="544002">
                  <a:moveTo>
                    <a:pt x="0" y="0"/>
                  </a:moveTo>
                  <a:lnTo>
                    <a:pt x="1528937" y="0"/>
                  </a:lnTo>
                  <a:lnTo>
                    <a:pt x="1528937" y="544001"/>
                  </a:lnTo>
                  <a:lnTo>
                    <a:pt x="0" y="544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803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0" y="8477711"/>
            <a:ext cx="776549" cy="1809793"/>
            <a:chOff x="0" y="0"/>
            <a:chExt cx="514359" cy="119874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14359" cy="1198745"/>
            </a:xfrm>
            <a:custGeom>
              <a:avLst/>
              <a:gdLst/>
              <a:ahLst/>
              <a:cxnLst/>
              <a:rect l="l" t="t" r="r" b="b"/>
              <a:pathLst>
                <a:path w="514359" h="1198745">
                  <a:moveTo>
                    <a:pt x="0" y="0"/>
                  </a:moveTo>
                  <a:lnTo>
                    <a:pt x="311159" y="0"/>
                  </a:lnTo>
                  <a:lnTo>
                    <a:pt x="514359" y="599372"/>
                  </a:lnTo>
                  <a:lnTo>
                    <a:pt x="311159" y="1198745"/>
                  </a:lnTo>
                  <a:lnTo>
                    <a:pt x="0" y="1198745"/>
                  </a:lnTo>
                  <a:lnTo>
                    <a:pt x="203200" y="5993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77800" y="-47625"/>
              <a:ext cx="260359" cy="1246370"/>
            </a:xfrm>
            <a:prstGeom prst="rect">
              <a:avLst/>
            </a:prstGeom>
          </p:spPr>
          <p:txBody>
            <a:bodyPr lIns="16916" tIns="16916" rIns="16916" bIns="16916" rtlCol="0" anchor="ctr"/>
            <a:lstStyle/>
            <a:p>
              <a:pPr algn="ctr">
                <a:lnSpc>
                  <a:spcPts val="1638"/>
                </a:lnSpc>
              </a:pPr>
              <a:endParaRPr/>
            </a:p>
          </p:txBody>
        </p:sp>
      </p:grpSp>
      <p:sp>
        <p:nvSpPr>
          <p:cNvPr id="13" name="AutoShape 13"/>
          <p:cNvSpPr/>
          <p:nvPr/>
        </p:nvSpPr>
        <p:spPr>
          <a:xfrm flipH="1" flipV="1">
            <a:off x="15156828" y="769773"/>
            <a:ext cx="3849" cy="940803"/>
          </a:xfrm>
          <a:prstGeom prst="line">
            <a:avLst/>
          </a:prstGeom>
          <a:ln w="476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2961017" y="9275815"/>
            <a:ext cx="12758236" cy="4828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919"/>
              </a:lnSpc>
            </a:pPr>
            <a:r>
              <a:rPr lang="en-US" sz="2799" b="1" dirty="0">
                <a:solidFill>
                  <a:srgbClr val="171717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https://credit-93069.bubbleapps.io/version-test?debug_mode=true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30446" y="2590644"/>
            <a:ext cx="15019379" cy="8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 b="1" dirty="0">
                <a:solidFill>
                  <a:srgbClr val="E02A7C"/>
                </a:solidFill>
                <a:latin typeface="Objectivity Bold"/>
                <a:ea typeface="Objectivity Bold"/>
                <a:cs typeface="Objectivity Bold"/>
                <a:sym typeface="Objectivity Bold"/>
              </a:rPr>
              <a:t>Images/Links/Video of Your Solution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F2D77D-16B3-FBDF-96A8-4EC21885D5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4"/>
          <a:stretch>
            <a:fillRect/>
          </a:stretch>
        </p:blipFill>
        <p:spPr>
          <a:xfrm>
            <a:off x="3035465" y="3600700"/>
            <a:ext cx="11975936" cy="503016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1021</Words>
  <Application>Microsoft Office PowerPoint</Application>
  <PresentationFormat>Custom</PresentationFormat>
  <Paragraphs>160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Objectivity Bold</vt:lpstr>
      <vt:lpstr>Objectivity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TITAN Design Impact Challenge – Project Submission Deck .pptx</dc:title>
  <dc:creator>User</dc:creator>
  <cp:lastModifiedBy>Akshay Gambhir</cp:lastModifiedBy>
  <cp:revision>3</cp:revision>
  <dcterms:created xsi:type="dcterms:W3CDTF">2006-08-16T00:00:00Z</dcterms:created>
  <dcterms:modified xsi:type="dcterms:W3CDTF">2025-08-24T05:11:14Z</dcterms:modified>
  <dc:identifier>DAGw5quzJFA</dc:identifier>
</cp:coreProperties>
</file>