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854651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502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ca14d6862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ca14d686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272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ca14d6862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ca14d6862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26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a14d6862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ca14d6862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70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ca14d6862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ca14d6862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568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ca14d686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ca14d686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325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ca14d6862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ca14d6862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745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ca14d686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ca14d686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27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ca14d6862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ca14d686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56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ca14d686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ca14d686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79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ca14d6862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ca14d686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341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ca14d6862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ca14d6862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616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ca14d6862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ca14d686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94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ca14d6862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ca14d6862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782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ca14d6862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ca14d6862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76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9to5google.com/2019/12/09/pixel-4-december-ota/"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nakedsecurity.sophos.com/2019/01/08/facial-recognition-on-42-android-phones-beaten-by-photo-test/" TargetMode="External"/><Relationship Id="rId5" Type="http://schemas.openxmlformats.org/officeDocument/2006/relationships/hyperlink" Target="https://www.devdigital.com/blog/detail/third-party-apis-pros-cons" TargetMode="External"/><Relationship Id="rId4" Type="http://schemas.openxmlformats.org/officeDocument/2006/relationships/hyperlink" Target="https://www.pcmag.com/review/327977/symantec-norton-security-delux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GB" sz="3000"/>
              <a:t>Mobile Phone Data Security</a:t>
            </a:r>
            <a:endParaRPr/>
          </a:p>
        </p:txBody>
      </p:sp>
      <p:sp>
        <p:nvSpPr>
          <p:cNvPr id="55" name="Google Shape;55;p13"/>
          <p:cNvSpPr txBox="1">
            <a:spLocks noGrp="1"/>
          </p:cNvSpPr>
          <p:nvPr>
            <p:ph type="subTitle" idx="1"/>
          </p:nvPr>
        </p:nvSpPr>
        <p:spPr>
          <a:xfrm>
            <a:off x="311700" y="3279825"/>
            <a:ext cx="8520600" cy="792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GB" sz="1400">
                <a:solidFill>
                  <a:schemeClr val="dk1"/>
                </a:solidFill>
              </a:rPr>
              <a:t>Praveen Menon</a:t>
            </a:r>
            <a:endParaRPr sz="140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GB" sz="1400">
                <a:solidFill>
                  <a:schemeClr val="dk1"/>
                </a:solidFill>
              </a:rPr>
              <a:t>Abhishek Bodas</a:t>
            </a:r>
            <a:endParaRPr sz="1400">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GB" sz="1400">
                <a:solidFill>
                  <a:schemeClr val="dk1"/>
                </a:solidFill>
              </a:rPr>
              <a:t>Anurag Repaka</a:t>
            </a:r>
            <a:endParaRPr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Evidence</a:t>
            </a:r>
            <a:endParaRPr/>
          </a:p>
        </p:txBody>
      </p:sp>
      <p:pic>
        <p:nvPicPr>
          <p:cNvPr id="111" name="Google Shape;111;p22"/>
          <p:cNvPicPr preferRelativeResize="0"/>
          <p:nvPr/>
        </p:nvPicPr>
        <p:blipFill>
          <a:blip r:embed="rId3">
            <a:alphaModFix/>
          </a:blip>
          <a:stretch>
            <a:fillRect/>
          </a:stretch>
        </p:blipFill>
        <p:spPr>
          <a:xfrm>
            <a:off x="581000" y="1462850"/>
            <a:ext cx="8306000" cy="298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Ontology Fragment</a:t>
            </a:r>
            <a:endParaRPr/>
          </a:p>
        </p:txBody>
      </p:sp>
      <p:pic>
        <p:nvPicPr>
          <p:cNvPr id="117" name="Google Shape;117;p23"/>
          <p:cNvPicPr preferRelativeResize="0"/>
          <p:nvPr/>
        </p:nvPicPr>
        <p:blipFill>
          <a:blip r:embed="rId3">
            <a:alphaModFix/>
          </a:blip>
          <a:stretch>
            <a:fillRect/>
          </a:stretch>
        </p:blipFill>
        <p:spPr>
          <a:xfrm>
            <a:off x="1751875" y="1138775"/>
            <a:ext cx="5806551"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Learned Rule</a:t>
            </a:r>
            <a:endParaRPr/>
          </a:p>
        </p:txBody>
      </p:sp>
      <p:pic>
        <p:nvPicPr>
          <p:cNvPr id="123" name="Google Shape;123;p24"/>
          <p:cNvPicPr preferRelativeResize="0"/>
          <p:nvPr/>
        </p:nvPicPr>
        <p:blipFill>
          <a:blip r:embed="rId3">
            <a:alphaModFix/>
          </a:blip>
          <a:stretch>
            <a:fillRect/>
          </a:stretch>
        </p:blipFill>
        <p:spPr>
          <a:xfrm>
            <a:off x="758750" y="1619650"/>
            <a:ext cx="7627150" cy="305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Learned Rule</a:t>
            </a:r>
            <a:endParaRPr/>
          </a:p>
        </p:txBody>
      </p:sp>
      <p:pic>
        <p:nvPicPr>
          <p:cNvPr id="129" name="Google Shape;129;p25"/>
          <p:cNvPicPr preferRelativeResize="0"/>
          <p:nvPr/>
        </p:nvPicPr>
        <p:blipFill rotWithShape="1">
          <a:blip r:embed="rId3">
            <a:alphaModFix/>
          </a:blip>
          <a:srcRect r="17444" b="27140"/>
          <a:stretch/>
        </p:blipFill>
        <p:spPr>
          <a:xfrm>
            <a:off x="1312800" y="1400100"/>
            <a:ext cx="6674250" cy="331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Learned Rule</a:t>
            </a:r>
            <a:endParaRPr lang="en-IN" dirty="0"/>
          </a:p>
        </p:txBody>
      </p:sp>
      <p:sp>
        <p:nvSpPr>
          <p:cNvPr id="3" name="Text Placeholder 2"/>
          <p:cNvSpPr>
            <a:spLocks noGrp="1"/>
          </p:cNvSpPr>
          <p:nvPr>
            <p:ph type="body" idx="1"/>
          </p:nvPr>
        </p:nvSpPr>
        <p:spPr/>
        <p:txBody>
          <a:bodyPr/>
          <a:lstStyle/>
          <a:p>
            <a:pPr marL="114300" indent="0">
              <a:buNone/>
            </a:pPr>
            <a:endParaRPr lang="en-IN" dirty="0"/>
          </a:p>
        </p:txBody>
      </p:sp>
      <p:pic>
        <p:nvPicPr>
          <p:cNvPr id="4" name="Picture 3"/>
          <p:cNvPicPr/>
          <p:nvPr/>
        </p:nvPicPr>
        <p:blipFill rotWithShape="1">
          <a:blip r:embed="rId2"/>
          <a:srcRect l="11800" t="14483" r="13582" b="11329"/>
          <a:stretch/>
        </p:blipFill>
        <p:spPr bwMode="auto">
          <a:xfrm>
            <a:off x="492142" y="1297939"/>
            <a:ext cx="6042222" cy="32709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1785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Learned Rule</a:t>
            </a:r>
            <a:endParaRPr/>
          </a:p>
        </p:txBody>
      </p:sp>
      <p:pic>
        <p:nvPicPr>
          <p:cNvPr id="135" name="Google Shape;135;p26"/>
          <p:cNvPicPr preferRelativeResize="0"/>
          <p:nvPr/>
        </p:nvPicPr>
        <p:blipFill rotWithShape="1">
          <a:blip r:embed="rId3">
            <a:alphaModFix/>
          </a:blip>
          <a:srcRect t="8850" r="20597" b="28905"/>
          <a:stretch/>
        </p:blipFill>
        <p:spPr>
          <a:xfrm>
            <a:off x="1266600" y="1577825"/>
            <a:ext cx="7054999" cy="311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Bibliography</a:t>
            </a:r>
            <a:endParaRPr/>
          </a:p>
        </p:txBody>
      </p:sp>
      <p:sp>
        <p:nvSpPr>
          <p:cNvPr id="141" name="Google Shape;14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1100" u="sng">
                <a:solidFill>
                  <a:srgbClr val="1155CC"/>
                </a:solidFill>
                <a:hlinkClick r:id="rId3"/>
              </a:rPr>
              <a:t>https://ww.9to5google.com/2019/12/09/pixel-4-december-ota/</a:t>
            </a:r>
            <a:endParaRPr sz="1100">
              <a:solidFill>
                <a:schemeClr val="dk1"/>
              </a:solidFill>
            </a:endParaRPr>
          </a:p>
          <a:p>
            <a:pPr marL="0" lvl="0" indent="0" algn="ctr" rtl="0">
              <a:spcBef>
                <a:spcPts val="0"/>
              </a:spcBef>
              <a:spcAft>
                <a:spcPts val="0"/>
              </a:spcAft>
              <a:buClr>
                <a:schemeClr val="dk1"/>
              </a:buClr>
              <a:buSzPts val="1100"/>
              <a:buFont typeface="Arial"/>
              <a:buNone/>
            </a:pPr>
            <a:r>
              <a:rPr lang="en-GB" sz="1100" u="sng">
                <a:solidFill>
                  <a:srgbClr val="1155CC"/>
                </a:solidFill>
                <a:hlinkClick r:id="rId4"/>
              </a:rPr>
              <a:t>https://www.pcmag.com/review/327977/symantec-norton-security-deluxe</a:t>
            </a:r>
            <a:endParaRPr sz="1100">
              <a:solidFill>
                <a:schemeClr val="dk1"/>
              </a:solidFill>
            </a:endParaRPr>
          </a:p>
          <a:p>
            <a:pPr marL="0" lvl="0" indent="0" algn="ctr" rtl="0">
              <a:spcBef>
                <a:spcPts val="0"/>
              </a:spcBef>
              <a:spcAft>
                <a:spcPts val="0"/>
              </a:spcAft>
              <a:buClr>
                <a:schemeClr val="dk1"/>
              </a:buClr>
              <a:buSzPts val="1100"/>
              <a:buFont typeface="Arial"/>
              <a:buNone/>
            </a:pPr>
            <a:r>
              <a:rPr lang="en-GB" sz="1100" u="sng">
                <a:solidFill>
                  <a:srgbClr val="1155CC"/>
                </a:solidFill>
                <a:hlinkClick r:id="rId5"/>
              </a:rPr>
              <a:t>https://www.devdigital.com/blog/detail/third-party-apis-pros-cons</a:t>
            </a:r>
            <a:endParaRPr sz="1100">
              <a:solidFill>
                <a:schemeClr val="dk1"/>
              </a:solidFill>
            </a:endParaRPr>
          </a:p>
          <a:p>
            <a:pPr marL="0" lvl="0" indent="0" algn="ctr" rtl="0">
              <a:spcBef>
                <a:spcPts val="0"/>
              </a:spcBef>
              <a:spcAft>
                <a:spcPts val="0"/>
              </a:spcAft>
              <a:buClr>
                <a:schemeClr val="dk1"/>
              </a:buClr>
              <a:buSzPts val="1100"/>
              <a:buFont typeface="Arial"/>
              <a:buNone/>
            </a:pPr>
            <a:r>
              <a:rPr lang="en-GB" sz="1100" u="sng">
                <a:solidFill>
                  <a:srgbClr val="1155CC"/>
                </a:solidFill>
                <a:hlinkClick r:id="rId6"/>
              </a:rPr>
              <a:t>https://nakedsecurity.sophos.com/2019/01/08/facial-recognition-on-42-android-phones-beaten-by-photo-test/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b="1"/>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a:solidFill>
                  <a:schemeClr val="dk1"/>
                </a:solidFill>
              </a:rPr>
              <a:t>The Agent: </a:t>
            </a:r>
            <a:r>
              <a:rPr lang="en-GB">
                <a:solidFill>
                  <a:schemeClr val="dk1"/>
                </a:solidFill>
              </a:rPr>
              <a:t>Identify if the data in the mobile is secure based on the software features.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Why is this important:</a:t>
            </a:r>
            <a:endParaRPr>
              <a:solidFill>
                <a:schemeClr val="dk1"/>
              </a:solidFill>
            </a:endParaRPr>
          </a:p>
          <a:p>
            <a:pPr marL="914400" lvl="1" indent="-342900" algn="l" rtl="0">
              <a:spcBef>
                <a:spcPts val="0"/>
              </a:spcBef>
              <a:spcAft>
                <a:spcPts val="0"/>
              </a:spcAft>
              <a:buClr>
                <a:schemeClr val="dk1"/>
              </a:buClr>
              <a:buSzPts val="1800"/>
              <a:buChar char="○"/>
            </a:pPr>
            <a:r>
              <a:rPr lang="en-GB" sz="1800">
                <a:solidFill>
                  <a:srgbClr val="222222"/>
                </a:solidFill>
                <a:highlight>
                  <a:srgbClr val="FFFFFF"/>
                </a:highlight>
              </a:rPr>
              <a:t>Mobile device security protects your data from security threats that lead to data breaches</a:t>
            </a:r>
            <a:endParaRPr sz="1800">
              <a:solidFill>
                <a:srgbClr val="222222"/>
              </a:solidFill>
              <a:highlight>
                <a:srgbClr val="FFFFFF"/>
              </a:highlight>
            </a:endParaRPr>
          </a:p>
          <a:p>
            <a:pPr marL="914400" lvl="1" indent="-342900" algn="l" rtl="0">
              <a:spcBef>
                <a:spcPts val="0"/>
              </a:spcBef>
              <a:spcAft>
                <a:spcPts val="0"/>
              </a:spcAft>
              <a:buClr>
                <a:srgbClr val="222222"/>
              </a:buClr>
              <a:buSzPts val="1800"/>
              <a:buChar char="○"/>
            </a:pPr>
            <a:r>
              <a:rPr lang="en-GB" sz="1800">
                <a:solidFill>
                  <a:srgbClr val="222222"/>
                </a:solidFill>
                <a:highlight>
                  <a:srgbClr val="FFFFFF"/>
                </a:highlight>
              </a:rPr>
              <a:t>It can be used to analyse whether a guy’s data in his mobile phone is secure or not based on some of his decisions and usage habits.</a:t>
            </a:r>
            <a:endParaRPr sz="1800" b="1">
              <a:solidFill>
                <a:schemeClr val="dk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Scenario</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rgbClr val="222222"/>
                </a:solidFill>
                <a:highlight>
                  <a:srgbClr val="FFFFFF"/>
                </a:highlight>
              </a:rPr>
              <a:t>Bob is a young guy, who uses an Android phone. He uses Norton antivirus for protecting his data. Since his smartphone has lots of applications, Bob saves all his password in </a:t>
            </a:r>
            <a:r>
              <a:rPr lang="en-GB" dirty="0" err="1">
                <a:solidFill>
                  <a:srgbClr val="222222"/>
                </a:solidFill>
                <a:highlight>
                  <a:srgbClr val="FFFFFF"/>
                </a:highlight>
              </a:rPr>
              <a:t>Dashlane</a:t>
            </a:r>
            <a:r>
              <a:rPr lang="en-GB" dirty="0">
                <a:solidFill>
                  <a:srgbClr val="222222"/>
                </a:solidFill>
                <a:highlight>
                  <a:srgbClr val="FFFFFF"/>
                </a:highlight>
              </a:rPr>
              <a:t> password manager. His phone has options for screen pattern lock and face recognition lock. He is not a guy who would spend time on updating his OS and there is an Android Pie OS update available in his settings and his Gmail apps are also not updated. He wants to play with the phones Kernel and often roots his phone and installs games through torrent. Bob used </a:t>
            </a:r>
            <a:r>
              <a:rPr lang="en-GB" dirty="0" err="1">
                <a:solidFill>
                  <a:srgbClr val="222222"/>
                </a:solidFill>
                <a:highlight>
                  <a:srgbClr val="FFFFFF"/>
                </a:highlight>
              </a:rPr>
              <a:t>APKMirror</a:t>
            </a:r>
            <a:r>
              <a:rPr lang="en-GB" dirty="0">
                <a:solidFill>
                  <a:srgbClr val="222222"/>
                </a:solidFill>
                <a:highlight>
                  <a:srgbClr val="FFFFFF"/>
                </a:highlight>
              </a:rPr>
              <a:t> to install third party application for installing rejected and unauthorised mobile application.</a:t>
            </a:r>
            <a:endParaRPr dirty="0">
              <a:solidFill>
                <a:srgbClr val="222222"/>
              </a:solidFill>
              <a:highlight>
                <a:srgbClr val="FFFFFF"/>
              </a:highlight>
            </a:endParaRP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Reasoning Tree</a:t>
            </a:r>
            <a:endParaRPr/>
          </a:p>
        </p:txBody>
      </p:sp>
      <p:pic>
        <p:nvPicPr>
          <p:cNvPr id="73" name="Google Shape;73;p16"/>
          <p:cNvPicPr preferRelativeResize="0"/>
          <p:nvPr/>
        </p:nvPicPr>
        <p:blipFill>
          <a:blip r:embed="rId3">
            <a:alphaModFix/>
          </a:blip>
          <a:stretch>
            <a:fillRect/>
          </a:stretch>
        </p:blipFill>
        <p:spPr>
          <a:xfrm>
            <a:off x="1513550" y="1495375"/>
            <a:ext cx="6785925" cy="35210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Reasoning Tree</a:t>
            </a:r>
            <a:endParaRPr/>
          </a:p>
          <a:p>
            <a:pPr marL="0" lvl="0" indent="0" algn="l" rtl="0">
              <a:spcBef>
                <a:spcPts val="0"/>
              </a:spcBef>
              <a:spcAft>
                <a:spcPts val="0"/>
              </a:spcAft>
              <a:buNone/>
            </a:pPr>
            <a:endParaRPr/>
          </a:p>
        </p:txBody>
      </p:sp>
      <p:pic>
        <p:nvPicPr>
          <p:cNvPr id="79" name="Google Shape;79;p17"/>
          <p:cNvPicPr preferRelativeResize="0"/>
          <p:nvPr/>
        </p:nvPicPr>
        <p:blipFill>
          <a:blip r:embed="rId3">
            <a:alphaModFix/>
          </a:blip>
          <a:stretch>
            <a:fillRect/>
          </a:stretch>
        </p:blipFill>
        <p:spPr>
          <a:xfrm>
            <a:off x="244575" y="1322525"/>
            <a:ext cx="3094817" cy="3820975"/>
          </a:xfrm>
          <a:prstGeom prst="rect">
            <a:avLst/>
          </a:prstGeom>
          <a:noFill/>
          <a:ln>
            <a:noFill/>
          </a:ln>
        </p:spPr>
      </p:pic>
      <p:pic>
        <p:nvPicPr>
          <p:cNvPr id="80" name="Google Shape;80;p17"/>
          <p:cNvPicPr preferRelativeResize="0"/>
          <p:nvPr/>
        </p:nvPicPr>
        <p:blipFill>
          <a:blip r:embed="rId4">
            <a:alphaModFix/>
          </a:blip>
          <a:stretch>
            <a:fillRect/>
          </a:stretch>
        </p:blipFill>
        <p:spPr>
          <a:xfrm>
            <a:off x="3339392" y="1170125"/>
            <a:ext cx="5591983" cy="364129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Reasoning Tree</a:t>
            </a:r>
            <a:endParaRPr/>
          </a:p>
          <a:p>
            <a:pPr marL="0" lvl="0" indent="0" algn="l" rtl="0">
              <a:spcBef>
                <a:spcPts val="0"/>
              </a:spcBef>
              <a:spcAft>
                <a:spcPts val="0"/>
              </a:spcAft>
              <a:buNone/>
            </a:pPr>
            <a:endParaRPr/>
          </a:p>
        </p:txBody>
      </p:sp>
      <p:pic>
        <p:nvPicPr>
          <p:cNvPr id="86" name="Google Shape;86;p18"/>
          <p:cNvPicPr preferRelativeResize="0"/>
          <p:nvPr/>
        </p:nvPicPr>
        <p:blipFill>
          <a:blip r:embed="rId3">
            <a:alphaModFix/>
          </a:blip>
          <a:stretch>
            <a:fillRect/>
          </a:stretch>
        </p:blipFill>
        <p:spPr>
          <a:xfrm>
            <a:off x="1369025" y="1206275"/>
            <a:ext cx="5798150" cy="38209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Modeling-based ontology development</a:t>
            </a:r>
            <a:endParaRPr/>
          </a:p>
        </p:txBody>
      </p:sp>
      <p:pic>
        <p:nvPicPr>
          <p:cNvPr id="92" name="Google Shape;92;p19"/>
          <p:cNvPicPr preferRelativeResize="0"/>
          <p:nvPr/>
        </p:nvPicPr>
        <p:blipFill>
          <a:blip r:embed="rId3">
            <a:alphaModFix/>
          </a:blip>
          <a:stretch>
            <a:fillRect/>
          </a:stretch>
        </p:blipFill>
        <p:spPr>
          <a:xfrm>
            <a:off x="2274625" y="1117850"/>
            <a:ext cx="3224325" cy="39808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Ontology Fragment</a:t>
            </a:r>
            <a:endParaRPr/>
          </a:p>
        </p:txBody>
      </p:sp>
      <p:pic>
        <p:nvPicPr>
          <p:cNvPr id="98" name="Google Shape;98;p20"/>
          <p:cNvPicPr preferRelativeResize="0"/>
          <p:nvPr/>
        </p:nvPicPr>
        <p:blipFill>
          <a:blip r:embed="rId3">
            <a:alphaModFix/>
          </a:blip>
          <a:stretch>
            <a:fillRect/>
          </a:stretch>
        </p:blipFill>
        <p:spPr>
          <a:xfrm>
            <a:off x="642200" y="1180575"/>
            <a:ext cx="8190100"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Feature Definitions</a:t>
            </a:r>
            <a:endParaRPr/>
          </a:p>
        </p:txBody>
      </p:sp>
      <p:pic>
        <p:nvPicPr>
          <p:cNvPr id="104" name="Google Shape;104;p21"/>
          <p:cNvPicPr preferRelativeResize="0"/>
          <p:nvPr/>
        </p:nvPicPr>
        <p:blipFill>
          <a:blip r:embed="rId3">
            <a:alphaModFix/>
          </a:blip>
          <a:stretch>
            <a:fillRect/>
          </a:stretch>
        </p:blipFill>
        <p:spPr>
          <a:xfrm>
            <a:off x="407725" y="1017725"/>
            <a:ext cx="1819025" cy="4060724"/>
          </a:xfrm>
          <a:prstGeom prst="rect">
            <a:avLst/>
          </a:prstGeom>
          <a:noFill/>
          <a:ln>
            <a:noFill/>
          </a:ln>
        </p:spPr>
      </p:pic>
      <p:pic>
        <p:nvPicPr>
          <p:cNvPr id="105" name="Google Shape;105;p21"/>
          <p:cNvPicPr preferRelativeResize="0"/>
          <p:nvPr/>
        </p:nvPicPr>
        <p:blipFill>
          <a:blip r:embed="rId4">
            <a:alphaModFix/>
          </a:blip>
          <a:stretch>
            <a:fillRect/>
          </a:stretch>
        </p:blipFill>
        <p:spPr>
          <a:xfrm>
            <a:off x="3396030" y="1017725"/>
            <a:ext cx="5040570" cy="4125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238</Words>
  <Application>Microsoft Office PowerPoint</Application>
  <PresentationFormat>On-screen Show (16:9)</PresentationFormat>
  <Paragraphs>28</Paragraphs>
  <Slides>16</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Mobile Phone Data Security</vt:lpstr>
      <vt:lpstr>Introduction</vt:lpstr>
      <vt:lpstr>The Scenario</vt:lpstr>
      <vt:lpstr>Reasoning Tree</vt:lpstr>
      <vt:lpstr>Reasoning Tree </vt:lpstr>
      <vt:lpstr>Reasoning Tree </vt:lpstr>
      <vt:lpstr>Modeling-based ontology development</vt:lpstr>
      <vt:lpstr>Ontology Fragment</vt:lpstr>
      <vt:lpstr>Feature Definitions</vt:lpstr>
      <vt:lpstr>Evidence</vt:lpstr>
      <vt:lpstr>Ontology Fragment</vt:lpstr>
      <vt:lpstr>Learned Rule</vt:lpstr>
      <vt:lpstr>Learned Rule</vt:lpstr>
      <vt:lpstr>Learned Rule</vt:lpstr>
      <vt:lpstr>Learned Rule</vt:lpstr>
      <vt:lpstr>Bibliography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Phone Data Security</dc:title>
  <dc:creator>Abhishek</dc:creator>
  <cp:lastModifiedBy>Abhishek</cp:lastModifiedBy>
  <cp:revision>2</cp:revision>
  <dcterms:modified xsi:type="dcterms:W3CDTF">2019-12-18T06:25:24Z</dcterms:modified>
</cp:coreProperties>
</file>