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slide" Target="slides/slide20.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778ded23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778ded23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pixels (plus minus) around L and R to generate new particles around previous particle</a:t>
            </a:r>
            <a:endParaRPr/>
          </a:p>
          <a:p>
            <a:pPr indent="0" lvl="0" marL="0" rtl="0" algn="l">
              <a:spcBef>
                <a:spcPts val="0"/>
              </a:spcBef>
              <a:spcAft>
                <a:spcPts val="0"/>
              </a:spcAft>
              <a:buNone/>
            </a:pPr>
            <a:r>
              <a:rPr lang="en"/>
              <a:t>0.5 radians for B and G to generate new particles around previous particle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778ded23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778ded23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mean squared error to find the distance between previous particle and predicted particle.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778ded23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778ded23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We pick top two winning particles from the 500 particles we projected.</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None/>
            </a:pPr>
            <a:r>
              <a:rPr lang="en">
                <a:solidFill>
                  <a:schemeClr val="dk2"/>
                </a:solidFill>
              </a:rPr>
              <a:t>Then we take mean of the two winning particles.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Then we add the mean L and R values of the winning particles to array for Left and Right Lane arrays respectively..</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After that we plot those two arrays with cv2.polylines() and plot them with cyan and yellow colors. We can see the detected lane in the image presented</a:t>
            </a:r>
            <a:endParaRPr>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778ded23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778ded23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778ded23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778ded23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point: In real life we would need to match the processing speed to the fps rate of the camera in order to give correct real time lane detection.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778ded23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778ded23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off chance that our initial L and R values are not detected(if the first row hits the gap in dotted lane) then we chose a constant value so that the particles don’t get project too far out. We chose L =200 and R =1100 for those cases.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ignoring outlier values for L and R to avoid the incorrect detections caused by Trees and Poles. If the L and R values are beyond a certain threshold we chose to ignore them. This helped handle shadows or other visual disturbances on the road.</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778ded23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778ded23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778ded23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778ded23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4201fc3d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4201fc3d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778ded230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778ded230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Intro</a:t>
            </a:r>
            <a:endParaRPr/>
          </a:p>
          <a:p>
            <a:pPr indent="0" lvl="0" marL="0" rtl="0" algn="just">
              <a:lnSpc>
                <a:spcPct val="115000"/>
              </a:lnSpc>
              <a:spcBef>
                <a:spcPts val="0"/>
              </a:spcBef>
              <a:spcAft>
                <a:spcPts val="0"/>
              </a:spcAft>
              <a:buNone/>
            </a:pPr>
            <a:r>
              <a:rPr lang="en"/>
              <a:t>The fundamental goal for any self-driving vehicle is to drive without errors. The simplest way to achieve that is to stay within the lane and change only when necessary.</a:t>
            </a:r>
            <a:endParaRPr/>
          </a:p>
          <a:p>
            <a:pPr indent="0" lvl="0" marL="0" rtl="0" algn="just">
              <a:lnSpc>
                <a:spcPct val="115000"/>
              </a:lnSpc>
              <a:spcBef>
                <a:spcPts val="1600"/>
              </a:spcBef>
              <a:spcAft>
                <a:spcPts val="0"/>
              </a:spcAft>
              <a:buNone/>
            </a:pPr>
            <a:r>
              <a:rPr lang="en"/>
              <a:t>The goal is to achieve autonomous driving which can reduce casualties from road accidents.</a:t>
            </a:r>
            <a:endParaRPr/>
          </a:p>
          <a:p>
            <a:pPr indent="0" lvl="0" marL="0" rtl="0" algn="l">
              <a:spcBef>
                <a:spcPts val="1600"/>
              </a:spcBef>
              <a:spcAft>
                <a:spcPts val="0"/>
              </a:spcAft>
              <a:buClr>
                <a:schemeClr val="dk2"/>
              </a:buClr>
              <a:buSzPts val="1100"/>
              <a:buFont typeface="Arial"/>
              <a:buNone/>
            </a:pPr>
            <a:r>
              <a:rPr lang="en"/>
              <a:t>A secondary goal that can be achieved is that we can reduce pollution levels by having a synchronized system of autonomous cars.</a:t>
            </a:r>
            <a:endParaRPr/>
          </a:p>
          <a:p>
            <a:pPr indent="0" lvl="0" marL="0" rtl="0" algn="l">
              <a:spcBef>
                <a:spcPts val="0"/>
              </a:spcBef>
              <a:spcAft>
                <a:spcPts val="0"/>
              </a:spcAft>
              <a:buClr>
                <a:schemeClr val="dk2"/>
              </a:buClr>
              <a:buSzPts val="1100"/>
              <a:buFont typeface="Arial"/>
              <a:buNone/>
            </a:pPr>
            <a:r>
              <a:rPr lang="en"/>
              <a:t>Having autonomous driving will also reduce commute over time by having optimized routes which saves time.</a:t>
            </a:r>
            <a:endParaRPr/>
          </a:p>
          <a:p>
            <a:pPr indent="0" lvl="0" marL="0" rtl="0" algn="l">
              <a:spcBef>
                <a:spcPts val="0"/>
              </a:spcBef>
              <a:spcAft>
                <a:spcPts val="0"/>
              </a:spcAft>
              <a:buClr>
                <a:schemeClr val="dk2"/>
              </a:buClr>
              <a:buSzPts val="1100"/>
              <a:buFont typeface="Arial"/>
              <a:buNone/>
            </a:pPr>
            <a:r>
              <a:rPr lang="en"/>
              <a:t>Furthermore, the techniques developed for lane detection can be </a:t>
            </a:r>
            <a:r>
              <a:rPr lang="en"/>
              <a:t>repurposed</a:t>
            </a:r>
            <a:r>
              <a:rPr lang="en"/>
              <a:t> in other applications of Computer Vision such as augmented reality.</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78add7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78add7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4201fc3d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4201fc3d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rPr lang="en"/>
              <a:t>Our approach involves using Computer Vision techniques that we’ve learned over the semester.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 combination of techniques like perspective transformation, edge detection, distance transform to process the incoming images.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applied particle filtering for lane detection over the processed images.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778ded23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778ded23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just">
              <a:lnSpc>
                <a:spcPct val="115000"/>
              </a:lnSpc>
              <a:spcBef>
                <a:spcPts val="0"/>
              </a:spcBef>
              <a:spcAft>
                <a:spcPts val="0"/>
              </a:spcAft>
              <a:buNone/>
            </a:pPr>
            <a:r>
              <a:rPr lang="en">
                <a:solidFill>
                  <a:schemeClr val="dk2"/>
                </a:solidFill>
              </a:rPr>
              <a:t>The general idea of a particle filter is to </a:t>
            </a:r>
            <a:r>
              <a:rPr lang="en">
                <a:solidFill>
                  <a:schemeClr val="dk2"/>
                </a:solidFill>
              </a:rPr>
              <a:t>track </a:t>
            </a:r>
            <a:r>
              <a:rPr lang="en">
                <a:solidFill>
                  <a:schemeClr val="dk2"/>
                </a:solidFill>
              </a:rPr>
              <a:t>a set of features based on a model that describes the motion of those particles.</a:t>
            </a:r>
            <a:endParaRPr>
              <a:solidFill>
                <a:schemeClr val="dk2"/>
              </a:solidFill>
            </a:endParaRPr>
          </a:p>
          <a:p>
            <a:pPr indent="0" lvl="0" marL="0" rtl="0" algn="l">
              <a:spcBef>
                <a:spcPts val="0"/>
              </a:spcBef>
              <a:spcAft>
                <a:spcPts val="0"/>
              </a:spcAft>
              <a:buNone/>
            </a:pPr>
            <a:r>
              <a:rPr lang="en"/>
              <a:t>Project a set of particles on the image being processed</a:t>
            </a:r>
            <a:endParaRPr/>
          </a:p>
          <a:p>
            <a:pPr indent="0" lvl="0" marL="0" rtl="0" algn="l">
              <a:spcBef>
                <a:spcPts val="0"/>
              </a:spcBef>
              <a:spcAft>
                <a:spcPts val="0"/>
              </a:spcAft>
              <a:buNone/>
            </a:pPr>
            <a:r>
              <a:rPr lang="en"/>
              <a:t>Then we Assign each particle weight based on their probabilities</a:t>
            </a:r>
            <a:endParaRPr/>
          </a:p>
          <a:p>
            <a:pPr indent="0" lvl="0" marL="0" rtl="0" algn="l">
              <a:spcBef>
                <a:spcPts val="0"/>
              </a:spcBef>
              <a:spcAft>
                <a:spcPts val="0"/>
              </a:spcAft>
              <a:buNone/>
            </a:pPr>
            <a:r>
              <a:rPr lang="en"/>
              <a:t>Finally we resample the particles based on their weights to give our estimate of the lane’s position. Then performing a similar process for future frames</a:t>
            </a:r>
            <a:endParaRPr/>
          </a:p>
          <a:p>
            <a:pPr indent="0" lvl="0" marL="0" rtl="0" algn="l">
              <a:spcBef>
                <a:spcPts val="0"/>
              </a:spcBef>
              <a:spcAft>
                <a:spcPts val="0"/>
              </a:spcAft>
              <a:buClr>
                <a:schemeClr val="dk2"/>
              </a:buClr>
              <a:buSzPts val="1100"/>
              <a:buFont typeface="Arial"/>
              <a:buNone/>
            </a:pPr>
            <a:r>
              <a:rPr lang="en">
                <a:solidFill>
                  <a:schemeClr val="dk2"/>
                </a:solidFill>
              </a:rPr>
              <a:t>It is also useful to handle scenarios where the lane markings are missing or unclear.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Particle Filtering is useful in estimating where the lane might be in those cases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778ded23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778ded23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2"/>
                </a:solidFill>
              </a:rPr>
              <a:t>In a real-life scenario, we will be getting the input from a video camera positioned on the vehicle. </a:t>
            </a:r>
            <a:endParaRPr>
              <a:solidFill>
                <a:schemeClr val="dk2"/>
              </a:solidFill>
            </a:endParaRPr>
          </a:p>
          <a:p>
            <a:pPr indent="0" lvl="0" marL="0" rtl="0" algn="just">
              <a:lnSpc>
                <a:spcPct val="115000"/>
              </a:lnSpc>
              <a:spcBef>
                <a:spcPts val="0"/>
              </a:spcBef>
              <a:spcAft>
                <a:spcPts val="0"/>
              </a:spcAft>
              <a:buNone/>
            </a:pPr>
            <a:r>
              <a:rPr lang="en">
                <a:solidFill>
                  <a:schemeClr val="dk2"/>
                </a:solidFill>
              </a:rPr>
              <a:t>The video provided by the camera will be the input stream of RGB  images for the Particle Filtering algorithm. </a:t>
            </a:r>
            <a:endParaRPr>
              <a:solidFill>
                <a:schemeClr val="dk2"/>
              </a:solidFill>
            </a:endParaRPr>
          </a:p>
          <a:p>
            <a:pPr indent="0" lvl="0" marL="0" rtl="0" algn="just">
              <a:lnSpc>
                <a:spcPct val="115000"/>
              </a:lnSpc>
              <a:spcBef>
                <a:spcPts val="0"/>
              </a:spcBef>
              <a:spcAft>
                <a:spcPts val="0"/>
              </a:spcAft>
              <a:buNone/>
            </a:pPr>
            <a:r>
              <a:rPr lang="en">
                <a:solidFill>
                  <a:schemeClr val="dk2"/>
                </a:solidFill>
              </a:rPr>
              <a:t>In our project, we use a similar data set that was acquired from KITTI. KITTI is a project developed by Karlsruhe Institute of Technology and Toyota Technical College in Chicago. </a:t>
            </a:r>
            <a:endParaRPr>
              <a:solidFill>
                <a:schemeClr val="dk2"/>
              </a:solidFill>
            </a:endParaRPr>
          </a:p>
          <a:p>
            <a:pPr indent="0" lvl="0" marL="0" rtl="0" algn="just">
              <a:lnSpc>
                <a:spcPct val="115000"/>
              </a:lnSpc>
              <a:spcBef>
                <a:spcPts val="0"/>
              </a:spcBef>
              <a:spcAft>
                <a:spcPts val="0"/>
              </a:spcAft>
              <a:buNone/>
            </a:pPr>
            <a:r>
              <a:rPr lang="en">
                <a:solidFill>
                  <a:schemeClr val="dk2"/>
                </a:solidFill>
              </a:rPr>
              <a:t>They have collected images by using a fleet of cars which they are using for autonomous driving. The data collected by them has been made available to the public for academic and research purposes. </a:t>
            </a:r>
            <a:endParaRPr>
              <a:solidFill>
                <a:schemeClr val="dk2"/>
              </a:solidFill>
            </a:endParaRPr>
          </a:p>
          <a:p>
            <a:pPr indent="0" lvl="0" marL="0" rtl="0" algn="just">
              <a:lnSpc>
                <a:spcPct val="115000"/>
              </a:lnSpc>
              <a:spcBef>
                <a:spcPts val="0"/>
              </a:spcBef>
              <a:spcAft>
                <a:spcPts val="0"/>
              </a:spcAft>
              <a:buClr>
                <a:schemeClr val="dk2"/>
              </a:buClr>
              <a:buSzPts val="1100"/>
              <a:buFont typeface="Arial"/>
              <a:buNone/>
            </a:pPr>
            <a:r>
              <a:rPr lang="en">
                <a:solidFill>
                  <a:schemeClr val="dk2"/>
                </a:solidFill>
              </a:rPr>
              <a:t>We have chosen a data set of Urban Marked Roads from their database. The data set provides RGB images with a resolution of 375 X 1242 of urban roads with marking on both sides (dotted and solid).</a:t>
            </a:r>
            <a:endParaRPr>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778ded23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778ded23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point technique applied on each frame to convert to bird views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778ded23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778ded23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Sobel - 1,0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Sobel on y as we want vertical edges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778ded23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778ded23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778ded23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778ded23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Initialization : </a:t>
            </a:r>
            <a:endParaRPr/>
          </a:p>
          <a:p>
            <a:pPr indent="0" lvl="0" marL="0" rtl="0" algn="l">
              <a:spcBef>
                <a:spcPts val="0"/>
              </a:spcBef>
              <a:spcAft>
                <a:spcPts val="0"/>
              </a:spcAft>
              <a:buNone/>
            </a:pPr>
            <a:r>
              <a:rPr lang="en"/>
              <a:t>Each particle is described by l, r,b,g.</a:t>
            </a:r>
            <a:endParaRPr/>
          </a:p>
          <a:p>
            <a:pPr indent="0" lvl="0" marL="0" rtl="0" algn="l">
              <a:spcBef>
                <a:spcPts val="0"/>
              </a:spcBef>
              <a:spcAft>
                <a:spcPts val="0"/>
              </a:spcAft>
              <a:buNone/>
            </a:pPr>
            <a:r>
              <a:rPr lang="en"/>
              <a:t>L is position of left lane, R is position of right lane</a:t>
            </a:r>
            <a:endParaRPr/>
          </a:p>
          <a:p>
            <a:pPr indent="0" lvl="0" marL="0" rtl="0" algn="l">
              <a:spcBef>
                <a:spcPts val="0"/>
              </a:spcBef>
              <a:spcAft>
                <a:spcPts val="0"/>
              </a:spcAft>
              <a:buNone/>
            </a:pPr>
            <a:r>
              <a:rPr lang="en"/>
              <a:t>B is curvature angle for left lane, G is curvature angle for right lane</a:t>
            </a:r>
            <a:endParaRPr/>
          </a:p>
          <a:p>
            <a:pPr indent="0" lvl="0" marL="0" rtl="0" algn="l">
              <a:spcBef>
                <a:spcPts val="0"/>
              </a:spcBef>
              <a:spcAft>
                <a:spcPts val="0"/>
              </a:spcAft>
              <a:buNone/>
            </a:pPr>
            <a:r>
              <a:rPr lang="en"/>
              <a:t>Use Dist Trans to find L and R. We set the initial b and g as 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www.cvlibs.net/datasets/kitti/raw_data.php?type=road" TargetMode="External"/><Relationship Id="rId4" Type="http://schemas.openxmlformats.org/officeDocument/2006/relationships/image" Target="../media/image6.png"/><Relationship Id="rId5" Type="http://schemas.openxmlformats.org/officeDocument/2006/relationships/hyperlink" Target="https://ieeexplore.ieee.org/abstract/document/5548021" TargetMode="External"/><Relationship Id="rId6" Type="http://schemas.openxmlformats.org/officeDocument/2006/relationships/hyperlink" Target="https://ieeexplore.ieee.org/abstract/document/5548021" TargetMode="External"/><Relationship Id="rId7" Type="http://schemas.openxmlformats.org/officeDocument/2006/relationships/hyperlink" Target="https://www.sciencedirect.com/science/article/pii/S221509861731731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s://streamable.com/yf3ny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59500" y="459400"/>
            <a:ext cx="6488700" cy="154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Lane Detection using Particle Filtering</a:t>
            </a:r>
            <a:endParaRPr/>
          </a:p>
        </p:txBody>
      </p:sp>
      <p:sp>
        <p:nvSpPr>
          <p:cNvPr id="55" name="Google Shape;55;p13"/>
          <p:cNvSpPr txBox="1"/>
          <p:nvPr/>
        </p:nvSpPr>
        <p:spPr>
          <a:xfrm>
            <a:off x="6255650" y="3330625"/>
            <a:ext cx="2687400" cy="12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Lato"/>
                <a:ea typeface="Lato"/>
                <a:cs typeface="Lato"/>
                <a:sym typeface="Lato"/>
              </a:rPr>
              <a:t>Abhishek Bodas - G01160204</a:t>
            </a:r>
            <a:endParaRPr b="1">
              <a:solidFill>
                <a:schemeClr val="dk1"/>
              </a:solidFill>
              <a:latin typeface="Lato"/>
              <a:ea typeface="Lato"/>
              <a:cs typeface="Lato"/>
              <a:sym typeface="Lato"/>
            </a:endParaRPr>
          </a:p>
          <a:p>
            <a:pPr indent="0" lvl="0" marL="0" rtl="0" algn="l">
              <a:spcBef>
                <a:spcPts val="0"/>
              </a:spcBef>
              <a:spcAft>
                <a:spcPts val="0"/>
              </a:spcAft>
              <a:buNone/>
            </a:pPr>
            <a:r>
              <a:rPr b="1" lang="en">
                <a:solidFill>
                  <a:schemeClr val="dk1"/>
                </a:solidFill>
                <a:latin typeface="Lato"/>
                <a:ea typeface="Lato"/>
                <a:cs typeface="Lato"/>
                <a:sym typeface="Lato"/>
              </a:rPr>
              <a:t>Aditya Indoori - G01129724</a:t>
            </a:r>
            <a:endParaRPr b="1">
              <a:solidFill>
                <a:schemeClr val="dk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a:solidFill>
                  <a:schemeClr val="dk1"/>
                </a:solidFill>
                <a:latin typeface="Lato"/>
                <a:ea typeface="Lato"/>
                <a:cs typeface="Lato"/>
                <a:sym typeface="Lato"/>
              </a:rPr>
              <a:t>Gaurav Bahl - G01057667</a:t>
            </a:r>
            <a:endParaRPr b="1">
              <a:solidFill>
                <a:schemeClr val="dk1"/>
              </a:solidFill>
              <a:latin typeface="Lato"/>
              <a:ea typeface="Lato"/>
              <a:cs typeface="Lato"/>
              <a:sym typeface="Lato"/>
            </a:endParaRPr>
          </a:p>
          <a:p>
            <a:pPr indent="0" lvl="0" marL="0" rtl="0" algn="l">
              <a:spcBef>
                <a:spcPts val="0"/>
              </a:spcBef>
              <a:spcAft>
                <a:spcPts val="0"/>
              </a:spcAft>
              <a:buNone/>
            </a:pPr>
            <a:r>
              <a:rPr b="1" lang="en">
                <a:solidFill>
                  <a:schemeClr val="dk1"/>
                </a:solidFill>
                <a:latin typeface="Lato"/>
                <a:ea typeface="Lato"/>
                <a:cs typeface="Lato"/>
                <a:sym typeface="Lato"/>
              </a:rPr>
              <a:t>Prashant Sahu - G01149803</a:t>
            </a:r>
            <a:endParaRPr b="1">
              <a:solidFill>
                <a:schemeClr val="dk1"/>
              </a:solidFill>
              <a:latin typeface="Lato"/>
              <a:ea typeface="Lato"/>
              <a:cs typeface="Lato"/>
              <a:sym typeface="Lato"/>
            </a:endParaRPr>
          </a:p>
          <a:p>
            <a:pPr indent="0" lvl="0" marL="0" rtl="0" algn="l">
              <a:spcBef>
                <a:spcPts val="0"/>
              </a:spcBef>
              <a:spcAft>
                <a:spcPts val="0"/>
              </a:spcAft>
              <a:buNone/>
            </a:pPr>
            <a:r>
              <a:rPr b="1" lang="en">
                <a:solidFill>
                  <a:schemeClr val="dk1"/>
                </a:solidFill>
                <a:latin typeface="Lato"/>
                <a:ea typeface="Lato"/>
                <a:cs typeface="Lato"/>
                <a:sym typeface="Lato"/>
              </a:rPr>
              <a:t>Pushkal Reddy - G01166539</a:t>
            </a:r>
            <a:endParaRPr b="1">
              <a:solidFill>
                <a:schemeClr val="dk1"/>
              </a:solidFill>
              <a:latin typeface="Lato"/>
              <a:ea typeface="Lato"/>
              <a:cs typeface="Lato"/>
              <a:sym typeface="Lato"/>
            </a:endParaRPr>
          </a:p>
          <a:p>
            <a:pPr indent="0" lvl="0" marL="0" rtl="0" algn="l">
              <a:spcBef>
                <a:spcPts val="0"/>
              </a:spcBef>
              <a:spcAft>
                <a:spcPts val="0"/>
              </a:spcAft>
              <a:buNone/>
            </a:pPr>
            <a:r>
              <a:t/>
            </a:r>
            <a:endParaRPr b="1">
              <a:solidFill>
                <a:srgbClr val="FFFFFF"/>
              </a:solidFill>
              <a:latin typeface="Lato"/>
              <a:ea typeface="Lato"/>
              <a:cs typeface="Lato"/>
              <a:sym typeface="Lato"/>
            </a:endParaRPr>
          </a:p>
        </p:txBody>
      </p:sp>
      <p:sp>
        <p:nvSpPr>
          <p:cNvPr id="56" name="Google Shape;56;p13"/>
          <p:cNvSpPr/>
          <p:nvPr/>
        </p:nvSpPr>
        <p:spPr>
          <a:xfrm>
            <a:off x="318025" y="459400"/>
            <a:ext cx="940325" cy="236976"/>
          </a:xfrm>
          <a:prstGeom prst="rect">
            <a:avLst/>
          </a:prstGeom>
        </p:spPr>
        <p:txBody>
          <a:bodyPr>
            <a:prstTxWarp prst="textPlain"/>
          </a:bodyPr>
          <a:lstStyle/>
          <a:p>
            <a:pPr lvl="0" algn="ctr"/>
            <a:r>
              <a:rPr b="0" i="0">
                <a:ln cap="flat" cmpd="sng" w="9525">
                  <a:solidFill>
                    <a:srgbClr val="F3F3F3"/>
                  </a:solidFill>
                  <a:prstDash val="solid"/>
                  <a:round/>
                  <a:headEnd len="sm" w="sm" type="none"/>
                  <a:tailEnd len="sm" w="sm" type="none"/>
                </a:ln>
                <a:solidFill>
                  <a:srgbClr val="FFFFFF"/>
                </a:solidFill>
                <a:latin typeface="Arial"/>
              </a:rPr>
              <a:t>CS682</a:t>
            </a:r>
          </a:p>
        </p:txBody>
      </p:sp>
      <p:pic>
        <p:nvPicPr>
          <p:cNvPr id="57" name="Google Shape;57;p13"/>
          <p:cNvPicPr preferRelativeResize="0"/>
          <p:nvPr/>
        </p:nvPicPr>
        <p:blipFill>
          <a:blip r:embed="rId3">
            <a:alphaModFix/>
          </a:blip>
          <a:stretch>
            <a:fillRect/>
          </a:stretch>
        </p:blipFill>
        <p:spPr>
          <a:xfrm>
            <a:off x="2541199" y="2250675"/>
            <a:ext cx="3624976" cy="2336950"/>
          </a:xfrm>
          <a:prstGeom prst="rect">
            <a:avLst/>
          </a:prstGeom>
          <a:noFill/>
          <a:ln>
            <a:noFill/>
          </a:ln>
        </p:spPr>
      </p:pic>
      <p:sp>
        <p:nvSpPr>
          <p:cNvPr id="58" name="Google Shape;58;p13"/>
          <p:cNvSpPr txBox="1"/>
          <p:nvPr/>
        </p:nvSpPr>
        <p:spPr>
          <a:xfrm>
            <a:off x="7581900" y="2679700"/>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idx="4294967295" type="title"/>
          </p:nvPr>
        </p:nvSpPr>
        <p:spPr>
          <a:xfrm>
            <a:off x="535775" y="712150"/>
            <a:ext cx="6035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PF: </a:t>
            </a:r>
            <a:r>
              <a:rPr lang="en">
                <a:solidFill>
                  <a:schemeClr val="dk1"/>
                </a:solidFill>
              </a:rPr>
              <a:t>Particle Generation</a:t>
            </a:r>
            <a:endParaRPr sz="1800"/>
          </a:p>
        </p:txBody>
      </p:sp>
      <p:sp>
        <p:nvSpPr>
          <p:cNvPr id="117" name="Google Shape;117;p22"/>
          <p:cNvSpPr txBox="1"/>
          <p:nvPr>
            <p:ph idx="4294967295" type="title"/>
          </p:nvPr>
        </p:nvSpPr>
        <p:spPr>
          <a:xfrm>
            <a:off x="535775" y="1480150"/>
            <a:ext cx="8184000" cy="34968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Generating ‘n’ random particles using a uniform distribution.</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Particles generated in the neighborhood of the previously predicted particle.</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For better results, a larger number of generated particles are used. (n=500)</a:t>
            </a:r>
            <a:endParaRPr sz="1500">
              <a:latin typeface="Arial"/>
              <a:ea typeface="Arial"/>
              <a:cs typeface="Arial"/>
              <a:sym typeface="Arial"/>
            </a:endParaRPr>
          </a:p>
          <a:p>
            <a:pPr indent="0" lvl="0" marL="457200" rtl="0" algn="l">
              <a:lnSpc>
                <a:spcPct val="115000"/>
              </a:lnSpc>
              <a:spcBef>
                <a:spcPts val="1600"/>
              </a:spcBef>
              <a:spcAft>
                <a:spcPts val="1600"/>
              </a:spcAft>
              <a:buNone/>
            </a:pPr>
            <a:r>
              <a:t/>
            </a:r>
            <a:endParaRPr sz="17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idx="4294967295" type="title"/>
          </p:nvPr>
        </p:nvSpPr>
        <p:spPr>
          <a:xfrm>
            <a:off x="535775" y="712150"/>
            <a:ext cx="6035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PF: Weight Calculation</a:t>
            </a:r>
            <a:endParaRPr sz="1800"/>
          </a:p>
        </p:txBody>
      </p:sp>
      <p:sp>
        <p:nvSpPr>
          <p:cNvPr id="123" name="Google Shape;123;p23"/>
          <p:cNvSpPr txBox="1"/>
          <p:nvPr>
            <p:ph idx="4294967295" type="title"/>
          </p:nvPr>
        </p:nvSpPr>
        <p:spPr>
          <a:xfrm>
            <a:off x="535775" y="1480150"/>
            <a:ext cx="8284500" cy="34968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Calculating the mean squared error between actual and predicted ‘n’ particles.</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Assigning the weights to the predicted particles based on the inversely proportional mean squared error values.</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Normalizing the weight.</a:t>
            </a:r>
            <a:endParaRPr sz="1500">
              <a:latin typeface="Arial"/>
              <a:ea typeface="Arial"/>
              <a:cs typeface="Arial"/>
              <a:sym typeface="Arial"/>
            </a:endParaRPr>
          </a:p>
          <a:p>
            <a:pPr indent="0" lvl="0" marL="0" rtl="0" algn="l">
              <a:lnSpc>
                <a:spcPct val="115000"/>
              </a:lnSpc>
              <a:spcBef>
                <a:spcPts val="1600"/>
              </a:spcBef>
              <a:spcAft>
                <a:spcPts val="0"/>
              </a:spcAft>
              <a:buNone/>
            </a:pPr>
            <a:r>
              <a:t/>
            </a:r>
            <a:endParaRPr sz="1700">
              <a:latin typeface="Lato"/>
              <a:ea typeface="Lato"/>
              <a:cs typeface="Lato"/>
              <a:sym typeface="Lato"/>
            </a:endParaRPr>
          </a:p>
          <a:p>
            <a:pPr indent="0" lvl="0" marL="0" rtl="0" algn="l">
              <a:lnSpc>
                <a:spcPct val="115000"/>
              </a:lnSpc>
              <a:spcBef>
                <a:spcPts val="1600"/>
              </a:spcBef>
              <a:spcAft>
                <a:spcPts val="1600"/>
              </a:spcAft>
              <a:buNone/>
            </a:pPr>
            <a:r>
              <a:t/>
            </a:r>
            <a:endParaRPr sz="17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idx="4294967295" type="title"/>
          </p:nvPr>
        </p:nvSpPr>
        <p:spPr>
          <a:xfrm>
            <a:off x="535775" y="712150"/>
            <a:ext cx="6035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PF: Resampling &amp; Repeat</a:t>
            </a:r>
            <a:endParaRPr sz="1800"/>
          </a:p>
        </p:txBody>
      </p:sp>
      <p:sp>
        <p:nvSpPr>
          <p:cNvPr id="129" name="Google Shape;129;p24"/>
          <p:cNvSpPr txBox="1"/>
          <p:nvPr>
            <p:ph idx="4294967295" type="title"/>
          </p:nvPr>
        </p:nvSpPr>
        <p:spPr>
          <a:xfrm>
            <a:off x="535775" y="1480150"/>
            <a:ext cx="8194200" cy="34968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Resampling: Selection process to choose winning particles based on the maximum weights. </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Winning particles help in predicting the random particles on the next row (y+delta).</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Repeating every 5th row, starting from the last row on the y-axis. (delta=5)</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For faster processing, we could consider delta=10.</a:t>
            </a:r>
            <a:endParaRPr sz="1500">
              <a:latin typeface="Arial"/>
              <a:ea typeface="Arial"/>
              <a:cs typeface="Arial"/>
              <a:sym typeface="Arial"/>
            </a:endParaRPr>
          </a:p>
          <a:p>
            <a:pPr indent="0" lvl="0" marL="0" rtl="0" algn="l">
              <a:lnSpc>
                <a:spcPct val="115000"/>
              </a:lnSpc>
              <a:spcBef>
                <a:spcPts val="1600"/>
              </a:spcBef>
              <a:spcAft>
                <a:spcPts val="0"/>
              </a:spcAft>
              <a:buNone/>
            </a:pPr>
            <a:r>
              <a:t/>
            </a:r>
            <a:endParaRPr sz="1700">
              <a:latin typeface="Lato"/>
              <a:ea typeface="Lato"/>
              <a:cs typeface="Lato"/>
              <a:sym typeface="Lato"/>
            </a:endParaRPr>
          </a:p>
          <a:p>
            <a:pPr indent="0" lvl="0" marL="0" rtl="0" algn="l">
              <a:lnSpc>
                <a:spcPct val="115000"/>
              </a:lnSpc>
              <a:spcBef>
                <a:spcPts val="1600"/>
              </a:spcBef>
              <a:spcAft>
                <a:spcPts val="0"/>
              </a:spcAft>
              <a:buNone/>
            </a:pPr>
            <a:r>
              <a:t/>
            </a:r>
            <a:endParaRPr sz="1700">
              <a:latin typeface="Lato"/>
              <a:ea typeface="Lato"/>
              <a:cs typeface="Lato"/>
              <a:sym typeface="Lato"/>
            </a:endParaRPr>
          </a:p>
          <a:p>
            <a:pPr indent="0" lvl="0" marL="0" rtl="0" algn="l">
              <a:lnSpc>
                <a:spcPct val="115000"/>
              </a:lnSpc>
              <a:spcBef>
                <a:spcPts val="1600"/>
              </a:spcBef>
              <a:spcAft>
                <a:spcPts val="1600"/>
              </a:spcAft>
              <a:buNone/>
            </a:pPr>
            <a:r>
              <a:t/>
            </a:r>
            <a:endParaRPr sz="1700">
              <a:latin typeface="Lato"/>
              <a:ea typeface="Lato"/>
              <a:cs typeface="Lato"/>
              <a:sym typeface="Lato"/>
            </a:endParaRPr>
          </a:p>
        </p:txBody>
      </p:sp>
      <p:pic>
        <p:nvPicPr>
          <p:cNvPr id="130" name="Google Shape;130;p24"/>
          <p:cNvPicPr preferRelativeResize="0"/>
          <p:nvPr/>
        </p:nvPicPr>
        <p:blipFill>
          <a:blip r:embed="rId3">
            <a:alphaModFix/>
          </a:blip>
          <a:stretch>
            <a:fillRect/>
          </a:stretch>
        </p:blipFill>
        <p:spPr>
          <a:xfrm>
            <a:off x="1975200" y="2977800"/>
            <a:ext cx="5315351" cy="199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idx="4294967295" type="title"/>
          </p:nvPr>
        </p:nvSpPr>
        <p:spPr>
          <a:xfrm>
            <a:off x="535775" y="712150"/>
            <a:ext cx="6035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Perspective Transform</a:t>
            </a:r>
            <a:endParaRPr sz="1800"/>
          </a:p>
        </p:txBody>
      </p:sp>
      <p:sp>
        <p:nvSpPr>
          <p:cNvPr id="136" name="Google Shape;136;p25"/>
          <p:cNvSpPr txBox="1"/>
          <p:nvPr>
            <p:ph idx="4294967295" type="title"/>
          </p:nvPr>
        </p:nvSpPr>
        <p:spPr>
          <a:xfrm>
            <a:off x="535775" y="1550475"/>
            <a:ext cx="8244300" cy="34968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Changes the perspective from the bird's eye view to the camera view.</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Previously selected four corner coordinates are back-projected </a:t>
            </a:r>
            <a:r>
              <a:rPr lang="en" sz="1500">
                <a:latin typeface="Arial"/>
                <a:ea typeface="Arial"/>
                <a:cs typeface="Arial"/>
                <a:sym typeface="Arial"/>
              </a:rPr>
              <a:t>onto</a:t>
            </a:r>
            <a:r>
              <a:rPr lang="en" sz="1500">
                <a:latin typeface="Arial"/>
                <a:ea typeface="Arial"/>
                <a:cs typeface="Arial"/>
                <a:sym typeface="Arial"/>
              </a:rPr>
              <a:t> the original image.</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Selected coordinates are converted to a trapezoidal perspective with the lanes intersecting at a vanishing point.</a:t>
            </a:r>
            <a:endParaRPr sz="1500">
              <a:latin typeface="Arial"/>
              <a:ea typeface="Arial"/>
              <a:cs typeface="Arial"/>
              <a:sym typeface="Arial"/>
            </a:endParaRPr>
          </a:p>
        </p:txBody>
      </p:sp>
      <p:pic>
        <p:nvPicPr>
          <p:cNvPr id="137" name="Google Shape;137;p25"/>
          <p:cNvPicPr preferRelativeResize="0"/>
          <p:nvPr/>
        </p:nvPicPr>
        <p:blipFill rotWithShape="1">
          <a:blip r:embed="rId3">
            <a:alphaModFix/>
          </a:blip>
          <a:srcRect b="0" l="0" r="0" t="0"/>
          <a:stretch/>
        </p:blipFill>
        <p:spPr>
          <a:xfrm>
            <a:off x="1961975" y="2933400"/>
            <a:ext cx="5220051" cy="205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idx="4294967295" type="title"/>
          </p:nvPr>
        </p:nvSpPr>
        <p:spPr>
          <a:xfrm>
            <a:off x="535775" y="712150"/>
            <a:ext cx="6035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Merge &amp; Display</a:t>
            </a:r>
            <a:endParaRPr sz="1800"/>
          </a:p>
        </p:txBody>
      </p:sp>
      <p:sp>
        <p:nvSpPr>
          <p:cNvPr id="143" name="Google Shape;143;p26"/>
          <p:cNvSpPr txBox="1"/>
          <p:nvPr>
            <p:ph idx="4294967295" type="title"/>
          </p:nvPr>
        </p:nvSpPr>
        <p:spPr>
          <a:xfrm>
            <a:off x="535775" y="1480150"/>
            <a:ext cx="8284500" cy="34968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The lane-detected image is merged with the original image to obtain the final result.</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Lanes are displayed using polylines - Cyan for dotted left lane and yellow for the solid right lane.</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Images converted into a video of 5 fps to display continuous detection for demo purposes.</a:t>
            </a:r>
            <a:endParaRPr sz="1500">
              <a:latin typeface="Arial"/>
              <a:ea typeface="Arial"/>
              <a:cs typeface="Arial"/>
              <a:sym typeface="Arial"/>
            </a:endParaRPr>
          </a:p>
          <a:p>
            <a:pPr indent="0" lvl="0" marL="457200" rtl="0" algn="l">
              <a:lnSpc>
                <a:spcPct val="115000"/>
              </a:lnSpc>
              <a:spcBef>
                <a:spcPts val="1600"/>
              </a:spcBef>
              <a:spcAft>
                <a:spcPts val="1600"/>
              </a:spcAft>
              <a:buNone/>
            </a:pPr>
            <a:r>
              <a:t/>
            </a:r>
            <a:endParaRPr sz="1700">
              <a:latin typeface="Lato"/>
              <a:ea typeface="Lato"/>
              <a:cs typeface="Lato"/>
              <a:sym typeface="Lato"/>
            </a:endParaRPr>
          </a:p>
        </p:txBody>
      </p:sp>
      <p:pic>
        <p:nvPicPr>
          <p:cNvPr id="144" name="Google Shape;144;p26"/>
          <p:cNvPicPr preferRelativeResize="0"/>
          <p:nvPr/>
        </p:nvPicPr>
        <p:blipFill rotWithShape="1">
          <a:blip r:embed="rId3">
            <a:alphaModFix/>
          </a:blip>
          <a:srcRect b="0" l="2028" r="0" t="0"/>
          <a:stretch/>
        </p:blipFill>
        <p:spPr>
          <a:xfrm>
            <a:off x="2029275" y="2896575"/>
            <a:ext cx="5514600" cy="212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idx="4294967295" type="title"/>
          </p:nvPr>
        </p:nvSpPr>
        <p:spPr>
          <a:xfrm>
            <a:off x="535775" y="712150"/>
            <a:ext cx="6035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Challenges Faced</a:t>
            </a:r>
            <a:endParaRPr sz="1800"/>
          </a:p>
        </p:txBody>
      </p:sp>
      <p:sp>
        <p:nvSpPr>
          <p:cNvPr id="150" name="Google Shape;150;p27"/>
          <p:cNvSpPr txBox="1"/>
          <p:nvPr>
            <p:ph idx="4294967295" type="title"/>
          </p:nvPr>
        </p:nvSpPr>
        <p:spPr>
          <a:xfrm>
            <a:off x="535775" y="1480150"/>
            <a:ext cx="8244300" cy="3496800"/>
          </a:xfrm>
          <a:prstGeom prst="rect">
            <a:avLst/>
          </a:prstGeom>
          <a:ln>
            <a:noFill/>
          </a:ln>
        </p:spPr>
        <p:txBody>
          <a:bodyPr anchorCtr="0" anchor="t" bIns="91425" lIns="91425" spcFirstLastPara="1" rIns="91425" wrap="square" tIns="91425">
            <a:noAutofit/>
          </a:bodyPr>
          <a:lstStyle/>
          <a:p>
            <a:pPr indent="-323850" lvl="0" marL="457200" marR="0" rtl="0" algn="just">
              <a:lnSpc>
                <a:spcPct val="115000"/>
              </a:lnSpc>
              <a:spcBef>
                <a:spcPts val="0"/>
              </a:spcBef>
              <a:spcAft>
                <a:spcPts val="0"/>
              </a:spcAft>
              <a:buSzPts val="1500"/>
              <a:buChar char="●"/>
            </a:pPr>
            <a:r>
              <a:rPr lang="en" sz="1500"/>
              <a:t>If in the initial image, particle values were missing, in such case, the constant values such as 200 for left lane and 1100 for the right lane were selected.</a:t>
            </a:r>
            <a:endParaRPr sz="1500"/>
          </a:p>
          <a:p>
            <a:pPr indent="-323850" lvl="0" marL="457200" marR="0" rtl="0" algn="just">
              <a:lnSpc>
                <a:spcPct val="115000"/>
              </a:lnSpc>
              <a:spcBef>
                <a:spcPts val="0"/>
              </a:spcBef>
              <a:spcAft>
                <a:spcPts val="0"/>
              </a:spcAft>
              <a:buSzPts val="1500"/>
              <a:buChar char="●"/>
            </a:pPr>
            <a:r>
              <a:rPr lang="en" sz="1500"/>
              <a:t>In the case of missing particle values due to dotted left lane, previous left and right lane values were considered.</a:t>
            </a:r>
            <a:endParaRPr sz="1500"/>
          </a:p>
          <a:p>
            <a:pPr indent="-323850" lvl="0" marL="457200" marR="0" rtl="0" algn="just">
              <a:lnSpc>
                <a:spcPct val="115000"/>
              </a:lnSpc>
              <a:spcBef>
                <a:spcPts val="0"/>
              </a:spcBef>
              <a:spcAft>
                <a:spcPts val="0"/>
              </a:spcAft>
              <a:buSzPts val="1500"/>
              <a:buChar char="●"/>
            </a:pPr>
            <a:r>
              <a:rPr lang="en" sz="1500"/>
              <a:t>Surrounding trees and poles project shadows on the lanes, which resulted in incorrect lane detection. This case was handled by modifying the Particle Filtering algorithm.</a:t>
            </a:r>
            <a:endParaRPr sz="1500"/>
          </a:p>
          <a:p>
            <a:pPr indent="0" lvl="0" marL="0" rtl="0" algn="l">
              <a:lnSpc>
                <a:spcPct val="115000"/>
              </a:lnSpc>
              <a:spcBef>
                <a:spcPts val="1600"/>
              </a:spcBef>
              <a:spcAft>
                <a:spcPts val="1600"/>
              </a:spcAft>
              <a:buNone/>
            </a:pPr>
            <a:r>
              <a:t/>
            </a:r>
            <a:endParaRPr sz="17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idx="4294967295" type="title"/>
          </p:nvPr>
        </p:nvSpPr>
        <p:spPr>
          <a:xfrm>
            <a:off x="535775" y="712150"/>
            <a:ext cx="6035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Future Work</a:t>
            </a:r>
            <a:endParaRPr sz="1800"/>
          </a:p>
        </p:txBody>
      </p:sp>
      <p:sp>
        <p:nvSpPr>
          <p:cNvPr id="156" name="Google Shape;156;p28"/>
          <p:cNvSpPr txBox="1"/>
          <p:nvPr>
            <p:ph idx="4294967295" type="title"/>
          </p:nvPr>
        </p:nvSpPr>
        <p:spPr>
          <a:xfrm>
            <a:off x="535775" y="1480150"/>
            <a:ext cx="8394900" cy="3496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500">
                <a:latin typeface="Arial"/>
                <a:ea typeface="Arial"/>
                <a:cs typeface="Arial"/>
                <a:sym typeface="Arial"/>
              </a:rPr>
              <a:t>Increasing time efficacy:</a:t>
            </a:r>
            <a:endParaRPr sz="1500">
              <a:latin typeface="Arial"/>
              <a:ea typeface="Arial"/>
              <a:cs typeface="Arial"/>
              <a:sym typeface="Arial"/>
            </a:endParaRPr>
          </a:p>
          <a:p>
            <a:pPr indent="-323850" lvl="0" marL="457200" rtl="0" algn="just">
              <a:lnSpc>
                <a:spcPct val="115000"/>
              </a:lnSpc>
              <a:spcBef>
                <a:spcPts val="1600"/>
              </a:spcBef>
              <a:spcAft>
                <a:spcPts val="0"/>
              </a:spcAft>
              <a:buSzPts val="1500"/>
              <a:buFont typeface="Arial"/>
              <a:buChar char="●"/>
            </a:pPr>
            <a:r>
              <a:rPr lang="en" sz="1500">
                <a:latin typeface="Arial"/>
                <a:ea typeface="Arial"/>
                <a:cs typeface="Arial"/>
                <a:sym typeface="Arial"/>
              </a:rPr>
              <a:t>Running the system using an optimized CPU.</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Improving the performance of the algorithm by optimizing the weight function and tuning the parameters.</a:t>
            </a:r>
            <a:endParaRPr sz="1500">
              <a:latin typeface="Arial"/>
              <a:ea typeface="Arial"/>
              <a:cs typeface="Arial"/>
              <a:sym typeface="Arial"/>
            </a:endParaRPr>
          </a:p>
          <a:p>
            <a:pPr indent="0" lvl="0" marL="0" rtl="0" algn="just">
              <a:lnSpc>
                <a:spcPct val="115000"/>
              </a:lnSpc>
              <a:spcBef>
                <a:spcPts val="1200"/>
              </a:spcBef>
              <a:spcAft>
                <a:spcPts val="0"/>
              </a:spcAft>
              <a:buNone/>
            </a:pPr>
            <a:r>
              <a:rPr lang="en" sz="1500">
                <a:latin typeface="Arial"/>
                <a:ea typeface="Arial"/>
                <a:cs typeface="Arial"/>
                <a:sym typeface="Arial"/>
              </a:rPr>
              <a:t>Camera Calibration:</a:t>
            </a:r>
            <a:endParaRPr sz="1500">
              <a:latin typeface="Arial"/>
              <a:ea typeface="Arial"/>
              <a:cs typeface="Arial"/>
              <a:sym typeface="Arial"/>
            </a:endParaRPr>
          </a:p>
          <a:p>
            <a:pPr indent="-323850" lvl="0" marL="457200" rtl="0" algn="just">
              <a:lnSpc>
                <a:spcPct val="115000"/>
              </a:lnSpc>
              <a:spcBef>
                <a:spcPts val="1200"/>
              </a:spcBef>
              <a:spcAft>
                <a:spcPts val="0"/>
              </a:spcAft>
              <a:buSzPts val="1500"/>
              <a:buFont typeface="Arial"/>
              <a:buChar char="●"/>
            </a:pPr>
            <a:r>
              <a:rPr lang="en" sz="1500">
                <a:latin typeface="Arial"/>
                <a:ea typeface="Arial"/>
                <a:cs typeface="Arial"/>
                <a:sym typeface="Arial"/>
              </a:rPr>
              <a:t>Using the calibration details for better perspective transform which will result in noise-free detection.</a:t>
            </a:r>
            <a:endParaRPr sz="1500">
              <a:latin typeface="Arial"/>
              <a:ea typeface="Arial"/>
              <a:cs typeface="Arial"/>
              <a:sym typeface="Arial"/>
            </a:endParaRPr>
          </a:p>
          <a:p>
            <a:pPr indent="0" lvl="0" marL="0" rtl="0" algn="l">
              <a:lnSpc>
                <a:spcPct val="115000"/>
              </a:lnSpc>
              <a:spcBef>
                <a:spcPts val="1200"/>
              </a:spcBef>
              <a:spcAft>
                <a:spcPts val="0"/>
              </a:spcAft>
              <a:buNone/>
            </a:pPr>
            <a:r>
              <a:t/>
            </a:r>
            <a:endParaRPr b="0" sz="1050">
              <a:solidFill>
                <a:srgbClr val="111111"/>
              </a:solidFill>
              <a:highlight>
                <a:srgbClr val="FFFFFF"/>
              </a:highlight>
              <a:latin typeface="Arial"/>
              <a:ea typeface="Arial"/>
              <a:cs typeface="Arial"/>
              <a:sym typeface="Arial"/>
            </a:endParaRPr>
          </a:p>
          <a:p>
            <a:pPr indent="0" lvl="0" marL="0" rtl="0" algn="l">
              <a:lnSpc>
                <a:spcPct val="115000"/>
              </a:lnSpc>
              <a:spcBef>
                <a:spcPts val="1200"/>
              </a:spcBef>
              <a:spcAft>
                <a:spcPts val="1600"/>
              </a:spcAft>
              <a:buNone/>
            </a:pPr>
            <a:r>
              <a:t/>
            </a:r>
            <a:endParaRPr sz="17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idx="4294967295" type="title"/>
          </p:nvPr>
        </p:nvSpPr>
        <p:spPr>
          <a:xfrm>
            <a:off x="535775" y="712150"/>
            <a:ext cx="6035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Conclusion</a:t>
            </a:r>
            <a:endParaRPr sz="1800"/>
          </a:p>
        </p:txBody>
      </p:sp>
      <p:sp>
        <p:nvSpPr>
          <p:cNvPr id="162" name="Google Shape;162;p29"/>
          <p:cNvSpPr txBox="1"/>
          <p:nvPr>
            <p:ph idx="4294967295" type="title"/>
          </p:nvPr>
        </p:nvSpPr>
        <p:spPr>
          <a:xfrm>
            <a:off x="535775" y="1480150"/>
            <a:ext cx="8244300" cy="34968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Smart vehicles must be able to detect the lane it is driving on to save</a:t>
            </a:r>
            <a:r>
              <a:rPr lang="en" sz="1500">
                <a:latin typeface="Arial"/>
                <a:ea typeface="Arial"/>
                <a:cs typeface="Arial"/>
                <a:sym typeface="Arial"/>
              </a:rPr>
              <a:t> human lives from unnecessary road accidents.</a:t>
            </a:r>
            <a:endParaRPr sz="1500">
              <a:latin typeface="Arial"/>
              <a:ea typeface="Arial"/>
              <a:cs typeface="Arial"/>
              <a:sym typeface="Arial"/>
            </a:endParaRPr>
          </a:p>
          <a:p>
            <a:pPr indent="0" lvl="0" marL="457200" rtl="0" algn="just">
              <a:lnSpc>
                <a:spcPct val="115000"/>
              </a:lnSpc>
              <a:spcBef>
                <a:spcPts val="0"/>
              </a:spcBef>
              <a:spcAft>
                <a:spcPts val="0"/>
              </a:spcAft>
              <a:buNone/>
            </a:pPr>
            <a:r>
              <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By employing powerful tools like OpenCV and concepts like particle filtering, any vehicle can detect lanes with high accuracy.</a:t>
            </a:r>
            <a:endParaRPr sz="1500">
              <a:latin typeface="Arial"/>
              <a:ea typeface="Arial"/>
              <a:cs typeface="Arial"/>
              <a:sym typeface="Arial"/>
            </a:endParaRPr>
          </a:p>
          <a:p>
            <a:pPr indent="0" lvl="0" marL="0" rtl="0" algn="l">
              <a:lnSpc>
                <a:spcPct val="115000"/>
              </a:lnSpc>
              <a:spcBef>
                <a:spcPts val="1200"/>
              </a:spcBef>
              <a:spcAft>
                <a:spcPts val="0"/>
              </a:spcAft>
              <a:buNone/>
            </a:pPr>
            <a:r>
              <a:t/>
            </a:r>
            <a:endParaRPr b="0" sz="1050">
              <a:solidFill>
                <a:srgbClr val="111111"/>
              </a:solidFill>
              <a:highlight>
                <a:srgbClr val="FFFFFF"/>
              </a:highlight>
              <a:latin typeface="Arial"/>
              <a:ea typeface="Arial"/>
              <a:cs typeface="Arial"/>
              <a:sym typeface="Arial"/>
            </a:endParaRPr>
          </a:p>
          <a:p>
            <a:pPr indent="0" lvl="0" marL="0" rtl="0" algn="l">
              <a:lnSpc>
                <a:spcPct val="115000"/>
              </a:lnSpc>
              <a:spcBef>
                <a:spcPts val="1200"/>
              </a:spcBef>
              <a:spcAft>
                <a:spcPts val="1600"/>
              </a:spcAft>
              <a:buNone/>
            </a:pPr>
            <a:r>
              <a:t/>
            </a:r>
            <a:endParaRPr sz="17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Dataset:</a:t>
            </a:r>
            <a:endParaRPr/>
          </a:p>
        </p:txBody>
      </p:sp>
      <p:sp>
        <p:nvSpPr>
          <p:cNvPr id="168" name="Google Shape;168;p30"/>
          <p:cNvSpPr txBox="1"/>
          <p:nvPr>
            <p:ph idx="4294967295" type="title"/>
          </p:nvPr>
        </p:nvSpPr>
        <p:spPr>
          <a:xfrm>
            <a:off x="535775" y="1480150"/>
            <a:ext cx="4567500" cy="115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The Road/Lane Detection Dataset from KITTI Project:</a:t>
            </a:r>
            <a:endParaRPr sz="1700">
              <a:latin typeface="Lato"/>
              <a:ea typeface="Lato"/>
              <a:cs typeface="Lato"/>
              <a:sym typeface="Lato"/>
            </a:endParaRPr>
          </a:p>
          <a:p>
            <a:pPr indent="0" lvl="0" marL="0" rtl="0" algn="l">
              <a:lnSpc>
                <a:spcPct val="115000"/>
              </a:lnSpc>
              <a:spcBef>
                <a:spcPts val="1600"/>
              </a:spcBef>
              <a:spcAft>
                <a:spcPts val="1600"/>
              </a:spcAft>
              <a:buNone/>
            </a:pPr>
            <a:r>
              <a:rPr lang="en" sz="1300" u="sng">
                <a:solidFill>
                  <a:schemeClr val="hlink"/>
                </a:solidFill>
                <a:hlinkClick r:id="rId3"/>
              </a:rPr>
              <a:t>http://www.cvlibs.net/datasets/kitti/raw_data.php?type=road</a:t>
            </a:r>
            <a:endParaRPr sz="2200">
              <a:latin typeface="Lato"/>
              <a:ea typeface="Lato"/>
              <a:cs typeface="Lato"/>
              <a:sym typeface="Lato"/>
            </a:endParaRPr>
          </a:p>
        </p:txBody>
      </p:sp>
      <p:pic>
        <p:nvPicPr>
          <p:cNvPr id="169" name="Google Shape;169;p30"/>
          <p:cNvPicPr preferRelativeResize="0"/>
          <p:nvPr/>
        </p:nvPicPr>
        <p:blipFill rotWithShape="1">
          <a:blip r:embed="rId4">
            <a:alphaModFix/>
          </a:blip>
          <a:srcRect b="0" l="0" r="56591" t="0"/>
          <a:stretch/>
        </p:blipFill>
        <p:spPr>
          <a:xfrm>
            <a:off x="5167600" y="637200"/>
            <a:ext cx="3836976" cy="1934550"/>
          </a:xfrm>
          <a:prstGeom prst="rect">
            <a:avLst/>
          </a:prstGeom>
          <a:noFill/>
          <a:ln>
            <a:noFill/>
          </a:ln>
        </p:spPr>
      </p:pic>
      <p:sp>
        <p:nvSpPr>
          <p:cNvPr id="170" name="Google Shape;170;p30"/>
          <p:cNvSpPr txBox="1"/>
          <p:nvPr>
            <p:ph idx="4294967295" type="title"/>
          </p:nvPr>
        </p:nvSpPr>
        <p:spPr>
          <a:xfrm>
            <a:off x="535775" y="29329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latin typeface="Arial"/>
                <a:ea typeface="Arial"/>
                <a:cs typeface="Arial"/>
                <a:sym typeface="Arial"/>
              </a:rPr>
              <a:t>References:</a:t>
            </a:r>
            <a:endParaRPr>
              <a:latin typeface="Arial"/>
              <a:ea typeface="Arial"/>
              <a:cs typeface="Arial"/>
              <a:sym typeface="Arial"/>
            </a:endParaRPr>
          </a:p>
        </p:txBody>
      </p:sp>
      <p:sp>
        <p:nvSpPr>
          <p:cNvPr id="171" name="Google Shape;171;p30"/>
          <p:cNvSpPr txBox="1"/>
          <p:nvPr>
            <p:ph idx="4294967295" type="title"/>
          </p:nvPr>
        </p:nvSpPr>
        <p:spPr>
          <a:xfrm>
            <a:off x="535775" y="3700975"/>
            <a:ext cx="7448400" cy="1153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Lato"/>
              <a:buChar char="●"/>
            </a:pPr>
            <a:r>
              <a:rPr lang="en" sz="1100" u="sng">
                <a:solidFill>
                  <a:schemeClr val="hlink"/>
                </a:solidFill>
                <a:latin typeface="Lato"/>
                <a:ea typeface="Lato"/>
                <a:cs typeface="Lato"/>
                <a:sym typeface="Lato"/>
                <a:hlinkClick r:id="rId5"/>
              </a:rPr>
              <a:t>G. Liu, F. Wörgötter and I. Markelić, "Combining Statistical Hough Transform and Particle Filter for robust lane detection and tracking," 2010 IEEE Intelligent Vehicles Symposium, San Diego, CA, 2010, pp. 993-997.</a:t>
            </a:r>
            <a:br>
              <a:rPr lang="en" sz="1100" u="sng">
                <a:solidFill>
                  <a:schemeClr val="hlink"/>
                </a:solidFill>
                <a:latin typeface="Lato"/>
                <a:ea typeface="Lato"/>
                <a:cs typeface="Lato"/>
                <a:sym typeface="Lato"/>
                <a:hlinkClick r:id="rId6"/>
              </a:rPr>
            </a:br>
            <a:endParaRPr sz="1100">
              <a:latin typeface="Lato"/>
              <a:ea typeface="Lato"/>
              <a:cs typeface="Lato"/>
              <a:sym typeface="Lato"/>
            </a:endParaRPr>
          </a:p>
          <a:p>
            <a:pPr indent="-298450" lvl="0" marL="457200" rtl="0" algn="l">
              <a:lnSpc>
                <a:spcPct val="115000"/>
              </a:lnSpc>
              <a:spcBef>
                <a:spcPts val="0"/>
              </a:spcBef>
              <a:spcAft>
                <a:spcPts val="0"/>
              </a:spcAft>
              <a:buSzPts val="1100"/>
              <a:buFont typeface="Lato"/>
              <a:buChar char="●"/>
            </a:pPr>
            <a:r>
              <a:rPr lang="en" sz="1100" u="sng">
                <a:solidFill>
                  <a:schemeClr val="hlink"/>
                </a:solidFill>
                <a:latin typeface="Lato"/>
                <a:ea typeface="Lato"/>
                <a:cs typeface="Lato"/>
                <a:sym typeface="Lato"/>
                <a:hlinkClick r:id="rId7"/>
              </a:rPr>
              <a:t>VanQuang Nguyen, Heungsuk Kim, SeoChang Jun, Kwangsuck Boo, "A Study on Real-Time Detection Method of Lane and Vehicle for Lane Change Assistant System Using Vision System on Highway", Engineering Science and Technology, an International Journal, Volume 21, Issue 5, 2018, Pages 822-833, ISSN 2215-0986</a:t>
            </a:r>
            <a:endParaRPr sz="11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nvSpPr>
        <p:spPr>
          <a:xfrm>
            <a:off x="2017200" y="1195475"/>
            <a:ext cx="46311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3600">
              <a:solidFill>
                <a:schemeClr val="dk1"/>
              </a:solidFill>
            </a:endParaRPr>
          </a:p>
          <a:p>
            <a:pPr indent="0" lvl="0" marL="0" rtl="0" algn="ctr">
              <a:spcBef>
                <a:spcPts val="1600"/>
              </a:spcBef>
              <a:spcAft>
                <a:spcPts val="0"/>
              </a:spcAft>
              <a:buClr>
                <a:schemeClr val="dk2"/>
              </a:buClr>
              <a:buSzPts val="1100"/>
              <a:buFont typeface="Arial"/>
              <a:buNone/>
            </a:pPr>
            <a:r>
              <a:rPr b="1" lang="en" sz="3600">
                <a:solidFill>
                  <a:schemeClr val="dk1"/>
                </a:solidFill>
              </a:rPr>
              <a:t>DEMO!</a:t>
            </a:r>
            <a:endParaRPr b="1" sz="3600">
              <a:solidFill>
                <a:schemeClr val="dk1"/>
              </a:solidFill>
            </a:endParaRPr>
          </a:p>
          <a:p>
            <a:pPr indent="0" lvl="0" marL="0" rtl="0" algn="ctr">
              <a:spcBef>
                <a:spcPts val="1600"/>
              </a:spcBef>
              <a:spcAft>
                <a:spcPts val="0"/>
              </a:spcAft>
              <a:buClr>
                <a:schemeClr val="dk2"/>
              </a:buClr>
              <a:buSzPts val="1100"/>
              <a:buFont typeface="Arial"/>
              <a:buNone/>
            </a:pPr>
            <a:r>
              <a:t/>
            </a:r>
            <a:endParaRPr b="1" sz="3600">
              <a:solidFill>
                <a:schemeClr val="dk1"/>
              </a:solidFill>
            </a:endParaRPr>
          </a:p>
          <a:p>
            <a:pPr indent="0" lvl="0" marL="0" rtl="0" algn="ctr">
              <a:spcBef>
                <a:spcPts val="1600"/>
              </a:spcBef>
              <a:spcAft>
                <a:spcPts val="1600"/>
              </a:spcAft>
              <a:buClr>
                <a:schemeClr val="dk2"/>
              </a:buClr>
              <a:buSzPts val="1100"/>
              <a:buFont typeface="Arial"/>
              <a:buNone/>
            </a:pPr>
            <a:r>
              <a:rPr b="1" lang="en" sz="2200">
                <a:solidFill>
                  <a:schemeClr val="dk1"/>
                </a:solidFill>
              </a:rPr>
              <a:t>Link:</a:t>
            </a:r>
            <a:r>
              <a:rPr b="1" lang="en" sz="3600">
                <a:solidFill>
                  <a:schemeClr val="dk1"/>
                </a:solidFill>
              </a:rPr>
              <a:t> </a:t>
            </a:r>
            <a:r>
              <a:rPr lang="en" sz="1800" u="sng">
                <a:solidFill>
                  <a:schemeClr val="hlink"/>
                </a:solidFill>
                <a:hlinkClick r:id="rId3"/>
              </a:rPr>
              <a:t>https://streamable.com/yf3nyr</a:t>
            </a:r>
            <a:endParaRPr b="1" sz="4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idx="4294967295" type="title"/>
          </p:nvPr>
        </p:nvSpPr>
        <p:spPr>
          <a:xfrm>
            <a:off x="535775" y="712150"/>
            <a:ext cx="4748400" cy="633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The Problem:</a:t>
            </a:r>
            <a:endParaRPr sz="1800"/>
          </a:p>
        </p:txBody>
      </p:sp>
      <p:sp>
        <p:nvSpPr>
          <p:cNvPr id="64" name="Google Shape;64;p14"/>
          <p:cNvSpPr txBox="1"/>
          <p:nvPr>
            <p:ph idx="4294967295" type="title"/>
          </p:nvPr>
        </p:nvSpPr>
        <p:spPr>
          <a:xfrm>
            <a:off x="535775" y="1346050"/>
            <a:ext cx="8485500" cy="33855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The fundamental goal for any self-driving vehicle is to drive without</a:t>
            </a:r>
            <a:r>
              <a:rPr lang="en" sz="1500">
                <a:latin typeface="Arial"/>
                <a:ea typeface="Arial"/>
                <a:cs typeface="Arial"/>
                <a:sym typeface="Arial"/>
              </a:rPr>
              <a:t> errors</a:t>
            </a:r>
            <a:r>
              <a:rPr lang="en" sz="1500">
                <a:latin typeface="Arial"/>
                <a:ea typeface="Arial"/>
                <a:cs typeface="Arial"/>
                <a:sym typeface="Arial"/>
              </a:rPr>
              <a:t>. The simplest way to achieve that is to stay within the lane and change only when necessary.</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However, to stay within a lane, a car must first be able to detect the lane it is in. The problem of detecting a lane can be accomplished through a combination of various computer vision techniques.</a:t>
            </a:r>
            <a:endParaRPr sz="1500">
              <a:latin typeface="Arial"/>
              <a:ea typeface="Arial"/>
              <a:cs typeface="Arial"/>
              <a:sym typeface="Arial"/>
            </a:endParaRPr>
          </a:p>
        </p:txBody>
      </p:sp>
      <p:pic>
        <p:nvPicPr>
          <p:cNvPr id="65" name="Google Shape;65;p14"/>
          <p:cNvPicPr preferRelativeResize="0"/>
          <p:nvPr/>
        </p:nvPicPr>
        <p:blipFill>
          <a:blip r:embed="rId3">
            <a:alphaModFix/>
          </a:blip>
          <a:stretch>
            <a:fillRect/>
          </a:stretch>
        </p:blipFill>
        <p:spPr>
          <a:xfrm>
            <a:off x="3165651" y="3214700"/>
            <a:ext cx="3089900" cy="15168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ph idx="4294967295" type="title"/>
          </p:nvPr>
        </p:nvSpPr>
        <p:spPr>
          <a:xfrm>
            <a:off x="3080550" y="2187750"/>
            <a:ext cx="3439200" cy="143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latin typeface="Arial"/>
                <a:ea typeface="Arial"/>
                <a:cs typeface="Arial"/>
                <a:sym typeface="Arial"/>
              </a:rPr>
              <a:t>Questions</a:t>
            </a:r>
            <a:endParaRPr sz="2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Our Approach</a:t>
            </a:r>
            <a:r>
              <a:rPr lang="en">
                <a:solidFill>
                  <a:schemeClr val="dk1"/>
                </a:solidFill>
              </a:rPr>
              <a:t>:</a:t>
            </a:r>
            <a:endParaRPr sz="1800"/>
          </a:p>
        </p:txBody>
      </p:sp>
      <p:sp>
        <p:nvSpPr>
          <p:cNvPr id="71" name="Google Shape;71;p15"/>
          <p:cNvSpPr txBox="1"/>
          <p:nvPr>
            <p:ph idx="4294967295" type="title"/>
          </p:nvPr>
        </p:nvSpPr>
        <p:spPr>
          <a:xfrm>
            <a:off x="535775" y="1480150"/>
            <a:ext cx="8113800" cy="34968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The course CS 682: Computer Vision has taught us techniques such as perspective transformation, edge detection, distance transform, and particle filters among many others.</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Using a combination of these powerful techniques and tools like OpenCV for Python, we hope to devise an efficient algorithm that allows a camera system mounted on any car to detect the lane it is in.</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Effectively accomplishing this task can drastically improve the driving capability of a car.</a:t>
            </a:r>
            <a:endParaRPr sz="15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Particle Filter</a:t>
            </a:r>
            <a:r>
              <a:rPr lang="en">
                <a:solidFill>
                  <a:schemeClr val="dk1"/>
                </a:solidFill>
              </a:rPr>
              <a:t>:</a:t>
            </a:r>
            <a:endParaRPr sz="1800"/>
          </a:p>
        </p:txBody>
      </p:sp>
      <p:sp>
        <p:nvSpPr>
          <p:cNvPr id="77" name="Google Shape;77;p16"/>
          <p:cNvSpPr txBox="1"/>
          <p:nvPr>
            <p:ph idx="4294967295" type="title"/>
          </p:nvPr>
        </p:nvSpPr>
        <p:spPr>
          <a:xfrm>
            <a:off x="525150" y="1480150"/>
            <a:ext cx="8093700" cy="34968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Algorithm to track set of features by building a model which describes motion of particles. </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Involves predicting and updating the particle weights based on their probabilities and resampling the data.</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Algorithm involves particle initialization, generation, weight calculation and resampling.</a:t>
            </a:r>
            <a:endParaRPr sz="1500">
              <a:latin typeface="Arial"/>
              <a:ea typeface="Arial"/>
              <a:cs typeface="Arial"/>
              <a:sym typeface="Arial"/>
            </a:endParaRPr>
          </a:p>
          <a:p>
            <a:pPr indent="0" lvl="0" marL="457200" rtl="0" algn="l">
              <a:lnSpc>
                <a:spcPct val="115000"/>
              </a:lnSpc>
              <a:spcBef>
                <a:spcPts val="1600"/>
              </a:spcBef>
              <a:spcAft>
                <a:spcPts val="0"/>
              </a:spcAft>
              <a:buNone/>
            </a:pPr>
            <a:r>
              <a:t/>
            </a:r>
            <a:endParaRPr sz="1700">
              <a:latin typeface="Lato"/>
              <a:ea typeface="Lato"/>
              <a:cs typeface="Lato"/>
              <a:sym typeface="Lato"/>
            </a:endParaRPr>
          </a:p>
          <a:p>
            <a:pPr indent="0" lvl="0" marL="0" rtl="0" algn="l">
              <a:lnSpc>
                <a:spcPct val="115000"/>
              </a:lnSpc>
              <a:spcBef>
                <a:spcPts val="1600"/>
              </a:spcBef>
              <a:spcAft>
                <a:spcPts val="0"/>
              </a:spcAft>
              <a:buNone/>
            </a:pPr>
            <a:r>
              <a:t/>
            </a:r>
            <a:endParaRPr sz="1700">
              <a:latin typeface="Lato"/>
              <a:ea typeface="Lato"/>
              <a:cs typeface="Lato"/>
              <a:sym typeface="Lato"/>
            </a:endParaRPr>
          </a:p>
          <a:p>
            <a:pPr indent="0" lvl="0" marL="0" rtl="0" algn="l">
              <a:lnSpc>
                <a:spcPct val="115000"/>
              </a:lnSpc>
              <a:spcBef>
                <a:spcPts val="1600"/>
              </a:spcBef>
              <a:spcAft>
                <a:spcPts val="1600"/>
              </a:spcAft>
              <a:buNone/>
            </a:pPr>
            <a:r>
              <a:t/>
            </a:r>
            <a:endParaRPr sz="17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Original Image:</a:t>
            </a:r>
            <a:endParaRPr sz="1800"/>
          </a:p>
        </p:txBody>
      </p:sp>
      <p:sp>
        <p:nvSpPr>
          <p:cNvPr id="83" name="Google Shape;83;p17"/>
          <p:cNvSpPr txBox="1"/>
          <p:nvPr>
            <p:ph idx="4294967295" type="title"/>
          </p:nvPr>
        </p:nvSpPr>
        <p:spPr>
          <a:xfrm>
            <a:off x="535775" y="1480150"/>
            <a:ext cx="7872600" cy="34968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KITTI dataset</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RGB images</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Resolution: 375 X 1242</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Includes markings on both sides of the lane dotted on one side and solid on another.</a:t>
            </a:r>
            <a:endParaRPr sz="1500">
              <a:latin typeface="Arial"/>
              <a:ea typeface="Arial"/>
              <a:cs typeface="Arial"/>
              <a:sym typeface="Arial"/>
            </a:endParaRPr>
          </a:p>
          <a:p>
            <a:pPr indent="0" lvl="0" marL="457200" rtl="0" algn="l">
              <a:lnSpc>
                <a:spcPct val="115000"/>
              </a:lnSpc>
              <a:spcBef>
                <a:spcPts val="1600"/>
              </a:spcBef>
              <a:spcAft>
                <a:spcPts val="1600"/>
              </a:spcAft>
              <a:buNone/>
            </a:pPr>
            <a:r>
              <a:t/>
            </a:r>
            <a:endParaRPr sz="1700">
              <a:latin typeface="Lato"/>
              <a:ea typeface="Lato"/>
              <a:cs typeface="Lato"/>
              <a:sym typeface="Lato"/>
            </a:endParaRPr>
          </a:p>
        </p:txBody>
      </p:sp>
      <p:pic>
        <p:nvPicPr>
          <p:cNvPr id="84" name="Google Shape;84;p17"/>
          <p:cNvPicPr preferRelativeResize="0"/>
          <p:nvPr/>
        </p:nvPicPr>
        <p:blipFill rotWithShape="1">
          <a:blip r:embed="rId3">
            <a:alphaModFix/>
          </a:blip>
          <a:srcRect b="0" l="-5218" r="0" t="0"/>
          <a:stretch/>
        </p:blipFill>
        <p:spPr>
          <a:xfrm>
            <a:off x="2274075" y="2963550"/>
            <a:ext cx="5123274" cy="211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idx="4294967295" type="title"/>
          </p:nvPr>
        </p:nvSpPr>
        <p:spPr>
          <a:xfrm>
            <a:off x="535775" y="712150"/>
            <a:ext cx="69660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Inverse Perspective Transform</a:t>
            </a:r>
            <a:r>
              <a:rPr lang="en">
                <a:solidFill>
                  <a:schemeClr val="dk1"/>
                </a:solidFill>
              </a:rPr>
              <a:t>:</a:t>
            </a:r>
            <a:endParaRPr sz="1800"/>
          </a:p>
        </p:txBody>
      </p:sp>
      <p:sp>
        <p:nvSpPr>
          <p:cNvPr id="90" name="Google Shape;90;p18"/>
          <p:cNvSpPr txBox="1"/>
          <p:nvPr>
            <p:ph idx="4294967295" type="title"/>
          </p:nvPr>
        </p:nvSpPr>
        <p:spPr>
          <a:xfrm>
            <a:off x="535775" y="1480150"/>
            <a:ext cx="8123700" cy="34968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Pre-processing step for edge detection and distance transform.</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Changes the perspective from the camera view to the bird's eye view.</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Four corner </a:t>
            </a:r>
            <a:r>
              <a:rPr lang="en" sz="1500">
                <a:latin typeface="Arial"/>
                <a:ea typeface="Arial"/>
                <a:cs typeface="Arial"/>
                <a:sym typeface="Arial"/>
              </a:rPr>
              <a:t>coordinates</a:t>
            </a:r>
            <a:r>
              <a:rPr lang="en" sz="1500">
                <a:latin typeface="Arial"/>
                <a:ea typeface="Arial"/>
                <a:cs typeface="Arial"/>
                <a:sym typeface="Arial"/>
              </a:rPr>
              <a:t> around the lanes are selected. (creating a trapezoid)</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Selected coordinates are converted to a rectangular perspective with lanes parallel to each other.</a:t>
            </a:r>
            <a:endParaRPr sz="1500">
              <a:latin typeface="Arial"/>
              <a:ea typeface="Arial"/>
              <a:cs typeface="Arial"/>
              <a:sym typeface="Arial"/>
            </a:endParaRPr>
          </a:p>
          <a:p>
            <a:pPr indent="0" lvl="0" marL="0" rtl="0" algn="l">
              <a:lnSpc>
                <a:spcPct val="115000"/>
              </a:lnSpc>
              <a:spcBef>
                <a:spcPts val="1600"/>
              </a:spcBef>
              <a:spcAft>
                <a:spcPts val="1600"/>
              </a:spcAft>
              <a:buNone/>
            </a:pPr>
            <a:r>
              <a:t/>
            </a:r>
            <a:endParaRPr sz="1700">
              <a:latin typeface="Lato"/>
              <a:ea typeface="Lato"/>
              <a:cs typeface="Lato"/>
              <a:sym typeface="Lato"/>
            </a:endParaRPr>
          </a:p>
        </p:txBody>
      </p:sp>
      <p:pic>
        <p:nvPicPr>
          <p:cNvPr id="91" name="Google Shape;91;p18"/>
          <p:cNvPicPr preferRelativeResize="0"/>
          <p:nvPr/>
        </p:nvPicPr>
        <p:blipFill rotWithShape="1">
          <a:blip r:embed="rId3">
            <a:alphaModFix/>
          </a:blip>
          <a:srcRect b="0" l="0" r="0" t="0"/>
          <a:stretch/>
        </p:blipFill>
        <p:spPr>
          <a:xfrm>
            <a:off x="2497037" y="2963550"/>
            <a:ext cx="5004738" cy="201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idx="4294967295" type="title"/>
          </p:nvPr>
        </p:nvSpPr>
        <p:spPr>
          <a:xfrm>
            <a:off x="535775" y="712150"/>
            <a:ext cx="5286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Edge Detection</a:t>
            </a:r>
            <a:endParaRPr sz="1800"/>
          </a:p>
        </p:txBody>
      </p:sp>
      <p:sp>
        <p:nvSpPr>
          <p:cNvPr id="97" name="Google Shape;97;p19"/>
          <p:cNvSpPr txBox="1"/>
          <p:nvPr>
            <p:ph idx="4294967295" type="title"/>
          </p:nvPr>
        </p:nvSpPr>
        <p:spPr>
          <a:xfrm>
            <a:off x="535775" y="1480150"/>
            <a:ext cx="7762200" cy="3496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Applying Threshold.</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Applying Smoothing.</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Using Sobel derivatives to find vertical edges of the lane pixels.</a:t>
            </a:r>
            <a:endParaRPr sz="1500">
              <a:latin typeface="Arial"/>
              <a:ea typeface="Arial"/>
              <a:cs typeface="Arial"/>
              <a:sym typeface="Arial"/>
            </a:endParaRPr>
          </a:p>
        </p:txBody>
      </p:sp>
      <p:pic>
        <p:nvPicPr>
          <p:cNvPr id="98" name="Google Shape;98;p19"/>
          <p:cNvPicPr preferRelativeResize="0"/>
          <p:nvPr/>
        </p:nvPicPr>
        <p:blipFill rotWithShape="1">
          <a:blip r:embed="rId3">
            <a:alphaModFix/>
          </a:blip>
          <a:srcRect b="0" l="0" r="0" t="0"/>
          <a:stretch/>
        </p:blipFill>
        <p:spPr>
          <a:xfrm>
            <a:off x="1573700" y="2571750"/>
            <a:ext cx="6079471" cy="240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idx="4294967295" type="title"/>
          </p:nvPr>
        </p:nvSpPr>
        <p:spPr>
          <a:xfrm>
            <a:off x="535775" y="712150"/>
            <a:ext cx="5286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Distance Transform</a:t>
            </a:r>
            <a:endParaRPr sz="1800"/>
          </a:p>
        </p:txBody>
      </p:sp>
      <p:sp>
        <p:nvSpPr>
          <p:cNvPr id="104" name="Google Shape;104;p20"/>
          <p:cNvSpPr txBox="1"/>
          <p:nvPr>
            <p:ph idx="4294967295" type="title"/>
          </p:nvPr>
        </p:nvSpPr>
        <p:spPr>
          <a:xfrm>
            <a:off x="535775" y="1590650"/>
            <a:ext cx="8123700" cy="34968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Pre-processing step for particle filtering.</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Applied on the detected edges.</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Displays the high-intensity lane pixels.</a:t>
            </a:r>
            <a:endParaRPr sz="1500">
              <a:latin typeface="Arial"/>
              <a:ea typeface="Arial"/>
              <a:cs typeface="Arial"/>
              <a:sym typeface="Arial"/>
            </a:endParaRPr>
          </a:p>
        </p:txBody>
      </p:sp>
      <p:pic>
        <p:nvPicPr>
          <p:cNvPr id="105" name="Google Shape;105;p20"/>
          <p:cNvPicPr preferRelativeResize="0"/>
          <p:nvPr/>
        </p:nvPicPr>
        <p:blipFill rotWithShape="1">
          <a:blip r:embed="rId3">
            <a:alphaModFix/>
          </a:blip>
          <a:srcRect b="2170" l="0" r="0" t="-2170"/>
          <a:stretch/>
        </p:blipFill>
        <p:spPr>
          <a:xfrm>
            <a:off x="1661162" y="2702325"/>
            <a:ext cx="5821676" cy="219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idx="4294967295" type="title"/>
          </p:nvPr>
        </p:nvSpPr>
        <p:spPr>
          <a:xfrm>
            <a:off x="535775" y="712150"/>
            <a:ext cx="6035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PF: Initialization</a:t>
            </a:r>
            <a:endParaRPr sz="1800"/>
          </a:p>
        </p:txBody>
      </p:sp>
      <p:sp>
        <p:nvSpPr>
          <p:cNvPr id="111" name="Google Shape;111;p21"/>
          <p:cNvSpPr txBox="1"/>
          <p:nvPr>
            <p:ph idx="4294967295" type="title"/>
          </p:nvPr>
        </p:nvSpPr>
        <p:spPr>
          <a:xfrm>
            <a:off x="535775" y="1480150"/>
            <a:ext cx="8123700" cy="34968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Vector Representation: [l, r, b, g]</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l: Column (x-coordinate) of the lane’s left edge.</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r: Column (x-coordinate) of the lane’s right edge</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b: The slope of the lane’s left edge.</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g: The slope of the lane’s right edge.</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Detecting (l,y) and (r,y) coordinates.</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Setting b,g =0 </a:t>
            </a:r>
            <a:endParaRPr sz="1500">
              <a:latin typeface="Arial"/>
              <a:ea typeface="Arial"/>
              <a:cs typeface="Arial"/>
              <a:sym typeface="Arial"/>
            </a:endParaRPr>
          </a:p>
          <a:p>
            <a:pPr indent="-323850" lvl="0" marL="457200" rtl="0" algn="just">
              <a:lnSpc>
                <a:spcPct val="115000"/>
              </a:lnSpc>
              <a:spcBef>
                <a:spcPts val="0"/>
              </a:spcBef>
              <a:spcAft>
                <a:spcPts val="0"/>
              </a:spcAft>
              <a:buSzPts val="1500"/>
              <a:buFont typeface="Arial"/>
              <a:buChar char="●"/>
            </a:pPr>
            <a:r>
              <a:rPr lang="en" sz="1500">
                <a:latin typeface="Arial"/>
                <a:ea typeface="Arial"/>
                <a:cs typeface="Arial"/>
                <a:sym typeface="Arial"/>
              </a:rPr>
              <a:t>Initial particle: </a:t>
            </a:r>
            <a:r>
              <a:rPr lang="en" sz="1500">
                <a:latin typeface="Arial"/>
                <a:ea typeface="Arial"/>
                <a:cs typeface="Arial"/>
                <a:sym typeface="Arial"/>
              </a:rPr>
              <a:t>[l, r, b, g]</a:t>
            </a:r>
            <a:endParaRPr sz="15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