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6FD1-686E-1FDA-264E-73FB07C25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2E86D1-1F89-CED6-FF18-8019B1FB5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671F53-E322-8169-3F54-A4EDBDA16DBE}"/>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5" name="Footer Placeholder 4">
            <a:extLst>
              <a:ext uri="{FF2B5EF4-FFF2-40B4-BE49-F238E27FC236}">
                <a16:creationId xmlns:a16="http://schemas.microsoft.com/office/drawing/2014/main" id="{E6BCDA8D-06AA-03F3-3C31-B46BE9723E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EA24814-1A5A-B754-1F25-BFE8E0530A9B}"/>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413359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488C-A42A-8EB8-5AE3-C4AB3A6D8E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61B6C4-79E6-BD65-6D62-38A4E5F011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A5ED2-43D6-C18B-BDD3-BED83B7582AD}"/>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5" name="Footer Placeholder 4">
            <a:extLst>
              <a:ext uri="{FF2B5EF4-FFF2-40B4-BE49-F238E27FC236}">
                <a16:creationId xmlns:a16="http://schemas.microsoft.com/office/drawing/2014/main" id="{F1133D76-042A-BC54-F1B5-A627F78CA9A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C0AB71A-A96A-8051-2CFE-18590912B018}"/>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146346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BCEB67-75DE-449F-4677-C68896C587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4CACDA-6B83-8A75-26CC-B4160757BC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E9E02-E1FE-D5A7-E830-8B26F9A7D40F}"/>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5" name="Footer Placeholder 4">
            <a:extLst>
              <a:ext uri="{FF2B5EF4-FFF2-40B4-BE49-F238E27FC236}">
                <a16:creationId xmlns:a16="http://schemas.microsoft.com/office/drawing/2014/main" id="{5D39F2CB-9AA9-2CE2-2E5C-F55151D3A86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DAFE074-E07C-80A0-9461-48E6278907EF}"/>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152166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2761-E6AD-2421-F6B1-62346248F7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0907CF-5909-62B4-4597-15A816D3C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48EA2-919C-CD00-90B8-28741AFF4CAF}"/>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5" name="Footer Placeholder 4">
            <a:extLst>
              <a:ext uri="{FF2B5EF4-FFF2-40B4-BE49-F238E27FC236}">
                <a16:creationId xmlns:a16="http://schemas.microsoft.com/office/drawing/2014/main" id="{4FE50872-6EA4-17C9-5B2C-8C780474323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E2536EE-1BB2-D27B-C0DF-6E1263ABF43F}"/>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281486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5B47-3837-A955-6216-644DB55626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45EE79-96FE-F8DF-0D4D-92FC4DEE3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A83EB9-796E-4514-CD18-D073B6517C04}"/>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5" name="Footer Placeholder 4">
            <a:extLst>
              <a:ext uri="{FF2B5EF4-FFF2-40B4-BE49-F238E27FC236}">
                <a16:creationId xmlns:a16="http://schemas.microsoft.com/office/drawing/2014/main" id="{126B60E1-4647-21F0-EA4E-E89BC4CDC13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7B1407-70D6-6C0B-10AE-FC2B7606C39D}"/>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290942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4609-FB3F-17C2-FF28-66F301E680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5F8AEA-BBEE-EB96-796B-8AE41974C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4517B9-4AA9-1857-8D84-CF16FEFB75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C0CF42-242B-52E0-52D0-6D6E4813F5DE}"/>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6" name="Footer Placeholder 5">
            <a:extLst>
              <a:ext uri="{FF2B5EF4-FFF2-40B4-BE49-F238E27FC236}">
                <a16:creationId xmlns:a16="http://schemas.microsoft.com/office/drawing/2014/main" id="{C746DC67-6A69-6D47-114D-136F26BFE1B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F4FEA55-FCE9-235F-2AD5-095F06E26E74}"/>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288347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659A-391F-272B-D83B-C2053C354C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A23111-4BC6-8884-2EEB-012FE3C95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C274B1-D8DA-BE97-1F38-9F54B8CAE3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AE8926-9841-C286-4B90-9A5731C4B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565F76-0DF1-CF33-97C9-43707E0B85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B3E22D-546A-E312-7363-CF5B191E2A07}"/>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8" name="Footer Placeholder 7">
            <a:extLst>
              <a:ext uri="{FF2B5EF4-FFF2-40B4-BE49-F238E27FC236}">
                <a16:creationId xmlns:a16="http://schemas.microsoft.com/office/drawing/2014/main" id="{E73869FF-6E85-FD50-40E4-5D47848BC41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A8354DE-285F-6FC3-3661-EF76A6F27572}"/>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79175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3801-C021-3851-D05B-67025261CA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A70DA4-8727-5EDC-A46F-DAE50BC40DC0}"/>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4" name="Footer Placeholder 3">
            <a:extLst>
              <a:ext uri="{FF2B5EF4-FFF2-40B4-BE49-F238E27FC236}">
                <a16:creationId xmlns:a16="http://schemas.microsoft.com/office/drawing/2014/main" id="{474161BA-9474-6EB6-15B6-FCFB408EEFD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9A4BAC2-FFDA-3B0F-A563-62EEA1D040B8}"/>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132949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6889D-B29A-0E58-4B93-969AE64A312E}"/>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3" name="Footer Placeholder 2">
            <a:extLst>
              <a:ext uri="{FF2B5EF4-FFF2-40B4-BE49-F238E27FC236}">
                <a16:creationId xmlns:a16="http://schemas.microsoft.com/office/drawing/2014/main" id="{F55BB44F-34C0-095F-68E9-E11A15443DE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3826B05-94E1-786C-B12B-9BB9A649F2A0}"/>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309482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BE42-B9BF-1003-94D2-EB6A99D1C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450EB2-1D8F-1C42-1BF6-8166E0693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4EF6E7-EA0A-D050-51BB-D2E4D986D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35A7B-9A2F-D458-6C70-9BEC45CA0091}"/>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6" name="Footer Placeholder 5">
            <a:extLst>
              <a:ext uri="{FF2B5EF4-FFF2-40B4-BE49-F238E27FC236}">
                <a16:creationId xmlns:a16="http://schemas.microsoft.com/office/drawing/2014/main" id="{61D19E70-D896-80CC-DC3B-C94167B9280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1AB9AE8-F65B-F71D-0A38-403FBFB753DE}"/>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261965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0259-7E97-4F9E-AC6A-2C380BE79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1537DE-9633-C804-2C38-FA0C6B2AF7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A1E39A6-F5FF-1D46-5F4B-E908D595D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ABAD18-E0A6-347D-BFD8-0437A09552F2}"/>
              </a:ext>
            </a:extLst>
          </p:cNvPr>
          <p:cNvSpPr>
            <a:spLocks noGrp="1"/>
          </p:cNvSpPr>
          <p:nvPr>
            <p:ph type="dt" sz="half" idx="10"/>
          </p:nvPr>
        </p:nvSpPr>
        <p:spPr/>
        <p:txBody>
          <a:bodyPr/>
          <a:lstStyle/>
          <a:p>
            <a:fld id="{BC2E9C52-F0E5-481F-AB11-7E5A2E9CC229}" type="datetimeFigureOut">
              <a:rPr lang="en-IN" smtClean="0"/>
              <a:t>01-09-2023</a:t>
            </a:fld>
            <a:endParaRPr lang="en-IN" dirty="0"/>
          </a:p>
        </p:txBody>
      </p:sp>
      <p:sp>
        <p:nvSpPr>
          <p:cNvPr id="6" name="Footer Placeholder 5">
            <a:extLst>
              <a:ext uri="{FF2B5EF4-FFF2-40B4-BE49-F238E27FC236}">
                <a16:creationId xmlns:a16="http://schemas.microsoft.com/office/drawing/2014/main" id="{814A271E-0D14-B5C4-A14B-6AB4D4CA9EA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9CE4524-957B-004B-8CB8-AA0AD8F1D5E9}"/>
              </a:ext>
            </a:extLst>
          </p:cNvPr>
          <p:cNvSpPr>
            <a:spLocks noGrp="1"/>
          </p:cNvSpPr>
          <p:nvPr>
            <p:ph type="sldNum" sz="quarter" idx="12"/>
          </p:nvPr>
        </p:nvSpPr>
        <p:spPr/>
        <p:txBody>
          <a:bodyPr/>
          <a:lstStyle/>
          <a:p>
            <a:fld id="{AB06EDB8-85F2-4D52-861B-945F465291D0}" type="slidenum">
              <a:rPr lang="en-IN" smtClean="0"/>
              <a:t>‹#›</a:t>
            </a:fld>
            <a:endParaRPr lang="en-IN" dirty="0"/>
          </a:p>
        </p:txBody>
      </p:sp>
    </p:spTree>
    <p:extLst>
      <p:ext uri="{BB962C8B-B14F-4D97-AF65-F5344CB8AC3E}">
        <p14:creationId xmlns:p14="http://schemas.microsoft.com/office/powerpoint/2010/main" val="427493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7BAB3-E8DE-587E-54C7-B37263E16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8219E5-B652-E159-1472-26364C69C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836FD-6B20-D999-4F1F-2193540DF2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E9C52-F0E5-481F-AB11-7E5A2E9CC229}" type="datetimeFigureOut">
              <a:rPr lang="en-IN" smtClean="0"/>
              <a:t>01-09-2023</a:t>
            </a:fld>
            <a:endParaRPr lang="en-IN" dirty="0"/>
          </a:p>
        </p:txBody>
      </p:sp>
      <p:sp>
        <p:nvSpPr>
          <p:cNvPr id="5" name="Footer Placeholder 4">
            <a:extLst>
              <a:ext uri="{FF2B5EF4-FFF2-40B4-BE49-F238E27FC236}">
                <a16:creationId xmlns:a16="http://schemas.microsoft.com/office/drawing/2014/main" id="{3640B2CF-B366-BDE2-09EE-43AEEE1E43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B8B3297-1B50-0179-35E6-1B6F853338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6EDB8-85F2-4D52-861B-945F465291D0}" type="slidenum">
              <a:rPr lang="en-IN" smtClean="0"/>
              <a:t>‹#›</a:t>
            </a:fld>
            <a:endParaRPr lang="en-IN" dirty="0"/>
          </a:p>
        </p:txBody>
      </p:sp>
    </p:spTree>
    <p:extLst>
      <p:ext uri="{BB962C8B-B14F-4D97-AF65-F5344CB8AC3E}">
        <p14:creationId xmlns:p14="http://schemas.microsoft.com/office/powerpoint/2010/main" val="935582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DDBBC-C2FB-2D3C-A82F-96BB163A5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955"/>
            <a:ext cx="12192000" cy="2005445"/>
          </a:xfrm>
          <a:prstGeom prst="rect">
            <a:avLst/>
          </a:prstGeom>
        </p:spPr>
      </p:pic>
      <p:sp>
        <p:nvSpPr>
          <p:cNvPr id="6" name="Subtitle 2">
            <a:extLst>
              <a:ext uri="{FF2B5EF4-FFF2-40B4-BE49-F238E27FC236}">
                <a16:creationId xmlns:a16="http://schemas.microsoft.com/office/drawing/2014/main" id="{30608D2E-0396-0B48-6873-B77C0288BED2}"/>
              </a:ext>
            </a:extLst>
          </p:cNvPr>
          <p:cNvSpPr>
            <a:spLocks noGrp="1"/>
          </p:cNvSpPr>
          <p:nvPr>
            <p:ph type="subTitle" idx="1"/>
          </p:nvPr>
        </p:nvSpPr>
        <p:spPr>
          <a:xfrm>
            <a:off x="755504" y="2078182"/>
            <a:ext cx="10680991" cy="4551218"/>
          </a:xfrm>
        </p:spPr>
        <p:txBody>
          <a:bodyPr>
            <a:normAutofit fontScale="92500" lnSpcReduction="20000"/>
          </a:bodyPr>
          <a:lstStyle/>
          <a:p>
            <a:pPr>
              <a:lnSpc>
                <a:spcPct val="150000"/>
              </a:lnSpc>
            </a:pPr>
            <a:r>
              <a:rPr lang="en-US" b="1" u="sng" dirty="0">
                <a:latin typeface="Times New Roman" panose="02020603050405020304" pitchFamily="18" charset="0"/>
                <a:cs typeface="Times New Roman" panose="02020603050405020304" pitchFamily="18" charset="0"/>
              </a:rPr>
              <a:t>FACULTY OF COMPUTER APPLICATIONS (MCA)</a:t>
            </a:r>
          </a:p>
          <a:p>
            <a:pPr>
              <a:lnSpc>
                <a:spcPct val="150000"/>
              </a:lnSpc>
            </a:pPr>
            <a:r>
              <a:rPr lang="en-US" b="1" u="sng" dirty="0">
                <a:latin typeface="Times New Roman" panose="02020603050405020304" pitchFamily="18" charset="0"/>
                <a:cs typeface="Times New Roman" panose="02020603050405020304" pitchFamily="18" charset="0"/>
              </a:rPr>
              <a:t>2022-2023</a:t>
            </a:r>
          </a:p>
          <a:p>
            <a:pPr>
              <a:lnSpc>
                <a:spcPct val="150000"/>
              </a:lnSpc>
            </a:pPr>
            <a:r>
              <a:rPr lang="en-US" b="1" dirty="0">
                <a:latin typeface="Times New Roman" panose="02020603050405020304" pitchFamily="18" charset="0"/>
                <a:cs typeface="Times New Roman" panose="02020603050405020304" pitchFamily="18" charset="0"/>
              </a:rPr>
              <a:t>A Seminar on</a:t>
            </a:r>
          </a:p>
          <a:p>
            <a:pPr>
              <a:lnSpc>
                <a:spcPct val="150000"/>
              </a:lnSpc>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Evaluation of Machine Learning Algorithms for the Detection of Fake Bank Currency”</a:t>
            </a:r>
          </a:p>
          <a:p>
            <a:r>
              <a:rPr lang="en-US" dirty="0">
                <a:latin typeface="Times New Roman" panose="02020603050405020304" pitchFamily="18" charset="0"/>
                <a:cs typeface="Times New Roman" panose="02020603050405020304" pitchFamily="18" charset="0"/>
              </a:rPr>
              <a:t>Performed By : </a:t>
            </a:r>
          </a:p>
          <a:p>
            <a:r>
              <a:rPr lang="en-US" dirty="0">
                <a:latin typeface="Times New Roman" panose="02020603050405020304" pitchFamily="18" charset="0"/>
                <a:cs typeface="Times New Roman" panose="02020603050405020304" pitchFamily="18" charset="0"/>
              </a:rPr>
              <a:t>Abishek Datta Jagtap</a:t>
            </a:r>
          </a:p>
          <a:p>
            <a:r>
              <a:rPr lang="en-US" dirty="0">
                <a:latin typeface="Times New Roman" panose="02020603050405020304" pitchFamily="18" charset="0"/>
                <a:cs typeface="Times New Roman" panose="02020603050405020304" pitchFamily="18" charset="0"/>
              </a:rPr>
              <a:t>(SG21MCA002)</a:t>
            </a:r>
          </a:p>
          <a:p>
            <a:r>
              <a:rPr lang="en-US" dirty="0">
                <a:latin typeface="Times New Roman" panose="02020603050405020304" pitchFamily="18" charset="0"/>
                <a:cs typeface="Times New Roman" panose="02020603050405020304" pitchFamily="18" charset="0"/>
              </a:rPr>
              <a:t>Under the Guidance of:</a:t>
            </a: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Dr. Shrikant M Patil</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194399"/>
      </p:ext>
    </p:extLst>
  </p:cSld>
  <p:clrMapOvr>
    <a:masterClrMapping/>
  </p:clrMapOvr>
  <p:transition advClick="0">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9636-611C-4157-8084-D0DC5DFF757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Applications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BE16DF-0413-EB76-133B-C62421B890D6}"/>
              </a:ext>
            </a:extLst>
          </p:cNvPr>
          <p:cNvSpPr>
            <a:spLocks noGrp="1"/>
          </p:cNvSpPr>
          <p:nvPr>
            <p:ph idx="1"/>
          </p:nvPr>
        </p:nvSpPr>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 Financial Institutions: Banks, ATMs, and currency exchange centers can use this</a:t>
            </a:r>
          </a:p>
          <a:p>
            <a:pPr marL="0" indent="0" algn="just">
              <a:buNone/>
            </a:pPr>
            <a:r>
              <a:rPr lang="en-US" dirty="0">
                <a:latin typeface="Times New Roman" panose="02020603050405020304" pitchFamily="18" charset="0"/>
                <a:cs typeface="Times New Roman" panose="02020603050405020304" pitchFamily="18" charset="0"/>
              </a:rPr>
              <a:t>technology to authenticate banknotes and prevent counterfeit circulation.</a:t>
            </a:r>
          </a:p>
          <a:p>
            <a:pPr marL="0" indent="0" algn="just">
              <a:buNone/>
            </a:pPr>
            <a:r>
              <a:rPr lang="en-US" dirty="0">
                <a:latin typeface="Times New Roman" panose="02020603050405020304" pitchFamily="18" charset="0"/>
                <a:cs typeface="Times New Roman" panose="02020603050405020304" pitchFamily="18" charset="0"/>
              </a:rPr>
              <a:t>• Retail and Commercial Transactions: Businesses can verify the authenticity of</a:t>
            </a:r>
          </a:p>
          <a:p>
            <a:pPr marL="0" indent="0" algn="just">
              <a:buNone/>
            </a:pPr>
            <a:r>
              <a:rPr lang="en-US" dirty="0">
                <a:latin typeface="Times New Roman" panose="02020603050405020304" pitchFamily="18" charset="0"/>
                <a:cs typeface="Times New Roman" panose="02020603050405020304" pitchFamily="18" charset="0"/>
              </a:rPr>
              <a:t>received banknotes during transactions.</a:t>
            </a:r>
          </a:p>
          <a:p>
            <a:pPr marL="0" indent="0" algn="just">
              <a:buNone/>
            </a:pPr>
            <a:r>
              <a:rPr lang="en-US" dirty="0">
                <a:latin typeface="Times New Roman" panose="02020603050405020304" pitchFamily="18" charset="0"/>
                <a:cs typeface="Times New Roman" panose="02020603050405020304" pitchFamily="18" charset="0"/>
              </a:rPr>
              <a:t>• Law Enforcement: Law enforcement agencies can employ the technology to aid</a:t>
            </a:r>
          </a:p>
          <a:p>
            <a:pPr marL="0" indent="0" algn="just">
              <a:buNone/>
            </a:pPr>
            <a:r>
              <a:rPr lang="en-US" dirty="0">
                <a:latin typeface="Times New Roman" panose="02020603050405020304" pitchFamily="18" charset="0"/>
                <a:cs typeface="Times New Roman" panose="02020603050405020304" pitchFamily="18" charset="0"/>
              </a:rPr>
              <a:t>in identifying counterfeit currency operations.</a:t>
            </a:r>
          </a:p>
          <a:p>
            <a:pPr marL="0" indent="0" algn="just">
              <a:buNone/>
            </a:pPr>
            <a:r>
              <a:rPr lang="en-US" dirty="0">
                <a:latin typeface="Times New Roman" panose="02020603050405020304" pitchFamily="18" charset="0"/>
                <a:cs typeface="Times New Roman" panose="02020603050405020304" pitchFamily="18" charset="0"/>
              </a:rPr>
              <a:t>• Counterfeit Detection Tools: Manufacturers of currency authentication devices</a:t>
            </a:r>
          </a:p>
          <a:p>
            <a:pPr marL="0" indent="0" algn="just">
              <a:buNone/>
            </a:pPr>
            <a:r>
              <a:rPr lang="en-US" dirty="0">
                <a:latin typeface="Times New Roman" panose="02020603050405020304" pitchFamily="18" charset="0"/>
                <a:cs typeface="Times New Roman" panose="02020603050405020304" pitchFamily="18" charset="0"/>
              </a:rPr>
              <a:t>can integrate machine learning algorithms to enhance the accuracy of their products.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6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par>
                          <p:cTn id="8" fill="hold">
                            <p:stCondLst>
                              <p:cond delay="250"/>
                            </p:stCondLst>
                            <p:childTnLst>
                              <p:par>
                                <p:cTn id="9" presetID="16" presetClass="entr" presetSubtype="4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F418-CB91-3F14-35F0-002EF12FE663}"/>
              </a:ext>
            </a:extLst>
          </p:cNvPr>
          <p:cNvSpPr>
            <a:spLocks noGrp="1"/>
          </p:cNvSpPr>
          <p:nvPr>
            <p:ph type="title"/>
          </p:nvPr>
        </p:nvSpPr>
        <p:spPr>
          <a:xfrm>
            <a:off x="838200" y="318472"/>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F66773-3065-DD41-B85F-377E7DCC47F7}"/>
              </a:ext>
            </a:extLst>
          </p:cNvPr>
          <p:cNvSpPr>
            <a:spLocks noGrp="1"/>
          </p:cNvSpPr>
          <p:nvPr>
            <p:ph idx="1"/>
          </p:nvPr>
        </p:nvSpPr>
        <p:spPr>
          <a:xfrm>
            <a:off x="838200" y="1644035"/>
            <a:ext cx="10515600" cy="4351338"/>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study analyzed the banknote authentication dataset using six Supervised Machine Learning algorithms, revealing correlations between features and the target class. KNN consistently achieved high accuracy, reaching 100% in certain ratios, while Naïve Bayes showed lower accuracy. The Decision Tree algorithm stood out with 100% accuracy in one ratio. The study's insights provide valuable guidance for algorithm selection in practical applications, aiding stakeholders in informed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8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250"/>
                                        <p:tgtEl>
                                          <p:spTgt spid="2"/>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0000">
              <a:srgbClr val="FFFF00"/>
            </a:gs>
            <a:gs pos="56000">
              <a:schemeClr val="accent1">
                <a:lumMod val="45000"/>
                <a:lumOff val="55000"/>
              </a:schemeClr>
            </a:gs>
            <a:gs pos="7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E0D94-63AB-DF11-F05D-3721E03EF268}"/>
              </a:ext>
            </a:extLst>
          </p:cNvPr>
          <p:cNvSpPr>
            <a:spLocks noGrp="1"/>
          </p:cNvSpPr>
          <p:nvPr>
            <p:ph idx="1"/>
          </p:nvPr>
        </p:nvSpPr>
        <p:spPr>
          <a:xfrm>
            <a:off x="326571" y="223935"/>
            <a:ext cx="11027229" cy="5906375"/>
          </a:xfrm>
        </p:spPr>
        <p:txBody>
          <a:bodyPr/>
          <a:lstStyle/>
          <a:p>
            <a:pPr marL="0" indent="0" algn="ctr">
              <a:buNone/>
            </a:pPr>
            <a:endParaRPr lang="en-US"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
        <p:nvSpPr>
          <p:cNvPr id="4" name="Rectangle 3">
            <a:extLst>
              <a:ext uri="{FF2B5EF4-FFF2-40B4-BE49-F238E27FC236}">
                <a16:creationId xmlns:a16="http://schemas.microsoft.com/office/drawing/2014/main" id="{CC2AE6B1-1F8F-63D6-C05C-41821A37A5E3}"/>
              </a:ext>
            </a:extLst>
          </p:cNvPr>
          <p:cNvSpPr/>
          <p:nvPr/>
        </p:nvSpPr>
        <p:spPr>
          <a:xfrm>
            <a:off x="4521531" y="2967335"/>
            <a:ext cx="3148939" cy="923330"/>
          </a:xfrm>
          <a:prstGeom prst="rect">
            <a:avLst/>
          </a:prstGeom>
          <a:noFill/>
        </p:spPr>
        <p:txBody>
          <a:bodyPr wrap="none" lIns="91440" tIns="45720" rIns="91440" bIns="45720">
            <a:prstTxWarp prst="textPlain">
              <a:avLst/>
            </a:prstTxWarp>
            <a:spAutoFit/>
            <a:scene3d>
              <a:camera prst="perspectiveAbove"/>
              <a:lightRig rig="soft" dir="t">
                <a:rot lat="0" lon="0" rev="15600000"/>
              </a:lightRig>
            </a:scene3d>
            <a:sp3d extrusionH="57150" prstMaterial="softEdge">
              <a:bevelT w="25400" h="38100" prst="cross"/>
            </a:sp3d>
          </a:bodyPr>
          <a:lstStyle/>
          <a:p>
            <a:pPr algn="ctr"/>
            <a:r>
              <a:rPr lang="en-US" sz="5400" b="1" dirty="0">
                <a:ln/>
                <a:solidFill>
                  <a:srgbClr val="FFC000"/>
                </a:solidFill>
                <a:effectLst>
                  <a:outerShdw blurRad="50800" dist="38100" algn="l" rotWithShape="0">
                    <a:prstClr val="black">
                      <a:alpha val="40000"/>
                    </a:prstClr>
                  </a:outerShdw>
                  <a:reflection blurRad="6350" stA="55000" endA="300" endPos="45500" dir="5400000" sy="-100000" algn="bl" rotWithShape="0"/>
                </a:effectLst>
                <a:latin typeface="Algerian" panose="04020705040A02060702" pitchFamily="82" charset="0"/>
              </a:rPr>
              <a:t>Thank You</a:t>
            </a:r>
          </a:p>
        </p:txBody>
      </p:sp>
    </p:spTree>
    <p:extLst>
      <p:ext uri="{BB962C8B-B14F-4D97-AF65-F5344CB8AC3E}">
        <p14:creationId xmlns:p14="http://schemas.microsoft.com/office/powerpoint/2010/main" val="4000684395"/>
      </p:ext>
    </p:extLst>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FAC5DB-1EA9-0767-D8C0-EF1CE9B02DC5}"/>
              </a:ext>
            </a:extLst>
          </p:cNvPr>
          <p:cNvSpPr/>
          <p:nvPr/>
        </p:nvSpPr>
        <p:spPr>
          <a:xfrm>
            <a:off x="750450" y="2274838"/>
            <a:ext cx="10691099" cy="2308324"/>
          </a:xfrm>
          <a:prstGeom prst="rect">
            <a:avLst/>
          </a:prstGeom>
          <a:noFill/>
        </p:spPr>
        <p:txBody>
          <a:bodyPr wrap="square" lIns="91440" tIns="45720" rIns="91440" bIns="45720">
            <a:spAutoFit/>
          </a:bodyPr>
          <a:lstStyle/>
          <a:p>
            <a:pPr algn="ctr"/>
            <a:r>
              <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EVALUATION OF MACHINE LEARNING ALGORITHMS FOR THE DETECTION OF FAKE BANK CURRENCY</a:t>
            </a:r>
          </a:p>
        </p:txBody>
      </p:sp>
    </p:spTree>
    <p:extLst>
      <p:ext uri="{BB962C8B-B14F-4D97-AF65-F5344CB8AC3E}">
        <p14:creationId xmlns:p14="http://schemas.microsoft.com/office/powerpoint/2010/main" val="3545066491"/>
      </p:ext>
    </p:extLst>
  </p:cSld>
  <p:clrMapOvr>
    <a:masterClrMapping/>
  </p:clrMapOvr>
  <mc:AlternateContent xmlns:mc="http://schemas.openxmlformats.org/markup-compatibility/2006" xmlns:p14="http://schemas.microsoft.com/office/powerpoint/2010/main">
    <mc:Choice Requires="p14">
      <p:transition p14:dur="250">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08A6-3A96-49B1-5A75-42685CC889C1}"/>
              </a:ext>
            </a:extLst>
          </p:cNvPr>
          <p:cNvSpPr>
            <a:spLocks noGrp="1"/>
          </p:cNvSpPr>
          <p:nvPr>
            <p:ph type="title"/>
          </p:nvPr>
        </p:nvSpPr>
        <p:spPr>
          <a:xfrm>
            <a:off x="408992" y="336420"/>
            <a:ext cx="10515600" cy="689234"/>
          </a:xfrm>
        </p:spPr>
        <p:txBody>
          <a:bodyPr/>
          <a:lstStyle/>
          <a:p>
            <a:r>
              <a:rPr lang="en-US" sz="40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D36AF8-9424-1230-DFD2-A79A71CD31B6}"/>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Financial transactions are pervasive, and banknotes are a crucial asset in the economy.</a:t>
            </a:r>
          </a:p>
          <a:p>
            <a:pPr algn="just"/>
            <a:r>
              <a:rPr lang="en-US" dirty="0">
                <a:latin typeface="Times New Roman" panose="02020603050405020304" pitchFamily="18" charset="0"/>
                <a:cs typeface="Times New Roman" panose="02020603050405020304" pitchFamily="18" charset="0"/>
              </a:rPr>
              <a:t>The rise of counterfeit banknotes poses a serious threat to the financial market.</a:t>
            </a:r>
          </a:p>
          <a:p>
            <a:pPr algn="just"/>
            <a:r>
              <a:rPr lang="en-US" dirty="0">
                <a:latin typeface="Times New Roman" panose="02020603050405020304" pitchFamily="18" charset="0"/>
                <a:cs typeface="Times New Roman" panose="02020603050405020304" pitchFamily="18" charset="0"/>
              </a:rPr>
              <a:t>Counterfeit notes have become increasingly sophisticated over time due to technological advancements.</a:t>
            </a:r>
          </a:p>
          <a:p>
            <a:pPr algn="just"/>
            <a:r>
              <a:rPr lang="en-US" dirty="0">
                <a:latin typeface="Times New Roman" panose="02020603050405020304" pitchFamily="18" charset="0"/>
                <a:cs typeface="Times New Roman" panose="02020603050405020304" pitchFamily="18" charset="0"/>
              </a:rPr>
              <a:t>Governments incorporate security features into banknotes, but counterfeiters mimic them accurately.</a:t>
            </a:r>
          </a:p>
          <a:p>
            <a:pPr algn="just"/>
            <a:r>
              <a:rPr lang="en-US" dirty="0">
                <a:latin typeface="Times New Roman" panose="02020603050405020304" pitchFamily="18" charset="0"/>
                <a:cs typeface="Times New Roman" panose="02020603050405020304" pitchFamily="18" charset="0"/>
              </a:rPr>
              <a:t>Need for an effective system to differentiate between genuine and forged bank currency.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474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par>
                          <p:cTn id="8" fill="hold">
                            <p:stCondLst>
                              <p:cond delay="25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250"/>
                                        <p:tgtEl>
                                          <p:spTgt spid="3">
                                            <p:txEl>
                                              <p:pRg st="0" end="0"/>
                                            </p:txEl>
                                          </p:spTgt>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250"/>
                                        <p:tgtEl>
                                          <p:spTgt spid="3">
                                            <p:txEl>
                                              <p:pRg st="1" end="1"/>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250"/>
                                        <p:tgtEl>
                                          <p:spTgt spid="3">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250"/>
                                        <p:tgtEl>
                                          <p:spTgt spid="3">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9E4C-8421-D4A1-9EDF-5EE9C7A1AB88}"/>
              </a:ext>
            </a:extLst>
          </p:cNvPr>
          <p:cNvSpPr>
            <a:spLocks noGrp="1"/>
          </p:cNvSpPr>
          <p:nvPr>
            <p:ph type="title"/>
          </p:nvPr>
        </p:nvSpPr>
        <p:spPr>
          <a:xfrm>
            <a:off x="306355" y="471713"/>
            <a:ext cx="10515600" cy="642581"/>
          </a:xfrm>
        </p:spPr>
        <p:txBody>
          <a:bodyPr/>
          <a:lstStyle/>
          <a:p>
            <a:r>
              <a:rPr lang="en-US" sz="4000"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50F505-BF5E-98CD-286A-C22A14D247F8}"/>
              </a:ext>
            </a:extLst>
          </p:cNvPr>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Threat to financial market integrity.</a:t>
            </a:r>
          </a:p>
          <a:p>
            <a:pPr algn="just"/>
            <a:r>
              <a:rPr lang="en-IN" dirty="0">
                <a:latin typeface="Times New Roman" panose="02020603050405020304" pitchFamily="18" charset="0"/>
                <a:cs typeface="Times New Roman" panose="02020603050405020304" pitchFamily="18" charset="0"/>
              </a:rPr>
              <a:t>Increasing sophistication of counterfeit methods.</a:t>
            </a:r>
          </a:p>
          <a:p>
            <a:pPr algn="just"/>
            <a:r>
              <a:rPr lang="en-IN" dirty="0">
                <a:latin typeface="Times New Roman" panose="02020603050405020304" pitchFamily="18" charset="0"/>
                <a:cs typeface="Times New Roman" panose="02020603050405020304" pitchFamily="18" charset="0"/>
              </a:rPr>
              <a:t>Automation for banknote verification.</a:t>
            </a:r>
          </a:p>
          <a:p>
            <a:pPr algn="just"/>
            <a:r>
              <a:rPr lang="en-IN" dirty="0">
                <a:latin typeface="Times New Roman" panose="02020603050405020304" pitchFamily="18" charset="0"/>
                <a:cs typeface="Times New Roman" panose="02020603050405020304" pitchFamily="18" charset="0"/>
              </a:rPr>
              <a:t>Feature extraction via image processing.</a:t>
            </a:r>
          </a:p>
          <a:p>
            <a:pPr algn="just"/>
            <a:r>
              <a:rPr lang="en-IN" dirty="0">
                <a:latin typeface="Times New Roman" panose="02020603050405020304" pitchFamily="18" charset="0"/>
                <a:cs typeface="Times New Roman" panose="02020603050405020304" pitchFamily="18" charset="0"/>
              </a:rPr>
              <a:t>ML algorithms for classification.</a:t>
            </a:r>
          </a:p>
          <a:p>
            <a:pPr algn="just"/>
            <a:r>
              <a:rPr lang="en-IN" dirty="0">
                <a:latin typeface="Times New Roman" panose="02020603050405020304" pitchFamily="18" charset="0"/>
                <a:cs typeface="Times New Roman" panose="02020603050405020304" pitchFamily="18" charset="0"/>
              </a:rPr>
              <a:t>Performance comparison.</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6607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anim calcmode="lin" valueType="num">
                                      <p:cBhvr>
                                        <p:cTn id="14"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250"/>
                                        <p:tgtEl>
                                          <p:spTgt spid="3">
                                            <p:txEl>
                                              <p:pRg st="2" end="2"/>
                                            </p:txEl>
                                          </p:spTgt>
                                        </p:tgtEl>
                                      </p:cBhvr>
                                    </p:animEffect>
                                    <p:anim calcmode="lin" valueType="num">
                                      <p:cBhvr>
                                        <p:cTn id="24"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25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50"/>
                                        <p:tgtEl>
                                          <p:spTgt spid="3">
                                            <p:txEl>
                                              <p:pRg st="3" end="3"/>
                                            </p:txEl>
                                          </p:spTgt>
                                        </p:tgtEl>
                                      </p:cBhvr>
                                    </p:animEffect>
                                    <p:anim calcmode="lin" valueType="num">
                                      <p:cBhvr>
                                        <p:cTn id="29"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250"/>
                                        <p:tgtEl>
                                          <p:spTgt spid="3">
                                            <p:txEl>
                                              <p:pRg st="4" end="4"/>
                                            </p:txEl>
                                          </p:spTgt>
                                        </p:tgtEl>
                                      </p:cBhvr>
                                    </p:animEffect>
                                    <p:anim calcmode="lin" valueType="num">
                                      <p:cBhvr>
                                        <p:cTn id="34"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25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250"/>
                                        <p:tgtEl>
                                          <p:spTgt spid="3">
                                            <p:txEl>
                                              <p:pRg st="5" end="5"/>
                                            </p:txEl>
                                          </p:spTgt>
                                        </p:tgtEl>
                                      </p:cBhvr>
                                    </p:animEffect>
                                    <p:anim calcmode="lin" valueType="num">
                                      <p:cBhvr>
                                        <p:cTn id="39"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2B86-2BDC-48DD-3BF3-07E8FD60F228}"/>
              </a:ext>
            </a:extLst>
          </p:cNvPr>
          <p:cNvSpPr>
            <a:spLocks noGrp="1"/>
          </p:cNvSpPr>
          <p:nvPr>
            <p:ph type="title"/>
          </p:nvPr>
        </p:nvSpPr>
        <p:spPr>
          <a:xfrm>
            <a:off x="297024" y="187844"/>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76B7A0-B8F9-E93F-0025-3092293AA151}"/>
              </a:ext>
            </a:extLst>
          </p:cNvPr>
          <p:cNvSpPr>
            <a:spLocks noGrp="1"/>
          </p:cNvSpPr>
          <p:nvPr>
            <p:ph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Hassanpour et. al “</a:t>
            </a:r>
            <a:r>
              <a:rPr lang="en-US" dirty="0">
                <a:latin typeface="Times New Roman" panose="02020603050405020304" pitchFamily="18" charset="0"/>
                <a:cs typeface="Times New Roman" panose="02020603050405020304" pitchFamily="18" charset="0"/>
              </a:rPr>
              <a:t>Evaluation of Machine Learning Algorithms for the Detection of Fake Bank Currency”. The scope of the study is to design such an automated system which is able to predict weather the banknote is genuine or forged bank currency as fake notes are designed with high precision. </a:t>
            </a:r>
          </a:p>
          <a:p>
            <a:pPr algn="just"/>
            <a:r>
              <a:rPr lang="en-US" dirty="0">
                <a:latin typeface="Times New Roman" panose="02020603050405020304" pitchFamily="18" charset="0"/>
                <a:cs typeface="Times New Roman" panose="02020603050405020304" pitchFamily="18" charset="0"/>
              </a:rPr>
              <a:t>Here the author used texture-based feature extraction method for the recognition of fake currency. This method is able to recognize different countries’ currencies. To classify whether the note is forged or not, global optimization algorithms are applied in Artificial Neural Network (ANN) training phase, and he had observed good success in classification of note. </a:t>
            </a:r>
          </a:p>
        </p:txBody>
      </p:sp>
    </p:spTree>
    <p:extLst>
      <p:ext uri="{BB962C8B-B14F-4D97-AF65-F5344CB8AC3E}">
        <p14:creationId xmlns:p14="http://schemas.microsoft.com/office/powerpoint/2010/main" val="141021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3793-B059-FB82-1D13-72E9314329E4}"/>
              </a:ext>
            </a:extLst>
          </p:cNvPr>
          <p:cNvSpPr>
            <a:spLocks noGrp="1"/>
          </p:cNvSpPr>
          <p:nvPr>
            <p:ph type="title"/>
          </p:nvPr>
        </p:nvSpPr>
        <p:spPr>
          <a:xfrm>
            <a:off x="101081" y="141190"/>
            <a:ext cx="10515600" cy="763879"/>
          </a:xfrm>
        </p:spPr>
        <p:txBody>
          <a:bodyPr>
            <a:normAutofit/>
          </a:bodyPr>
          <a:lstStyle/>
          <a:p>
            <a:r>
              <a:rPr lang="en-US" sz="4000" dirty="0">
                <a:latin typeface="Times New Roman" panose="02020603050405020304" pitchFamily="18" charset="0"/>
                <a:cs typeface="Times New Roman" panose="02020603050405020304" pitchFamily="18" charset="0"/>
              </a:rPr>
              <a:t>Methodology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990581-778C-EC56-52DE-5CDE270ECA64}"/>
              </a:ext>
            </a:extLst>
          </p:cNvPr>
          <p:cNvSpPr>
            <a:spLocks noGrp="1"/>
          </p:cNvSpPr>
          <p:nvPr>
            <p:ph idx="1"/>
          </p:nvPr>
        </p:nvSpPr>
        <p:spPr>
          <a:xfrm>
            <a:off x="662473" y="1250302"/>
            <a:ext cx="11075437" cy="5393094"/>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BASIC CONCEPT:</a:t>
            </a:r>
          </a:p>
          <a:p>
            <a:pPr algn="just"/>
            <a:r>
              <a:rPr lang="en-US" b="1" dirty="0">
                <a:latin typeface="Times New Roman" panose="02020603050405020304" pitchFamily="18" charset="0"/>
                <a:cs typeface="Times New Roman" panose="02020603050405020304" pitchFamily="18" charset="0"/>
              </a:rPr>
              <a:t>Feature Extraction: </a:t>
            </a:r>
            <a:r>
              <a:rPr lang="en-US" dirty="0">
                <a:latin typeface="Times New Roman" panose="02020603050405020304" pitchFamily="18" charset="0"/>
                <a:cs typeface="Times New Roman" panose="02020603050405020304" pitchFamily="18" charset="0"/>
              </a:rPr>
              <a:t>Extracting relevant attributes from banknote images, such as texture patterns, ink characteristics, watermarks, and security thread features.</a:t>
            </a:r>
          </a:p>
          <a:p>
            <a:pPr algn="just"/>
            <a:r>
              <a:rPr lang="en-US" b="1" dirty="0">
                <a:latin typeface="Times New Roman" panose="02020603050405020304" pitchFamily="18" charset="0"/>
                <a:cs typeface="Times New Roman" panose="02020603050405020304" pitchFamily="18" charset="0"/>
              </a:rPr>
              <a:t>Machine Learning Algorithms: </a:t>
            </a:r>
            <a:r>
              <a:rPr lang="en-US" dirty="0">
                <a:latin typeface="Times New Roman" panose="02020603050405020304" pitchFamily="18" charset="0"/>
                <a:cs typeface="Times New Roman" panose="02020603050405020304" pitchFamily="18" charset="0"/>
              </a:rPr>
              <a:t>Utilizing various algorithms like Support Vector Machines (SVM), Logistic Regression (LR), Naive Bayes (NB), Decision Trees (DT), Random Forest (RF), and K-Nearest Neighbors (KNN) for classification.</a:t>
            </a:r>
          </a:p>
          <a:p>
            <a:pPr algn="just"/>
            <a:r>
              <a:rPr lang="en-US" b="1" dirty="0">
                <a:latin typeface="Times New Roman" panose="02020603050405020304" pitchFamily="18" charset="0"/>
                <a:cs typeface="Times New Roman" panose="02020603050405020304" pitchFamily="18" charset="0"/>
              </a:rPr>
              <a:t>Training and Testing: </a:t>
            </a:r>
            <a:r>
              <a:rPr lang="en-US" dirty="0">
                <a:latin typeface="Times New Roman" panose="02020603050405020304" pitchFamily="18" charset="0"/>
                <a:cs typeface="Times New Roman" panose="02020603050405020304" pitchFamily="18" charset="0"/>
              </a:rPr>
              <a:t>The dataset is split into training and testing subsets. The models are trained on the training data to learn the patterns and relationships between features and target labels. They are then tested on the testing data to assess their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06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250" fill="hold"/>
                                        <p:tgtEl>
                                          <p:spTgt spid="3"/>
                                        </p:tgtEl>
                                        <p:attrNameLst>
                                          <p:attrName>ppt_w</p:attrName>
                                        </p:attrNameLst>
                                      </p:cBhvr>
                                      <p:tavLst>
                                        <p:tav tm="0">
                                          <p:val>
                                            <p:fltVal val="0"/>
                                          </p:val>
                                        </p:tav>
                                        <p:tav tm="100000">
                                          <p:val>
                                            <p:strVal val="#ppt_w"/>
                                          </p:val>
                                        </p:tav>
                                      </p:tavLst>
                                    </p:anim>
                                    <p:anim calcmode="lin" valueType="num">
                                      <p:cBhvr>
                                        <p:cTn id="12" dur="250" fill="hold"/>
                                        <p:tgtEl>
                                          <p:spTgt spid="3"/>
                                        </p:tgtEl>
                                        <p:attrNameLst>
                                          <p:attrName>ppt_h</p:attrName>
                                        </p:attrNameLst>
                                      </p:cBhvr>
                                      <p:tavLst>
                                        <p:tav tm="0">
                                          <p:val>
                                            <p:fltVal val="0"/>
                                          </p:val>
                                        </p:tav>
                                        <p:tav tm="100000">
                                          <p:val>
                                            <p:strVal val="#ppt_h"/>
                                          </p:val>
                                        </p:tav>
                                      </p:tavLst>
                                    </p:anim>
                                    <p:animEffect transition="in" filter="fade">
                                      <p:cBhvr>
                                        <p:cTn id="13"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B796D36-17FD-1DE4-B5DA-F7F60DE39B8A}"/>
              </a:ext>
            </a:extLst>
          </p:cNvPr>
          <p:cNvSpPr>
            <a:spLocks noGrp="1"/>
          </p:cNvSpPr>
          <p:nvPr>
            <p:ph idx="1"/>
          </p:nvPr>
        </p:nvSpPr>
        <p:spPr>
          <a:xfrm>
            <a:off x="558281" y="1138334"/>
            <a:ext cx="11075437" cy="5355771"/>
          </a:xfrm>
        </p:spPr>
        <p:txBody>
          <a:bodyPr>
            <a:normAutofit fontScale="92500" lnSpcReduction="10000"/>
          </a:bodyPr>
          <a:lstStyle/>
          <a:p>
            <a:pPr marL="0" indent="0" algn="just">
              <a:buNone/>
            </a:pPr>
            <a:r>
              <a:rPr lang="en-US" b="1" dirty="0">
                <a:latin typeface="Times New Roman" panose="02020603050405020304" pitchFamily="18" charset="0"/>
                <a:cs typeface="Times New Roman" panose="02020603050405020304" pitchFamily="18" charset="0"/>
              </a:rPr>
              <a:t>Data Collection:</a:t>
            </a:r>
          </a:p>
          <a:p>
            <a:pPr lvl="1" algn="just"/>
            <a:r>
              <a:rPr lang="en-US" sz="2600" dirty="0">
                <a:latin typeface="Times New Roman" panose="02020603050405020304" pitchFamily="18" charset="0"/>
                <a:cs typeface="Times New Roman" panose="02020603050405020304" pitchFamily="18" charset="0"/>
              </a:rPr>
              <a:t>Gather a dataset containing images of both real and counterfeit banknotes.</a:t>
            </a:r>
          </a:p>
          <a:p>
            <a:pPr marL="0" indent="0" algn="just">
              <a:buNone/>
            </a:pPr>
            <a:r>
              <a:rPr lang="en-US" b="1" dirty="0">
                <a:latin typeface="Times New Roman" panose="02020603050405020304" pitchFamily="18" charset="0"/>
                <a:cs typeface="Times New Roman" panose="02020603050405020304" pitchFamily="18" charset="0"/>
              </a:rPr>
              <a:t>Preprocessing:</a:t>
            </a:r>
          </a:p>
          <a:p>
            <a:pPr lvl="1" algn="just"/>
            <a:r>
              <a:rPr lang="en-US" sz="2600" dirty="0">
                <a:latin typeface="Times New Roman" panose="02020603050405020304" pitchFamily="18" charset="0"/>
                <a:cs typeface="Times New Roman" panose="02020603050405020304" pitchFamily="18" charset="0"/>
              </a:rPr>
              <a:t>Resize and normalize images for uniformity and clarity.</a:t>
            </a:r>
          </a:p>
          <a:p>
            <a:pPr marL="0" indent="0" algn="just">
              <a:buNone/>
            </a:pPr>
            <a:r>
              <a:rPr lang="en-US" b="1" dirty="0">
                <a:latin typeface="Times New Roman" panose="02020603050405020304" pitchFamily="18" charset="0"/>
                <a:cs typeface="Times New Roman" panose="02020603050405020304" pitchFamily="18" charset="0"/>
              </a:rPr>
              <a:t>Feature Extraction:</a:t>
            </a:r>
          </a:p>
          <a:p>
            <a:pPr lvl="1" algn="just"/>
            <a:r>
              <a:rPr lang="en-US" sz="2600" dirty="0">
                <a:latin typeface="Times New Roman" panose="02020603050405020304" pitchFamily="18" charset="0"/>
                <a:cs typeface="Times New Roman" panose="02020603050405020304" pitchFamily="18" charset="0"/>
              </a:rPr>
              <a:t>Use advanced image processing to extract texture attributes and security elements.</a:t>
            </a:r>
          </a:p>
          <a:p>
            <a:pPr marL="0" indent="0" algn="just">
              <a:buNone/>
            </a:pPr>
            <a:r>
              <a:rPr lang="en-US" b="1" dirty="0">
                <a:latin typeface="Times New Roman" panose="02020603050405020304" pitchFamily="18" charset="0"/>
                <a:cs typeface="Times New Roman" panose="02020603050405020304" pitchFamily="18" charset="0"/>
              </a:rPr>
              <a:t>Model Training:</a:t>
            </a:r>
          </a:p>
          <a:p>
            <a:pPr lvl="1" algn="just"/>
            <a:r>
              <a:rPr lang="en-US" sz="2600" dirty="0">
                <a:latin typeface="Times New Roman" panose="02020603050405020304" pitchFamily="18" charset="0"/>
                <a:cs typeface="Times New Roman" panose="02020603050405020304" pitchFamily="18" charset="0"/>
              </a:rPr>
              <a:t>Divide dataset into training and testing subsets.</a:t>
            </a:r>
          </a:p>
          <a:p>
            <a:pPr lvl="1" algn="just"/>
            <a:r>
              <a:rPr lang="en-US" sz="2600" dirty="0">
                <a:latin typeface="Times New Roman" panose="02020603050405020304" pitchFamily="18" charset="0"/>
                <a:cs typeface="Times New Roman" panose="02020603050405020304" pitchFamily="18" charset="0"/>
              </a:rPr>
              <a:t>Pair extracted features with authenticity labels.</a:t>
            </a:r>
          </a:p>
          <a:p>
            <a:pPr lvl="1" algn="just"/>
            <a:r>
              <a:rPr lang="en-US" sz="2600" dirty="0">
                <a:latin typeface="Times New Roman" panose="02020603050405020304" pitchFamily="18" charset="0"/>
                <a:cs typeface="Times New Roman" panose="02020603050405020304" pitchFamily="18" charset="0"/>
              </a:rPr>
              <a:t>Select appropriate machine learning algorithms (SVM, LR, NB, DT, RF, KNN).</a:t>
            </a:r>
          </a:p>
          <a:p>
            <a:pPr lvl="1" algn="just"/>
            <a:r>
              <a:rPr lang="en-US" sz="2600" dirty="0">
                <a:latin typeface="Times New Roman" panose="02020603050405020304" pitchFamily="18" charset="0"/>
                <a:cs typeface="Times New Roman" panose="02020603050405020304" pitchFamily="18" charset="0"/>
              </a:rPr>
              <a:t>Algorithms learn patterns distinguishing genuine and counterfeit notes.</a:t>
            </a:r>
          </a:p>
          <a:p>
            <a:pPr marL="0" indent="0" algn="just">
              <a:buNone/>
            </a:pPr>
            <a:r>
              <a:rPr lang="en-US" b="1" dirty="0">
                <a:latin typeface="Times New Roman" panose="02020603050405020304" pitchFamily="18" charset="0"/>
                <a:cs typeface="Times New Roman" panose="02020603050405020304" pitchFamily="18" charset="0"/>
              </a:rPr>
              <a:t>Validation:</a:t>
            </a:r>
          </a:p>
          <a:p>
            <a:pPr lvl="1" algn="just"/>
            <a:r>
              <a:rPr lang="en-US" sz="2600" dirty="0">
                <a:latin typeface="Times New Roman" panose="02020603050405020304" pitchFamily="18" charset="0"/>
                <a:cs typeface="Times New Roman" panose="02020603050405020304" pitchFamily="18" charset="0"/>
              </a:rPr>
              <a:t>Evaluate trained model using metrics like Accuracy, Sensitivity, Specificity, Precision, F1-Score, and MCC.</a:t>
            </a:r>
          </a:p>
          <a:p>
            <a:pPr marL="457200" lvl="1" indent="0" algn="just">
              <a:buNone/>
            </a:pPr>
            <a:endParaRPr lang="en-IN" sz="2600" dirty="0">
              <a:latin typeface="Times New Roman" panose="02020603050405020304" pitchFamily="18" charset="0"/>
              <a:cs typeface="Times New Roman" panose="02020603050405020304" pitchFamily="18" charset="0"/>
            </a:endParaRPr>
          </a:p>
        </p:txBody>
      </p:sp>
      <p:sp>
        <p:nvSpPr>
          <p:cNvPr id="15" name="Title 14">
            <a:extLst>
              <a:ext uri="{FF2B5EF4-FFF2-40B4-BE49-F238E27FC236}">
                <a16:creationId xmlns:a16="http://schemas.microsoft.com/office/drawing/2014/main" id="{A28292D0-6569-93A3-2E47-20FD95CDC55F}"/>
              </a:ext>
            </a:extLst>
          </p:cNvPr>
          <p:cNvSpPr>
            <a:spLocks noGrp="1"/>
          </p:cNvSpPr>
          <p:nvPr>
            <p:ph type="title"/>
          </p:nvPr>
        </p:nvSpPr>
        <p:spPr>
          <a:xfrm>
            <a:off x="222381" y="223936"/>
            <a:ext cx="10515600" cy="754548"/>
          </a:xfrm>
        </p:spPr>
        <p:txBody>
          <a:bodyPr>
            <a:normAutofit/>
          </a:bodyPr>
          <a:lstStyle/>
          <a:p>
            <a:r>
              <a:rPr lang="en-US" sz="4000" dirty="0">
                <a:latin typeface="Times New Roman" panose="02020603050405020304" pitchFamily="18" charset="0"/>
                <a:cs typeface="Times New Roman" panose="02020603050405020304" pitchFamily="18" charset="0"/>
              </a:rPr>
              <a:t>How It Works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70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anim calcmode="lin" valueType="num">
                                      <p:cBhvr>
                                        <p:cTn id="8" dur="250" fill="hold"/>
                                        <p:tgtEl>
                                          <p:spTgt spid="15"/>
                                        </p:tgtEl>
                                        <p:attrNameLst>
                                          <p:attrName>ppt_x</p:attrName>
                                        </p:attrNameLst>
                                      </p:cBhvr>
                                      <p:tavLst>
                                        <p:tav tm="0">
                                          <p:val>
                                            <p:strVal val="#ppt_x"/>
                                          </p:val>
                                        </p:tav>
                                        <p:tav tm="100000">
                                          <p:val>
                                            <p:strVal val="#ppt_x"/>
                                          </p:val>
                                        </p:tav>
                                      </p:tavLst>
                                    </p:anim>
                                    <p:anim calcmode="lin" valueType="num">
                                      <p:cBhvr>
                                        <p:cTn id="9" dur="25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6" presetClass="entr" presetSubtype="21"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arn(inVertical)">
                                      <p:cBhvr>
                                        <p:cTn id="13" dur="250"/>
                                        <p:tgtEl>
                                          <p:spTgt spid="5">
                                            <p:txEl>
                                              <p:pRg st="0" end="0"/>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arn(inVertical)">
                                      <p:cBhvr>
                                        <p:cTn id="16" dur="250"/>
                                        <p:tgtEl>
                                          <p:spTgt spid="5">
                                            <p:txEl>
                                              <p:pRg st="1" end="1"/>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arn(inVertical)">
                                      <p:cBhvr>
                                        <p:cTn id="19" dur="250"/>
                                        <p:tgtEl>
                                          <p:spTgt spid="5">
                                            <p:txEl>
                                              <p:pRg st="2" end="2"/>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250"/>
                                        <p:tgtEl>
                                          <p:spTgt spid="5">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arn(inVertical)">
                                      <p:cBhvr>
                                        <p:cTn id="25" dur="250"/>
                                        <p:tgtEl>
                                          <p:spTgt spid="5">
                                            <p:txEl>
                                              <p:pRg st="4" end="4"/>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arn(inVertical)">
                                      <p:cBhvr>
                                        <p:cTn id="28" dur="250"/>
                                        <p:tgtEl>
                                          <p:spTgt spid="5">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arn(inVertical)">
                                      <p:cBhvr>
                                        <p:cTn id="31" dur="250"/>
                                        <p:tgtEl>
                                          <p:spTgt spid="5">
                                            <p:txEl>
                                              <p:pRg st="6" end="6"/>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arn(inVertical)">
                                      <p:cBhvr>
                                        <p:cTn id="34" dur="250"/>
                                        <p:tgtEl>
                                          <p:spTgt spid="5">
                                            <p:txEl>
                                              <p:pRg st="7" end="7"/>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arn(inVertical)">
                                      <p:cBhvr>
                                        <p:cTn id="37" dur="250"/>
                                        <p:tgtEl>
                                          <p:spTgt spid="5">
                                            <p:txEl>
                                              <p:pRg st="8" end="8"/>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barn(inVertical)">
                                      <p:cBhvr>
                                        <p:cTn id="40" dur="250"/>
                                        <p:tgtEl>
                                          <p:spTgt spid="5">
                                            <p:txEl>
                                              <p:pRg st="9" end="9"/>
                                            </p:txEl>
                                          </p:spTgt>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barn(inVertical)">
                                      <p:cBhvr>
                                        <p:cTn id="43" dur="250"/>
                                        <p:tgtEl>
                                          <p:spTgt spid="5">
                                            <p:txEl>
                                              <p:pRg st="10" end="10"/>
                                            </p:txEl>
                                          </p:spTgt>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barn(inVertical)">
                                      <p:cBhvr>
                                        <p:cTn id="46" dur="250"/>
                                        <p:tgtEl>
                                          <p:spTgt spid="5">
                                            <p:txEl>
                                              <p:pRg st="11" end="11"/>
                                            </p:txEl>
                                          </p:spTgt>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barn(inVertical)">
                                      <p:cBhvr>
                                        <p:cTn id="49" dur="25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707F-116D-05FB-3DA6-538373A2AA6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6616C9-74DB-CA9C-AAE7-AF02713F266F}"/>
              </a:ext>
            </a:extLst>
          </p:cNvPr>
          <p:cNvSpPr>
            <a:spLocks noGrp="1"/>
          </p:cNvSpPr>
          <p:nvPr>
            <p:ph idx="1"/>
          </p:nvPr>
        </p:nvSpPr>
        <p:spPr>
          <a:xfrm>
            <a:off x="838200" y="2231923"/>
            <a:ext cx="10515600" cy="3945040"/>
          </a:xfrm>
        </p:spPr>
        <p:txBody>
          <a:bodyPr/>
          <a:lstStyle/>
          <a:p>
            <a:pPr algn="just"/>
            <a:r>
              <a:rPr lang="en-US" b="1" dirty="0">
                <a:latin typeface="Times New Roman" panose="02020603050405020304" pitchFamily="18" charset="0"/>
                <a:cs typeface="Times New Roman" panose="02020603050405020304" pitchFamily="18" charset="0"/>
              </a:rPr>
              <a:t>Automated Detection: </a:t>
            </a:r>
            <a:r>
              <a:rPr lang="en-US" dirty="0">
                <a:latin typeface="Times New Roman" panose="02020603050405020304" pitchFamily="18" charset="0"/>
                <a:cs typeface="Times New Roman" panose="02020603050405020304" pitchFamily="18" charset="0"/>
              </a:rPr>
              <a:t>The system can quickly and accurately detect counterfeit banknotes, reducing the risk of financial fraud.</a:t>
            </a:r>
          </a:p>
          <a:p>
            <a:pPr algn="just"/>
            <a:r>
              <a:rPr lang="en-US" b="1" dirty="0">
                <a:latin typeface="Times New Roman" panose="02020603050405020304" pitchFamily="18" charset="0"/>
                <a:cs typeface="Times New Roman" panose="02020603050405020304" pitchFamily="18" charset="0"/>
              </a:rPr>
              <a:t>Consistency: </a:t>
            </a:r>
            <a:r>
              <a:rPr lang="en-US" dirty="0">
                <a:latin typeface="Times New Roman" panose="02020603050405020304" pitchFamily="18" charset="0"/>
                <a:cs typeface="Times New Roman" panose="02020603050405020304" pitchFamily="18" charset="0"/>
              </a:rPr>
              <a:t>Machine learning algorithms provide consistent and unbiased results, minimizing human error. </a:t>
            </a:r>
          </a:p>
          <a:p>
            <a:pPr algn="just"/>
            <a:r>
              <a:rPr lang="en-US" b="1" dirty="0">
                <a:latin typeface="Times New Roman" panose="02020603050405020304" pitchFamily="18" charset="0"/>
                <a:cs typeface="Times New Roman" panose="02020603050405020304" pitchFamily="18" charset="0"/>
              </a:rPr>
              <a:t>Real-time Detection: </a:t>
            </a:r>
            <a:r>
              <a:rPr lang="en-US" dirty="0">
                <a:latin typeface="Times New Roman" panose="02020603050405020304" pitchFamily="18" charset="0"/>
                <a:cs typeface="Times New Roman" panose="02020603050405020304" pitchFamily="18" charset="0"/>
              </a:rPr>
              <a:t>The system can be deployed in real-time scenarios, such as ATMs and currency exchange points. </a:t>
            </a:r>
          </a:p>
        </p:txBody>
      </p:sp>
    </p:spTree>
    <p:extLst>
      <p:ext uri="{BB962C8B-B14F-4D97-AF65-F5344CB8AC3E}">
        <p14:creationId xmlns:p14="http://schemas.microsoft.com/office/powerpoint/2010/main" val="383824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59F2-6086-423E-12C1-7E1404E5077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Disadvantages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A0660-030C-FB89-B7CA-1AC7AE0CF231}"/>
              </a:ext>
            </a:extLst>
          </p:cNvPr>
          <p:cNvSpPr>
            <a:spLocks noGrp="1"/>
          </p:cNvSpPr>
          <p:nvPr>
            <p:ph idx="1"/>
          </p:nvPr>
        </p:nvSpPr>
        <p:spPr>
          <a:xfrm>
            <a:off x="838200" y="2157220"/>
            <a:ext cx="10515600" cy="3394496"/>
          </a:xfrm>
        </p:spPr>
        <p:txBody>
          <a:bodyPr/>
          <a:lstStyle/>
          <a:p>
            <a:pPr algn="just"/>
            <a:r>
              <a:rPr lang="en-US" b="1" dirty="0">
                <a:latin typeface="Times New Roman" panose="02020603050405020304" pitchFamily="18" charset="0"/>
                <a:cs typeface="Times New Roman" panose="02020603050405020304" pitchFamily="18" charset="0"/>
              </a:rPr>
              <a:t>Dependency on Data: </a:t>
            </a:r>
            <a:r>
              <a:rPr lang="en-US" dirty="0">
                <a:latin typeface="Times New Roman" panose="02020603050405020304" pitchFamily="18" charset="0"/>
                <a:cs typeface="Times New Roman" panose="02020603050405020304" pitchFamily="18" charset="0"/>
              </a:rPr>
              <a:t>The accuracy of the model heavily relies on     the quality and diversity of the training dataset.</a:t>
            </a:r>
          </a:p>
          <a:p>
            <a:pPr algn="just"/>
            <a:r>
              <a:rPr lang="en-US" b="1" dirty="0">
                <a:latin typeface="Times New Roman" panose="02020603050405020304" pitchFamily="18" charset="0"/>
                <a:cs typeface="Times New Roman" panose="02020603050405020304" pitchFamily="18" charset="0"/>
              </a:rPr>
              <a:t>Complexity: </a:t>
            </a:r>
            <a:r>
              <a:rPr lang="en-US" dirty="0">
                <a:latin typeface="Times New Roman" panose="02020603050405020304" pitchFamily="18" charset="0"/>
                <a:cs typeface="Times New Roman" panose="02020603050405020304" pitchFamily="18" charset="0"/>
              </a:rPr>
              <a:t>Developing and fine-tuning machine learning models requires expertise in both the field of finance and machine learning.</a:t>
            </a:r>
          </a:p>
          <a:p>
            <a:pPr algn="just"/>
            <a:r>
              <a:rPr lang="en-US" b="1" dirty="0">
                <a:latin typeface="Times New Roman" panose="02020603050405020304" pitchFamily="18" charset="0"/>
                <a:cs typeface="Times New Roman" panose="02020603050405020304" pitchFamily="18" charset="0"/>
              </a:rPr>
              <a:t>Adversarial Attacks: </a:t>
            </a:r>
            <a:r>
              <a:rPr lang="en-US" dirty="0">
                <a:latin typeface="Times New Roman" panose="02020603050405020304" pitchFamily="18" charset="0"/>
                <a:cs typeface="Times New Roman" panose="02020603050405020304" pitchFamily="18" charset="0"/>
              </a:rPr>
              <a:t>Sophisticated counterfeiters may attempt to avoid detection by designing banknotes specifically to mislead the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92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par>
                          <p:cTn id="10" fill="hold">
                            <p:stCondLst>
                              <p:cond delay="250"/>
                            </p:stCondLst>
                            <p:childTnLst>
                              <p:par>
                                <p:cTn id="11" presetID="6" presetClass="entr" presetSubtype="32"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out)">
                                      <p:cBhvr>
                                        <p:cTn id="13"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784</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Times New Roman</vt:lpstr>
      <vt:lpstr>Office Theme</vt:lpstr>
      <vt:lpstr>PowerPoint Presentation</vt:lpstr>
      <vt:lpstr>PowerPoint Presentation</vt:lpstr>
      <vt:lpstr>Introduction</vt:lpstr>
      <vt:lpstr>Objectives</vt:lpstr>
      <vt:lpstr>Literature Survey</vt:lpstr>
      <vt:lpstr>Methodology</vt:lpstr>
      <vt:lpstr>How It Works</vt:lpstr>
      <vt:lpstr>Advantages</vt:lpstr>
      <vt:lpstr>Disadvantages</vt:lpstr>
      <vt:lpstr>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varshinijadhav31@outlook.com</dc:creator>
  <cp:lastModifiedBy>Abhishek Datta</cp:lastModifiedBy>
  <cp:revision>12</cp:revision>
  <dcterms:created xsi:type="dcterms:W3CDTF">2023-08-30T14:29:55Z</dcterms:created>
  <dcterms:modified xsi:type="dcterms:W3CDTF">2023-09-01T16:16:35Z</dcterms:modified>
</cp:coreProperties>
</file>