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5603200" cy="38404800"/>
  <p:notesSz cx="6858000" cy="9144000"/>
  <p:defaultTextStyle>
    <a:lvl1pPr algn="ctr" defTabSz="681528">
      <a:defRPr sz="13999">
        <a:latin typeface="+mn-lt"/>
        <a:ea typeface="+mn-ea"/>
        <a:cs typeface="+mn-cs"/>
        <a:sym typeface="Helvetica Light"/>
      </a:defRPr>
    </a:lvl1pPr>
    <a:lvl2pPr indent="266685" algn="ctr" defTabSz="681528">
      <a:defRPr sz="13999">
        <a:latin typeface="+mn-lt"/>
        <a:ea typeface="+mn-ea"/>
        <a:cs typeface="+mn-cs"/>
        <a:sym typeface="Helvetica Light"/>
      </a:defRPr>
    </a:lvl2pPr>
    <a:lvl3pPr indent="533370" algn="ctr" defTabSz="681528">
      <a:defRPr sz="13999">
        <a:latin typeface="+mn-lt"/>
        <a:ea typeface="+mn-ea"/>
        <a:cs typeface="+mn-cs"/>
        <a:sym typeface="Helvetica Light"/>
      </a:defRPr>
    </a:lvl3pPr>
    <a:lvl4pPr indent="800054" algn="ctr" defTabSz="681528">
      <a:defRPr sz="13999">
        <a:latin typeface="+mn-lt"/>
        <a:ea typeface="+mn-ea"/>
        <a:cs typeface="+mn-cs"/>
        <a:sym typeface="Helvetica Light"/>
      </a:defRPr>
    </a:lvl4pPr>
    <a:lvl5pPr indent="1066739" algn="ctr" defTabSz="681528">
      <a:defRPr sz="13999">
        <a:latin typeface="+mn-lt"/>
        <a:ea typeface="+mn-ea"/>
        <a:cs typeface="+mn-cs"/>
        <a:sym typeface="Helvetica Light"/>
      </a:defRPr>
    </a:lvl5pPr>
    <a:lvl6pPr indent="1333424" algn="ctr" defTabSz="681528">
      <a:defRPr sz="13999">
        <a:latin typeface="+mn-lt"/>
        <a:ea typeface="+mn-ea"/>
        <a:cs typeface="+mn-cs"/>
        <a:sym typeface="Helvetica Light"/>
      </a:defRPr>
    </a:lvl6pPr>
    <a:lvl7pPr indent="1600109" algn="ctr" defTabSz="681528">
      <a:defRPr sz="13999">
        <a:latin typeface="+mn-lt"/>
        <a:ea typeface="+mn-ea"/>
        <a:cs typeface="+mn-cs"/>
        <a:sym typeface="Helvetica Light"/>
      </a:defRPr>
    </a:lvl7pPr>
    <a:lvl8pPr indent="1866793" algn="ctr" defTabSz="681528">
      <a:defRPr sz="13999">
        <a:latin typeface="+mn-lt"/>
        <a:ea typeface="+mn-ea"/>
        <a:cs typeface="+mn-cs"/>
        <a:sym typeface="Helvetica Light"/>
      </a:defRPr>
    </a:lvl8pPr>
    <a:lvl9pPr indent="2133478" algn="ctr" defTabSz="681528">
      <a:defRPr sz="13999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8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A71"/>
    <a:srgbClr val="009999"/>
    <a:srgbClr val="66CCFF"/>
    <a:srgbClr val="33CC33"/>
    <a:srgbClr val="CCECFF"/>
    <a:srgbClr val="0AA3C2"/>
    <a:srgbClr val="02CAA4"/>
    <a:srgbClr val="00CC99"/>
    <a:srgbClr val="33CCCC"/>
    <a:srgbClr val="3AB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0"/>
    <p:restoredTop sz="94599"/>
  </p:normalViewPr>
  <p:slideViewPr>
    <p:cSldViewPr snapToGrid="0" snapToObjects="1">
      <p:cViewPr>
        <p:scale>
          <a:sx n="33" d="100"/>
          <a:sy n="33" d="100"/>
        </p:scale>
        <p:origin x="53" y="-955"/>
      </p:cViewPr>
      <p:guideLst>
        <p:guide orient="horz" pos="12096"/>
        <p:guide pos="80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50299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33370">
      <a:lnSpc>
        <a:spcPct val="117999"/>
      </a:lnSpc>
      <a:defRPr sz="8400">
        <a:latin typeface="Helvetica Neue"/>
        <a:ea typeface="Helvetica Neue"/>
        <a:cs typeface="Helvetica Neue"/>
        <a:sym typeface="Helvetica Neue"/>
      </a:defRPr>
    </a:lvl1pPr>
    <a:lvl2pPr indent="266685" defTabSz="533370">
      <a:lnSpc>
        <a:spcPct val="117999"/>
      </a:lnSpc>
      <a:defRPr sz="8400">
        <a:latin typeface="Helvetica Neue"/>
        <a:ea typeface="Helvetica Neue"/>
        <a:cs typeface="Helvetica Neue"/>
        <a:sym typeface="Helvetica Neue"/>
      </a:defRPr>
    </a:lvl2pPr>
    <a:lvl3pPr indent="533370" defTabSz="533370">
      <a:lnSpc>
        <a:spcPct val="117999"/>
      </a:lnSpc>
      <a:defRPr sz="8400">
        <a:latin typeface="Helvetica Neue"/>
        <a:ea typeface="Helvetica Neue"/>
        <a:cs typeface="Helvetica Neue"/>
        <a:sym typeface="Helvetica Neue"/>
      </a:defRPr>
    </a:lvl3pPr>
    <a:lvl4pPr indent="800054" defTabSz="533370">
      <a:lnSpc>
        <a:spcPct val="117999"/>
      </a:lnSpc>
      <a:defRPr sz="8400">
        <a:latin typeface="Helvetica Neue"/>
        <a:ea typeface="Helvetica Neue"/>
        <a:cs typeface="Helvetica Neue"/>
        <a:sym typeface="Helvetica Neue"/>
      </a:defRPr>
    </a:lvl4pPr>
    <a:lvl5pPr indent="1066739" defTabSz="533370">
      <a:lnSpc>
        <a:spcPct val="117999"/>
      </a:lnSpc>
      <a:defRPr sz="8400">
        <a:latin typeface="Helvetica Neue"/>
        <a:ea typeface="Helvetica Neue"/>
        <a:cs typeface="Helvetica Neue"/>
        <a:sym typeface="Helvetica Neue"/>
      </a:defRPr>
    </a:lvl5pPr>
    <a:lvl6pPr indent="1333424" defTabSz="533370">
      <a:lnSpc>
        <a:spcPct val="117999"/>
      </a:lnSpc>
      <a:defRPr sz="8400">
        <a:latin typeface="Helvetica Neue"/>
        <a:ea typeface="Helvetica Neue"/>
        <a:cs typeface="Helvetica Neue"/>
        <a:sym typeface="Helvetica Neue"/>
      </a:defRPr>
    </a:lvl6pPr>
    <a:lvl7pPr indent="1600109" defTabSz="533370">
      <a:lnSpc>
        <a:spcPct val="117999"/>
      </a:lnSpc>
      <a:defRPr sz="8400">
        <a:latin typeface="Helvetica Neue"/>
        <a:ea typeface="Helvetica Neue"/>
        <a:cs typeface="Helvetica Neue"/>
        <a:sym typeface="Helvetica Neue"/>
      </a:defRPr>
    </a:lvl7pPr>
    <a:lvl8pPr indent="1866793" defTabSz="533370">
      <a:lnSpc>
        <a:spcPct val="117999"/>
      </a:lnSpc>
      <a:defRPr sz="8400">
        <a:latin typeface="Helvetica Neue"/>
        <a:ea typeface="Helvetica Neue"/>
        <a:cs typeface="Helvetica Neue"/>
        <a:sym typeface="Helvetica Neue"/>
      </a:defRPr>
    </a:lvl8pPr>
    <a:lvl9pPr indent="2133478" defTabSz="533370">
      <a:lnSpc>
        <a:spcPct val="117999"/>
      </a:lnSpc>
      <a:defRPr sz="84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725261" y="1654558"/>
            <a:ext cx="8790434" cy="277368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1268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7725261" y="1654558"/>
            <a:ext cx="8790434" cy="277368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1268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8406383" y="20749261"/>
            <a:ext cx="8790434" cy="1194817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1268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8406383" y="21986749"/>
            <a:ext cx="8790434" cy="94945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2600"/>
            </a:lvl1pPr>
            <a:lvl2pPr marL="0" indent="266708" algn="ctr">
              <a:spcBef>
                <a:spcPts val="0"/>
              </a:spcBef>
              <a:buSzTx/>
              <a:buNone/>
              <a:defRPr sz="12600"/>
            </a:lvl2pPr>
            <a:lvl3pPr marL="0" indent="533415" algn="ctr">
              <a:spcBef>
                <a:spcPts val="0"/>
              </a:spcBef>
              <a:buSzTx/>
              <a:buNone/>
              <a:defRPr sz="12600"/>
            </a:lvl3pPr>
            <a:lvl4pPr marL="0" indent="800123" algn="ctr">
              <a:spcBef>
                <a:spcPts val="0"/>
              </a:spcBef>
              <a:buSzTx/>
              <a:buNone/>
              <a:defRPr sz="12600"/>
            </a:lvl4pPr>
            <a:lvl5pPr marL="0" indent="1066830" algn="ctr">
              <a:spcBef>
                <a:spcPts val="0"/>
              </a:spcBef>
              <a:buSzTx/>
              <a:buNone/>
              <a:defRPr sz="12600"/>
            </a:lvl5pPr>
          </a:lstStyle>
          <a:p>
            <a:pPr lvl="0">
              <a:defRPr sz="1800"/>
            </a:pPr>
            <a:r>
              <a:rPr sz="12600"/>
              <a:t>Body Level One</a:t>
            </a:r>
          </a:p>
          <a:p>
            <a:pPr lvl="1">
              <a:defRPr sz="1800"/>
            </a:pPr>
            <a:r>
              <a:rPr sz="12600"/>
              <a:t>Body Level Two</a:t>
            </a:r>
          </a:p>
          <a:p>
            <a:pPr lvl="2">
              <a:defRPr sz="1800"/>
            </a:pPr>
            <a:r>
              <a:rPr sz="12600"/>
              <a:t>Body Level Three</a:t>
            </a:r>
          </a:p>
          <a:p>
            <a:pPr lvl="3">
              <a:defRPr sz="1800"/>
            </a:pPr>
            <a:r>
              <a:rPr sz="12600"/>
              <a:t>Body Level Four</a:t>
            </a:r>
          </a:p>
          <a:p>
            <a:pPr lvl="4">
              <a:defRPr sz="1800"/>
            </a:pPr>
            <a:r>
              <a:rPr sz="12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8406383" y="17815559"/>
            <a:ext cx="8790434" cy="277368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268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139684" y="15639288"/>
            <a:ext cx="4480561" cy="3349753"/>
          </a:xfrm>
          <a:prstGeom prst="rect">
            <a:avLst/>
          </a:prstGeom>
        </p:spPr>
        <p:txBody>
          <a:bodyPr anchor="b"/>
          <a:lstStyle>
            <a:lvl1pPr>
              <a:defRPr sz="23334"/>
            </a:lvl1pPr>
          </a:lstStyle>
          <a:p>
            <a:pPr lvl="0">
              <a:defRPr sz="1800"/>
            </a:pPr>
            <a:r>
              <a:rPr sz="23334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139684" y="19106387"/>
            <a:ext cx="4480561" cy="34457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2600"/>
            </a:lvl1pPr>
            <a:lvl2pPr marL="0" indent="266708" algn="ctr">
              <a:spcBef>
                <a:spcPts val="0"/>
              </a:spcBef>
              <a:buSzTx/>
              <a:buNone/>
              <a:defRPr sz="12600"/>
            </a:lvl2pPr>
            <a:lvl3pPr marL="0" indent="533415" algn="ctr">
              <a:spcBef>
                <a:spcPts val="0"/>
              </a:spcBef>
              <a:buSzTx/>
              <a:buNone/>
              <a:defRPr sz="12600"/>
            </a:lvl3pPr>
            <a:lvl4pPr marL="0" indent="800123" algn="ctr">
              <a:spcBef>
                <a:spcPts val="0"/>
              </a:spcBef>
              <a:buSzTx/>
              <a:buNone/>
              <a:defRPr sz="12600"/>
            </a:lvl4pPr>
            <a:lvl5pPr marL="0" indent="1066830" algn="ctr">
              <a:spcBef>
                <a:spcPts val="0"/>
              </a:spcBef>
              <a:buSzTx/>
              <a:buNone/>
              <a:defRPr sz="12600"/>
            </a:lvl5pPr>
          </a:lstStyle>
          <a:p>
            <a:pPr lvl="0">
              <a:defRPr sz="1800"/>
            </a:pPr>
            <a:r>
              <a:rPr sz="12600"/>
              <a:t>Body Level One</a:t>
            </a:r>
          </a:p>
          <a:p>
            <a:pPr lvl="1">
              <a:defRPr sz="1800"/>
            </a:pPr>
            <a:r>
              <a:rPr sz="12600"/>
              <a:t>Body Level Two</a:t>
            </a:r>
          </a:p>
          <a:p>
            <a:pPr lvl="2">
              <a:defRPr sz="1800"/>
            </a:pPr>
            <a:r>
              <a:rPr sz="12600"/>
              <a:t>Body Level Three</a:t>
            </a:r>
          </a:p>
          <a:p>
            <a:pPr lvl="3">
              <a:defRPr sz="1800"/>
            </a:pPr>
            <a:r>
              <a:rPr sz="12600"/>
              <a:t>Body Level Four</a:t>
            </a:r>
          </a:p>
          <a:p>
            <a:pPr lvl="4">
              <a:defRPr sz="1800"/>
            </a:pPr>
            <a:r>
              <a:rPr sz="12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268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268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268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139684" y="17292827"/>
            <a:ext cx="4480561" cy="5280662"/>
          </a:xfrm>
          <a:prstGeom prst="rect">
            <a:avLst/>
          </a:prstGeom>
        </p:spPr>
        <p:txBody>
          <a:bodyPr/>
          <a:lstStyle>
            <a:lvl1pPr marL="1314487" indent="-1314487">
              <a:spcBef>
                <a:spcPts val="3733"/>
              </a:spcBef>
              <a:defRPr sz="10734"/>
            </a:lvl1pPr>
            <a:lvl2pPr marL="1714548" indent="-1314487">
              <a:spcBef>
                <a:spcPts val="3733"/>
              </a:spcBef>
              <a:defRPr sz="10734"/>
            </a:lvl2pPr>
            <a:lvl3pPr marL="2114610" indent="-1314487">
              <a:spcBef>
                <a:spcPts val="3733"/>
              </a:spcBef>
              <a:defRPr sz="10734"/>
            </a:lvl3pPr>
            <a:lvl4pPr marL="2514671" indent="-1314487">
              <a:spcBef>
                <a:spcPts val="3733"/>
              </a:spcBef>
              <a:defRPr sz="10734"/>
            </a:lvl4pPr>
            <a:lvl5pPr marL="2914733" indent="-1314487">
              <a:spcBef>
                <a:spcPts val="3733"/>
              </a:spcBef>
              <a:defRPr sz="10734"/>
            </a:lvl5pPr>
          </a:lstStyle>
          <a:p>
            <a:pPr lvl="0">
              <a:defRPr sz="1800"/>
            </a:pPr>
            <a:r>
              <a:rPr sz="10734"/>
              <a:t>Body Level One</a:t>
            </a:r>
          </a:p>
          <a:p>
            <a:pPr lvl="1">
              <a:defRPr sz="1800"/>
            </a:pPr>
            <a:r>
              <a:rPr sz="10734"/>
              <a:t>Body Level Two</a:t>
            </a:r>
          </a:p>
          <a:p>
            <a:pPr lvl="2">
              <a:defRPr sz="1800"/>
            </a:pPr>
            <a:r>
              <a:rPr sz="10734"/>
              <a:t>Body Level Three</a:t>
            </a:r>
          </a:p>
          <a:p>
            <a:pPr lvl="3">
              <a:defRPr sz="1800"/>
            </a:pPr>
            <a:r>
              <a:rPr sz="10734"/>
              <a:t>Body Level Four</a:t>
            </a:r>
          </a:p>
          <a:p>
            <a:pPr lvl="4">
              <a:defRPr sz="1800"/>
            </a:pPr>
            <a:r>
              <a:rPr sz="10734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8139683" y="16172687"/>
            <a:ext cx="9323834" cy="60594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139683" y="15479268"/>
            <a:ext cx="9323834" cy="18135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1268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139683" y="17292827"/>
            <a:ext cx="9323834" cy="52806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defTabSz="681586">
        <a:defRPr sz="31268">
          <a:latin typeface="+mn-lt"/>
          <a:ea typeface="+mn-ea"/>
          <a:cs typeface="+mn-cs"/>
          <a:sym typeface="Helvetica Light"/>
        </a:defRPr>
      </a:lvl1pPr>
      <a:lvl2pPr indent="266708" algn="ctr" defTabSz="681586">
        <a:defRPr sz="31268">
          <a:latin typeface="+mn-lt"/>
          <a:ea typeface="+mn-ea"/>
          <a:cs typeface="+mn-cs"/>
          <a:sym typeface="Helvetica Light"/>
        </a:defRPr>
      </a:lvl2pPr>
      <a:lvl3pPr indent="533415" algn="ctr" defTabSz="681586">
        <a:defRPr sz="31268">
          <a:latin typeface="+mn-lt"/>
          <a:ea typeface="+mn-ea"/>
          <a:cs typeface="+mn-cs"/>
          <a:sym typeface="Helvetica Light"/>
        </a:defRPr>
      </a:lvl3pPr>
      <a:lvl4pPr indent="800123" algn="ctr" defTabSz="681586">
        <a:defRPr sz="31268">
          <a:latin typeface="+mn-lt"/>
          <a:ea typeface="+mn-ea"/>
          <a:cs typeface="+mn-cs"/>
          <a:sym typeface="Helvetica Light"/>
        </a:defRPr>
      </a:lvl4pPr>
      <a:lvl5pPr indent="1066830" algn="ctr" defTabSz="681586">
        <a:defRPr sz="31268">
          <a:latin typeface="+mn-lt"/>
          <a:ea typeface="+mn-ea"/>
          <a:cs typeface="+mn-cs"/>
          <a:sym typeface="Helvetica Light"/>
        </a:defRPr>
      </a:lvl5pPr>
      <a:lvl6pPr indent="1333538" algn="ctr" defTabSz="681586">
        <a:defRPr sz="31268">
          <a:latin typeface="+mn-lt"/>
          <a:ea typeface="+mn-ea"/>
          <a:cs typeface="+mn-cs"/>
          <a:sym typeface="Helvetica Light"/>
        </a:defRPr>
      </a:lvl6pPr>
      <a:lvl7pPr indent="1600246" algn="ctr" defTabSz="681586">
        <a:defRPr sz="31268">
          <a:latin typeface="+mn-lt"/>
          <a:ea typeface="+mn-ea"/>
          <a:cs typeface="+mn-cs"/>
          <a:sym typeface="Helvetica Light"/>
        </a:defRPr>
      </a:lvl7pPr>
      <a:lvl8pPr indent="1866953" algn="ctr" defTabSz="681586">
        <a:defRPr sz="31268">
          <a:latin typeface="+mn-lt"/>
          <a:ea typeface="+mn-ea"/>
          <a:cs typeface="+mn-cs"/>
          <a:sym typeface="Helvetica Light"/>
        </a:defRPr>
      </a:lvl8pPr>
      <a:lvl9pPr indent="2133661" algn="ctr" defTabSz="681586">
        <a:defRPr sz="31268">
          <a:latin typeface="+mn-lt"/>
          <a:ea typeface="+mn-ea"/>
          <a:cs typeface="+mn-cs"/>
          <a:sym typeface="Helvetica Light"/>
        </a:defRPr>
      </a:lvl9pPr>
    </p:titleStyle>
    <p:bodyStyle>
      <a:lvl1pPr marL="1728660" indent="-1728660" defTabSz="681586">
        <a:spcBef>
          <a:spcPts val="4900"/>
        </a:spcBef>
        <a:buSzPct val="75000"/>
        <a:buChar char="•"/>
        <a:defRPr sz="14000">
          <a:latin typeface="+mn-lt"/>
          <a:ea typeface="+mn-ea"/>
          <a:cs typeface="+mn-cs"/>
          <a:sym typeface="Helvetica Light"/>
        </a:defRPr>
      </a:lvl1pPr>
      <a:lvl2pPr marL="2247258" indent="-1728660" defTabSz="681586">
        <a:spcBef>
          <a:spcPts val="4900"/>
        </a:spcBef>
        <a:buSzPct val="75000"/>
        <a:buChar char="•"/>
        <a:defRPr sz="14000">
          <a:latin typeface="+mn-lt"/>
          <a:ea typeface="+mn-ea"/>
          <a:cs typeface="+mn-cs"/>
          <a:sym typeface="Helvetica Light"/>
        </a:defRPr>
      </a:lvl2pPr>
      <a:lvl3pPr marL="2765856" indent="-1728660" defTabSz="681586">
        <a:spcBef>
          <a:spcPts val="4900"/>
        </a:spcBef>
        <a:buSzPct val="75000"/>
        <a:buChar char="•"/>
        <a:defRPr sz="14000">
          <a:latin typeface="+mn-lt"/>
          <a:ea typeface="+mn-ea"/>
          <a:cs typeface="+mn-cs"/>
          <a:sym typeface="Helvetica Light"/>
        </a:defRPr>
      </a:lvl3pPr>
      <a:lvl4pPr marL="3284454" indent="-1728660" defTabSz="681586">
        <a:spcBef>
          <a:spcPts val="4900"/>
        </a:spcBef>
        <a:buSzPct val="75000"/>
        <a:buChar char="•"/>
        <a:defRPr sz="14000">
          <a:latin typeface="+mn-lt"/>
          <a:ea typeface="+mn-ea"/>
          <a:cs typeface="+mn-cs"/>
          <a:sym typeface="Helvetica Light"/>
        </a:defRPr>
      </a:lvl4pPr>
      <a:lvl5pPr marL="3803052" indent="-1728660" defTabSz="681586">
        <a:spcBef>
          <a:spcPts val="4900"/>
        </a:spcBef>
        <a:buSzPct val="75000"/>
        <a:buChar char="•"/>
        <a:defRPr sz="14000">
          <a:latin typeface="+mn-lt"/>
          <a:ea typeface="+mn-ea"/>
          <a:cs typeface="+mn-cs"/>
          <a:sym typeface="Helvetica Light"/>
        </a:defRPr>
      </a:lvl5pPr>
      <a:lvl6pPr marL="4321650" indent="-1728660" defTabSz="681586">
        <a:spcBef>
          <a:spcPts val="4900"/>
        </a:spcBef>
        <a:buSzPct val="75000"/>
        <a:buChar char="•"/>
        <a:defRPr sz="14000">
          <a:latin typeface="+mn-lt"/>
          <a:ea typeface="+mn-ea"/>
          <a:cs typeface="+mn-cs"/>
          <a:sym typeface="Helvetica Light"/>
        </a:defRPr>
      </a:lvl6pPr>
      <a:lvl7pPr marL="4840249" indent="-1728660" defTabSz="681586">
        <a:spcBef>
          <a:spcPts val="4900"/>
        </a:spcBef>
        <a:buSzPct val="75000"/>
        <a:buChar char="•"/>
        <a:defRPr sz="14000">
          <a:latin typeface="+mn-lt"/>
          <a:ea typeface="+mn-ea"/>
          <a:cs typeface="+mn-cs"/>
          <a:sym typeface="Helvetica Light"/>
        </a:defRPr>
      </a:lvl7pPr>
      <a:lvl8pPr marL="5358847" indent="-1728660" defTabSz="681586">
        <a:spcBef>
          <a:spcPts val="4900"/>
        </a:spcBef>
        <a:buSzPct val="75000"/>
        <a:buChar char="•"/>
        <a:defRPr sz="14000">
          <a:latin typeface="+mn-lt"/>
          <a:ea typeface="+mn-ea"/>
          <a:cs typeface="+mn-cs"/>
          <a:sym typeface="Helvetica Light"/>
        </a:defRPr>
      </a:lvl8pPr>
      <a:lvl9pPr marL="5877445" indent="-1728660" defTabSz="681586">
        <a:spcBef>
          <a:spcPts val="4900"/>
        </a:spcBef>
        <a:buSzPct val="75000"/>
        <a:buChar char="•"/>
        <a:defRPr sz="14000">
          <a:latin typeface="+mn-lt"/>
          <a:ea typeface="+mn-ea"/>
          <a:cs typeface="+mn-cs"/>
          <a:sym typeface="Helvetica Light"/>
        </a:defRPr>
      </a:lvl9pPr>
    </p:bodyStyle>
    <p:otherStyle>
      <a:lvl1pPr algn="ctr" defTabSz="681586">
        <a:defRPr sz="7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66708" algn="ctr" defTabSz="681586">
        <a:defRPr sz="7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533415" algn="ctr" defTabSz="681586">
        <a:defRPr sz="7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800123" algn="ctr" defTabSz="681586">
        <a:defRPr sz="7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1066830" algn="ctr" defTabSz="681586">
        <a:defRPr sz="7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333538" algn="ctr" defTabSz="681586">
        <a:defRPr sz="7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600246" algn="ctr" defTabSz="681586">
        <a:defRPr sz="7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866953" algn="ctr" defTabSz="681586">
        <a:defRPr sz="7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2133661" algn="ctr" defTabSz="681586">
        <a:defRPr sz="7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finance.yahoo.com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33"/>
          <p:cNvSpPr/>
          <p:nvPr/>
        </p:nvSpPr>
        <p:spPr>
          <a:xfrm>
            <a:off x="30431" y="36086478"/>
            <a:ext cx="25608434" cy="2264255"/>
          </a:xfrm>
          <a:prstGeom prst="rect">
            <a:avLst/>
          </a:prstGeom>
          <a:solidFill>
            <a:srgbClr val="009999"/>
          </a:solidFill>
          <a:ln w="3175">
            <a:miter lim="400000"/>
          </a:ln>
        </p:spPr>
        <p:txBody>
          <a:bodyPr lIns="0" tIns="0" rIns="0" bIns="0" anchor="ctr"/>
          <a:lstStyle/>
          <a:p>
            <a:endParaRPr sz="24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088711"/>
            <a:ext cx="25608434" cy="4102150"/>
          </a:xfrm>
          <a:prstGeom prst="rect">
            <a:avLst/>
          </a:prstGeom>
          <a:solidFill>
            <a:srgbClr val="009999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8000">
                <a:solidFill>
                  <a:srgbClr val="FFFFFF"/>
                </a:solidFill>
              </a:defRPr>
            </a:pPr>
            <a:endParaRPr sz="9334" dirty="0">
              <a:solidFill>
                <a:schemeClr val="bg1"/>
              </a:solidFill>
              <a:highlight>
                <a:srgbClr val="009999"/>
              </a:highlight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-10428"/>
            <a:ext cx="25608434" cy="30468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3ABFC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8000">
                <a:solidFill>
                  <a:srgbClr val="FFFFFF"/>
                </a:solidFill>
              </a:defRPr>
            </a:pPr>
            <a:endParaRPr sz="9334"/>
          </a:p>
        </p:txBody>
      </p:sp>
      <p:sp>
        <p:nvSpPr>
          <p:cNvPr id="35" name="Shape 35"/>
          <p:cNvSpPr/>
          <p:nvPr/>
        </p:nvSpPr>
        <p:spPr>
          <a:xfrm>
            <a:off x="315003" y="3307537"/>
            <a:ext cx="14069579" cy="9233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6000" dirty="0">
                <a:solidFill>
                  <a:schemeClr val="accent5"/>
                </a:solidFill>
                <a:latin typeface="Titillium Web" panose="00000500000000000000" pitchFamily="2" charset="0"/>
              </a:rPr>
              <a:t>MS</a:t>
            </a:r>
            <a:r>
              <a:rPr sz="6000" dirty="0">
                <a:solidFill>
                  <a:schemeClr val="accent5"/>
                </a:solidFill>
                <a:latin typeface="Titillium Web" panose="00000500000000000000" pitchFamily="2" charset="0"/>
              </a:rPr>
              <a:t> UMass CS, 201</a:t>
            </a:r>
            <a:r>
              <a:rPr lang="en-US" sz="6000" dirty="0">
                <a:solidFill>
                  <a:schemeClr val="accent5"/>
                </a:solidFill>
                <a:latin typeface="Titillium Web" panose="00000500000000000000" pitchFamily="2" charset="0"/>
              </a:rPr>
              <a:t>6-2018 </a:t>
            </a:r>
            <a:endParaRPr sz="6000" dirty="0">
              <a:solidFill>
                <a:schemeClr val="accent5"/>
              </a:solidFill>
              <a:latin typeface="Titillium Web" panose="00000500000000000000" pitchFamily="2" charset="0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3461583" y="794074"/>
            <a:ext cx="19363770" cy="17697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rgbClr val="AB15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500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</a:rPr>
              <a:t>Lopamudra Pal</a:t>
            </a:r>
            <a:endParaRPr sz="11500" dirty="0">
              <a:solidFill>
                <a:schemeClr val="accent1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7627455" y="207628"/>
            <a:ext cx="7498083" cy="24929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defRPr sz="1800"/>
            </a:pPr>
            <a:r>
              <a:rPr lang="en-US" sz="5400" dirty="0">
                <a:solidFill>
                  <a:schemeClr val="accent5"/>
                </a:solidFill>
                <a:latin typeface="Titillium Web" panose="00000500000000000000" pitchFamily="2" charset="0"/>
                <a:ea typeface="Helvetica Neue Bold Condensed"/>
                <a:cs typeface="Helvetica Neue Bold Condensed"/>
                <a:sym typeface="Helvetica Neue Bold Condensed"/>
              </a:rPr>
              <a:t>NLP</a:t>
            </a:r>
          </a:p>
          <a:p>
            <a:pPr algn="r">
              <a:defRPr sz="1800"/>
            </a:pPr>
            <a:r>
              <a:rPr lang="en-US" sz="5400" dirty="0">
                <a:solidFill>
                  <a:schemeClr val="accent5"/>
                </a:solidFill>
                <a:latin typeface="Titillium Web" panose="00000500000000000000" pitchFamily="2" charset="0"/>
                <a:ea typeface="Helvetica Neue Bold Condensed"/>
                <a:cs typeface="Helvetica Neue Bold Condensed"/>
                <a:sym typeface="Helvetica Neue Bold Condensed"/>
              </a:rPr>
              <a:t>Machine Learning</a:t>
            </a:r>
          </a:p>
          <a:p>
            <a:pPr lvl="0" algn="r">
              <a:defRPr sz="1800"/>
            </a:pPr>
            <a:r>
              <a:rPr lang="en-US" sz="5400" dirty="0">
                <a:solidFill>
                  <a:schemeClr val="accent5"/>
                </a:solidFill>
                <a:latin typeface="Titillium Web" panose="00000500000000000000" pitchFamily="2" charset="0"/>
                <a:ea typeface="Helvetica Neue Bold Condensed"/>
                <a:cs typeface="Helvetica Neue Bold Condensed"/>
                <a:sym typeface="Helvetica Neue Bold Condensed"/>
              </a:rPr>
              <a:t>Data Visualization</a:t>
            </a:r>
          </a:p>
        </p:txBody>
      </p:sp>
      <p:sp>
        <p:nvSpPr>
          <p:cNvPr id="38" name="Shape 38"/>
          <p:cNvSpPr/>
          <p:nvPr/>
        </p:nvSpPr>
        <p:spPr>
          <a:xfrm>
            <a:off x="13453394" y="3285393"/>
            <a:ext cx="11672144" cy="9233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defRPr sz="1800"/>
            </a:pPr>
            <a:r>
              <a:rPr sz="4000" dirty="0">
                <a:solidFill>
                  <a:schemeClr val="bg1"/>
                </a:solidFill>
                <a:latin typeface="Titillium Web" panose="00000500000000000000" pitchFamily="2" charset="0"/>
                <a:ea typeface="Helvetica Neue Thin"/>
                <a:cs typeface="Helvetica Neue Thin"/>
                <a:sym typeface="Helvetica Neue Thin"/>
              </a:rPr>
              <a:t>Seeking:</a:t>
            </a:r>
            <a:r>
              <a:rPr sz="6000" dirty="0">
                <a:solidFill>
                  <a:schemeClr val="bg1"/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Full Time</a:t>
            </a:r>
            <a:r>
              <a:rPr sz="6000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 Summer 201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8</a:t>
            </a:r>
            <a:endParaRPr sz="6000" dirty="0">
              <a:solidFill>
                <a:schemeClr val="accent1">
                  <a:lumMod val="50000"/>
                </a:schemeClr>
              </a:solidFill>
              <a:latin typeface="Titillium Web" panose="00000500000000000000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315003" y="4604738"/>
            <a:ext cx="24810535" cy="22159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>
              <a:defRPr sz="1800"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Data Analyst Intern,</a:t>
            </a:r>
            <a:r>
              <a:rPr sz="4800" dirty="0">
                <a:solidFill>
                  <a:schemeClr val="bg1"/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 Thin"/>
              </a:rPr>
              <a:t>AuCode</a:t>
            </a:r>
            <a:r>
              <a:rPr lang="en-US" sz="4800" dirty="0">
                <a:solidFill>
                  <a:schemeClr val="bg1"/>
                </a:solidFill>
                <a:latin typeface="Titillium Web" panose="00000500000000000000" pitchFamily="2" charset="0"/>
                <a:ea typeface="Helvetica Neue Thin"/>
                <a:cs typeface="Helvetica Neue Thin"/>
                <a:sym typeface="Helvetica Neue Thin"/>
              </a:rPr>
              <a:t>, NLP, Controversy Detection</a:t>
            </a:r>
          </a:p>
          <a:p>
            <a:pPr lvl="0" algn="l">
              <a:defRPr sz="1800"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 Thin"/>
              </a:rPr>
              <a:t>Visual Analytics Research Intern, Prof Georges Grinstein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 Thin"/>
              </a:rPr>
              <a:t>,</a:t>
            </a:r>
            <a:r>
              <a:rPr lang="en-US" sz="4800" dirty="0">
                <a:solidFill>
                  <a:schemeClr val="bg1"/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 Thin"/>
              </a:rPr>
              <a:t> Data Visualization, Machine Learning</a:t>
            </a:r>
            <a:endParaRPr sz="4800" dirty="0">
              <a:solidFill>
                <a:schemeClr val="bg1"/>
              </a:solidFill>
              <a:latin typeface="Titillium Web" panose="00000500000000000000" pitchFamily="2" charset="0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Performance Tester,</a:t>
            </a:r>
            <a:r>
              <a:rPr sz="4800" b="1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Cognizant, </a:t>
            </a:r>
            <a:r>
              <a:rPr lang="en-US" sz="4800" dirty="0">
                <a:solidFill>
                  <a:schemeClr val="bg1"/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 Thin"/>
              </a:rPr>
              <a:t>Load Runner, IBM Rational Performance Tester</a:t>
            </a:r>
            <a:endParaRPr sz="4800" dirty="0">
              <a:solidFill>
                <a:schemeClr val="bg1"/>
              </a:solidFill>
              <a:latin typeface="Titillium Web" panose="00000500000000000000" pitchFamily="2" charset="0"/>
              <a:ea typeface="Helvetica Neue Thin"/>
              <a:cs typeface="Helvetica Neue Thin"/>
              <a:sym typeface="Helvetica Neue Thin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77423" y="7345807"/>
            <a:ext cx="24248353" cy="16158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10500" dirty="0">
                <a:solidFill>
                  <a:srgbClr val="005493"/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Time Series Analysis of Cross-Listed Stocks</a:t>
            </a:r>
            <a:endParaRPr sz="10500" dirty="0">
              <a:solidFill>
                <a:srgbClr val="005493"/>
              </a:solidFill>
              <a:latin typeface="Titillium Web" panose="00000500000000000000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/>
          <p:nvPr/>
        </p:nvSpPr>
        <p:spPr>
          <a:xfrm rot="10800000" flipV="1">
            <a:off x="16038182" y="36337818"/>
            <a:ext cx="8030855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Helvetica Neue"/>
                <a:cs typeface="Helvetica Neue"/>
                <a:sym typeface="Helvetica Neue"/>
              </a:rPr>
              <a:t>Full Time in Data Science, Data Analysis, Machine Learning, NLP, Data Visualization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Titillium Web" panose="00000500000000000000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0439416" y="36296330"/>
            <a:ext cx="765645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6000" b="1">
                <a:solidFill>
                  <a:srgbClr val="AB15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</a:rPr>
              <a:t>Seeking...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467" y="8971650"/>
            <a:ext cx="23835264" cy="99719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Machine Learning Regression Problem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Overlock" panose="02000506030000020004" pitchFamily="2" charset="0"/>
              <a:sym typeface="Helvetica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7422" y="17345089"/>
            <a:ext cx="24248353" cy="72200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8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7423" y="9982381"/>
            <a:ext cx="24248354" cy="695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8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7423" y="24946731"/>
            <a:ext cx="24248354" cy="72200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8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104" y="10158904"/>
            <a:ext cx="13082556" cy="30900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256A71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Accurate Stock Prediction – The Problem</a:t>
            </a:r>
            <a:endParaRPr lang="en-US" sz="4400" b="1" dirty="0">
              <a:solidFill>
                <a:srgbClr val="256A71"/>
              </a:solidFill>
              <a:latin typeface="Overlock" panose="02000506030000020004" pitchFamily="2" charset="0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Volatile Stock Prices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4000" dirty="0">
                <a:solidFill>
                  <a:srgbClr val="000000"/>
                </a:solidFill>
                <a:latin typeface="Overlock" panose="02000506030000020004" pitchFamily="2" charset="0"/>
              </a:rPr>
              <a:t>Probable Factors – Political Events, Changing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4000" dirty="0">
                <a:solidFill>
                  <a:srgbClr val="000000"/>
                </a:solidFill>
                <a:latin typeface="Overlock" panose="02000506030000020004" pitchFamily="2" charset="0"/>
              </a:rPr>
              <a:t>     Interest Rates, Varying Forex rates etc.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verlock" panose="02000506030000020004" pitchFamily="2" charset="0"/>
              <a:sym typeface="Helvetica Light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b="1" dirty="0">
              <a:solidFill>
                <a:srgbClr val="000000"/>
              </a:solidFill>
              <a:latin typeface="Overlock" panose="0200050603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41954" y="17428297"/>
            <a:ext cx="12848777" cy="690650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Solution</a:t>
            </a:r>
            <a:r>
              <a:rPr kumimoji="0" lang="en-US" sz="4400" b="1" i="0" u="none" strike="noStrike" cap="none" spc="0" normalizeH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 </a:t>
            </a:r>
          </a:p>
          <a:p>
            <a:pPr marL="571500" lvl="3" indent="-571500" algn="l" defTabSz="584200" rtl="0" latinLnBrk="1" hangingPunct="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0000"/>
                </a:solidFill>
                <a:latin typeface="Overlock" panose="02000506030000020004" pitchFamily="2" charset="0"/>
              </a:rPr>
              <a:t>Preprocessing</a:t>
            </a:r>
            <a:r>
              <a:rPr lang="en-US" sz="4000" dirty="0">
                <a:solidFill>
                  <a:srgbClr val="000000"/>
                </a:solidFill>
                <a:latin typeface="Overlock" panose="02000506030000020004" pitchFamily="2" charset="0"/>
              </a:rPr>
              <a:t> to remove missing values, combining NYSE and NSE features, dropping untraded rows, adding new      features (Rolling Mean, Daily Returns) and following day   price as gold values.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40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Models</a:t>
            </a: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 – Linear Regression (Baseline), Decision Tree          Regressor, Ridge Regression, KNN Regressor, Random        Forest Regressor, Elastic Nets, MLP Regressor</a:t>
            </a:r>
          </a:p>
          <a:p>
            <a:pPr marL="571500" lvl="2" indent="-571500" algn="l" defTabSz="584200" rtl="0" latinLnBrk="1" hangingPunct="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0000"/>
                </a:solidFill>
                <a:latin typeface="Overlock" panose="02000506030000020004" pitchFamily="2" charset="0"/>
              </a:rPr>
              <a:t>Pipeline – </a:t>
            </a:r>
            <a:r>
              <a:rPr lang="en-US" sz="4000" dirty="0">
                <a:solidFill>
                  <a:srgbClr val="000000"/>
                </a:solidFill>
                <a:latin typeface="Overlock" panose="02000506030000020004" pitchFamily="2" charset="0"/>
              </a:rPr>
              <a:t>Features selection plus regression models</a:t>
            </a:r>
          </a:p>
          <a:p>
            <a:pPr marL="571500" lvl="3" indent="-571500" algn="l" defTabSz="584200" rtl="0" latinLnBrk="1" hangingPunct="0">
              <a:buFont typeface="Wingdings" panose="05000000000000000000" pitchFamily="2" charset="2"/>
              <a:buChar char="§"/>
            </a:pPr>
            <a:r>
              <a:rPr kumimoji="0" lang="en-US" sz="40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Hyperparameter Selection – </a:t>
            </a:r>
            <a:r>
              <a:rPr kumimoji="0" lang="en-US" sz="40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Grid Search cross-validation</a:t>
            </a:r>
          </a:p>
          <a:p>
            <a:pPr marL="571500" lvl="3" indent="-571500" algn="l" defTabSz="584200" rtl="0" latinLnBrk="1" hangingPunct="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0000"/>
                </a:solidFill>
                <a:latin typeface="Overlock" panose="02000506030000020004" pitchFamily="2" charset="0"/>
              </a:rPr>
              <a:t>Evaluation</a:t>
            </a:r>
            <a:r>
              <a:rPr lang="en-US" sz="4000" dirty="0">
                <a:solidFill>
                  <a:srgbClr val="000000"/>
                </a:solidFill>
                <a:latin typeface="Overlock" panose="02000506030000020004" pitchFamily="2" charset="0"/>
              </a:rPr>
              <a:t> -</a:t>
            </a:r>
            <a:endParaRPr kumimoji="0" lang="en-US" sz="400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Overlock" panose="02000506030000020004" pitchFamily="2" charset="0"/>
              <a:sym typeface="Helvetica Ligh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6" y="102852"/>
            <a:ext cx="2160735" cy="28809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8405" y="25013372"/>
            <a:ext cx="11783194" cy="59216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256A71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Results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algn="l" defTabSz="584200" rtl="0" latinLnBrk="1" hangingPunct="0"/>
            <a:r>
              <a:rPr lang="en-US" sz="2800" b="1" dirty="0">
                <a:solidFill>
                  <a:srgbClr val="256A71"/>
                </a:solidFill>
                <a:latin typeface="Overlock" panose="02000506030000020004" pitchFamily="2" charset="0"/>
              </a:rPr>
              <a:t>Model Performance before feature selection and optimization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verlock" panose="02000506030000020004" pitchFamily="2" charset="0"/>
              <a:sym typeface="Helvetica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6919269" y="57014682"/>
            <a:ext cx="2870874" cy="29134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8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256" y="36337818"/>
            <a:ext cx="8450798" cy="8125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r>
              <a:rPr lang="de-DE" sz="2400" dirty="0">
                <a:solidFill>
                  <a:schemeClr val="accent5"/>
                </a:solidFill>
                <a:latin typeface="Titillium Web" panose="00000500000000000000" pitchFamily="2" charset="0"/>
              </a:rPr>
              <a:t>lpal@cs.umass.edu | 508-808-8257 | Amherst MA 01002</a:t>
            </a:r>
          </a:p>
          <a:p>
            <a:r>
              <a:rPr lang="de-DE" sz="2400" dirty="0">
                <a:solidFill>
                  <a:schemeClr val="accent5"/>
                </a:solidFill>
                <a:latin typeface="Titillium Web" panose="00000500000000000000" pitchFamily="2" charset="0"/>
              </a:rPr>
              <a:t>www.linkedin.com/in/lopamudra-pal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Helvetica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1FD72-A0E6-442D-8303-56DC58A29369}"/>
              </a:ext>
            </a:extLst>
          </p:cNvPr>
          <p:cNvSpPr txBox="1"/>
          <p:nvPr/>
        </p:nvSpPr>
        <p:spPr>
          <a:xfrm>
            <a:off x="1133350" y="13900493"/>
            <a:ext cx="11951868" cy="259763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256A71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Dataset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IN" sz="4000" dirty="0">
                <a:latin typeface="Overlock" panose="02000506030000020004" pitchFamily="2" charset="0"/>
              </a:rPr>
              <a:t>Historical NYSE and NSE stock data from </a:t>
            </a:r>
            <a:r>
              <a:rPr lang="en-IN" sz="4000" dirty="0">
                <a:latin typeface="Overlock" panose="02000506030000020004" pitchFamily="2" charset="0"/>
                <a:hlinkClick r:id="rId3"/>
              </a:rPr>
              <a:t>https://finance.yahoo.com</a:t>
            </a:r>
            <a:r>
              <a:rPr lang="en-IN" sz="4000" dirty="0">
                <a:latin typeface="Overlock" panose="02000506030000020004" pitchFamily="2" charset="0"/>
              </a:rPr>
              <a:t> and pre-processed.</a:t>
            </a:r>
            <a:endParaRPr lang="en-IN" sz="4000" baseline="30000" dirty="0">
              <a:latin typeface="Overlock" panose="02000506030000020004" pitchFamily="2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aseline="30000" dirty="0">
                <a:latin typeface="Overlock" panose="02000506030000020004" pitchFamily="2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Overlock" panose="02000506030000020004" pitchFamily="2" charset="0"/>
              </a:rPr>
              <a:t>Training Data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Overlock" panose="02000506030000020004" pitchFamily="2" charset="0"/>
              </a:rPr>
              <a:t>Mar 2012 – Jan 2017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A6534-BB40-4CAD-9F1E-8A94C785517F}"/>
              </a:ext>
            </a:extLst>
          </p:cNvPr>
          <p:cNvSpPr txBox="1"/>
          <p:nvPr/>
        </p:nvSpPr>
        <p:spPr>
          <a:xfrm>
            <a:off x="12117169" y="10125536"/>
            <a:ext cx="11951868" cy="136652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256A71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        Cross-Listed Stocks – Similar Trend</a:t>
            </a:r>
          </a:p>
          <a:p>
            <a:pPr algn="l"/>
            <a:endParaRPr lang="en-US" sz="4000" dirty="0">
              <a:solidFill>
                <a:schemeClr val="accent5">
                  <a:lumMod val="75000"/>
                </a:schemeClr>
              </a:solidFill>
              <a:latin typeface="Overlock" panose="0200050603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537D3-73AA-4888-992D-857DDFA73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989" y="10893756"/>
            <a:ext cx="11362092" cy="563599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58BC879-CA11-4D16-AEF7-2618CBDB840B}"/>
              </a:ext>
            </a:extLst>
          </p:cNvPr>
          <p:cNvSpPr txBox="1"/>
          <p:nvPr/>
        </p:nvSpPr>
        <p:spPr>
          <a:xfrm>
            <a:off x="1133350" y="12888811"/>
            <a:ext cx="11951868" cy="75097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256A71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Innovation – </a:t>
            </a: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verlock" panose="02000506030000020004" pitchFamily="2" charset="0"/>
                <a:sym typeface="Helvetica Light"/>
              </a:rPr>
              <a:t>Add Cross-Listed Stock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824E3-04F7-4D7B-A857-BFAFBD2BA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995" y="17451613"/>
            <a:ext cx="8703945" cy="7068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8EA75-43E8-4439-97A1-FB9A2DC4E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5616" y="23563035"/>
            <a:ext cx="4133850" cy="88579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A287C3F-3B97-4E32-B41A-0E1A57A1338C}"/>
              </a:ext>
            </a:extLst>
          </p:cNvPr>
          <p:cNvSpPr txBox="1"/>
          <p:nvPr/>
        </p:nvSpPr>
        <p:spPr>
          <a:xfrm>
            <a:off x="446803" y="37132601"/>
            <a:ext cx="8450798" cy="44319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r>
              <a:rPr lang="de-DE" sz="2400" dirty="0">
                <a:solidFill>
                  <a:schemeClr val="accent5"/>
                </a:solidFill>
                <a:latin typeface="Titillium Web" panose="00000500000000000000" pitchFamily="2" charset="0"/>
              </a:rPr>
              <a:t>Project Partner - Sanketh Kokkodu Balakrishna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Helvetica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4A7006-CAE0-4F02-9E99-B1D6AEC08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294" y="29374017"/>
            <a:ext cx="10725150" cy="2651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A16AA4-FC01-4E16-9089-3A16F91E6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3099" y="25637055"/>
            <a:ext cx="10553700" cy="263890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CA951B-0731-4D13-9B1E-908BEC19288B}"/>
              </a:ext>
            </a:extLst>
          </p:cNvPr>
          <p:cNvSpPr/>
          <p:nvPr/>
        </p:nvSpPr>
        <p:spPr>
          <a:xfrm>
            <a:off x="12595055" y="22072645"/>
            <a:ext cx="12801600" cy="846385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algn="l" defTabSz="584200" rtl="0" latinLnBrk="1" hangingPunct="0"/>
            <a:endParaRPr lang="en-US" sz="32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algn="l" defTabSz="584200" rtl="0" latinLnBrk="1" hangingPunct="0"/>
            <a:r>
              <a:rPr lang="en-US" sz="3200" b="1" dirty="0">
                <a:solidFill>
                  <a:srgbClr val="256A71"/>
                </a:solidFill>
                <a:latin typeface="Overlock" panose="02000506030000020004" pitchFamily="2" charset="0"/>
              </a:rPr>
              <a:t>Model Performance after features selection and optimization</a:t>
            </a:r>
          </a:p>
          <a:p>
            <a:pPr algn="l" defTabSz="584200" rtl="0" latinLnBrk="1" hangingPunct="0"/>
            <a:endParaRPr lang="en-US" sz="3200" b="1" dirty="0">
              <a:solidFill>
                <a:srgbClr val="256A71"/>
              </a:solidFill>
              <a:latin typeface="Overlock" panose="02000506030000020004" pitchFamily="2" charset="0"/>
            </a:endParaRPr>
          </a:p>
          <a:p>
            <a:pPr algn="l" defTabSz="584200" rtl="0" latinLnBrk="1" hangingPunct="0"/>
            <a:endParaRPr lang="en-US" sz="3200" b="1" dirty="0">
              <a:solidFill>
                <a:srgbClr val="256A71"/>
              </a:solidFill>
              <a:latin typeface="Overlock" panose="02000506030000020004" pitchFamily="2" charset="0"/>
            </a:endParaRPr>
          </a:p>
          <a:p>
            <a:pPr algn="l" defTabSz="584200" rtl="0" latinLnBrk="1" hangingPunct="0"/>
            <a:endParaRPr lang="en-US" sz="3200" b="1" dirty="0">
              <a:solidFill>
                <a:srgbClr val="256A71"/>
              </a:solidFill>
              <a:latin typeface="Overlock" panose="02000506030000020004" pitchFamily="2" charset="0"/>
            </a:endParaRPr>
          </a:p>
          <a:p>
            <a:pPr algn="l" defTabSz="584200" rtl="0" latinLnBrk="1" hangingPunct="0"/>
            <a:endParaRPr lang="en-US" sz="3200" b="1" dirty="0">
              <a:solidFill>
                <a:srgbClr val="256A71"/>
              </a:solidFill>
              <a:latin typeface="Overlock" panose="02000506030000020004" pitchFamily="2" charset="0"/>
            </a:endParaRPr>
          </a:p>
          <a:p>
            <a:pPr algn="l" defTabSz="584200" rtl="0" latinLnBrk="1" hangingPunct="0"/>
            <a:endParaRPr lang="en-US" sz="3200" b="1" dirty="0">
              <a:solidFill>
                <a:srgbClr val="256A71"/>
              </a:solidFill>
              <a:latin typeface="Overlock" panose="02000506030000020004" pitchFamily="2" charset="0"/>
            </a:endParaRPr>
          </a:p>
          <a:p>
            <a:pPr algn="l" defTabSz="584200" rtl="0" latinLnBrk="1" hangingPunct="0"/>
            <a:endParaRPr lang="en-US" sz="3200" b="1" dirty="0">
              <a:solidFill>
                <a:srgbClr val="256A71"/>
              </a:solidFill>
              <a:latin typeface="Overlock" panose="02000506030000020004" pitchFamily="2" charset="0"/>
            </a:endParaRPr>
          </a:p>
          <a:p>
            <a:pPr algn="l" defTabSz="584200" rtl="0" latinLnBrk="1" hangingPunct="0"/>
            <a:r>
              <a:rPr lang="en-US" sz="3200" b="1" dirty="0">
                <a:solidFill>
                  <a:srgbClr val="256A71"/>
                </a:solidFill>
                <a:latin typeface="Overlock" panose="02000506030000020004" pitchFamily="2" charset="0"/>
              </a:rPr>
              <a:t>Normalization – </a:t>
            </a:r>
            <a:r>
              <a:rPr lang="en-US" sz="3200" dirty="0">
                <a:solidFill>
                  <a:schemeClr val="tx1"/>
                </a:solidFill>
                <a:latin typeface="Overlock" panose="02000506030000020004" pitchFamily="2" charset="0"/>
              </a:rPr>
              <a:t>RMSE 0.33         </a:t>
            </a:r>
            <a:r>
              <a:rPr lang="en-US" sz="3200" b="1" dirty="0">
                <a:solidFill>
                  <a:srgbClr val="256A71"/>
                </a:solidFill>
                <a:latin typeface="Overlock" panose="02000506030000020004" pitchFamily="2" charset="0"/>
              </a:rPr>
              <a:t>Speed</a:t>
            </a:r>
          </a:p>
          <a:p>
            <a:pPr algn="l" defTabSz="584200" rtl="0" latinLnBrk="1" hangingPunct="0"/>
            <a:r>
              <a:rPr lang="en-US" sz="3200" b="1" dirty="0">
                <a:solidFill>
                  <a:srgbClr val="256A71"/>
                </a:solidFill>
                <a:latin typeface="Overlock" panose="02000506030000020004" pitchFamily="2" charset="0"/>
              </a:rPr>
              <a:t>										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>
              <a:solidFill>
                <a:srgbClr val="000000"/>
              </a:solidFill>
              <a:latin typeface="Overlock" panose="02000506030000020004" pitchFamily="2" charset="0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3200" dirty="0">
              <a:solidFill>
                <a:srgbClr val="000000"/>
              </a:solidFill>
              <a:latin typeface="Overlock" panose="0200050603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B5986-7F65-481C-83DF-4B7B516857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677" y="25725639"/>
            <a:ext cx="10409363" cy="28322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22FCBF-9BF2-431B-8818-A02445AA8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8988" y="28982275"/>
            <a:ext cx="5220372" cy="31146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F113D28-CE30-497F-90B8-666FFFFAEB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28919" y="29225095"/>
            <a:ext cx="5852161" cy="23907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D776235-1281-42C8-AA48-D4FE04D1C0B7}"/>
              </a:ext>
            </a:extLst>
          </p:cNvPr>
          <p:cNvSpPr/>
          <p:nvPr/>
        </p:nvSpPr>
        <p:spPr>
          <a:xfrm>
            <a:off x="677423" y="32629592"/>
            <a:ext cx="24248354" cy="32308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9B8D1-AE80-4D79-8229-01AE028FDF21}"/>
              </a:ext>
            </a:extLst>
          </p:cNvPr>
          <p:cNvSpPr txBox="1"/>
          <p:nvPr/>
        </p:nvSpPr>
        <p:spPr>
          <a:xfrm>
            <a:off x="959677" y="32631472"/>
            <a:ext cx="12314363" cy="364407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256A71"/>
                </a:solidFill>
                <a:effectLst/>
                <a:uFillTx/>
                <a:latin typeface="Overlock" panose="02000506030000020004"/>
                <a:sym typeface="Helvetica Light"/>
              </a:rPr>
              <a:t>Future Work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verlock" panose="02000506030000020004"/>
                <a:sym typeface="Helvetica Light"/>
              </a:rPr>
              <a:t>Perform experiments on larger datasets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verlock" panose="02000506030000020004"/>
                <a:sym typeface="Helvetica Light"/>
              </a:rPr>
              <a:t>Add features extracted from textual analysis of news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verlock" panose="02000506030000020004"/>
                <a:sym typeface="Helvetica Light"/>
              </a:rPr>
              <a:t>Consider the classification problem of cross-listed stocks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3600" dirty="0">
                <a:solidFill>
                  <a:schemeClr val="tx1"/>
                </a:solidFill>
                <a:latin typeface="Overlock" panose="02000506030000020004"/>
              </a:rPr>
              <a:t>Perform experiments on other stocks</a:t>
            </a:r>
            <a:endParaRPr kumimoji="0" lang="en-US" sz="3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Overlock" panose="02000506030000020004"/>
              <a:sym typeface="Helvetica Light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Overlock" panose="02000506030000020004"/>
              <a:sym typeface="Helvetica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72EB8-8A6A-4005-B0A5-CDC9B4AE4CA1}"/>
              </a:ext>
            </a:extLst>
          </p:cNvPr>
          <p:cNvSpPr txBox="1"/>
          <p:nvPr/>
        </p:nvSpPr>
        <p:spPr>
          <a:xfrm>
            <a:off x="13368672" y="32718624"/>
            <a:ext cx="10700365" cy="296696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36576" rIns="36576" bIns="36576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256A71"/>
                </a:solidFill>
                <a:effectLst/>
                <a:uFillTx/>
                <a:latin typeface="Overlock" panose="02000506030000020004"/>
                <a:sym typeface="Helvetica Light"/>
              </a:rPr>
              <a:t>Related Work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verlock" panose="02000506030000020004"/>
                <a:sym typeface="Helvetica Light"/>
              </a:rPr>
              <a:t>Classification problem of stocks on single exchange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3600" dirty="0">
                <a:solidFill>
                  <a:schemeClr val="tx1"/>
                </a:solidFill>
                <a:latin typeface="Overlock" panose="02000506030000020004"/>
              </a:rPr>
              <a:t>Analyzing Technical Indicators in stock prediction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verlock" panose="02000506030000020004"/>
                <a:sym typeface="Helvetica Light"/>
              </a:rPr>
              <a:t>Application of Neural Networks in stock prediction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3600" dirty="0">
                <a:solidFill>
                  <a:schemeClr val="tx1"/>
                </a:solidFill>
                <a:latin typeface="Overlock" panose="02000506030000020004"/>
              </a:rPr>
              <a:t>Identify qualitative factors for improved prediction</a:t>
            </a:r>
            <a:endParaRPr kumimoji="0" lang="en-US" sz="3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Overlock" panose="02000506030000020004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6576" tIns="36576" rIns="36576" bIns="36576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6576" tIns="36576" rIns="36576" bIns="36576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6576" tIns="36576" rIns="36576" bIns="36576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6576" tIns="36576" rIns="36576" bIns="36576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327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Helvetica Light</vt:lpstr>
      <vt:lpstr>Helvetica Neue</vt:lpstr>
      <vt:lpstr>Helvetica Neue Bold Condensed</vt:lpstr>
      <vt:lpstr>Helvetica Neue Thin</vt:lpstr>
      <vt:lpstr>Overlock</vt:lpstr>
      <vt:lpstr>Titillium Web</vt:lpstr>
      <vt:lpstr>Wingdings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nithya</dc:creator>
  <cp:lastModifiedBy>Lopa</cp:lastModifiedBy>
  <cp:revision>91</cp:revision>
  <dcterms:modified xsi:type="dcterms:W3CDTF">2017-10-23T16:30:46Z</dcterms:modified>
</cp:coreProperties>
</file>