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MedievalSharp" panose="020B0604020202020204" charset="0"/>
      <p:regular r:id="rId12"/>
    </p:embeddedFont>
    <p:embeddedFont>
      <p:font typeface="Merienda" panose="020B0604020202020204" charset="0"/>
      <p:regular r:id="rId13"/>
      <p:bold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6" d="100"/>
          <a:sy n="146" d="100"/>
        </p:scale>
        <p:origin x="59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1f5780a249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1f5780a249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1f5780a249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1f5780a249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1f5780a249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1f5780a249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1f68f34ee2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1f68f34ee2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1f5780a249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1f5780a249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1f651ef917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1f651ef917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1f5780a249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1f5780a249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1f651ef91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1f651ef91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jp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jp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jp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jp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jp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1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adventurers-arena.vercel.app" TargetMode="External"/><Relationship Id="rId5" Type="http://schemas.openxmlformats.org/officeDocument/2006/relationships/hyperlink" Target="https://github.com/Abhishekgoyal007/Adventurers-Arena" TargetMode="Externa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4">
            <a:alphaModFix amt="50000"/>
          </a:blip>
          <a:stretch>
            <a:fillRect/>
          </a:stretch>
        </p:blipFill>
        <p:spPr>
          <a:xfrm>
            <a:off x="1354" y="0"/>
            <a:ext cx="914129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1293300" y="1553850"/>
            <a:ext cx="6557400" cy="101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C100"/>
                </a:solidFill>
                <a:latin typeface="MedievalSharp"/>
                <a:ea typeface="MedievalSharp"/>
                <a:cs typeface="MedievalSharp"/>
                <a:sym typeface="MedievalSharp"/>
              </a:rPr>
              <a:t>Adventurer's Arena</a:t>
            </a:r>
            <a:endParaRPr>
              <a:solidFill>
                <a:srgbClr val="FFC100"/>
              </a:solidFill>
              <a:latin typeface="MedievalSharp"/>
              <a:ea typeface="MedievalSharp"/>
              <a:cs typeface="MedievalSharp"/>
              <a:sym typeface="MedievalSharp"/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3902900" y="2571750"/>
            <a:ext cx="3587100" cy="3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Merienda"/>
                <a:ea typeface="Merienda"/>
                <a:cs typeface="Merienda"/>
                <a:sym typeface="Merienda"/>
              </a:rPr>
              <a:t>A Two-Player Strategy Board Game</a:t>
            </a:r>
            <a:endParaRPr sz="1800">
              <a:solidFill>
                <a:schemeClr val="lt1"/>
              </a:solidFill>
              <a:latin typeface="Merienda"/>
              <a:ea typeface="Merienda"/>
              <a:cs typeface="Merienda"/>
              <a:sym typeface="Merienda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4868074" y="3150100"/>
            <a:ext cx="3399626" cy="15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Merienda"/>
                <a:ea typeface="Merienda"/>
                <a:cs typeface="Merienda"/>
                <a:sym typeface="Merienda"/>
              </a:rPr>
              <a:t>By Team: </a:t>
            </a:r>
            <a:r>
              <a:rPr lang="en" sz="1800" dirty="0">
                <a:solidFill>
                  <a:schemeClr val="lt1"/>
                </a:solidFill>
                <a:latin typeface="Merienda"/>
                <a:ea typeface="Merienda"/>
                <a:cs typeface="Merienda"/>
                <a:sym typeface="Merienda"/>
              </a:rPr>
              <a:t>ArenaShapers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solidFill>
                <a:schemeClr val="lt1"/>
              </a:solidFill>
              <a:latin typeface="Merienda"/>
              <a:ea typeface="Merienda"/>
              <a:cs typeface="Merienda"/>
              <a:sym typeface="Merienda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Merienda"/>
                <a:ea typeface="Merienda"/>
                <a:cs typeface="Merienda"/>
                <a:sym typeface="Merienda"/>
              </a:rPr>
              <a:t>Members:  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Merienda"/>
                <a:ea typeface="Merienda"/>
                <a:cs typeface="Merienda"/>
                <a:sym typeface="Merienda"/>
              </a:rPr>
              <a:t>Shiv Shakti Rai               	Abhishek Goyal</a:t>
            </a:r>
            <a:endParaRPr sz="1800" dirty="0">
              <a:solidFill>
                <a:schemeClr val="lt1"/>
              </a:solidFill>
              <a:latin typeface="Merienda"/>
              <a:ea typeface="Merienda"/>
              <a:cs typeface="Merienda"/>
              <a:sym typeface="Meriend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4">
            <a:alphaModFix amt="50000"/>
          </a:blip>
          <a:stretch>
            <a:fillRect/>
          </a:stretch>
        </p:blipFill>
        <p:spPr>
          <a:xfrm>
            <a:off x="1350" y="0"/>
            <a:ext cx="914129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>
                <a:solidFill>
                  <a:schemeClr val="lt1"/>
                </a:solidFill>
                <a:latin typeface="MedievalSharp"/>
                <a:ea typeface="MedievalSharp"/>
                <a:cs typeface="MedievalSharp"/>
                <a:sym typeface="MedievalSharp"/>
              </a:rPr>
              <a:t>What is Adventurer's Arena?</a:t>
            </a:r>
            <a:endParaRPr sz="3020">
              <a:solidFill>
                <a:schemeClr val="lt1"/>
              </a:solidFill>
              <a:latin typeface="MedievalSharp"/>
              <a:ea typeface="MedievalSharp"/>
              <a:cs typeface="MedievalSharp"/>
              <a:sym typeface="MedievalSharp"/>
            </a:endParaRPr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311700" y="1298450"/>
            <a:ext cx="6696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lt1"/>
                </a:solidFill>
                <a:latin typeface="Merienda"/>
                <a:ea typeface="Merienda"/>
                <a:cs typeface="Merienda"/>
                <a:sym typeface="Merienda"/>
              </a:rPr>
              <a:t>Adventurer's Arena</a:t>
            </a:r>
            <a:r>
              <a:rPr lang="en" sz="1300">
                <a:solidFill>
                  <a:schemeClr val="lt1"/>
                </a:solidFill>
                <a:latin typeface="Merienda"/>
                <a:ea typeface="Merienda"/>
                <a:cs typeface="Merienda"/>
                <a:sym typeface="Merienda"/>
              </a:rPr>
              <a:t> is a strategic two-player, turn-based board game that emphasizes skillful planning, piece management, and tactical combat.</a:t>
            </a:r>
            <a:endParaRPr sz="1300">
              <a:solidFill>
                <a:schemeClr val="lt1"/>
              </a:solidFill>
              <a:latin typeface="Merienda"/>
              <a:ea typeface="Merienda"/>
              <a:cs typeface="Merienda"/>
              <a:sym typeface="Meriend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300">
              <a:solidFill>
                <a:schemeClr val="lt1"/>
              </a:solidFill>
              <a:latin typeface="Merienda"/>
              <a:ea typeface="Merienda"/>
              <a:cs typeface="Merienda"/>
              <a:sym typeface="Meriend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lt1"/>
                </a:solidFill>
                <a:latin typeface="Merienda"/>
                <a:ea typeface="Merienda"/>
                <a:cs typeface="Merienda"/>
                <a:sym typeface="Merienda"/>
              </a:rPr>
              <a:t>Turn-Based Strategy: </a:t>
            </a:r>
            <a:r>
              <a:rPr lang="en" sz="1300">
                <a:solidFill>
                  <a:schemeClr val="lt1"/>
                </a:solidFill>
                <a:latin typeface="Merienda"/>
                <a:ea typeface="Merienda"/>
                <a:cs typeface="Merienda"/>
                <a:sym typeface="Merienda"/>
              </a:rPr>
              <a:t>Each player takes turns deploying, moving, or attacking with their pieces on the battlefield. </a:t>
            </a:r>
            <a:endParaRPr sz="1300">
              <a:solidFill>
                <a:schemeClr val="lt1"/>
              </a:solidFill>
              <a:latin typeface="Merienda"/>
              <a:ea typeface="Merienda"/>
              <a:cs typeface="Merienda"/>
              <a:sym typeface="Meriend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300">
              <a:solidFill>
                <a:schemeClr val="lt1"/>
              </a:solidFill>
              <a:latin typeface="Merienda"/>
              <a:ea typeface="Merienda"/>
              <a:cs typeface="Merienda"/>
              <a:sym typeface="Meriend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lt1"/>
                </a:solidFill>
                <a:latin typeface="Merienda"/>
                <a:ea typeface="Merienda"/>
                <a:cs typeface="Merienda"/>
                <a:sym typeface="Merienda"/>
              </a:rPr>
              <a:t>Board of Battlefield: </a:t>
            </a:r>
            <a:r>
              <a:rPr lang="en" sz="1300">
                <a:solidFill>
                  <a:schemeClr val="lt1"/>
                </a:solidFill>
                <a:latin typeface="Merienda"/>
                <a:ea typeface="Merienda"/>
                <a:cs typeface="Merienda"/>
                <a:sym typeface="Merienda"/>
              </a:rPr>
              <a:t>The board’s layout encourages players to think strategically about positioning, as adjacency, unoccupied nodes, and movement range dictate possible actions.</a:t>
            </a:r>
            <a:endParaRPr sz="1300">
              <a:solidFill>
                <a:schemeClr val="lt1"/>
              </a:solidFill>
              <a:latin typeface="Merienda"/>
              <a:ea typeface="Merienda"/>
              <a:cs typeface="Merienda"/>
              <a:sym typeface="Meriend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300">
              <a:solidFill>
                <a:schemeClr val="lt1"/>
              </a:solidFill>
              <a:latin typeface="Merienda"/>
              <a:ea typeface="Merienda"/>
              <a:cs typeface="Merienda"/>
              <a:sym typeface="Merienda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300">
              <a:solidFill>
                <a:schemeClr val="lt1"/>
              </a:solidFill>
              <a:latin typeface="Merienda"/>
              <a:ea typeface="Merienda"/>
              <a:cs typeface="Merienda"/>
              <a:sym typeface="Merienda"/>
            </a:endParaRPr>
          </a:p>
        </p:txBody>
      </p:sp>
      <p:sp>
        <p:nvSpPr>
          <p:cNvPr id="65" name="Google Shape;65;p14"/>
          <p:cNvSpPr/>
          <p:nvPr/>
        </p:nvSpPr>
        <p:spPr>
          <a:xfrm rot="10800000" flipH="1">
            <a:off x="0" y="100"/>
            <a:ext cx="889800" cy="549000"/>
          </a:xfrm>
          <a:prstGeom prst="rtTriangl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 rotWithShape="1">
          <a:blip r:embed="rId5">
            <a:alphaModFix/>
          </a:blip>
          <a:srcRect l="11351" r="11320"/>
          <a:stretch/>
        </p:blipFill>
        <p:spPr>
          <a:xfrm>
            <a:off x="7677150" y="2439425"/>
            <a:ext cx="1153800" cy="22437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sp>
        <p:nvSpPr>
          <p:cNvPr id="67" name="Google Shape;67;p14"/>
          <p:cNvSpPr/>
          <p:nvPr/>
        </p:nvSpPr>
        <p:spPr>
          <a:xfrm flipH="1">
            <a:off x="6817350" y="3600450"/>
            <a:ext cx="2325300" cy="1543200"/>
          </a:xfrm>
          <a:prstGeom prst="rtTriangl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5"/>
          <p:cNvPicPr preferRelativeResize="0"/>
          <p:nvPr/>
        </p:nvPicPr>
        <p:blipFill>
          <a:blip r:embed="rId4">
            <a:alphaModFix amt="50000"/>
          </a:blip>
          <a:stretch>
            <a:fillRect/>
          </a:stretch>
        </p:blipFill>
        <p:spPr>
          <a:xfrm>
            <a:off x="0" y="0"/>
            <a:ext cx="914129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>
                <a:solidFill>
                  <a:schemeClr val="lt1"/>
                </a:solidFill>
                <a:latin typeface="MedievalSharp"/>
                <a:ea typeface="MedievalSharp"/>
                <a:cs typeface="MedievalSharp"/>
                <a:sym typeface="MedievalSharp"/>
              </a:rPr>
              <a:t>Why Create Adventurer's Arena?</a:t>
            </a:r>
            <a:endParaRPr sz="3020">
              <a:solidFill>
                <a:schemeClr val="lt1"/>
              </a:solidFill>
              <a:latin typeface="MedievalSharp"/>
              <a:ea typeface="MedievalSharp"/>
              <a:cs typeface="MedievalSharp"/>
              <a:sym typeface="MedievalSharp"/>
            </a:endParaRPr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>
            <a:off x="311700" y="1229175"/>
            <a:ext cx="6896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lt1"/>
                </a:solidFill>
                <a:latin typeface="Merienda"/>
                <a:ea typeface="Merienda"/>
                <a:cs typeface="Merienda"/>
                <a:sym typeface="Merienda"/>
              </a:rPr>
              <a:t>Modernizing Classics</a:t>
            </a:r>
            <a:r>
              <a:rPr lang="en" sz="1300">
                <a:solidFill>
                  <a:schemeClr val="lt1"/>
                </a:solidFill>
                <a:latin typeface="Merienda"/>
                <a:ea typeface="Merienda"/>
                <a:cs typeface="Merienda"/>
                <a:sym typeface="Merienda"/>
              </a:rPr>
              <a:t>: Combines the nostalgia of classic board games with unique pieces.</a:t>
            </a:r>
            <a:endParaRPr sz="1300">
              <a:solidFill>
                <a:schemeClr val="lt1"/>
              </a:solidFill>
              <a:latin typeface="Merienda"/>
              <a:ea typeface="Merienda"/>
              <a:cs typeface="Merienda"/>
              <a:sym typeface="Meriend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300">
              <a:solidFill>
                <a:schemeClr val="lt1"/>
              </a:solidFill>
              <a:latin typeface="Merienda"/>
              <a:ea typeface="Merienda"/>
              <a:cs typeface="Merienda"/>
              <a:sym typeface="Meriend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lt1"/>
                </a:solidFill>
                <a:latin typeface="Merienda"/>
                <a:ea typeface="Merienda"/>
                <a:cs typeface="Merienda"/>
                <a:sym typeface="Merienda"/>
              </a:rPr>
              <a:t>Accessibility</a:t>
            </a:r>
            <a:r>
              <a:rPr lang="en" sz="1300">
                <a:solidFill>
                  <a:schemeClr val="lt1"/>
                </a:solidFill>
                <a:latin typeface="Merienda"/>
                <a:ea typeface="Merienda"/>
                <a:cs typeface="Merienda"/>
                <a:sym typeface="Merienda"/>
              </a:rPr>
              <a:t>: Can be played anywhere with anyone</a:t>
            </a:r>
            <a:endParaRPr sz="1300">
              <a:solidFill>
                <a:schemeClr val="lt1"/>
              </a:solidFill>
              <a:latin typeface="Merienda"/>
              <a:ea typeface="Merienda"/>
              <a:cs typeface="Merienda"/>
              <a:sym typeface="Meriend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300">
              <a:solidFill>
                <a:schemeClr val="lt1"/>
              </a:solidFill>
              <a:latin typeface="Merienda"/>
              <a:ea typeface="Merienda"/>
              <a:cs typeface="Merienda"/>
              <a:sym typeface="Meriend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lt1"/>
                </a:solidFill>
                <a:latin typeface="Merienda"/>
                <a:ea typeface="Merienda"/>
                <a:cs typeface="Merienda"/>
                <a:sym typeface="Merienda"/>
              </a:rPr>
              <a:t>Skill Development</a:t>
            </a:r>
            <a:r>
              <a:rPr lang="en" sz="1300">
                <a:solidFill>
                  <a:schemeClr val="lt1"/>
                </a:solidFill>
                <a:latin typeface="Merienda"/>
                <a:ea typeface="Merienda"/>
                <a:cs typeface="Merienda"/>
                <a:sym typeface="Merienda"/>
              </a:rPr>
              <a:t>: Enhances critical thinking, strategy, and creativity.</a:t>
            </a:r>
            <a:endParaRPr sz="1300">
              <a:solidFill>
                <a:schemeClr val="lt1"/>
              </a:solidFill>
              <a:latin typeface="Merienda"/>
              <a:ea typeface="Merienda"/>
              <a:cs typeface="Merienda"/>
              <a:sym typeface="Meriend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300">
              <a:solidFill>
                <a:schemeClr val="lt1"/>
              </a:solidFill>
              <a:latin typeface="Merienda"/>
              <a:ea typeface="Merienda"/>
              <a:cs typeface="Merienda"/>
              <a:sym typeface="Merienda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 b="1">
                <a:solidFill>
                  <a:schemeClr val="lt1"/>
                </a:solidFill>
                <a:latin typeface="Merienda"/>
                <a:ea typeface="Merienda"/>
                <a:cs typeface="Merienda"/>
                <a:sym typeface="Merienda"/>
              </a:rPr>
              <a:t>Rising Demand</a:t>
            </a:r>
            <a:r>
              <a:rPr lang="en" sz="1300">
                <a:solidFill>
                  <a:schemeClr val="lt1"/>
                </a:solidFill>
                <a:latin typeface="Merienda"/>
                <a:ea typeface="Merienda"/>
                <a:cs typeface="Merienda"/>
                <a:sym typeface="Merienda"/>
              </a:rPr>
              <a:t>: Aligns with the growing trend of web3-based gaming</a:t>
            </a:r>
            <a:endParaRPr sz="2000">
              <a:solidFill>
                <a:schemeClr val="lt1"/>
              </a:solidFill>
              <a:latin typeface="Merienda"/>
              <a:ea typeface="Merienda"/>
              <a:cs typeface="Merienda"/>
              <a:sym typeface="Merienda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 rotWithShape="1">
          <a:blip r:embed="rId5">
            <a:alphaModFix/>
          </a:blip>
          <a:srcRect l="13895" r="24318"/>
          <a:stretch/>
        </p:blipFill>
        <p:spPr>
          <a:xfrm>
            <a:off x="7678500" y="2439425"/>
            <a:ext cx="1153800" cy="24885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sp>
        <p:nvSpPr>
          <p:cNvPr id="76" name="Google Shape;76;p15"/>
          <p:cNvSpPr/>
          <p:nvPr/>
        </p:nvSpPr>
        <p:spPr>
          <a:xfrm flipH="1">
            <a:off x="6818700" y="3600450"/>
            <a:ext cx="2325300" cy="1543200"/>
          </a:xfrm>
          <a:prstGeom prst="rtTriangl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5"/>
          <p:cNvSpPr/>
          <p:nvPr/>
        </p:nvSpPr>
        <p:spPr>
          <a:xfrm rot="10800000" flipH="1">
            <a:off x="0" y="100"/>
            <a:ext cx="889800" cy="549000"/>
          </a:xfrm>
          <a:prstGeom prst="rtTriangl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6"/>
          <p:cNvPicPr preferRelativeResize="0"/>
          <p:nvPr/>
        </p:nvPicPr>
        <p:blipFill>
          <a:blip r:embed="rId4">
            <a:alphaModFix amt="50000"/>
          </a:blip>
          <a:stretch>
            <a:fillRect/>
          </a:stretch>
        </p:blipFill>
        <p:spPr>
          <a:xfrm>
            <a:off x="0" y="0"/>
            <a:ext cx="914129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>
          <a:xfrm>
            <a:off x="310350" y="4401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>
                <a:solidFill>
                  <a:schemeClr val="lt1"/>
                </a:solidFill>
                <a:latin typeface="MedievalSharp"/>
                <a:ea typeface="MedievalSharp"/>
                <a:cs typeface="MedievalSharp"/>
                <a:sym typeface="MedievalSharp"/>
              </a:rPr>
              <a:t>Tech Stack</a:t>
            </a:r>
            <a:endParaRPr sz="3020">
              <a:solidFill>
                <a:schemeClr val="lt1"/>
              </a:solidFill>
              <a:latin typeface="MedievalSharp"/>
              <a:ea typeface="MedievalSharp"/>
              <a:cs typeface="MedievalSharp"/>
              <a:sym typeface="MedievalSharp"/>
            </a:endParaRPr>
          </a:p>
        </p:txBody>
      </p:sp>
      <p:sp>
        <p:nvSpPr>
          <p:cNvPr id="84" name="Google Shape;84;p16"/>
          <p:cNvSpPr txBox="1">
            <a:spLocks noGrp="1"/>
          </p:cNvSpPr>
          <p:nvPr>
            <p:ph type="body" idx="1"/>
          </p:nvPr>
        </p:nvSpPr>
        <p:spPr>
          <a:xfrm>
            <a:off x="310350" y="1225000"/>
            <a:ext cx="7453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300" b="1">
                <a:solidFill>
                  <a:schemeClr val="lt1"/>
                </a:solidFill>
                <a:latin typeface="Merienda"/>
                <a:ea typeface="Merienda"/>
                <a:cs typeface="Merienda"/>
                <a:sym typeface="Merienda"/>
              </a:rPr>
              <a:t>Frontend</a:t>
            </a:r>
            <a:r>
              <a:rPr lang="en" sz="1300">
                <a:solidFill>
                  <a:schemeClr val="lt1"/>
                </a:solidFill>
                <a:latin typeface="Merienda"/>
                <a:ea typeface="Merienda"/>
                <a:cs typeface="Merienda"/>
                <a:sym typeface="Merienda"/>
              </a:rPr>
              <a:t>:</a:t>
            </a:r>
            <a:endParaRPr sz="1300">
              <a:solidFill>
                <a:schemeClr val="lt1"/>
              </a:solidFill>
              <a:latin typeface="Merienda"/>
              <a:ea typeface="Merienda"/>
              <a:cs typeface="Merienda"/>
              <a:sym typeface="Merienda"/>
            </a:endParaRPr>
          </a:p>
          <a:p>
            <a:pPr marL="457200" lvl="0" indent="-31115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 sz="1300" b="1">
                <a:solidFill>
                  <a:schemeClr val="lt1"/>
                </a:solidFill>
                <a:latin typeface="Merienda"/>
                <a:ea typeface="Merienda"/>
                <a:cs typeface="Merienda"/>
                <a:sym typeface="Merienda"/>
              </a:rPr>
              <a:t>Vite( React )</a:t>
            </a:r>
            <a:r>
              <a:rPr lang="en" sz="1300">
                <a:solidFill>
                  <a:schemeClr val="lt1"/>
                </a:solidFill>
                <a:latin typeface="Merienda"/>
                <a:ea typeface="Merienda"/>
                <a:cs typeface="Merienda"/>
                <a:sym typeface="Merienda"/>
              </a:rPr>
              <a:t>: For creating an engaging and interactive user interface.</a:t>
            </a:r>
            <a:endParaRPr sz="1300">
              <a:solidFill>
                <a:schemeClr val="lt1"/>
              </a:solidFill>
              <a:latin typeface="Merienda"/>
              <a:ea typeface="Merienda"/>
              <a:cs typeface="Merienda"/>
              <a:sym typeface="Merienda"/>
            </a:endParaRP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 sz="1300" b="1">
                <a:solidFill>
                  <a:schemeClr val="lt1"/>
                </a:solidFill>
                <a:latin typeface="Merienda"/>
                <a:ea typeface="Merienda"/>
                <a:cs typeface="Merienda"/>
                <a:sym typeface="Merienda"/>
              </a:rPr>
              <a:t>React Router</a:t>
            </a:r>
            <a:r>
              <a:rPr lang="en" sz="1300">
                <a:solidFill>
                  <a:schemeClr val="lt1"/>
                </a:solidFill>
                <a:latin typeface="Merienda"/>
                <a:ea typeface="Merienda"/>
                <a:cs typeface="Merienda"/>
                <a:sym typeface="Merienda"/>
              </a:rPr>
              <a:t>: Enables smooth navigation across game features.</a:t>
            </a:r>
            <a:endParaRPr sz="1300">
              <a:solidFill>
                <a:schemeClr val="lt1"/>
              </a:solidFill>
              <a:latin typeface="Merienda"/>
              <a:ea typeface="Merienda"/>
              <a:cs typeface="Merienda"/>
              <a:sym typeface="Merienda"/>
            </a:endParaRPr>
          </a:p>
          <a:p>
            <a:pPr marL="45720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300">
              <a:solidFill>
                <a:schemeClr val="lt1"/>
              </a:solidFill>
              <a:latin typeface="Merienda"/>
              <a:ea typeface="Merienda"/>
              <a:cs typeface="Merienda"/>
              <a:sym typeface="Merienda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300" b="1">
                <a:solidFill>
                  <a:schemeClr val="lt1"/>
                </a:solidFill>
                <a:latin typeface="Merienda"/>
                <a:ea typeface="Merienda"/>
                <a:cs typeface="Merienda"/>
                <a:sym typeface="Merienda"/>
              </a:rPr>
              <a:t>Backend</a:t>
            </a:r>
            <a:r>
              <a:rPr lang="en" sz="1300">
                <a:solidFill>
                  <a:schemeClr val="lt1"/>
                </a:solidFill>
                <a:latin typeface="Merienda"/>
                <a:ea typeface="Merienda"/>
                <a:cs typeface="Merienda"/>
                <a:sym typeface="Merienda"/>
              </a:rPr>
              <a:t>:</a:t>
            </a:r>
            <a:endParaRPr sz="1300">
              <a:solidFill>
                <a:schemeClr val="lt1"/>
              </a:solidFill>
              <a:latin typeface="Merienda"/>
              <a:ea typeface="Merienda"/>
              <a:cs typeface="Merienda"/>
              <a:sym typeface="Merienda"/>
            </a:endParaRPr>
          </a:p>
          <a:p>
            <a:pPr marL="457200" lvl="0" indent="-31115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 sz="1300" b="1">
                <a:solidFill>
                  <a:schemeClr val="lt1"/>
                </a:solidFill>
                <a:latin typeface="Merienda"/>
                <a:ea typeface="Merienda"/>
                <a:cs typeface="Merienda"/>
                <a:sym typeface="Merienda"/>
              </a:rPr>
              <a:t>Node.js</a:t>
            </a:r>
            <a:r>
              <a:rPr lang="en" sz="1300">
                <a:solidFill>
                  <a:schemeClr val="lt1"/>
                </a:solidFill>
                <a:latin typeface="Merienda"/>
                <a:ea typeface="Merienda"/>
                <a:cs typeface="Merienda"/>
                <a:sym typeface="Merienda"/>
              </a:rPr>
              <a:t>: Handles real-time gameplay mechanics, room creation, and endpoints.</a:t>
            </a:r>
            <a:endParaRPr sz="1300">
              <a:solidFill>
                <a:schemeClr val="lt1"/>
              </a:solidFill>
              <a:latin typeface="Merienda"/>
              <a:ea typeface="Merienda"/>
              <a:cs typeface="Merienda"/>
              <a:sym typeface="Merienda"/>
            </a:endParaRP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ienda"/>
              <a:buChar char="●"/>
            </a:pPr>
            <a:r>
              <a:rPr lang="en" sz="1300">
                <a:solidFill>
                  <a:schemeClr val="lt1"/>
                </a:solidFill>
                <a:latin typeface="Merienda"/>
                <a:ea typeface="Merienda"/>
                <a:cs typeface="Merienda"/>
                <a:sym typeface="Merienda"/>
              </a:rPr>
              <a:t>Express: Manages HTTP server functionality</a:t>
            </a:r>
            <a:endParaRPr sz="1300">
              <a:solidFill>
                <a:schemeClr val="lt1"/>
              </a:solidFill>
              <a:latin typeface="Merienda"/>
              <a:ea typeface="Merienda"/>
              <a:cs typeface="Merienda"/>
              <a:sym typeface="Merienda"/>
            </a:endParaRP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 sz="1300" b="1">
                <a:solidFill>
                  <a:schemeClr val="lt1"/>
                </a:solidFill>
                <a:latin typeface="Merienda"/>
                <a:ea typeface="Merienda"/>
                <a:cs typeface="Merienda"/>
                <a:sym typeface="Merienda"/>
              </a:rPr>
              <a:t>Socket.io</a:t>
            </a:r>
            <a:r>
              <a:rPr lang="en" sz="1300">
                <a:solidFill>
                  <a:schemeClr val="lt1"/>
                </a:solidFill>
                <a:latin typeface="Merienda"/>
                <a:ea typeface="Merienda"/>
                <a:cs typeface="Merienda"/>
                <a:sym typeface="Merienda"/>
              </a:rPr>
              <a:t>: Facilitates real-time communication for multiplayer gameplay.</a:t>
            </a:r>
            <a:endParaRPr sz="1300">
              <a:solidFill>
                <a:schemeClr val="lt1"/>
              </a:solidFill>
              <a:latin typeface="Merienda"/>
              <a:ea typeface="Merienda"/>
              <a:cs typeface="Merienda"/>
              <a:sym typeface="Merienda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endParaRPr sz="1300">
              <a:solidFill>
                <a:schemeClr val="lt1"/>
              </a:solidFill>
              <a:latin typeface="Merienda"/>
              <a:ea typeface="Merienda"/>
              <a:cs typeface="Merienda"/>
              <a:sym typeface="Merienda"/>
            </a:endParaRPr>
          </a:p>
        </p:txBody>
      </p:sp>
      <p:pic>
        <p:nvPicPr>
          <p:cNvPr id="85" name="Google Shape;85;p16"/>
          <p:cNvPicPr preferRelativeResize="0"/>
          <p:nvPr/>
        </p:nvPicPr>
        <p:blipFill rotWithShape="1">
          <a:blip r:embed="rId5">
            <a:alphaModFix/>
          </a:blip>
          <a:srcRect l="13524" r="13524"/>
          <a:stretch/>
        </p:blipFill>
        <p:spPr>
          <a:xfrm>
            <a:off x="7678500" y="2439425"/>
            <a:ext cx="1153800" cy="23796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sp>
        <p:nvSpPr>
          <p:cNvPr id="86" name="Google Shape;86;p16"/>
          <p:cNvSpPr/>
          <p:nvPr/>
        </p:nvSpPr>
        <p:spPr>
          <a:xfrm flipH="1">
            <a:off x="6818700" y="3600450"/>
            <a:ext cx="2325300" cy="1543200"/>
          </a:xfrm>
          <a:prstGeom prst="rtTriangl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6"/>
          <p:cNvSpPr/>
          <p:nvPr/>
        </p:nvSpPr>
        <p:spPr>
          <a:xfrm rot="10800000" flipH="1">
            <a:off x="0" y="100"/>
            <a:ext cx="889800" cy="549000"/>
          </a:xfrm>
          <a:prstGeom prst="rtTriangl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7"/>
          <p:cNvPicPr preferRelativeResize="0"/>
          <p:nvPr/>
        </p:nvPicPr>
        <p:blipFill>
          <a:blip r:embed="rId4">
            <a:alphaModFix amt="50000"/>
          </a:blip>
          <a:stretch>
            <a:fillRect/>
          </a:stretch>
        </p:blipFill>
        <p:spPr>
          <a:xfrm>
            <a:off x="0" y="0"/>
            <a:ext cx="914129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 txBox="1">
            <a:spLocks noGrp="1"/>
          </p:cNvSpPr>
          <p:nvPr>
            <p:ph type="title"/>
          </p:nvPr>
        </p:nvSpPr>
        <p:spPr>
          <a:xfrm>
            <a:off x="310350" y="4470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>
                <a:solidFill>
                  <a:schemeClr val="lt1"/>
                </a:solidFill>
                <a:latin typeface="MedievalSharp"/>
                <a:ea typeface="MedievalSharp"/>
                <a:cs typeface="MedievalSharp"/>
                <a:sym typeface="MedievalSharp"/>
              </a:rPr>
              <a:t>Tech Stack</a:t>
            </a:r>
            <a:endParaRPr sz="3020">
              <a:solidFill>
                <a:schemeClr val="lt1"/>
              </a:solidFill>
              <a:latin typeface="MedievalSharp"/>
              <a:ea typeface="MedievalSharp"/>
              <a:cs typeface="MedievalSharp"/>
              <a:sym typeface="MedievalSharp"/>
            </a:endParaRPr>
          </a:p>
        </p:txBody>
      </p:sp>
      <p:sp>
        <p:nvSpPr>
          <p:cNvPr id="94" name="Google Shape;94;p17"/>
          <p:cNvSpPr txBox="1">
            <a:spLocks noGrp="1"/>
          </p:cNvSpPr>
          <p:nvPr>
            <p:ph type="body" idx="1"/>
          </p:nvPr>
        </p:nvSpPr>
        <p:spPr>
          <a:xfrm>
            <a:off x="310350" y="1308400"/>
            <a:ext cx="7098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300" b="1" dirty="0">
                <a:solidFill>
                  <a:schemeClr val="lt1"/>
                </a:solidFill>
                <a:latin typeface="Merienda"/>
                <a:ea typeface="Merienda"/>
                <a:cs typeface="Merienda"/>
                <a:sym typeface="Merienda"/>
              </a:rPr>
              <a:t>Smart Contracts and blockchain</a:t>
            </a:r>
            <a:r>
              <a:rPr lang="en" sz="1300" dirty="0">
                <a:solidFill>
                  <a:schemeClr val="lt1"/>
                </a:solidFill>
                <a:latin typeface="Merienda"/>
                <a:ea typeface="Merienda"/>
                <a:cs typeface="Merienda"/>
                <a:sym typeface="Merienda"/>
              </a:rPr>
              <a:t>:</a:t>
            </a:r>
            <a:endParaRPr sz="1300" dirty="0">
              <a:solidFill>
                <a:schemeClr val="lt1"/>
              </a:solidFill>
              <a:latin typeface="Merienda"/>
              <a:ea typeface="Merienda"/>
              <a:cs typeface="Merienda"/>
              <a:sym typeface="Merienda"/>
            </a:endParaRPr>
          </a:p>
          <a:p>
            <a:pPr marL="457200" lvl="0" indent="-31115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 sz="1300" b="1" dirty="0">
                <a:solidFill>
                  <a:schemeClr val="lt1"/>
                </a:solidFill>
                <a:latin typeface="Merienda"/>
                <a:ea typeface="Merienda"/>
                <a:cs typeface="Merienda"/>
                <a:sym typeface="Merienda"/>
              </a:rPr>
              <a:t>Foundry</a:t>
            </a:r>
            <a:r>
              <a:rPr lang="en" sz="1300" dirty="0">
                <a:solidFill>
                  <a:schemeClr val="lt1"/>
                </a:solidFill>
                <a:latin typeface="Merienda"/>
                <a:ea typeface="Merienda"/>
                <a:cs typeface="Merienda"/>
                <a:sym typeface="Merienda"/>
              </a:rPr>
              <a:t>: Creation, testing and deployment of smart contracts</a:t>
            </a:r>
            <a:endParaRPr sz="1300" dirty="0">
              <a:solidFill>
                <a:schemeClr val="lt1"/>
              </a:solidFill>
              <a:latin typeface="Merienda"/>
              <a:ea typeface="Merienda"/>
              <a:cs typeface="Merienda"/>
              <a:sym typeface="Merienda"/>
            </a:endParaRP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 sz="1300" b="1" dirty="0">
                <a:solidFill>
                  <a:schemeClr val="lt1"/>
                </a:solidFill>
                <a:latin typeface="Merienda"/>
                <a:ea typeface="Merienda"/>
                <a:cs typeface="Merienda"/>
                <a:sym typeface="Merienda"/>
              </a:rPr>
              <a:t>Etherlink Testnet: </a:t>
            </a:r>
            <a:r>
              <a:rPr lang="en" sz="1300" dirty="0">
                <a:solidFill>
                  <a:schemeClr val="lt1"/>
                </a:solidFill>
                <a:latin typeface="Merienda"/>
                <a:ea typeface="Merienda"/>
                <a:cs typeface="Merienda"/>
                <a:sym typeface="Merienda"/>
              </a:rPr>
              <a:t>The chain </a:t>
            </a:r>
            <a:r>
              <a:rPr lang="en-US" sz="1300" dirty="0">
                <a:solidFill>
                  <a:schemeClr val="lt1"/>
                </a:solidFill>
                <a:latin typeface="Merienda"/>
                <a:ea typeface="Merienda"/>
                <a:cs typeface="Merienda"/>
                <a:sym typeface="Merienda"/>
              </a:rPr>
              <a:t>on which the game is deployed</a:t>
            </a:r>
            <a:endParaRPr sz="1300" dirty="0">
              <a:solidFill>
                <a:schemeClr val="lt1"/>
              </a:solidFill>
              <a:latin typeface="Merienda"/>
              <a:ea typeface="Merienda"/>
              <a:cs typeface="Merienda"/>
              <a:sym typeface="Merienda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300" dirty="0">
              <a:solidFill>
                <a:schemeClr val="lt1"/>
              </a:solidFill>
              <a:latin typeface="Merienda"/>
              <a:ea typeface="Merienda"/>
              <a:cs typeface="Merienda"/>
              <a:sym typeface="Merienda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300" b="1" dirty="0">
                <a:solidFill>
                  <a:schemeClr val="lt1"/>
                </a:solidFill>
                <a:latin typeface="Merienda"/>
                <a:ea typeface="Merienda"/>
                <a:cs typeface="Merienda"/>
                <a:sym typeface="Merienda"/>
              </a:rPr>
              <a:t>Blockchain Connection</a:t>
            </a:r>
            <a:r>
              <a:rPr lang="en" sz="1300" dirty="0">
                <a:solidFill>
                  <a:schemeClr val="lt1"/>
                </a:solidFill>
                <a:latin typeface="Merienda"/>
                <a:ea typeface="Merienda"/>
                <a:cs typeface="Merienda"/>
                <a:sym typeface="Merienda"/>
              </a:rPr>
              <a:t>:</a:t>
            </a:r>
            <a:endParaRPr sz="1300" dirty="0">
              <a:solidFill>
                <a:schemeClr val="lt1"/>
              </a:solidFill>
              <a:latin typeface="Merienda"/>
              <a:ea typeface="Merienda"/>
              <a:cs typeface="Merienda"/>
              <a:sym typeface="Merienda"/>
            </a:endParaRPr>
          </a:p>
          <a:p>
            <a:pPr marL="457200" lvl="0" indent="-31115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n" sz="1300" b="1" dirty="0">
                <a:solidFill>
                  <a:schemeClr val="lt1"/>
                </a:solidFill>
                <a:latin typeface="Merienda"/>
                <a:ea typeface="Merienda"/>
                <a:cs typeface="Merienda"/>
                <a:sym typeface="Merienda"/>
              </a:rPr>
              <a:t>Ethers</a:t>
            </a:r>
            <a:r>
              <a:rPr lang="en" sz="1300" dirty="0">
                <a:solidFill>
                  <a:schemeClr val="lt1"/>
                </a:solidFill>
                <a:latin typeface="Merienda"/>
                <a:ea typeface="Merienda"/>
                <a:cs typeface="Merienda"/>
                <a:sym typeface="Merienda"/>
              </a:rPr>
              <a:t>: Setting up connection to contracts.</a:t>
            </a:r>
            <a:endParaRPr sz="1300" dirty="0">
              <a:solidFill>
                <a:schemeClr val="lt1"/>
              </a:solidFill>
              <a:latin typeface="Merienda"/>
              <a:ea typeface="Merienda"/>
              <a:cs typeface="Merienda"/>
              <a:sym typeface="Merienda"/>
            </a:endParaRPr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ienda"/>
              <a:buChar char="●"/>
            </a:pPr>
            <a:r>
              <a:rPr lang="en" sz="1300" b="1" dirty="0">
                <a:solidFill>
                  <a:schemeClr val="lt1"/>
                </a:solidFill>
                <a:latin typeface="Merienda"/>
                <a:ea typeface="Merienda"/>
                <a:cs typeface="Merienda"/>
                <a:sym typeface="Merienda"/>
              </a:rPr>
              <a:t>Alchemy SDK</a:t>
            </a:r>
            <a:r>
              <a:rPr lang="en" sz="1300" dirty="0">
                <a:solidFill>
                  <a:schemeClr val="lt1"/>
                </a:solidFill>
                <a:latin typeface="Merienda"/>
                <a:ea typeface="Merienda"/>
                <a:cs typeface="Merienda"/>
                <a:sym typeface="Merienda"/>
              </a:rPr>
              <a:t>: Integration of Shape Keys NFTs.</a:t>
            </a:r>
            <a:endParaRPr sz="1300" dirty="0">
              <a:solidFill>
                <a:schemeClr val="lt1"/>
              </a:solidFill>
              <a:latin typeface="Merienda"/>
              <a:ea typeface="Merienda"/>
              <a:cs typeface="Merienda"/>
              <a:sym typeface="Merienda"/>
            </a:endParaRPr>
          </a:p>
        </p:txBody>
      </p:sp>
      <p:pic>
        <p:nvPicPr>
          <p:cNvPr id="95" name="Google Shape;95;p17"/>
          <p:cNvPicPr preferRelativeResize="0"/>
          <p:nvPr/>
        </p:nvPicPr>
        <p:blipFill rotWithShape="1">
          <a:blip r:embed="rId5">
            <a:alphaModFix/>
          </a:blip>
          <a:srcRect l="13524" r="13524"/>
          <a:stretch/>
        </p:blipFill>
        <p:spPr>
          <a:xfrm>
            <a:off x="7678500" y="2439425"/>
            <a:ext cx="1153800" cy="23796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sp>
        <p:nvSpPr>
          <p:cNvPr id="96" name="Google Shape;96;p17"/>
          <p:cNvSpPr/>
          <p:nvPr/>
        </p:nvSpPr>
        <p:spPr>
          <a:xfrm flipH="1">
            <a:off x="6818700" y="3600450"/>
            <a:ext cx="2325300" cy="1543200"/>
          </a:xfrm>
          <a:prstGeom prst="rtTriangl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7"/>
          <p:cNvSpPr/>
          <p:nvPr/>
        </p:nvSpPr>
        <p:spPr>
          <a:xfrm rot="10800000" flipH="1">
            <a:off x="0" y="100"/>
            <a:ext cx="889800" cy="549000"/>
          </a:xfrm>
          <a:prstGeom prst="rtTriangl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8"/>
          <p:cNvPicPr preferRelativeResize="0"/>
          <p:nvPr/>
        </p:nvPicPr>
        <p:blipFill>
          <a:blip r:embed="rId4">
            <a:alphaModFix amt="50000"/>
          </a:blip>
          <a:stretch>
            <a:fillRect/>
          </a:stretch>
        </p:blipFill>
        <p:spPr>
          <a:xfrm>
            <a:off x="0" y="0"/>
            <a:ext cx="914129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>
                <a:solidFill>
                  <a:schemeClr val="lt1"/>
                </a:solidFill>
                <a:latin typeface="MedievalSharp"/>
                <a:ea typeface="MedievalSharp"/>
                <a:cs typeface="MedievalSharp"/>
                <a:sym typeface="MedievalSharp"/>
              </a:rPr>
              <a:t>Game Features ( Web2 )</a:t>
            </a:r>
            <a:endParaRPr sz="3020">
              <a:solidFill>
                <a:schemeClr val="lt1"/>
              </a:solidFill>
              <a:latin typeface="MedievalSharp"/>
              <a:ea typeface="MedievalSharp"/>
              <a:cs typeface="MedievalSharp"/>
              <a:sym typeface="MedievalSharp"/>
            </a:endParaRPr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311700" y="1291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b="1">
              <a:solidFill>
                <a:schemeClr val="lt1"/>
              </a:solidFill>
              <a:latin typeface="Merienda"/>
              <a:ea typeface="Merienda"/>
              <a:cs typeface="Merienda"/>
              <a:sym typeface="Merienda"/>
            </a:endParaRPr>
          </a:p>
          <a:p>
            <a:pPr marL="457200" lvl="0" indent="-311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ienda"/>
              <a:buChar char="●"/>
            </a:pPr>
            <a:r>
              <a:rPr lang="en" sz="1300">
                <a:solidFill>
                  <a:schemeClr val="lt1"/>
                </a:solidFill>
                <a:latin typeface="Merienda"/>
                <a:ea typeface="Merienda"/>
                <a:cs typeface="Merienda"/>
                <a:sym typeface="Merienda"/>
              </a:rPr>
              <a:t>Room-based gameplay: One player creates a room, Other joins using a room code.</a:t>
            </a:r>
            <a:endParaRPr sz="1300">
              <a:solidFill>
                <a:schemeClr val="lt1"/>
              </a:solidFill>
              <a:latin typeface="Merienda"/>
              <a:ea typeface="Merienda"/>
              <a:cs typeface="Merienda"/>
              <a:sym typeface="Merienda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300">
              <a:solidFill>
                <a:schemeClr val="lt1"/>
              </a:solidFill>
              <a:latin typeface="Merienda"/>
              <a:ea typeface="Merienda"/>
              <a:cs typeface="Merienda"/>
              <a:sym typeface="Merienda"/>
            </a:endParaRPr>
          </a:p>
          <a:p>
            <a:pPr marL="457200" lvl="0" indent="-311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ienda"/>
              <a:buChar char="●"/>
            </a:pPr>
            <a:r>
              <a:rPr lang="en" sz="1300">
                <a:solidFill>
                  <a:schemeClr val="lt1"/>
                </a:solidFill>
                <a:latin typeface="Merienda"/>
                <a:ea typeface="Merienda"/>
                <a:cs typeface="Merienda"/>
                <a:sym typeface="Merienda"/>
              </a:rPr>
              <a:t>Pieces deployment mechanics and battle mechanics.</a:t>
            </a:r>
            <a:endParaRPr sz="1300">
              <a:solidFill>
                <a:schemeClr val="lt1"/>
              </a:solidFill>
              <a:latin typeface="Merienda"/>
              <a:ea typeface="Merienda"/>
              <a:cs typeface="Merienda"/>
              <a:sym typeface="Merienda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300">
              <a:solidFill>
                <a:schemeClr val="lt1"/>
              </a:solidFill>
              <a:latin typeface="Merienda"/>
              <a:ea typeface="Merienda"/>
              <a:cs typeface="Merienda"/>
              <a:sym typeface="Merienda"/>
            </a:endParaRPr>
          </a:p>
          <a:p>
            <a:pPr marL="457200" lvl="0" indent="-311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ienda"/>
              <a:buChar char="●"/>
            </a:pPr>
            <a:r>
              <a:rPr lang="en" sz="1300">
                <a:solidFill>
                  <a:schemeClr val="lt1"/>
                </a:solidFill>
                <a:latin typeface="Merienda"/>
                <a:ea typeface="Merienda"/>
                <a:cs typeface="Merienda"/>
                <a:sym typeface="Merienda"/>
              </a:rPr>
              <a:t>Unique abilities of each piece and engaging combat system.</a:t>
            </a:r>
            <a:endParaRPr sz="1300">
              <a:solidFill>
                <a:schemeClr val="lt1"/>
              </a:solidFill>
              <a:latin typeface="Merienda"/>
              <a:ea typeface="Merienda"/>
              <a:cs typeface="Merienda"/>
              <a:sym typeface="Merienda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300">
              <a:solidFill>
                <a:schemeClr val="lt1"/>
              </a:solidFill>
              <a:latin typeface="Merienda"/>
              <a:ea typeface="Merienda"/>
              <a:cs typeface="Merienda"/>
              <a:sym typeface="Merienda"/>
            </a:endParaRPr>
          </a:p>
          <a:p>
            <a:pPr marL="457200" lvl="0" indent="-311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ienda"/>
              <a:buChar char="●"/>
            </a:pPr>
            <a:r>
              <a:rPr lang="en" sz="1300">
                <a:solidFill>
                  <a:schemeClr val="lt1"/>
                </a:solidFill>
                <a:latin typeface="Merienda"/>
                <a:ea typeface="Merienda"/>
                <a:cs typeface="Merienda"/>
                <a:sym typeface="Merienda"/>
              </a:rPr>
              <a:t>Interactive and thematic UI.</a:t>
            </a:r>
            <a:endParaRPr sz="1300">
              <a:solidFill>
                <a:schemeClr val="lt1"/>
              </a:solidFill>
              <a:latin typeface="Merienda"/>
              <a:ea typeface="Merienda"/>
              <a:cs typeface="Merienda"/>
              <a:sym typeface="Merienda"/>
            </a:endParaRPr>
          </a:p>
        </p:txBody>
      </p:sp>
      <p:sp>
        <p:nvSpPr>
          <p:cNvPr id="105" name="Google Shape;105;p18"/>
          <p:cNvSpPr/>
          <p:nvPr/>
        </p:nvSpPr>
        <p:spPr>
          <a:xfrm rot="10800000" flipH="1">
            <a:off x="0" y="100"/>
            <a:ext cx="889800" cy="549000"/>
          </a:xfrm>
          <a:prstGeom prst="rtTriangl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6" name="Google Shape;106;p18"/>
          <p:cNvPicPr preferRelativeResize="0"/>
          <p:nvPr/>
        </p:nvPicPr>
        <p:blipFill rotWithShape="1">
          <a:blip r:embed="rId5">
            <a:alphaModFix/>
          </a:blip>
          <a:srcRect l="11901" r="10560"/>
          <a:stretch/>
        </p:blipFill>
        <p:spPr>
          <a:xfrm>
            <a:off x="7620300" y="2433050"/>
            <a:ext cx="1212000" cy="23796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sp>
        <p:nvSpPr>
          <p:cNvPr id="107" name="Google Shape;107;p18"/>
          <p:cNvSpPr/>
          <p:nvPr/>
        </p:nvSpPr>
        <p:spPr>
          <a:xfrm flipH="1">
            <a:off x="6818700" y="3600450"/>
            <a:ext cx="2325300" cy="1543200"/>
          </a:xfrm>
          <a:prstGeom prst="rtTriangl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9"/>
          <p:cNvPicPr preferRelativeResize="0"/>
          <p:nvPr/>
        </p:nvPicPr>
        <p:blipFill>
          <a:blip r:embed="rId4">
            <a:alphaModFix amt="50000"/>
          </a:blip>
          <a:stretch>
            <a:fillRect/>
          </a:stretch>
        </p:blipFill>
        <p:spPr>
          <a:xfrm>
            <a:off x="1350" y="0"/>
            <a:ext cx="914129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>
                <a:solidFill>
                  <a:schemeClr val="lt1"/>
                </a:solidFill>
                <a:latin typeface="MedievalSharp"/>
                <a:ea typeface="MedievalSharp"/>
                <a:cs typeface="MedievalSharp"/>
                <a:sym typeface="MedievalSharp"/>
              </a:rPr>
              <a:t>Game Features ( Web3 )</a:t>
            </a:r>
            <a:endParaRPr sz="3020">
              <a:solidFill>
                <a:schemeClr val="lt1"/>
              </a:solidFill>
              <a:latin typeface="MedievalSharp"/>
              <a:ea typeface="MedievalSharp"/>
              <a:cs typeface="MedievalSharp"/>
              <a:sym typeface="MedievalSharp"/>
            </a:endParaRPr>
          </a:p>
        </p:txBody>
      </p:sp>
      <p:sp>
        <p:nvSpPr>
          <p:cNvPr id="114" name="Google Shape;114;p19"/>
          <p:cNvSpPr/>
          <p:nvPr/>
        </p:nvSpPr>
        <p:spPr>
          <a:xfrm rot="10800000" flipH="1">
            <a:off x="0" y="100"/>
            <a:ext cx="889800" cy="549000"/>
          </a:xfrm>
          <a:prstGeom prst="rtTriangl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5" name="Google Shape;115;p19"/>
          <p:cNvPicPr preferRelativeResize="0"/>
          <p:nvPr/>
        </p:nvPicPr>
        <p:blipFill rotWithShape="1">
          <a:blip r:embed="rId5">
            <a:alphaModFix/>
          </a:blip>
          <a:srcRect l="11901" r="10560"/>
          <a:stretch/>
        </p:blipFill>
        <p:spPr>
          <a:xfrm>
            <a:off x="7620300" y="2433050"/>
            <a:ext cx="1212000" cy="23796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sp>
        <p:nvSpPr>
          <p:cNvPr id="116" name="Google Shape;116;p19"/>
          <p:cNvSpPr/>
          <p:nvPr/>
        </p:nvSpPr>
        <p:spPr>
          <a:xfrm flipH="1">
            <a:off x="6818700" y="3600450"/>
            <a:ext cx="2325300" cy="1543200"/>
          </a:xfrm>
          <a:prstGeom prst="rtTriangl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9"/>
          <p:cNvSpPr txBox="1">
            <a:spLocks noGrp="1"/>
          </p:cNvSpPr>
          <p:nvPr>
            <p:ph type="body" idx="1"/>
          </p:nvPr>
        </p:nvSpPr>
        <p:spPr>
          <a:xfrm>
            <a:off x="311700" y="1291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b="1">
              <a:solidFill>
                <a:schemeClr val="lt1"/>
              </a:solidFill>
              <a:latin typeface="Merienda"/>
              <a:ea typeface="Merienda"/>
              <a:cs typeface="Merienda"/>
              <a:sym typeface="Merienda"/>
            </a:endParaRPr>
          </a:p>
          <a:p>
            <a:pPr marL="457200" lvl="0" indent="-311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ienda"/>
              <a:buChar char="●"/>
            </a:pPr>
            <a:r>
              <a:rPr lang="en" sz="1300">
                <a:solidFill>
                  <a:schemeClr val="lt1"/>
                </a:solidFill>
                <a:latin typeface="Merienda"/>
                <a:ea typeface="Merienda"/>
                <a:cs typeface="Merienda"/>
                <a:sym typeface="Merienda"/>
              </a:rPr>
              <a:t>Collaboration: High Potential for collaboration with other web3 games.</a:t>
            </a:r>
            <a:endParaRPr sz="1300">
              <a:solidFill>
                <a:schemeClr val="lt1"/>
              </a:solidFill>
              <a:latin typeface="Merienda"/>
              <a:ea typeface="Merienda"/>
              <a:cs typeface="Merienda"/>
              <a:sym typeface="Merienda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300">
              <a:solidFill>
                <a:schemeClr val="lt1"/>
              </a:solidFill>
              <a:latin typeface="Merienda"/>
              <a:ea typeface="Merienda"/>
              <a:cs typeface="Merienda"/>
              <a:sym typeface="Merienda"/>
            </a:endParaRPr>
          </a:p>
          <a:p>
            <a:pPr marL="457200" lvl="0" indent="-311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ienda"/>
              <a:buChar char="●"/>
            </a:pPr>
            <a:r>
              <a:rPr lang="en" sz="1300">
                <a:solidFill>
                  <a:schemeClr val="lt1"/>
                </a:solidFill>
                <a:latin typeface="Merienda"/>
                <a:ea typeface="Merienda"/>
                <a:cs typeface="Merienda"/>
                <a:sym typeface="Merienda"/>
              </a:rPr>
              <a:t>Buy the skins you like through pure blockchain interaction</a:t>
            </a:r>
            <a:endParaRPr sz="1300">
              <a:solidFill>
                <a:schemeClr val="lt1"/>
              </a:solidFill>
              <a:latin typeface="Merienda"/>
              <a:ea typeface="Merienda"/>
              <a:cs typeface="Merienda"/>
              <a:sym typeface="Merienda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300">
              <a:solidFill>
                <a:schemeClr val="lt1"/>
              </a:solidFill>
              <a:latin typeface="Merienda"/>
              <a:ea typeface="Merienda"/>
              <a:cs typeface="Merienda"/>
              <a:sym typeface="Merienda"/>
            </a:endParaRPr>
          </a:p>
          <a:p>
            <a:pPr marL="457200" lvl="0" indent="-311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ienda"/>
              <a:buChar char="●"/>
            </a:pPr>
            <a:r>
              <a:rPr lang="en" sz="1300">
                <a:solidFill>
                  <a:schemeClr val="lt1"/>
                </a:solidFill>
                <a:latin typeface="Merienda"/>
                <a:ea typeface="Merienda"/>
                <a:cs typeface="Merienda"/>
                <a:sym typeface="Merienda"/>
              </a:rPr>
              <a:t>Shape Keys: Got those Shape Keys? There is a unique map waiting for you.</a:t>
            </a:r>
            <a:endParaRPr sz="1300">
              <a:solidFill>
                <a:schemeClr val="lt1"/>
              </a:solidFill>
              <a:latin typeface="Merienda"/>
              <a:ea typeface="Merienda"/>
              <a:cs typeface="Merienda"/>
              <a:sym typeface="Merienda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300">
              <a:solidFill>
                <a:schemeClr val="lt1"/>
              </a:solidFill>
              <a:latin typeface="Merienda"/>
              <a:ea typeface="Merienda"/>
              <a:cs typeface="Merienda"/>
              <a:sym typeface="Merienda"/>
            </a:endParaRPr>
          </a:p>
          <a:p>
            <a:pPr marL="457200" lvl="0" indent="-311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ienda"/>
              <a:buChar char="●"/>
            </a:pPr>
            <a:r>
              <a:rPr lang="en" sz="1300">
                <a:solidFill>
                  <a:schemeClr val="lt1"/>
                </a:solidFill>
                <a:latin typeface="Merienda"/>
                <a:ea typeface="Merienda"/>
                <a:cs typeface="Merienda"/>
                <a:sym typeface="Merienda"/>
              </a:rPr>
              <a:t>Registering Winner: Both agree on winning of a player? Let the blockchain know!</a:t>
            </a:r>
            <a:endParaRPr sz="1300">
              <a:solidFill>
                <a:schemeClr val="lt1"/>
              </a:solidFill>
              <a:latin typeface="Merienda"/>
              <a:ea typeface="Merienda"/>
              <a:cs typeface="Merienda"/>
              <a:sym typeface="Meriend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0"/>
          <p:cNvPicPr preferRelativeResize="0"/>
          <p:nvPr/>
        </p:nvPicPr>
        <p:blipFill>
          <a:blip r:embed="rId4">
            <a:alphaModFix amt="50000"/>
          </a:blip>
          <a:stretch>
            <a:fillRect/>
          </a:stretch>
        </p:blipFill>
        <p:spPr>
          <a:xfrm>
            <a:off x="0" y="0"/>
            <a:ext cx="914129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>
                <a:solidFill>
                  <a:schemeClr val="lt1"/>
                </a:solidFill>
                <a:latin typeface="MedievalSharp"/>
                <a:ea typeface="MedievalSharp"/>
                <a:cs typeface="MedievalSharp"/>
                <a:sym typeface="MedievalSharp"/>
              </a:rPr>
              <a:t>Playing The Game</a:t>
            </a:r>
            <a:endParaRPr sz="3020">
              <a:solidFill>
                <a:schemeClr val="lt1"/>
              </a:solidFill>
              <a:latin typeface="MedievalSharp"/>
              <a:ea typeface="MedievalSharp"/>
              <a:cs typeface="MedievalSharp"/>
              <a:sym typeface="MedievalSharp"/>
            </a:endParaRPr>
          </a:p>
        </p:txBody>
      </p:sp>
      <p:sp>
        <p:nvSpPr>
          <p:cNvPr id="124" name="Google Shape;124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271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>
              <a:buNone/>
            </a:pPr>
            <a:r>
              <a:rPr lang="en" sz="1300" b="1" dirty="0">
                <a:solidFill>
                  <a:schemeClr val="lt1"/>
                </a:solidFill>
                <a:latin typeface="Merienda"/>
                <a:ea typeface="Merienda"/>
                <a:cs typeface="Merienda"/>
                <a:sym typeface="Merienda"/>
              </a:rPr>
              <a:t>Github Repo : </a:t>
            </a:r>
            <a:r>
              <a:rPr lang="en-US" sz="1300" u="sng" dirty="0">
                <a:solidFill>
                  <a:schemeClr val="hlink"/>
                </a:solidFill>
                <a:latin typeface="Merienda"/>
                <a:ea typeface="Merienda"/>
                <a:cs typeface="Merienda"/>
                <a:sym typeface="Merienda"/>
                <a:hlinkClick r:id="rId5"/>
              </a:rPr>
              <a:t>https://github.com/Abhishekgoyal007/Adventurers-Arena</a:t>
            </a:r>
            <a:endParaRPr lang="en-US" sz="1300" u="sng" dirty="0">
              <a:solidFill>
                <a:schemeClr val="hlink"/>
              </a:solidFill>
              <a:latin typeface="Merienda"/>
              <a:ea typeface="Merienda"/>
              <a:cs typeface="Merienda"/>
              <a:sym typeface="Merienda"/>
            </a:endParaRPr>
          </a:p>
          <a:p>
            <a:pPr marL="0" lvl="0" indent="0">
              <a:buNone/>
            </a:pPr>
            <a:endParaRPr sz="1300" dirty="0">
              <a:solidFill>
                <a:schemeClr val="lt1"/>
              </a:solidFill>
              <a:latin typeface="Merienda"/>
              <a:ea typeface="Merienda"/>
              <a:cs typeface="Merienda"/>
              <a:sym typeface="Meriend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 b="1" dirty="0">
                <a:solidFill>
                  <a:schemeClr val="lt1"/>
                </a:solidFill>
                <a:latin typeface="Merienda"/>
                <a:ea typeface="Merienda"/>
                <a:cs typeface="Merienda"/>
                <a:sym typeface="Merienda"/>
              </a:rPr>
              <a:t>Deployed Site : </a:t>
            </a:r>
            <a:r>
              <a:rPr lang="en" sz="1300" u="sng" dirty="0">
                <a:solidFill>
                  <a:schemeClr val="hlink"/>
                </a:solidFill>
                <a:latin typeface="Merienda"/>
                <a:ea typeface="Merienda"/>
                <a:cs typeface="Merienda"/>
                <a:sym typeface="Merienda"/>
                <a:hlinkClick r:id="rId6"/>
              </a:rPr>
              <a:t>https://adventurers-arena.vercel.app</a:t>
            </a:r>
            <a:endParaRPr sz="1300" b="1" dirty="0">
              <a:solidFill>
                <a:schemeClr val="lt1"/>
              </a:solidFill>
              <a:latin typeface="Merienda"/>
              <a:ea typeface="Merienda"/>
              <a:cs typeface="Merienda"/>
              <a:sym typeface="Meriend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300" b="1" dirty="0">
              <a:solidFill>
                <a:schemeClr val="lt1"/>
              </a:solidFill>
              <a:latin typeface="Merienda"/>
              <a:ea typeface="Merienda"/>
              <a:cs typeface="Merienda"/>
              <a:sym typeface="Meriend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chemeClr val="lt1"/>
                </a:solidFill>
                <a:latin typeface="Merienda"/>
                <a:ea typeface="Merienda"/>
                <a:cs typeface="Merienda"/>
                <a:sym typeface="Merienda"/>
              </a:rPr>
              <a:t>You can clone the repo to work on your local machine or go to the site to play for yourself.</a:t>
            </a:r>
            <a:endParaRPr sz="1300" dirty="0">
              <a:solidFill>
                <a:schemeClr val="lt1"/>
              </a:solidFill>
              <a:latin typeface="Merienda"/>
              <a:ea typeface="Merienda"/>
              <a:cs typeface="Merienda"/>
              <a:sym typeface="Merienda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 dirty="0">
                <a:solidFill>
                  <a:schemeClr val="lt1"/>
                </a:solidFill>
                <a:latin typeface="Merienda"/>
                <a:ea typeface="Merienda"/>
                <a:cs typeface="Merienda"/>
                <a:sym typeface="Merienda"/>
              </a:rPr>
              <a:t>Basic Instructions are present on ‘How to Play’ on Home screen of the app.</a:t>
            </a:r>
            <a:endParaRPr sz="1300" dirty="0">
              <a:solidFill>
                <a:schemeClr val="lt1"/>
              </a:solidFill>
              <a:latin typeface="Merienda"/>
              <a:ea typeface="Merienda"/>
              <a:cs typeface="Merienda"/>
              <a:sym typeface="Merienda"/>
            </a:endParaRPr>
          </a:p>
        </p:txBody>
      </p:sp>
      <p:pic>
        <p:nvPicPr>
          <p:cNvPr id="125" name="Google Shape;125;p20"/>
          <p:cNvPicPr preferRelativeResize="0"/>
          <p:nvPr/>
        </p:nvPicPr>
        <p:blipFill rotWithShape="1">
          <a:blip r:embed="rId7">
            <a:alphaModFix/>
          </a:blip>
          <a:srcRect l="6168" r="17303"/>
          <a:stretch/>
        </p:blipFill>
        <p:spPr>
          <a:xfrm>
            <a:off x="7620300" y="2396475"/>
            <a:ext cx="1212000" cy="23796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sp>
        <p:nvSpPr>
          <p:cNvPr id="126" name="Google Shape;126;p20"/>
          <p:cNvSpPr/>
          <p:nvPr/>
        </p:nvSpPr>
        <p:spPr>
          <a:xfrm flipH="1">
            <a:off x="6818700" y="3600450"/>
            <a:ext cx="2325300" cy="1543200"/>
          </a:xfrm>
          <a:prstGeom prst="rtTriangl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0"/>
          <p:cNvSpPr/>
          <p:nvPr/>
        </p:nvSpPr>
        <p:spPr>
          <a:xfrm rot="10800000" flipH="1">
            <a:off x="0" y="100"/>
            <a:ext cx="889800" cy="549000"/>
          </a:xfrm>
          <a:prstGeom prst="rtTriangl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1"/>
          <p:cNvPicPr preferRelativeResize="0"/>
          <p:nvPr/>
        </p:nvPicPr>
        <p:blipFill>
          <a:blip r:embed="rId4">
            <a:alphaModFix amt="50000"/>
          </a:blip>
          <a:stretch>
            <a:fillRect/>
          </a:stretch>
        </p:blipFill>
        <p:spPr>
          <a:xfrm>
            <a:off x="1350" y="0"/>
            <a:ext cx="914129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1"/>
          <p:cNvSpPr txBox="1"/>
          <p:nvPr/>
        </p:nvSpPr>
        <p:spPr>
          <a:xfrm>
            <a:off x="810300" y="1566300"/>
            <a:ext cx="7523400" cy="20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solidFill>
                  <a:schemeClr val="lt1"/>
                </a:solidFill>
                <a:latin typeface="MedievalSharp"/>
                <a:ea typeface="MedievalSharp"/>
                <a:cs typeface="MedievalSharp"/>
                <a:sym typeface="MedievalSharp"/>
              </a:rPr>
              <a:t>Go ahead! Find an opponent!</a:t>
            </a:r>
            <a:endParaRPr sz="4100">
              <a:solidFill>
                <a:schemeClr val="lt1"/>
              </a:solidFill>
              <a:latin typeface="MedievalSharp"/>
              <a:ea typeface="MedievalSharp"/>
              <a:cs typeface="MedievalSharp"/>
              <a:sym typeface="MedievalSharp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solidFill>
                  <a:srgbClr val="FFC100"/>
                </a:solidFill>
                <a:latin typeface="MedievalSharp"/>
                <a:ea typeface="MedievalSharp"/>
                <a:cs typeface="MedievalSharp"/>
                <a:sym typeface="MedievalSharp"/>
              </a:rPr>
              <a:t>Let the Arena awaken!</a:t>
            </a:r>
            <a:endParaRPr sz="4100">
              <a:solidFill>
                <a:srgbClr val="FFC100"/>
              </a:solidFill>
              <a:latin typeface="MedievalSharp"/>
              <a:ea typeface="MedievalSharp"/>
              <a:cs typeface="MedievalSharp"/>
              <a:sym typeface="MedievalSharp"/>
            </a:endParaRPr>
          </a:p>
        </p:txBody>
      </p:sp>
      <p:sp>
        <p:nvSpPr>
          <p:cNvPr id="134" name="Google Shape;134;p21"/>
          <p:cNvSpPr/>
          <p:nvPr/>
        </p:nvSpPr>
        <p:spPr>
          <a:xfrm flipH="1">
            <a:off x="6818700" y="3600450"/>
            <a:ext cx="2325300" cy="1543200"/>
          </a:xfrm>
          <a:prstGeom prst="rtTriangl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1"/>
          <p:cNvSpPr/>
          <p:nvPr/>
        </p:nvSpPr>
        <p:spPr>
          <a:xfrm rot="10800000" flipH="1">
            <a:off x="0" y="100"/>
            <a:ext cx="889800" cy="549000"/>
          </a:xfrm>
          <a:prstGeom prst="rtTriangl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F1FF57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429</Words>
  <Application>Microsoft Office PowerPoint</Application>
  <PresentationFormat>On-screen Show (16:9)</PresentationFormat>
  <Paragraphs>64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Merienda</vt:lpstr>
      <vt:lpstr>MedievalSharp</vt:lpstr>
      <vt:lpstr>Simple Light</vt:lpstr>
      <vt:lpstr>Adventurer's Arena</vt:lpstr>
      <vt:lpstr>What is Adventurer's Arena?</vt:lpstr>
      <vt:lpstr>Why Create Adventurer's Arena?</vt:lpstr>
      <vt:lpstr>Tech Stack</vt:lpstr>
      <vt:lpstr>Tech Stack</vt:lpstr>
      <vt:lpstr>Game Features ( Web2 )</vt:lpstr>
      <vt:lpstr>Game Features ( Web3 )</vt:lpstr>
      <vt:lpstr>Playing The Game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Adventurer's Arena</dc:title>
  <cp:lastModifiedBy>Shiv Rai</cp:lastModifiedBy>
  <cp:revision>4</cp:revision>
  <dcterms:modified xsi:type="dcterms:W3CDTF">2025-07-31T07:25:49Z</dcterms:modified>
</cp:coreProperties>
</file>