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1015" r:id="rId2"/>
    <p:sldId id="1019" r:id="rId3"/>
    <p:sldId id="1018" r:id="rId4"/>
    <p:sldId id="1020" r:id="rId5"/>
    <p:sldId id="1039" r:id="rId6"/>
    <p:sldId id="291" r:id="rId7"/>
    <p:sldId id="1038" r:id="rId8"/>
    <p:sldId id="1022" r:id="rId9"/>
    <p:sldId id="1023" r:id="rId10"/>
    <p:sldId id="1029" r:id="rId11"/>
    <p:sldId id="1030" r:id="rId12"/>
    <p:sldId id="102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ikhi\Documents\PROJECT%204-2\BOYAPALEM%20DATA%20SHE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IN" dirty="0">
                <a:latin typeface="+mn-lt"/>
              </a:rPr>
              <a:t>Vehicle Category wise Lane discipline</a:t>
            </a:r>
          </a:p>
          <a:p>
            <a:pPr>
              <a:defRPr/>
            </a:pPr>
            <a:r>
              <a:rPr lang="en-IN" dirty="0">
                <a:latin typeface="+mn-lt"/>
              </a:rPr>
              <a:t>vs Non Lane discipline NH16 Boyapalem</a:t>
            </a:r>
          </a:p>
        </c:rich>
      </c:tx>
      <c:layout>
        <c:manualLayout>
          <c:xMode val="edge"/>
          <c:yMode val="edge"/>
          <c:x val="0.30605853195329696"/>
          <c:y val="2.7062136057844847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barChart>
        <c:barDir val="col"/>
        <c:grouping val="clustered"/>
        <c:varyColors val="0"/>
        <c:ser>
          <c:idx val="0"/>
          <c:order val="0"/>
          <c:tx>
            <c:strRef>
              <c:f>Sheet1!$B$10</c:f>
              <c:strCache>
                <c:ptCount val="1"/>
                <c:pt idx="0">
                  <c:v>D</c:v>
                </c:pt>
              </c:strCache>
            </c:strRef>
          </c:tx>
          <c:spPr>
            <a:solidFill>
              <a:schemeClr val="accent1">
                <a:alpha val="85000"/>
              </a:schemeClr>
            </a:solidFill>
            <a:ln w="9525" cap="flat" cmpd="sng" algn="ctr">
              <a:solidFill>
                <a:schemeClr val="lt1">
                  <a:alpha val="50000"/>
                </a:schemeClr>
              </a:solidFill>
              <a:round/>
            </a:ln>
            <a:effectLst/>
          </c:spPr>
          <c:invertIfNegative val="0"/>
          <c:dLbls>
            <c:dLbl>
              <c:idx val="0"/>
              <c:tx>
                <c:rich>
                  <a:bodyPr/>
                  <a:lstStyle/>
                  <a:p>
                    <a:r>
                      <a:rPr lang="en-US"/>
                      <a:t>97.1%</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93B4-401F-A6DF-A29F9ECC5171}"/>
                </c:ext>
              </c:extLst>
            </c:dLbl>
            <c:dLbl>
              <c:idx val="1"/>
              <c:tx>
                <c:rich>
                  <a:bodyPr/>
                  <a:lstStyle/>
                  <a:p>
                    <a:r>
                      <a:rPr lang="en-US"/>
                      <a:t>84.8%</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3B4-401F-A6DF-A29F9ECC5171}"/>
                </c:ext>
              </c:extLst>
            </c:dLbl>
            <c:dLbl>
              <c:idx val="2"/>
              <c:tx>
                <c:rich>
                  <a:bodyPr/>
                  <a:lstStyle/>
                  <a:p>
                    <a:r>
                      <a:rPr lang="en-US"/>
                      <a:t>94.9%</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93B4-401F-A6DF-A29F9ECC5171}"/>
                </c:ext>
              </c:extLst>
            </c:dLbl>
            <c:dLbl>
              <c:idx val="3"/>
              <c:tx>
                <c:rich>
                  <a:bodyPr/>
                  <a:lstStyle/>
                  <a:p>
                    <a:r>
                      <a:rPr lang="en-US"/>
                      <a:t>10.7%</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3B4-401F-A6DF-A29F9ECC5171}"/>
                </c:ext>
              </c:extLst>
            </c:dLbl>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Sheet1!$A$11:$A$14</c:f>
              <c:strCache>
                <c:ptCount val="4"/>
                <c:pt idx="0">
                  <c:v>2-WHEELER</c:v>
                </c:pt>
                <c:pt idx="1">
                  <c:v>3-WHEELER</c:v>
                </c:pt>
                <c:pt idx="2">
                  <c:v>4-WHEELER</c:v>
                </c:pt>
                <c:pt idx="3">
                  <c:v>HEAVY GOOD VEHICLES</c:v>
                </c:pt>
              </c:strCache>
            </c:strRef>
          </c:cat>
          <c:val>
            <c:numRef>
              <c:f>Sheet1!$B$11:$B$14</c:f>
              <c:numCache>
                <c:formatCode>General</c:formatCode>
                <c:ptCount val="4"/>
                <c:pt idx="0">
                  <c:v>1133</c:v>
                </c:pt>
                <c:pt idx="1">
                  <c:v>229</c:v>
                </c:pt>
                <c:pt idx="2">
                  <c:v>585</c:v>
                </c:pt>
                <c:pt idx="3">
                  <c:v>29</c:v>
                </c:pt>
              </c:numCache>
            </c:numRef>
          </c:val>
          <c:extLst>
            <c:ext xmlns:c16="http://schemas.microsoft.com/office/drawing/2014/chart" uri="{C3380CC4-5D6E-409C-BE32-E72D297353CC}">
              <c16:uniqueId val="{00000004-93B4-401F-A6DF-A29F9ECC5171}"/>
            </c:ext>
          </c:extLst>
        </c:ser>
        <c:ser>
          <c:idx val="1"/>
          <c:order val="1"/>
          <c:tx>
            <c:strRef>
              <c:f>Sheet1!$C$10</c:f>
              <c:strCache>
                <c:ptCount val="1"/>
                <c:pt idx="0">
                  <c:v>ND</c:v>
                </c:pt>
              </c:strCache>
            </c:strRef>
          </c:tx>
          <c:spPr>
            <a:solidFill>
              <a:schemeClr val="accent2">
                <a:alpha val="85000"/>
              </a:schemeClr>
            </a:solidFill>
            <a:ln w="9525" cap="flat" cmpd="sng" algn="ctr">
              <a:solidFill>
                <a:schemeClr val="lt1">
                  <a:alpha val="50000"/>
                </a:schemeClr>
              </a:solidFill>
              <a:round/>
            </a:ln>
            <a:effectLst/>
          </c:spPr>
          <c:invertIfNegative val="0"/>
          <c:dLbls>
            <c:dLbl>
              <c:idx val="0"/>
              <c:tx>
                <c:rich>
                  <a:bodyPr/>
                  <a:lstStyle/>
                  <a:p>
                    <a:r>
                      <a:rPr lang="en-US"/>
                      <a:t>17.4%</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3B4-401F-A6DF-A29F9ECC5171}"/>
                </c:ext>
              </c:extLst>
            </c:dLbl>
            <c:dLbl>
              <c:idx val="1"/>
              <c:tx>
                <c:rich>
                  <a:bodyPr/>
                  <a:lstStyle/>
                  <a:p>
                    <a:r>
                      <a:rPr lang="en-US"/>
                      <a:t>15.1%</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93B4-401F-A6DF-A29F9ECC5171}"/>
                </c:ext>
              </c:extLst>
            </c:dLbl>
            <c:dLbl>
              <c:idx val="2"/>
              <c:tx>
                <c:rich>
                  <a:bodyPr/>
                  <a:lstStyle/>
                  <a:p>
                    <a:r>
                      <a:rPr lang="en-US"/>
                      <a:t>58.6%</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3B4-401F-A6DF-A29F9ECC5171}"/>
                </c:ext>
              </c:extLst>
            </c:dLbl>
            <c:dLbl>
              <c:idx val="3"/>
              <c:tx>
                <c:rich>
                  <a:bodyPr/>
                  <a:lstStyle/>
                  <a:p>
                    <a:r>
                      <a:rPr lang="en-US"/>
                      <a:t>89.3%</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93B4-401F-A6DF-A29F9ECC5171}"/>
                </c:ext>
              </c:extLst>
            </c:dLbl>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Sheet1!$A$11:$A$14</c:f>
              <c:strCache>
                <c:ptCount val="4"/>
                <c:pt idx="0">
                  <c:v>2-WHEELER</c:v>
                </c:pt>
                <c:pt idx="1">
                  <c:v>3-WHEELER</c:v>
                </c:pt>
                <c:pt idx="2">
                  <c:v>4-WHEELER</c:v>
                </c:pt>
                <c:pt idx="3">
                  <c:v>HEAVY GOOD VEHICLES</c:v>
                </c:pt>
              </c:strCache>
            </c:strRef>
          </c:cat>
          <c:val>
            <c:numRef>
              <c:f>Sheet1!$C$11:$C$14</c:f>
              <c:numCache>
                <c:formatCode>General</c:formatCode>
                <c:ptCount val="4"/>
                <c:pt idx="0">
                  <c:v>239</c:v>
                </c:pt>
                <c:pt idx="1">
                  <c:v>41</c:v>
                </c:pt>
                <c:pt idx="2">
                  <c:v>361</c:v>
                </c:pt>
                <c:pt idx="3">
                  <c:v>242</c:v>
                </c:pt>
              </c:numCache>
            </c:numRef>
          </c:val>
          <c:extLst>
            <c:ext xmlns:c16="http://schemas.microsoft.com/office/drawing/2014/chart" uri="{C3380CC4-5D6E-409C-BE32-E72D297353CC}">
              <c16:uniqueId val="{00000009-93B4-401F-A6DF-A29F9ECC5171}"/>
            </c:ext>
          </c:extLst>
        </c:ser>
        <c:dLbls>
          <c:dLblPos val="inEnd"/>
          <c:showLegendKey val="0"/>
          <c:showVal val="1"/>
          <c:showCatName val="0"/>
          <c:showSerName val="0"/>
          <c:showPercent val="0"/>
          <c:showBubbleSize val="0"/>
        </c:dLbls>
        <c:gapWidth val="65"/>
        <c:axId val="1240566479"/>
        <c:axId val="1240567311"/>
      </c:barChart>
      <c:catAx>
        <c:axId val="1240566479"/>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Times New Roman" panose="02020603050405020304" pitchFamily="18" charset="0"/>
                <a:ea typeface="+mn-ea"/>
                <a:cs typeface="+mn-cs"/>
              </a:defRPr>
            </a:pPr>
            <a:endParaRPr lang="en-US"/>
          </a:p>
        </c:txPr>
        <c:crossAx val="1240567311"/>
        <c:crosses val="autoZero"/>
        <c:auto val="1"/>
        <c:lblAlgn val="ctr"/>
        <c:lblOffset val="100"/>
        <c:noMultiLvlLbl val="0"/>
      </c:catAx>
      <c:valAx>
        <c:axId val="1240567311"/>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Times New Roman" panose="02020603050405020304" pitchFamily="18" charset="0"/>
                    <a:ea typeface="+mn-ea"/>
                    <a:cs typeface="+mn-cs"/>
                  </a:defRPr>
                </a:pPr>
                <a:r>
                  <a:rPr lang="en-US" dirty="0"/>
                  <a:t>Vehicle</a:t>
                </a:r>
                <a:r>
                  <a:rPr lang="en-US" baseline="0" dirty="0"/>
                  <a:t> Count</a:t>
                </a:r>
                <a:endParaRPr lang="en-US" dirty="0"/>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crossAx val="1240566479"/>
        <c:crosses val="autoZero"/>
        <c:crossBetween val="between"/>
      </c:valAx>
      <c:spPr>
        <a:noFill/>
        <a:ln>
          <a:noFill/>
        </a:ln>
        <a:effectLst/>
      </c:spPr>
    </c:plotArea>
    <c:legend>
      <c:legendPos val="b"/>
      <c:layout>
        <c:manualLayout>
          <c:xMode val="edge"/>
          <c:yMode val="edge"/>
          <c:x val="0.46963847961283939"/>
          <c:y val="0.94599407255336265"/>
          <c:w val="8.9107984628436276E-2"/>
          <c:h val="3.9186338439349468E-2"/>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9D619-ED4D-B6C4-3E6D-416A08B84F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49F73FD-F2D1-10C9-FEC3-54234E050B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36FB470-8DE2-1A59-0FFB-A3774D70EBDD}"/>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5" name="Footer Placeholder 4">
            <a:extLst>
              <a:ext uri="{FF2B5EF4-FFF2-40B4-BE49-F238E27FC236}">
                <a16:creationId xmlns:a16="http://schemas.microsoft.com/office/drawing/2014/main" id="{F20E0A73-8106-BCA4-292A-FD1A38A080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D48CE7-A392-8258-BE9A-E3BA965E8DFA}"/>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2170686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95727-E456-AC55-64B7-C8AF079D8E4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6CEFED-CB50-7707-E316-9836B737D1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44F091-3AC5-1A5F-481A-57E84B01226B}"/>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5" name="Footer Placeholder 4">
            <a:extLst>
              <a:ext uri="{FF2B5EF4-FFF2-40B4-BE49-F238E27FC236}">
                <a16:creationId xmlns:a16="http://schemas.microsoft.com/office/drawing/2014/main" id="{8F9288A2-0F7D-A49C-B6CB-E9CCBB9433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1A22CE-D288-AB4F-6572-0F30D544C6F1}"/>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1781154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50C5E9-CC79-40DD-7CF9-83FEE8B8BA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3DD46D-78C9-D9D2-73E0-65841A660F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26989D-3E3A-BEC7-D071-DBBF1E2AFD28}"/>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5" name="Footer Placeholder 4">
            <a:extLst>
              <a:ext uri="{FF2B5EF4-FFF2-40B4-BE49-F238E27FC236}">
                <a16:creationId xmlns:a16="http://schemas.microsoft.com/office/drawing/2014/main" id="{6DF7206F-15D0-325E-2584-E0987E435B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3F1866-F207-1C21-92E1-01CFDC1B4BA2}"/>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2188396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08746-DB96-6E30-4308-D9021A5D6E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FF6DF8-8A6B-1128-92C8-C959624047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DA74E1-5365-B14E-FABE-473B91979565}"/>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5" name="Footer Placeholder 4">
            <a:extLst>
              <a:ext uri="{FF2B5EF4-FFF2-40B4-BE49-F238E27FC236}">
                <a16:creationId xmlns:a16="http://schemas.microsoft.com/office/drawing/2014/main" id="{E084D318-CE81-6AA1-4CAE-CFA9F428EB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F376C5-0F4C-C808-2548-5166D519FBE1}"/>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2844936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C7347-CE35-C4DD-469C-DF85C3C260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B1F197-1F48-CE3F-CB66-5D31DCF264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B635B2-2F6E-E1DF-EC6B-DA393CA098A6}"/>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5" name="Footer Placeholder 4">
            <a:extLst>
              <a:ext uri="{FF2B5EF4-FFF2-40B4-BE49-F238E27FC236}">
                <a16:creationId xmlns:a16="http://schemas.microsoft.com/office/drawing/2014/main" id="{F1FE0C26-048F-7A17-6A4F-6524F26156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2D328B-2C07-FEEC-7BDF-DA71E1291FBA}"/>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3850221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F7554-C421-FF77-0496-7048656809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2EABA2-BFDC-5672-74E7-22DD8B8C51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F5967A-44A6-5906-B229-D6FD734AE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143369B-9C07-24A7-FFAB-6A7A87BC4EB6}"/>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6" name="Footer Placeholder 5">
            <a:extLst>
              <a:ext uri="{FF2B5EF4-FFF2-40B4-BE49-F238E27FC236}">
                <a16:creationId xmlns:a16="http://schemas.microsoft.com/office/drawing/2014/main" id="{C9B694DB-561C-23F5-CFE5-21CE698BF1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05312E-D1D7-8E46-FB25-462CF5A153FD}"/>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2036831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1AD24-6A08-47CD-C49C-D69E8AD847C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C50586-57A8-DFA3-D8E1-A0C6582ADA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15A675-1F68-EC37-8958-D882C532AD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CE97711-767F-9AE5-8A40-332D3417E9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FEF4F0-D1D6-CF9A-35AA-C71B1DC093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D12AD8C-F584-C0B0-7650-34F94FA34857}"/>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8" name="Footer Placeholder 7">
            <a:extLst>
              <a:ext uri="{FF2B5EF4-FFF2-40B4-BE49-F238E27FC236}">
                <a16:creationId xmlns:a16="http://schemas.microsoft.com/office/drawing/2014/main" id="{26D8CB23-6842-BDF0-35B4-E6FEE2F0870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8DB352C-1540-2DBB-3036-D368A6900A1F}"/>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2032293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0C5B6-9E77-8E81-DD65-085BAEE022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037A83-5430-97D1-DEE7-4E7080C4670E}"/>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4" name="Footer Placeholder 3">
            <a:extLst>
              <a:ext uri="{FF2B5EF4-FFF2-40B4-BE49-F238E27FC236}">
                <a16:creationId xmlns:a16="http://schemas.microsoft.com/office/drawing/2014/main" id="{3725C76F-1FCD-5FB4-4E9D-C05170D6C51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3C5699E-6479-73E9-CB7F-44326E36B07F}"/>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3344980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1A1E53-DA6C-8CEF-A5AB-920B7911ADB5}"/>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3" name="Footer Placeholder 2">
            <a:extLst>
              <a:ext uri="{FF2B5EF4-FFF2-40B4-BE49-F238E27FC236}">
                <a16:creationId xmlns:a16="http://schemas.microsoft.com/office/drawing/2014/main" id="{2E55BB47-3690-B538-C9E5-8CEC68778E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F375CB1-6B07-D1DE-1007-5C065B5926A8}"/>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3034209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E3811-398C-E9B7-0C57-95F70E150A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1EDD21-917E-2718-3312-B8BDDD3A23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E67A888-596E-A68F-10F2-14BE239189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123BD2-7479-4B6A-3CF3-4C474FCA47A5}"/>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6" name="Footer Placeholder 5">
            <a:extLst>
              <a:ext uri="{FF2B5EF4-FFF2-40B4-BE49-F238E27FC236}">
                <a16:creationId xmlns:a16="http://schemas.microsoft.com/office/drawing/2014/main" id="{82CA1F6F-FD83-D19E-8113-5FA6B454C8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4D5864-7953-BE8D-DF07-700A93FE8F94}"/>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1435211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6997F-ED59-878F-4218-2A663684C3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6A28C71-6A1D-86E7-C85F-0160629104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C6E89D-4820-C2AC-A3A8-1BBEED5527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C38B8A-476A-1F09-74BC-CF60DB94A727}"/>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6" name="Footer Placeholder 5">
            <a:extLst>
              <a:ext uri="{FF2B5EF4-FFF2-40B4-BE49-F238E27FC236}">
                <a16:creationId xmlns:a16="http://schemas.microsoft.com/office/drawing/2014/main" id="{53463F64-5D95-52F7-4156-C8B2F9386F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E1340E-4916-A464-8ED7-D30652D87FF7}"/>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279376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FD330B-B06F-EDDB-6884-54C0B2D0A0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8F04B0-B2FD-2207-5DD5-98629EE434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CB013B-F7E0-0BE9-273A-05AADE6C57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60CE4B-5E23-4D22-A25F-1190C226F23B}" type="datetimeFigureOut">
              <a:rPr lang="en-IN" smtClean="0"/>
              <a:t>13-06-2022</a:t>
            </a:fld>
            <a:endParaRPr lang="en-IN"/>
          </a:p>
        </p:txBody>
      </p:sp>
      <p:sp>
        <p:nvSpPr>
          <p:cNvPr id="5" name="Footer Placeholder 4">
            <a:extLst>
              <a:ext uri="{FF2B5EF4-FFF2-40B4-BE49-F238E27FC236}">
                <a16:creationId xmlns:a16="http://schemas.microsoft.com/office/drawing/2014/main" id="{D7FF592D-D777-3B75-B4D8-E19614E9DC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30F639E-1B73-D18A-44BF-68E8C4FFEB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29D4DA-8EAF-4385-BE4E-4521F2967BE4}" type="slidenum">
              <a:rPr lang="en-IN" smtClean="0"/>
              <a:t>‹#›</a:t>
            </a:fld>
            <a:endParaRPr lang="en-IN"/>
          </a:p>
        </p:txBody>
      </p:sp>
    </p:spTree>
    <p:extLst>
      <p:ext uri="{BB962C8B-B14F-4D97-AF65-F5344CB8AC3E}">
        <p14:creationId xmlns:p14="http://schemas.microsoft.com/office/powerpoint/2010/main" val="2722631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36">
            <a:extLst>
              <a:ext uri="{FF2B5EF4-FFF2-40B4-BE49-F238E27FC236}">
                <a16:creationId xmlns:a16="http://schemas.microsoft.com/office/drawing/2014/main" id="{F81D912C-17D6-468D-A02B-87B6231B62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506"/>
            <a:ext cx="12192000" cy="1099768"/>
          </a:xfrm>
          <a:prstGeom prst="rect">
            <a:avLst/>
          </a:prstGeom>
          <a:solidFill>
            <a:schemeClr val="tx1">
              <a:lumMod val="50000"/>
              <a:lumOff val="50000"/>
            </a:schemeClr>
          </a:solidFill>
        </p:spPr>
      </p:pic>
      <p:sp>
        <p:nvSpPr>
          <p:cNvPr id="16" name="TextBox 15">
            <a:extLst>
              <a:ext uri="{FF2B5EF4-FFF2-40B4-BE49-F238E27FC236}">
                <a16:creationId xmlns:a16="http://schemas.microsoft.com/office/drawing/2014/main" id="{3B54E224-13FD-4C0E-8549-B063BA74CCEC}"/>
              </a:ext>
            </a:extLst>
          </p:cNvPr>
          <p:cNvSpPr txBox="1"/>
          <p:nvPr/>
        </p:nvSpPr>
        <p:spPr>
          <a:xfrm>
            <a:off x="1" y="6271116"/>
            <a:ext cx="12191999" cy="523220"/>
          </a:xfrm>
          <a:prstGeom prst="rect">
            <a:avLst/>
          </a:prstGeom>
          <a:solidFill>
            <a:srgbClr val="00B050"/>
          </a:solidFill>
        </p:spPr>
        <p:txBody>
          <a:bodyPr wrap="square" rtlCol="0">
            <a:spAutoFit/>
          </a:bodyPr>
          <a:lstStyle/>
          <a:p>
            <a:pPr algn="ctr"/>
            <a:r>
              <a:rPr lang="en-IN" sz="2800" dirty="0">
                <a:solidFill>
                  <a:schemeClr val="bg1"/>
                </a:solidFill>
              </a:rPr>
              <a:t>Department of Civil Engineering, MVGR College of Engineering (Autonomous)</a:t>
            </a:r>
          </a:p>
        </p:txBody>
      </p:sp>
      <p:pic>
        <p:nvPicPr>
          <p:cNvPr id="18" name="Picture 17">
            <a:extLst>
              <a:ext uri="{FF2B5EF4-FFF2-40B4-BE49-F238E27FC236}">
                <a16:creationId xmlns:a16="http://schemas.microsoft.com/office/drawing/2014/main" id="{EB2CC0B8-8626-43E5-ADE5-7DA3CC8DBA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817" y="4834334"/>
            <a:ext cx="2106914" cy="1417406"/>
          </a:xfrm>
          <a:prstGeom prst="rect">
            <a:avLst/>
          </a:prstGeom>
        </p:spPr>
      </p:pic>
      <p:sp>
        <p:nvSpPr>
          <p:cNvPr id="19" name="TextBox 18">
            <a:extLst>
              <a:ext uri="{FF2B5EF4-FFF2-40B4-BE49-F238E27FC236}">
                <a16:creationId xmlns:a16="http://schemas.microsoft.com/office/drawing/2014/main" id="{CC3EBB31-D270-41EC-AB9F-E008B1635484}"/>
              </a:ext>
            </a:extLst>
          </p:cNvPr>
          <p:cNvSpPr txBox="1"/>
          <p:nvPr/>
        </p:nvSpPr>
        <p:spPr>
          <a:xfrm>
            <a:off x="3005877" y="5127538"/>
            <a:ext cx="7566045" cy="830997"/>
          </a:xfrm>
          <a:prstGeom prst="rect">
            <a:avLst/>
          </a:prstGeom>
          <a:noFill/>
        </p:spPr>
        <p:txBody>
          <a:bodyPr wrap="square">
            <a:spAutoFit/>
          </a:bodyPr>
          <a:lstStyle/>
          <a:p>
            <a:pPr algn="ctr"/>
            <a:r>
              <a:rPr lang="en-US" sz="2000" dirty="0"/>
              <a:t>Under the guidance of </a:t>
            </a:r>
          </a:p>
          <a:p>
            <a:pPr algn="ctr"/>
            <a:r>
              <a:rPr lang="en-US" sz="2800" dirty="0"/>
              <a:t>Mr. G. Rahul Reddy, </a:t>
            </a:r>
            <a:r>
              <a:rPr lang="en-US" sz="2400" dirty="0"/>
              <a:t>Assistant Professor</a:t>
            </a:r>
            <a:endParaRPr lang="en-US" sz="2800" dirty="0"/>
          </a:p>
        </p:txBody>
      </p:sp>
      <p:sp>
        <p:nvSpPr>
          <p:cNvPr id="9" name="Title 1">
            <a:extLst>
              <a:ext uri="{FF2B5EF4-FFF2-40B4-BE49-F238E27FC236}">
                <a16:creationId xmlns:a16="http://schemas.microsoft.com/office/drawing/2014/main" id="{2D2C9676-BECA-4C11-8A64-8E4A7A01B415}"/>
              </a:ext>
            </a:extLst>
          </p:cNvPr>
          <p:cNvSpPr txBox="1">
            <a:spLocks/>
          </p:cNvSpPr>
          <p:nvPr/>
        </p:nvSpPr>
        <p:spPr>
          <a:xfrm>
            <a:off x="321196" y="1591172"/>
            <a:ext cx="11549608" cy="1099767"/>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spcBef>
                <a:spcPct val="20000"/>
              </a:spcBef>
              <a:defRPr/>
            </a:pPr>
            <a:r>
              <a:rPr lang="en-US" sz="3600" b="1" dirty="0">
                <a:solidFill>
                  <a:schemeClr val="tx1"/>
                </a:solidFill>
                <a:effectLst/>
                <a:latin typeface="+mj-lt"/>
                <a:ea typeface="Calibri" panose="020F0502020204030204" pitchFamily="34" charset="0"/>
                <a:cs typeface="Arial" panose="020B0604020202020204" pitchFamily="34" charset="0"/>
              </a:rPr>
              <a:t>Title of the Project: </a:t>
            </a:r>
            <a:r>
              <a:rPr lang="en-US" sz="3600" b="1" dirty="0">
                <a:latin typeface="+mj-lt"/>
                <a:cs typeface="Times New Roman" panose="02020603050405020304" pitchFamily="18" charset="0"/>
              </a:rPr>
              <a:t>A STUDY ON LANE UTILIZATION</a:t>
            </a:r>
            <a:endParaRPr lang="en-US" sz="3600" b="1" dirty="0">
              <a:solidFill>
                <a:schemeClr val="tx1"/>
              </a:solidFill>
              <a:latin typeface="+mj-lt"/>
              <a:cs typeface="Arial" panose="020B0604020202020204" pitchFamily="34" charset="0"/>
            </a:endParaRPr>
          </a:p>
        </p:txBody>
      </p:sp>
      <p:sp>
        <p:nvSpPr>
          <p:cNvPr id="11" name="TextBox 10">
            <a:extLst>
              <a:ext uri="{FF2B5EF4-FFF2-40B4-BE49-F238E27FC236}">
                <a16:creationId xmlns:a16="http://schemas.microsoft.com/office/drawing/2014/main" id="{A6C87572-8198-1BE9-89F9-3626A0CA536C}"/>
              </a:ext>
            </a:extLst>
          </p:cNvPr>
          <p:cNvSpPr txBox="1"/>
          <p:nvPr/>
        </p:nvSpPr>
        <p:spPr>
          <a:xfrm>
            <a:off x="89451" y="3358774"/>
            <a:ext cx="12095922" cy="1261884"/>
          </a:xfrm>
          <a:prstGeom prst="rect">
            <a:avLst/>
          </a:prstGeom>
          <a:noFill/>
        </p:spPr>
        <p:txBody>
          <a:bodyPr wrap="square">
            <a:spAutoFit/>
          </a:bodyPr>
          <a:lstStyle/>
          <a:p>
            <a:pPr algn="ctr"/>
            <a:r>
              <a:rPr lang="en-US" sz="2000" dirty="0"/>
              <a:t>Presented by </a:t>
            </a:r>
          </a:p>
          <a:p>
            <a:r>
              <a:rPr lang="en-US" sz="2800" b="1" dirty="0"/>
              <a:t>M. Kanaka Mahalakshmi  </a:t>
            </a:r>
            <a:r>
              <a:rPr lang="en-US" sz="2800" dirty="0"/>
              <a:t>(18331A0159)		        </a:t>
            </a:r>
            <a:r>
              <a:rPr lang="en-US" sz="2800" b="1" dirty="0"/>
              <a:t>B. Yoshita </a:t>
            </a:r>
            <a:r>
              <a:rPr lang="en-US" sz="2800" dirty="0"/>
              <a:t>(18331A0106) </a:t>
            </a:r>
          </a:p>
          <a:p>
            <a:r>
              <a:rPr lang="en-US" sz="2800" b="1" dirty="0"/>
              <a:t>S. Chakri Pavan Kumar</a:t>
            </a:r>
            <a:r>
              <a:rPr lang="en-US" sz="2800" dirty="0"/>
              <a:t>(18331A0114)		                   </a:t>
            </a:r>
            <a:r>
              <a:rPr lang="en-US" sz="2800" b="1" dirty="0"/>
              <a:t>K.N.V.S. Nikhil</a:t>
            </a:r>
            <a:r>
              <a:rPr lang="en-US" sz="2800" dirty="0"/>
              <a:t>(18331A151) </a:t>
            </a:r>
          </a:p>
        </p:txBody>
      </p:sp>
    </p:spTree>
    <p:extLst>
      <p:ext uri="{BB962C8B-B14F-4D97-AF65-F5344CB8AC3E}">
        <p14:creationId xmlns:p14="http://schemas.microsoft.com/office/powerpoint/2010/main" val="974579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65481-9C5A-ED91-4C63-A5001C56F20E}"/>
              </a:ext>
            </a:extLst>
          </p:cNvPr>
          <p:cNvSpPr>
            <a:spLocks noGrp="1"/>
          </p:cNvSpPr>
          <p:nvPr>
            <p:ph type="title"/>
          </p:nvPr>
        </p:nvSpPr>
        <p:spPr/>
        <p:txBody>
          <a:bodyPr/>
          <a:lstStyle/>
          <a:p>
            <a:r>
              <a:rPr lang="en-US" dirty="0"/>
              <a:t>Conclusions</a:t>
            </a:r>
            <a:endParaRPr lang="en-IN" dirty="0"/>
          </a:p>
        </p:txBody>
      </p:sp>
      <p:sp>
        <p:nvSpPr>
          <p:cNvPr id="3" name="Content Placeholder 2">
            <a:extLst>
              <a:ext uri="{FF2B5EF4-FFF2-40B4-BE49-F238E27FC236}">
                <a16:creationId xmlns:a16="http://schemas.microsoft.com/office/drawing/2014/main" id="{52A7DC06-080D-D007-5680-6E0ADA319067}"/>
              </a:ext>
            </a:extLst>
          </p:cNvPr>
          <p:cNvSpPr>
            <a:spLocks noGrp="1"/>
          </p:cNvSpPr>
          <p:nvPr>
            <p:ph idx="1"/>
          </p:nvPr>
        </p:nvSpPr>
        <p:spPr/>
        <p:txBody>
          <a:bodyPr>
            <a:normAutofit lnSpcReduction="10000"/>
          </a:bodyPr>
          <a:lstStyle/>
          <a:p>
            <a:pPr>
              <a:lnSpc>
                <a:spcPct val="150000"/>
              </a:lnSpc>
              <a:spcBef>
                <a:spcPts val="0"/>
              </a:spcBef>
            </a:pPr>
            <a:r>
              <a:rPr lang="en-IN" dirty="0">
                <a:effectLst/>
                <a:ea typeface="Times New Roman" panose="02020603050405020304" pitchFamily="18" charset="0"/>
                <a:cs typeface="Times New Roman" panose="02020603050405020304" pitchFamily="18" charset="0"/>
              </a:rPr>
              <a:t>But, this observed degree of lane based vehicle movement is relatively different as compared to the other multilane roads (National Highways, urban arterial roads, etc.) in India.</a:t>
            </a:r>
            <a:endParaRPr lang="en-US" dirty="0">
              <a:effectLst/>
              <a:ea typeface="Times New Roman" panose="02020603050405020304" pitchFamily="18" charset="0"/>
              <a:cs typeface="Times New Roman" panose="02020603050405020304" pitchFamily="18" charset="0"/>
            </a:endParaRPr>
          </a:p>
          <a:p>
            <a:pPr>
              <a:lnSpc>
                <a:spcPct val="150000"/>
              </a:lnSpc>
              <a:spcBef>
                <a:spcPts val="0"/>
              </a:spcBef>
            </a:pPr>
            <a:r>
              <a:rPr lang="en-IN" dirty="0">
                <a:effectLst/>
                <a:ea typeface="Times New Roman" panose="02020603050405020304" pitchFamily="18" charset="0"/>
                <a:cs typeface="Times New Roman" panose="02020603050405020304" pitchFamily="18" charset="0"/>
              </a:rPr>
              <a:t>It is also found that the proportion of cars linearly decreases from median side lane to shoulder side lane i.e. from lane-1 to lane-4, whereas the proportion for two-wheelers, three-wheelers, trucks and buses linearly increases from lane-1 to lane-4.</a:t>
            </a:r>
            <a:endParaRPr lang="en-US"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5200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C51E8-4A09-8CFD-AD28-8F71394BAA5F}"/>
              </a:ext>
            </a:extLst>
          </p:cNvPr>
          <p:cNvSpPr>
            <a:spLocks noGrp="1"/>
          </p:cNvSpPr>
          <p:nvPr>
            <p:ph type="title"/>
          </p:nvPr>
        </p:nvSpPr>
        <p:spPr>
          <a:xfrm>
            <a:off x="838200" y="179595"/>
            <a:ext cx="10515600" cy="1325563"/>
          </a:xfrm>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7BE65E3D-33B0-2FCF-DCF5-7C7E033C8ADD}"/>
              </a:ext>
            </a:extLst>
          </p:cNvPr>
          <p:cNvSpPr>
            <a:spLocks noGrp="1"/>
          </p:cNvSpPr>
          <p:nvPr>
            <p:ph idx="1"/>
          </p:nvPr>
        </p:nvSpPr>
        <p:spPr>
          <a:xfrm>
            <a:off x="838200" y="1253331"/>
            <a:ext cx="10515600" cy="5240234"/>
          </a:xfrm>
        </p:spPr>
        <p:txBody>
          <a:bodyPr>
            <a:noAutofit/>
          </a:bodyPr>
          <a:lstStyle/>
          <a:p>
            <a:pPr marL="342900" marR="0" lvl="0" indent="-342900">
              <a:lnSpc>
                <a:spcPct val="150000"/>
              </a:lnSpc>
              <a:spcBef>
                <a:spcPts val="0"/>
              </a:spcBef>
              <a:spcAft>
                <a:spcPts val="0"/>
              </a:spcAft>
              <a:buFont typeface="+mj-lt"/>
              <a:buAutoNum type="arabicPeriod"/>
            </a:pPr>
            <a:r>
              <a:rPr lang="en-IN" sz="2600" dirty="0">
                <a:effectLst/>
                <a:ea typeface="Times New Roman" panose="02020603050405020304" pitchFamily="18" charset="0"/>
                <a:cs typeface="Times New Roman" panose="02020603050405020304" pitchFamily="18" charset="0"/>
              </a:rPr>
              <a:t>Amin, M. R. and Banks, J. H. (2005). "Variation in Freeway Lane use Patterns with </a:t>
            </a:r>
            <a:r>
              <a:rPr lang="en-IN" sz="2600" dirty="0" err="1">
                <a:effectLst/>
                <a:ea typeface="Times New Roman" panose="02020603050405020304" pitchFamily="18" charset="0"/>
                <a:cs typeface="Times New Roman" panose="02020603050405020304" pitchFamily="18" charset="0"/>
              </a:rPr>
              <a:t>Vlume</a:t>
            </a:r>
            <a:r>
              <a:rPr lang="en-IN" sz="2600" dirty="0">
                <a:effectLst/>
                <a:ea typeface="Times New Roman" panose="02020603050405020304" pitchFamily="18" charset="0"/>
                <a:cs typeface="Times New Roman" panose="02020603050405020304" pitchFamily="18" charset="0"/>
              </a:rPr>
              <a:t>, Time of Day, and Location." J. Transportation Research Board, No. 1934, 132-139. </a:t>
            </a:r>
            <a:endParaRPr lang="en-US" sz="2600" dirty="0">
              <a:effectLst/>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IN" sz="2600" dirty="0">
                <a:effectLst/>
                <a:ea typeface="Times New Roman" panose="02020603050405020304" pitchFamily="18" charset="0"/>
                <a:cs typeface="Times New Roman" panose="02020603050405020304" pitchFamily="18" charset="0"/>
              </a:rPr>
              <a:t>Banks, J.H. (2006). "Effect of Time Gaps and Lane use Distributions on Freeway Bottleneck Capacity." J. Transportation Research Board, No. 1965, 3-11 </a:t>
            </a:r>
            <a:endParaRPr lang="en-US" sz="2600" dirty="0">
              <a:effectLst/>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IN" sz="2600" dirty="0">
                <a:effectLst/>
                <a:ea typeface="Times New Roman" panose="02020603050405020304" pitchFamily="18" charset="0"/>
                <a:cs typeface="Times New Roman" panose="02020603050405020304" pitchFamily="18" charset="0"/>
              </a:rPr>
              <a:t>Sagar </a:t>
            </a:r>
            <a:r>
              <a:rPr lang="en-IN" sz="2600" dirty="0" err="1">
                <a:effectLst/>
                <a:ea typeface="Times New Roman" panose="02020603050405020304" pitchFamily="18" charset="0"/>
                <a:cs typeface="Times New Roman" panose="02020603050405020304" pitchFamily="18" charset="0"/>
              </a:rPr>
              <a:t>Kurlea</a:t>
            </a:r>
            <a:r>
              <a:rPr lang="en-IN" sz="2600" dirty="0">
                <a:effectLst/>
                <a:ea typeface="Times New Roman" panose="02020603050405020304" pitchFamily="18" charset="0"/>
                <a:cs typeface="Times New Roman" panose="02020603050405020304" pitchFamily="18" charset="0"/>
              </a:rPr>
              <a:t> , Krishna N. S. </a:t>
            </a:r>
            <a:r>
              <a:rPr lang="en-IN" sz="2600" dirty="0" err="1">
                <a:effectLst/>
                <a:ea typeface="Times New Roman" panose="02020603050405020304" pitchFamily="18" charset="0"/>
                <a:cs typeface="Times New Roman" panose="02020603050405020304" pitchFamily="18" charset="0"/>
              </a:rPr>
              <a:t>Behara</a:t>
            </a:r>
            <a:r>
              <a:rPr lang="en-IN" sz="2600" dirty="0">
                <a:effectLst/>
                <a:ea typeface="Times New Roman" panose="02020603050405020304" pitchFamily="18" charset="0"/>
                <a:cs typeface="Times New Roman" panose="02020603050405020304" pitchFamily="18" charset="0"/>
              </a:rPr>
              <a:t> a, Rajendra Prasad </a:t>
            </a:r>
            <a:r>
              <a:rPr lang="en-IN" sz="2600" dirty="0" err="1">
                <a:effectLst/>
                <a:ea typeface="Times New Roman" panose="02020603050405020304" pitchFamily="18" charset="0"/>
                <a:cs typeface="Times New Roman" panose="02020603050405020304" pitchFamily="18" charset="0"/>
              </a:rPr>
              <a:t>J.a</a:t>
            </a:r>
            <a:r>
              <a:rPr lang="en-IN" sz="2600" dirty="0">
                <a:effectLst/>
                <a:ea typeface="Times New Roman" panose="02020603050405020304" pitchFamily="18" charset="0"/>
                <a:cs typeface="Times New Roman" panose="02020603050405020304" pitchFamily="18" charset="0"/>
              </a:rPr>
              <a:t> , </a:t>
            </a:r>
            <a:r>
              <a:rPr lang="en-IN" sz="2600" dirty="0" err="1">
                <a:effectLst/>
                <a:ea typeface="Times New Roman" panose="02020603050405020304" pitchFamily="18" charset="0"/>
                <a:cs typeface="Times New Roman" panose="02020603050405020304" pitchFamily="18" charset="0"/>
              </a:rPr>
              <a:t>Shriniwas</a:t>
            </a:r>
            <a:r>
              <a:rPr lang="en-IN" sz="2600" dirty="0">
                <a:effectLst/>
                <a:ea typeface="Times New Roman" panose="02020603050405020304" pitchFamily="18" charset="0"/>
                <a:cs typeface="Times New Roman" panose="02020603050405020304" pitchFamily="18" charset="0"/>
              </a:rPr>
              <a:t> </a:t>
            </a:r>
            <a:r>
              <a:rPr lang="en-IN" sz="2600" dirty="0" err="1">
                <a:effectLst/>
                <a:ea typeface="Times New Roman" panose="02020603050405020304" pitchFamily="18" charset="0"/>
                <a:cs typeface="Times New Roman" panose="02020603050405020304" pitchFamily="18" charset="0"/>
              </a:rPr>
              <a:t>Arkatkarb</a:t>
            </a:r>
            <a:r>
              <a:rPr lang="en-IN" sz="2600" dirty="0">
                <a:effectLst/>
                <a:ea typeface="Times New Roman" panose="02020603050405020304" pitchFamily="18" charset="0"/>
                <a:cs typeface="Times New Roman" panose="02020603050405020304" pitchFamily="18" charset="0"/>
              </a:rPr>
              <a:t>,*, Ashoke Kumar </a:t>
            </a:r>
            <a:r>
              <a:rPr lang="en-IN" sz="2600" dirty="0" err="1">
                <a:effectLst/>
                <a:ea typeface="Times New Roman" panose="02020603050405020304" pitchFamily="18" charset="0"/>
                <a:cs typeface="Times New Roman" panose="02020603050405020304" pitchFamily="18" charset="0"/>
              </a:rPr>
              <a:t>Sarkara</a:t>
            </a:r>
            <a:r>
              <a:rPr lang="en-IN" sz="2600" dirty="0">
                <a:effectLst/>
                <a:ea typeface="Times New Roman" panose="02020603050405020304" pitchFamily="18" charset="0"/>
                <a:cs typeface="Times New Roman" panose="02020603050405020304" pitchFamily="18" charset="0"/>
              </a:rPr>
              <a:t>. “Study of Lane Utilization on Delhi-Gurgaon Expressway”</a:t>
            </a:r>
          </a:p>
        </p:txBody>
      </p:sp>
    </p:spTree>
    <p:extLst>
      <p:ext uri="{BB962C8B-B14F-4D97-AF65-F5344CB8AC3E}">
        <p14:creationId xmlns:p14="http://schemas.microsoft.com/office/powerpoint/2010/main" val="3686913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36">
            <a:extLst>
              <a:ext uri="{FF2B5EF4-FFF2-40B4-BE49-F238E27FC236}">
                <a16:creationId xmlns:a16="http://schemas.microsoft.com/office/drawing/2014/main" id="{F81D912C-17D6-468D-A02B-87B6231B62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506"/>
            <a:ext cx="12192000" cy="1099768"/>
          </a:xfrm>
          <a:prstGeom prst="rect">
            <a:avLst/>
          </a:prstGeom>
          <a:solidFill>
            <a:schemeClr val="tx1">
              <a:lumMod val="50000"/>
              <a:lumOff val="50000"/>
            </a:schemeClr>
          </a:solidFill>
        </p:spPr>
      </p:pic>
      <p:sp>
        <p:nvSpPr>
          <p:cNvPr id="16" name="TextBox 15">
            <a:extLst>
              <a:ext uri="{FF2B5EF4-FFF2-40B4-BE49-F238E27FC236}">
                <a16:creationId xmlns:a16="http://schemas.microsoft.com/office/drawing/2014/main" id="{3B54E224-13FD-4C0E-8549-B063BA74CCEC}"/>
              </a:ext>
            </a:extLst>
          </p:cNvPr>
          <p:cNvSpPr txBox="1"/>
          <p:nvPr/>
        </p:nvSpPr>
        <p:spPr>
          <a:xfrm>
            <a:off x="1" y="6271116"/>
            <a:ext cx="12191999" cy="523220"/>
          </a:xfrm>
          <a:prstGeom prst="rect">
            <a:avLst/>
          </a:prstGeom>
          <a:solidFill>
            <a:srgbClr val="00B050"/>
          </a:solidFill>
        </p:spPr>
        <p:txBody>
          <a:bodyPr wrap="square" rtlCol="0">
            <a:spAutoFit/>
          </a:bodyPr>
          <a:lstStyle/>
          <a:p>
            <a:pPr algn="ctr"/>
            <a:r>
              <a:rPr lang="en-IN" sz="2800" dirty="0">
                <a:solidFill>
                  <a:schemeClr val="bg1"/>
                </a:solidFill>
              </a:rPr>
              <a:t>Department of Civil Engineering, MVGR College of Engineering (Autonomous)</a:t>
            </a:r>
          </a:p>
        </p:txBody>
      </p:sp>
      <p:sp>
        <p:nvSpPr>
          <p:cNvPr id="9" name="Title 1">
            <a:extLst>
              <a:ext uri="{FF2B5EF4-FFF2-40B4-BE49-F238E27FC236}">
                <a16:creationId xmlns:a16="http://schemas.microsoft.com/office/drawing/2014/main" id="{2D2C9676-BECA-4C11-8A64-8E4A7A01B415}"/>
              </a:ext>
            </a:extLst>
          </p:cNvPr>
          <p:cNvSpPr txBox="1">
            <a:spLocks/>
          </p:cNvSpPr>
          <p:nvPr/>
        </p:nvSpPr>
        <p:spPr>
          <a:xfrm>
            <a:off x="3647660" y="3087382"/>
            <a:ext cx="4979505" cy="683235"/>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spcBef>
                <a:spcPct val="20000"/>
              </a:spcBef>
              <a:defRPr/>
            </a:pPr>
            <a:r>
              <a:rPr lang="en-US" sz="4400" b="1" dirty="0">
                <a:solidFill>
                  <a:schemeClr val="tx1"/>
                </a:solidFill>
                <a:effectLst/>
                <a:latin typeface="+mj-lt"/>
                <a:ea typeface="Calibri" panose="020F0502020204030204" pitchFamily="34" charset="0"/>
                <a:cs typeface="Arial" panose="020B0604020202020204" pitchFamily="34" charset="0"/>
              </a:rPr>
              <a:t>Thank you</a:t>
            </a:r>
            <a:endParaRPr lang="en-US" sz="4400" b="1" dirty="0">
              <a:solidFill>
                <a:schemeClr val="tx1"/>
              </a:solidFill>
              <a:latin typeface="+mj-lt"/>
              <a:cs typeface="Arial" panose="020B0604020202020204" pitchFamily="34" charset="0"/>
            </a:endParaRPr>
          </a:p>
        </p:txBody>
      </p:sp>
    </p:spTree>
    <p:extLst>
      <p:ext uri="{BB962C8B-B14F-4D97-AF65-F5344CB8AC3E}">
        <p14:creationId xmlns:p14="http://schemas.microsoft.com/office/powerpoint/2010/main" val="2789870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1257-4FE0-48EC-63AB-2300DF6656E4}"/>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2AB8C1B8-B1EA-9FC0-0C62-052CE2B3221B}"/>
              </a:ext>
            </a:extLst>
          </p:cNvPr>
          <p:cNvSpPr>
            <a:spLocks noGrp="1"/>
          </p:cNvSpPr>
          <p:nvPr>
            <p:ph idx="1"/>
          </p:nvPr>
        </p:nvSpPr>
        <p:spPr>
          <a:xfrm>
            <a:off x="838200" y="1560581"/>
            <a:ext cx="10515600" cy="4351338"/>
          </a:xfrm>
        </p:spPr>
        <p:txBody>
          <a:bodyPr>
            <a:noAutofit/>
          </a:bodyPr>
          <a:lstStyle/>
          <a:p>
            <a:pPr marL="342900" lvl="0" indent="-342900">
              <a:lnSpc>
                <a:spcPct val="150000"/>
              </a:lnSpc>
              <a:buFont typeface="Symbol" panose="05050102010706020507" pitchFamily="18" charset="2"/>
              <a:buChar char=""/>
            </a:pPr>
            <a:r>
              <a:rPr lang="en-US" spc="10" dirty="0">
                <a:solidFill>
                  <a:srgbClr val="202124"/>
                </a:solidFill>
                <a:effectLst/>
                <a:ea typeface="Times New Roman" panose="02020603050405020304" pitchFamily="18" charset="0"/>
              </a:rPr>
              <a:t>To study lane discipline and lane utilization behavior for different categories of vehicles on various national highways.</a:t>
            </a:r>
            <a:endParaRPr lang="en-IN" dirty="0">
              <a:effectLst/>
              <a:ea typeface="Times New Roman" panose="02020603050405020304" pitchFamily="18" charset="0"/>
            </a:endParaRPr>
          </a:p>
          <a:p>
            <a:pPr marL="342900" lvl="0" indent="-342900">
              <a:lnSpc>
                <a:spcPct val="150000"/>
              </a:lnSpc>
              <a:buFont typeface="Symbol" panose="05050102010706020507" pitchFamily="18" charset="2"/>
              <a:buChar char=""/>
            </a:pPr>
            <a:r>
              <a:rPr lang="en-US" spc="10" dirty="0">
                <a:solidFill>
                  <a:srgbClr val="202124"/>
                </a:solidFill>
                <a:effectLst/>
                <a:ea typeface="Times New Roman" panose="02020603050405020304" pitchFamily="18" charset="0"/>
              </a:rPr>
              <a:t>To compare the results of lane utilization factors for different lanes and vehicles observed on the road.</a:t>
            </a:r>
            <a:endParaRPr lang="en-IN" dirty="0">
              <a:effectLst/>
              <a:ea typeface="Times New Roman" panose="02020603050405020304" pitchFamily="18" charset="0"/>
            </a:endParaRPr>
          </a:p>
          <a:p>
            <a:pPr marL="342900" lvl="0" indent="-342900">
              <a:lnSpc>
                <a:spcPct val="150000"/>
              </a:lnSpc>
              <a:buFont typeface="Symbol" panose="05050102010706020507" pitchFamily="18" charset="2"/>
              <a:buChar char=""/>
            </a:pPr>
            <a:r>
              <a:rPr lang="en-US" spc="10" dirty="0">
                <a:solidFill>
                  <a:srgbClr val="202124"/>
                </a:solidFill>
                <a:effectLst/>
                <a:ea typeface="Times New Roman" panose="02020603050405020304" pitchFamily="18" charset="0"/>
              </a:rPr>
              <a:t>To model lane utilization using parameters like classified traffic volume and average stream speed for prevailing roadway and traffic conditions on the selected area of study.</a:t>
            </a:r>
            <a:endParaRPr lang="en-IN" dirty="0">
              <a:effectLst/>
              <a:ea typeface="Times New Roman" panose="02020603050405020304" pitchFamily="18" charset="0"/>
            </a:endParaRPr>
          </a:p>
        </p:txBody>
      </p:sp>
    </p:spTree>
    <p:extLst>
      <p:ext uri="{BB962C8B-B14F-4D97-AF65-F5344CB8AC3E}">
        <p14:creationId xmlns:p14="http://schemas.microsoft.com/office/powerpoint/2010/main" val="3393388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1257-4FE0-48EC-63AB-2300DF6656E4}"/>
              </a:ext>
            </a:extLst>
          </p:cNvPr>
          <p:cNvSpPr>
            <a:spLocks noGrp="1"/>
          </p:cNvSpPr>
          <p:nvPr>
            <p:ph type="title"/>
          </p:nvPr>
        </p:nvSpPr>
        <p:spPr/>
        <p:txBody>
          <a:bodyPr/>
          <a:lstStyle/>
          <a:p>
            <a:r>
              <a:rPr lang="en-IN"/>
              <a:t>Overall Methodology</a:t>
            </a:r>
            <a:endParaRPr lang="en-IN" dirty="0"/>
          </a:p>
        </p:txBody>
      </p:sp>
      <p:sp>
        <p:nvSpPr>
          <p:cNvPr id="3" name="Content Placeholder 2">
            <a:extLst>
              <a:ext uri="{FF2B5EF4-FFF2-40B4-BE49-F238E27FC236}">
                <a16:creationId xmlns:a16="http://schemas.microsoft.com/office/drawing/2014/main" id="{2AB8C1B8-B1EA-9FC0-0C62-052CE2B3221B}"/>
              </a:ext>
            </a:extLst>
          </p:cNvPr>
          <p:cNvSpPr>
            <a:spLocks noGrp="1"/>
          </p:cNvSpPr>
          <p:nvPr>
            <p:ph idx="1"/>
          </p:nvPr>
        </p:nvSpPr>
        <p:spPr>
          <a:xfrm>
            <a:off x="838200" y="1825625"/>
            <a:ext cx="10515600" cy="4871010"/>
          </a:xfrm>
        </p:spPr>
        <p:txBody>
          <a:bodyPr>
            <a:normAutofit lnSpcReduction="10000"/>
          </a:bodyPr>
          <a:lstStyle/>
          <a:p>
            <a:r>
              <a:rPr lang="en-IN" dirty="0">
                <a:effectLst/>
                <a:ea typeface="Times New Roman" panose="02020603050405020304" pitchFamily="18" charset="0"/>
              </a:rPr>
              <a:t>The main data collection task was to manually collect the categorical vehicular count i.e., car, two-wheeler, three-wheeler, heavy good vehicle through an instantaneous cross section of the lane in individual lanes at peak hour. The time periods for data collection were opted out such that it covers wider variation of traffic flow conditions.</a:t>
            </a:r>
          </a:p>
          <a:p>
            <a:r>
              <a:rPr lang="en-IN" dirty="0">
                <a:effectLst/>
                <a:ea typeface="Times New Roman" panose="02020603050405020304" pitchFamily="18" charset="0"/>
              </a:rPr>
              <a:t>For the purpose of calculating lane utilization, the lanes were classified into three distinct types (1 denoting right-shoulder side, 2 denoting right median side, 3 denoting left median side, 4 denoting left-shoulder side, 1.5 and 3.5), each representing vehicle position on the national highway from the median, hence making it possible to quantify the degree of lane-discipline followed under the prevailing basic roadway and traffic conditions.</a:t>
            </a:r>
            <a:endParaRPr lang="en-IN" dirty="0"/>
          </a:p>
        </p:txBody>
      </p:sp>
    </p:spTree>
    <p:extLst>
      <p:ext uri="{BB962C8B-B14F-4D97-AF65-F5344CB8AC3E}">
        <p14:creationId xmlns:p14="http://schemas.microsoft.com/office/powerpoint/2010/main" val="4218723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1257-4FE0-48EC-63AB-2300DF6656E4}"/>
              </a:ext>
            </a:extLst>
          </p:cNvPr>
          <p:cNvSpPr>
            <a:spLocks noGrp="1"/>
          </p:cNvSpPr>
          <p:nvPr>
            <p:ph type="title"/>
          </p:nvPr>
        </p:nvSpPr>
        <p:spPr/>
        <p:txBody>
          <a:bodyPr>
            <a:noAutofit/>
          </a:bodyPr>
          <a:lstStyle/>
          <a:p>
            <a:r>
              <a:rPr lang="en-US">
                <a:cs typeface="Times New Roman" panose="02020603050405020304" pitchFamily="18" charset="0"/>
              </a:rPr>
              <a:t>Data on lane distribution of different categories of vehicles collected on the area of work</a:t>
            </a:r>
            <a:endParaRPr lang="en-IN" dirty="0"/>
          </a:p>
        </p:txBody>
      </p:sp>
      <p:pic>
        <p:nvPicPr>
          <p:cNvPr id="4" name="Picture 4">
            <a:extLst>
              <a:ext uri="{FF2B5EF4-FFF2-40B4-BE49-F238E27FC236}">
                <a16:creationId xmlns:a16="http://schemas.microsoft.com/office/drawing/2014/main" id="{EDDAD558-63A1-7595-63CC-13A913766542}"/>
              </a:ext>
            </a:extLst>
          </p:cNvPr>
          <p:cNvPicPr>
            <a:picLocks noGrp="1" noChangeAspect="1"/>
          </p:cNvPicPr>
          <p:nvPr>
            <p:ph idx="1"/>
          </p:nvPr>
        </p:nvPicPr>
        <p:blipFill rotWithShape="1">
          <a:blip r:embed="rId2"/>
          <a:srcRect l="1722" t="28697" r="62857" b="57835"/>
          <a:stretch/>
        </p:blipFill>
        <p:spPr>
          <a:xfrm>
            <a:off x="2592061" y="1957150"/>
            <a:ext cx="6477792" cy="1899233"/>
          </a:xfrm>
          <a:prstGeom prst="rect">
            <a:avLst/>
          </a:prstGeom>
        </p:spPr>
      </p:pic>
      <p:pic>
        <p:nvPicPr>
          <p:cNvPr id="7" name="Picture 4">
            <a:extLst>
              <a:ext uri="{FF2B5EF4-FFF2-40B4-BE49-F238E27FC236}">
                <a16:creationId xmlns:a16="http://schemas.microsoft.com/office/drawing/2014/main" id="{B93C1303-A99D-4177-BF7F-96DCF0AEDFB9}"/>
              </a:ext>
            </a:extLst>
          </p:cNvPr>
          <p:cNvPicPr>
            <a:picLocks noChangeAspect="1"/>
          </p:cNvPicPr>
          <p:nvPr/>
        </p:nvPicPr>
        <p:blipFill rotWithShape="1">
          <a:blip r:embed="rId3"/>
          <a:srcRect r="44026"/>
          <a:stretch/>
        </p:blipFill>
        <p:spPr>
          <a:xfrm>
            <a:off x="1055754" y="4020936"/>
            <a:ext cx="9603414" cy="2245168"/>
          </a:xfrm>
          <a:prstGeom prst="rect">
            <a:avLst/>
          </a:prstGeom>
        </p:spPr>
      </p:pic>
    </p:spTree>
    <p:extLst>
      <p:ext uri="{BB962C8B-B14F-4D97-AF65-F5344CB8AC3E}">
        <p14:creationId xmlns:p14="http://schemas.microsoft.com/office/powerpoint/2010/main" val="3379575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34280C1C-76AA-499F-AB7B-35305DE58C88}"/>
              </a:ext>
            </a:extLst>
          </p:cNvPr>
          <p:cNvPicPr>
            <a:picLocks noChangeAspect="1"/>
          </p:cNvPicPr>
          <p:nvPr/>
        </p:nvPicPr>
        <p:blipFill rotWithShape="1">
          <a:blip r:embed="rId2"/>
          <a:srcRect t="1" r="43750" b="621"/>
          <a:stretch/>
        </p:blipFill>
        <p:spPr>
          <a:xfrm>
            <a:off x="1933869" y="3429000"/>
            <a:ext cx="7965505" cy="2615668"/>
          </a:xfrm>
          <a:prstGeom prst="rect">
            <a:avLst/>
          </a:prstGeom>
        </p:spPr>
      </p:pic>
      <p:pic>
        <p:nvPicPr>
          <p:cNvPr id="5" name="Content Placeholder 4">
            <a:extLst>
              <a:ext uri="{FF2B5EF4-FFF2-40B4-BE49-F238E27FC236}">
                <a16:creationId xmlns:a16="http://schemas.microsoft.com/office/drawing/2014/main" id="{E200A114-6E3C-41D4-991E-E20B7FDE3C02}"/>
              </a:ext>
            </a:extLst>
          </p:cNvPr>
          <p:cNvPicPr>
            <a:picLocks noChangeAspect="1"/>
          </p:cNvPicPr>
          <p:nvPr/>
        </p:nvPicPr>
        <p:blipFill rotWithShape="1">
          <a:blip r:embed="rId3"/>
          <a:srcRect r="43903"/>
          <a:stretch/>
        </p:blipFill>
        <p:spPr>
          <a:xfrm>
            <a:off x="1933868" y="604610"/>
            <a:ext cx="7965505" cy="2406946"/>
          </a:xfrm>
          <a:prstGeom prst="rect">
            <a:avLst/>
          </a:prstGeom>
        </p:spPr>
      </p:pic>
    </p:spTree>
    <p:extLst>
      <p:ext uri="{BB962C8B-B14F-4D97-AF65-F5344CB8AC3E}">
        <p14:creationId xmlns:p14="http://schemas.microsoft.com/office/powerpoint/2010/main" val="3372374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25183D74-F139-425D-8C09-CAA6421AA035}"/>
              </a:ext>
            </a:extLst>
          </p:cNvPr>
          <p:cNvGraphicFramePr/>
          <p:nvPr>
            <p:extLst>
              <p:ext uri="{D42A27DB-BD31-4B8C-83A1-F6EECF244321}">
                <p14:modId xmlns:p14="http://schemas.microsoft.com/office/powerpoint/2010/main" val="3881177878"/>
              </p:ext>
            </p:extLst>
          </p:nvPr>
        </p:nvGraphicFramePr>
        <p:xfrm>
          <a:off x="1205948" y="702365"/>
          <a:ext cx="9395791" cy="5115339"/>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23151F21-2CEF-44CE-B232-1122D78EBE3E}"/>
              </a:ext>
            </a:extLst>
          </p:cNvPr>
          <p:cNvSpPr txBox="1"/>
          <p:nvPr/>
        </p:nvSpPr>
        <p:spPr>
          <a:xfrm>
            <a:off x="4295230" y="5970969"/>
            <a:ext cx="3952429" cy="369332"/>
          </a:xfrm>
          <a:prstGeom prst="rect">
            <a:avLst/>
          </a:prstGeom>
          <a:noFill/>
        </p:spPr>
        <p:txBody>
          <a:bodyPr wrap="none" rtlCol="0">
            <a:spAutoFit/>
          </a:bodyPr>
          <a:lstStyle/>
          <a:p>
            <a:r>
              <a:rPr lang="en-US" b="1" dirty="0"/>
              <a:t>D</a:t>
            </a:r>
            <a:r>
              <a:rPr lang="en-US" dirty="0"/>
              <a:t> – Disciplinary     </a:t>
            </a:r>
            <a:r>
              <a:rPr lang="en-US" b="1" dirty="0"/>
              <a:t>ND</a:t>
            </a:r>
            <a:r>
              <a:rPr lang="en-US" dirty="0"/>
              <a:t> – Non-Disciplinary</a:t>
            </a:r>
          </a:p>
        </p:txBody>
      </p:sp>
    </p:spTree>
    <p:extLst>
      <p:ext uri="{BB962C8B-B14F-4D97-AF65-F5344CB8AC3E}">
        <p14:creationId xmlns:p14="http://schemas.microsoft.com/office/powerpoint/2010/main" val="3791662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462A48-7876-4E3F-B2DB-40D68DD69DAE}"/>
              </a:ext>
            </a:extLst>
          </p:cNvPr>
          <p:cNvSpPr txBox="1"/>
          <p:nvPr/>
        </p:nvSpPr>
        <p:spPr>
          <a:xfrm>
            <a:off x="1139688" y="848140"/>
            <a:ext cx="8971722" cy="769441"/>
          </a:xfrm>
          <a:prstGeom prst="rect">
            <a:avLst/>
          </a:prstGeom>
          <a:noFill/>
        </p:spPr>
        <p:txBody>
          <a:bodyPr wrap="square">
            <a:spAutoFit/>
          </a:bodyPr>
          <a:lstStyle/>
          <a:p>
            <a:r>
              <a:rPr lang="en-IN" sz="4400" dirty="0">
                <a:effectLst/>
                <a:latin typeface="+mj-lt"/>
                <a:ea typeface="Times New Roman" panose="02020603050405020304" pitchFamily="18" charset="0"/>
              </a:rPr>
              <a:t>LUF at NH16 BOYAPALEM</a:t>
            </a:r>
            <a:endParaRPr lang="en-US" sz="4400" dirty="0">
              <a:latin typeface="+mj-lt"/>
            </a:endParaRPr>
          </a:p>
        </p:txBody>
      </p:sp>
      <p:graphicFrame>
        <p:nvGraphicFramePr>
          <p:cNvPr id="3" name="Table 2">
            <a:extLst>
              <a:ext uri="{FF2B5EF4-FFF2-40B4-BE49-F238E27FC236}">
                <a16:creationId xmlns:a16="http://schemas.microsoft.com/office/drawing/2014/main" id="{5B7DF4EF-1C47-40FA-928C-9AA4689AD841}"/>
              </a:ext>
            </a:extLst>
          </p:cNvPr>
          <p:cNvGraphicFramePr>
            <a:graphicFrameLocks noGrp="1"/>
          </p:cNvGraphicFramePr>
          <p:nvPr>
            <p:extLst>
              <p:ext uri="{D42A27DB-BD31-4B8C-83A1-F6EECF244321}">
                <p14:modId xmlns:p14="http://schemas.microsoft.com/office/powerpoint/2010/main" val="1098383015"/>
              </p:ext>
            </p:extLst>
          </p:nvPr>
        </p:nvGraphicFramePr>
        <p:xfrm>
          <a:off x="2637182" y="1946843"/>
          <a:ext cx="6215270" cy="2545645"/>
        </p:xfrm>
        <a:graphic>
          <a:graphicData uri="http://schemas.openxmlformats.org/drawingml/2006/table">
            <a:tbl>
              <a:tblPr firstRow="1" firstCol="1" bandRow="1">
                <a:tableStyleId>{5C22544A-7EE6-4342-B048-85BDC9FD1C3A}</a:tableStyleId>
              </a:tblPr>
              <a:tblGrid>
                <a:gridCol w="2304207">
                  <a:extLst>
                    <a:ext uri="{9D8B030D-6E8A-4147-A177-3AD203B41FA5}">
                      <a16:colId xmlns:a16="http://schemas.microsoft.com/office/drawing/2014/main" val="2513600459"/>
                    </a:ext>
                  </a:extLst>
                </a:gridCol>
                <a:gridCol w="2234758">
                  <a:extLst>
                    <a:ext uri="{9D8B030D-6E8A-4147-A177-3AD203B41FA5}">
                      <a16:colId xmlns:a16="http://schemas.microsoft.com/office/drawing/2014/main" val="1610949912"/>
                    </a:ext>
                  </a:extLst>
                </a:gridCol>
                <a:gridCol w="1676305">
                  <a:extLst>
                    <a:ext uri="{9D8B030D-6E8A-4147-A177-3AD203B41FA5}">
                      <a16:colId xmlns:a16="http://schemas.microsoft.com/office/drawing/2014/main" val="2509057999"/>
                    </a:ext>
                  </a:extLst>
                </a:gridCol>
              </a:tblGrid>
              <a:tr h="509129">
                <a:tc>
                  <a:txBody>
                    <a:bodyPr/>
                    <a:lstStyle/>
                    <a:p>
                      <a:pPr marL="0" marR="0" algn="ctr">
                        <a:lnSpc>
                          <a:spcPct val="150000"/>
                        </a:lnSpc>
                        <a:spcBef>
                          <a:spcPts val="0"/>
                        </a:spcBef>
                        <a:spcAft>
                          <a:spcPts val="0"/>
                        </a:spcAft>
                      </a:pPr>
                      <a:r>
                        <a:rPr lang="en-IN" sz="2000" dirty="0">
                          <a:effectLst/>
                        </a:rPr>
                        <a:t>Lane</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a:effectLst/>
                        </a:rPr>
                        <a:t>Total Volume</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a:effectLst/>
                        </a:rPr>
                        <a:t>LUF</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310442441"/>
                  </a:ext>
                </a:extLst>
              </a:tr>
              <a:tr h="509129">
                <a:tc>
                  <a:txBody>
                    <a:bodyPr/>
                    <a:lstStyle/>
                    <a:p>
                      <a:pPr marL="0" marR="0" algn="ctr">
                        <a:lnSpc>
                          <a:spcPct val="150000"/>
                        </a:lnSpc>
                        <a:spcBef>
                          <a:spcPts val="0"/>
                        </a:spcBef>
                        <a:spcAft>
                          <a:spcPts val="0"/>
                        </a:spcAft>
                      </a:pPr>
                      <a:r>
                        <a:rPr lang="en-IN" sz="2000">
                          <a:effectLst/>
                        </a:rPr>
                        <a:t>1</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a:effectLst/>
                        </a:rPr>
                        <a:t>706</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a:effectLst/>
                        </a:rPr>
                        <a:t>0.8</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72950546"/>
                  </a:ext>
                </a:extLst>
              </a:tr>
              <a:tr h="509129">
                <a:tc>
                  <a:txBody>
                    <a:bodyPr/>
                    <a:lstStyle/>
                    <a:p>
                      <a:pPr marL="0" marR="0" algn="ctr">
                        <a:lnSpc>
                          <a:spcPct val="150000"/>
                        </a:lnSpc>
                        <a:spcBef>
                          <a:spcPts val="0"/>
                        </a:spcBef>
                        <a:spcAft>
                          <a:spcPts val="0"/>
                        </a:spcAft>
                      </a:pPr>
                      <a:r>
                        <a:rPr lang="en-IN" sz="2000">
                          <a:effectLst/>
                        </a:rPr>
                        <a:t>2</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a:effectLst/>
                        </a:rPr>
                        <a:t>494</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a:effectLst/>
                        </a:rPr>
                        <a:t>0.562</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68928333"/>
                  </a:ext>
                </a:extLst>
              </a:tr>
              <a:tr h="509129">
                <a:tc>
                  <a:txBody>
                    <a:bodyPr/>
                    <a:lstStyle/>
                    <a:p>
                      <a:pPr marL="0" marR="0" algn="ctr">
                        <a:lnSpc>
                          <a:spcPct val="150000"/>
                        </a:lnSpc>
                        <a:spcBef>
                          <a:spcPts val="0"/>
                        </a:spcBef>
                        <a:spcAft>
                          <a:spcPts val="0"/>
                        </a:spcAft>
                      </a:pPr>
                      <a:r>
                        <a:rPr lang="en-IN" sz="2000">
                          <a:effectLst/>
                        </a:rPr>
                        <a:t>3</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IN" sz="2000" dirty="0">
                          <a:effectLst/>
                        </a:rPr>
                        <a:t>               453</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a:effectLst/>
                        </a:rPr>
                        <a:t>0.515</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91018069"/>
                  </a:ext>
                </a:extLst>
              </a:tr>
              <a:tr h="509129">
                <a:tc>
                  <a:txBody>
                    <a:bodyPr/>
                    <a:lstStyle/>
                    <a:p>
                      <a:pPr marL="0" marR="0" algn="ctr">
                        <a:lnSpc>
                          <a:spcPct val="150000"/>
                        </a:lnSpc>
                        <a:spcBef>
                          <a:spcPts val="0"/>
                        </a:spcBef>
                        <a:spcAft>
                          <a:spcPts val="0"/>
                        </a:spcAft>
                      </a:pPr>
                      <a:r>
                        <a:rPr lang="en-IN" sz="2000">
                          <a:effectLst/>
                        </a:rPr>
                        <a:t>4</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dirty="0">
                          <a:effectLst/>
                        </a:rPr>
                        <a:t>879</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dirty="0">
                          <a:effectLst/>
                        </a:rPr>
                        <a:t>1</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02079590"/>
                  </a:ext>
                </a:extLst>
              </a:tr>
            </a:tbl>
          </a:graphicData>
        </a:graphic>
      </p:graphicFrame>
    </p:spTree>
    <p:extLst>
      <p:ext uri="{BB962C8B-B14F-4D97-AF65-F5344CB8AC3E}">
        <p14:creationId xmlns:p14="http://schemas.microsoft.com/office/powerpoint/2010/main" val="1437638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1257-4FE0-48EC-63AB-2300DF6656E4}"/>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2AB8C1B8-B1EA-9FC0-0C62-052CE2B3221B}"/>
              </a:ext>
            </a:extLst>
          </p:cNvPr>
          <p:cNvSpPr>
            <a:spLocks noGrp="1"/>
          </p:cNvSpPr>
          <p:nvPr>
            <p:ph idx="1"/>
          </p:nvPr>
        </p:nvSpPr>
        <p:spPr>
          <a:xfrm>
            <a:off x="838200" y="1407460"/>
            <a:ext cx="10515600" cy="5217458"/>
          </a:xfrm>
        </p:spPr>
        <p:txBody>
          <a:bodyPr>
            <a:normAutofit fontScale="85000" lnSpcReduction="20000"/>
          </a:bodyPr>
          <a:lstStyle/>
          <a:p>
            <a:pPr>
              <a:lnSpc>
                <a:spcPct val="150000"/>
              </a:lnSpc>
              <a:spcBef>
                <a:spcPts val="0"/>
              </a:spcBef>
            </a:pPr>
            <a:r>
              <a:rPr lang="en-IN" sz="3300" dirty="0">
                <a:effectLst/>
                <a:ea typeface="Times New Roman" panose="02020603050405020304" pitchFamily="18" charset="0"/>
                <a:cs typeface="Times New Roman" panose="02020603050405020304" pitchFamily="18" charset="0"/>
              </a:rPr>
              <a:t>The lane discipline is concerned, two-wheelers 97.1%, 78.5%, 93.7%, 65.6%, three-wheeler 84.8%,100%, 96%, 61.4%, four-wheeler 94.9%, 70%, 58.7%, 55.3%, Heavy Good Vehicles 10.7%, 7.4%, 15.7%, 28.3% at </a:t>
            </a:r>
            <a:r>
              <a:rPr lang="en-IN" sz="3300" dirty="0" err="1">
                <a:effectLst/>
                <a:ea typeface="Times New Roman" panose="02020603050405020304" pitchFamily="18" charset="0"/>
                <a:cs typeface="Times New Roman" panose="02020603050405020304" pitchFamily="18" charset="0"/>
              </a:rPr>
              <a:t>Boyapalem</a:t>
            </a:r>
            <a:r>
              <a:rPr lang="en-IN" sz="3300" dirty="0">
                <a:effectLst/>
                <a:ea typeface="Times New Roman" panose="02020603050405020304" pitchFamily="18" charset="0"/>
                <a:cs typeface="Times New Roman" panose="02020603050405020304" pitchFamily="18" charset="0"/>
              </a:rPr>
              <a:t>, </a:t>
            </a:r>
            <a:r>
              <a:rPr lang="en-IN" sz="3300" dirty="0" err="1">
                <a:effectLst/>
                <a:ea typeface="Times New Roman" panose="02020603050405020304" pitchFamily="18" charset="0"/>
                <a:cs typeface="Times New Roman" panose="02020603050405020304" pitchFamily="18" charset="0"/>
              </a:rPr>
              <a:t>Ghambiram</a:t>
            </a:r>
            <a:r>
              <a:rPr lang="en-IN" sz="3300" dirty="0">
                <a:effectLst/>
                <a:ea typeface="Times New Roman" panose="02020603050405020304" pitchFamily="18" charset="0"/>
                <a:cs typeface="Times New Roman" panose="02020603050405020304" pitchFamily="18" charset="0"/>
              </a:rPr>
              <a:t>, </a:t>
            </a:r>
            <a:r>
              <a:rPr lang="en-IN" sz="3300" dirty="0" err="1">
                <a:effectLst/>
                <a:ea typeface="Times New Roman" panose="02020603050405020304" pitchFamily="18" charset="0"/>
                <a:cs typeface="Times New Roman" panose="02020603050405020304" pitchFamily="18" charset="0"/>
              </a:rPr>
              <a:t>Jonnada</a:t>
            </a:r>
            <a:r>
              <a:rPr lang="en-IN" sz="3300" dirty="0">
                <a:effectLst/>
                <a:ea typeface="Times New Roman" panose="02020603050405020304" pitchFamily="18" charset="0"/>
                <a:cs typeface="Times New Roman" panose="02020603050405020304" pitchFamily="18" charset="0"/>
              </a:rPr>
              <a:t>, Police Barracks respectively follow the lane discipline. </a:t>
            </a:r>
            <a:endParaRPr lang="en-US" sz="3300" dirty="0">
              <a:effectLst/>
              <a:ea typeface="Times New Roman" panose="02020603050405020304" pitchFamily="18" charset="0"/>
              <a:cs typeface="Times New Roman" panose="02020603050405020304" pitchFamily="18" charset="0"/>
            </a:endParaRPr>
          </a:p>
          <a:p>
            <a:pPr>
              <a:lnSpc>
                <a:spcPct val="150000"/>
              </a:lnSpc>
              <a:spcBef>
                <a:spcPts val="0"/>
              </a:spcBef>
            </a:pPr>
            <a:r>
              <a:rPr lang="en-IN" sz="3300" dirty="0">
                <a:effectLst/>
                <a:ea typeface="Times New Roman" panose="02020603050405020304" pitchFamily="18" charset="0"/>
                <a:cs typeface="Times New Roman" panose="02020603050405020304" pitchFamily="18" charset="0"/>
              </a:rPr>
              <a:t>The Lane Utilization Factors at </a:t>
            </a:r>
            <a:r>
              <a:rPr lang="en-IN" sz="3300" dirty="0" err="1">
                <a:effectLst/>
                <a:ea typeface="Times New Roman" panose="02020603050405020304" pitchFamily="18" charset="0"/>
                <a:cs typeface="Times New Roman" panose="02020603050405020304" pitchFamily="18" charset="0"/>
              </a:rPr>
              <a:t>Boyapalem</a:t>
            </a:r>
            <a:r>
              <a:rPr lang="en-IN" sz="3300" dirty="0">
                <a:effectLst/>
                <a:ea typeface="Times New Roman" panose="02020603050405020304" pitchFamily="18" charset="0"/>
                <a:cs typeface="Times New Roman" panose="02020603050405020304" pitchFamily="18" charset="0"/>
              </a:rPr>
              <a:t> breaks down to 0.8, 0.562, 0.515,1 and at </a:t>
            </a:r>
            <a:r>
              <a:rPr lang="en-IN" sz="3300" dirty="0" err="1">
                <a:effectLst/>
                <a:ea typeface="Times New Roman" panose="02020603050405020304" pitchFamily="18" charset="0"/>
                <a:cs typeface="Times New Roman" panose="02020603050405020304" pitchFamily="18" charset="0"/>
              </a:rPr>
              <a:t>Ghambiram</a:t>
            </a:r>
            <a:r>
              <a:rPr lang="en-IN" sz="3300" dirty="0">
                <a:effectLst/>
                <a:ea typeface="Times New Roman" panose="02020603050405020304" pitchFamily="18" charset="0"/>
                <a:cs typeface="Times New Roman" panose="02020603050405020304" pitchFamily="18" charset="0"/>
              </a:rPr>
              <a:t> 0.75, 1, 1, 0.81, 0.97, 0.65, at </a:t>
            </a:r>
            <a:r>
              <a:rPr lang="en-IN" sz="3300" dirty="0" err="1">
                <a:effectLst/>
                <a:ea typeface="Times New Roman" panose="02020603050405020304" pitchFamily="18" charset="0"/>
                <a:cs typeface="Times New Roman" panose="02020603050405020304" pitchFamily="18" charset="0"/>
              </a:rPr>
              <a:t>Jonnada</a:t>
            </a:r>
            <a:r>
              <a:rPr lang="en-IN" sz="3300" dirty="0">
                <a:effectLst/>
                <a:ea typeface="Times New Roman" panose="02020603050405020304" pitchFamily="18" charset="0"/>
                <a:cs typeface="Times New Roman" panose="02020603050405020304" pitchFamily="18" charset="0"/>
              </a:rPr>
              <a:t> the LUF is 0.93, 0.35, 0.44, 1 and at Police Barracks 0.99, 0.74, 0.422, 1 at lanes 1, 2, 3 and 4 (5 and 6 lanes at </a:t>
            </a:r>
            <a:r>
              <a:rPr lang="en-IN" sz="3300" dirty="0" err="1">
                <a:effectLst/>
                <a:ea typeface="Times New Roman" panose="02020603050405020304" pitchFamily="18" charset="0"/>
                <a:cs typeface="Times New Roman" panose="02020603050405020304" pitchFamily="18" charset="0"/>
              </a:rPr>
              <a:t>Ghambiram</a:t>
            </a:r>
            <a:r>
              <a:rPr lang="en-IN" sz="3300" dirty="0">
                <a:effectLst/>
                <a:ea typeface="Times New Roman" panose="02020603050405020304" pitchFamily="18" charset="0"/>
                <a:cs typeface="Times New Roman" panose="02020603050405020304" pitchFamily="18" charset="0"/>
              </a:rPr>
              <a:t>) respectively.</a:t>
            </a:r>
            <a:endParaRPr lang="en-US" sz="3300" dirty="0">
              <a:effectLst/>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35159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1257-4FE0-48EC-63AB-2300DF6656E4}"/>
              </a:ext>
            </a:extLst>
          </p:cNvPr>
          <p:cNvSpPr>
            <a:spLocks noGrp="1"/>
          </p:cNvSpPr>
          <p:nvPr>
            <p:ph type="title"/>
          </p:nvPr>
        </p:nvSpPr>
        <p:spPr/>
        <p:txBody>
          <a:bodyPr/>
          <a:lstStyle/>
          <a:p>
            <a:r>
              <a:rPr lang="en-IN" dirty="0"/>
              <a:t>Conclusions</a:t>
            </a:r>
          </a:p>
        </p:txBody>
      </p:sp>
      <p:sp>
        <p:nvSpPr>
          <p:cNvPr id="3" name="Content Placeholder 2">
            <a:extLst>
              <a:ext uri="{FF2B5EF4-FFF2-40B4-BE49-F238E27FC236}">
                <a16:creationId xmlns:a16="http://schemas.microsoft.com/office/drawing/2014/main" id="{2AB8C1B8-B1EA-9FC0-0C62-052CE2B3221B}"/>
              </a:ext>
            </a:extLst>
          </p:cNvPr>
          <p:cNvSpPr>
            <a:spLocks noGrp="1"/>
          </p:cNvSpPr>
          <p:nvPr>
            <p:ph idx="1"/>
          </p:nvPr>
        </p:nvSpPr>
        <p:spPr>
          <a:xfrm>
            <a:off x="838200" y="1675187"/>
            <a:ext cx="10515600" cy="4726828"/>
          </a:xfrm>
        </p:spPr>
        <p:txBody>
          <a:bodyPr>
            <a:noAutofit/>
          </a:bodyPr>
          <a:lstStyle/>
          <a:p>
            <a:pPr>
              <a:lnSpc>
                <a:spcPct val="150000"/>
              </a:lnSpc>
              <a:spcBef>
                <a:spcPts val="0"/>
              </a:spcBef>
            </a:pPr>
            <a:r>
              <a:rPr lang="en-IN" dirty="0">
                <a:effectLst/>
                <a:ea typeface="Times New Roman" panose="02020603050405020304" pitchFamily="18" charset="0"/>
                <a:cs typeface="Times New Roman" panose="02020603050405020304" pitchFamily="18" charset="0"/>
              </a:rPr>
              <a:t>Because of smaller size, all the two-wheelers are found to follow lane-discipline. In a single designated lane, the parallel movement of two two-wheelers was observed simultaneously, which may be possible only by virtue of their smaller size.</a:t>
            </a:r>
            <a:endParaRPr lang="en-US" dirty="0">
              <a:effectLst/>
              <a:ea typeface="Times New Roman" panose="02020603050405020304" pitchFamily="18" charset="0"/>
              <a:cs typeface="Times New Roman" panose="02020603050405020304" pitchFamily="18" charset="0"/>
            </a:endParaRPr>
          </a:p>
          <a:p>
            <a:pPr>
              <a:lnSpc>
                <a:spcPct val="150000"/>
              </a:lnSpc>
              <a:spcBef>
                <a:spcPts val="0"/>
              </a:spcBef>
            </a:pPr>
            <a:r>
              <a:rPr lang="en-IN" dirty="0">
                <a:effectLst/>
                <a:ea typeface="Times New Roman" panose="02020603050405020304" pitchFamily="18" charset="0"/>
                <a:cs typeface="Times New Roman" panose="02020603050405020304" pitchFamily="18" charset="0"/>
              </a:rPr>
              <a:t>It is observed that there are significant number of cars, three-wheelers and heavy vehicles which do not follow perfect lane-discipline.</a:t>
            </a:r>
            <a:endParaRPr lang="en-IN" dirty="0"/>
          </a:p>
        </p:txBody>
      </p:sp>
    </p:spTree>
    <p:extLst>
      <p:ext uri="{BB962C8B-B14F-4D97-AF65-F5344CB8AC3E}">
        <p14:creationId xmlns:p14="http://schemas.microsoft.com/office/powerpoint/2010/main" val="2044025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752</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Symbol</vt:lpstr>
      <vt:lpstr>Times New Roman</vt:lpstr>
      <vt:lpstr>Office Theme</vt:lpstr>
      <vt:lpstr>PowerPoint Presentation</vt:lpstr>
      <vt:lpstr>Objectives</vt:lpstr>
      <vt:lpstr>Overall Methodology</vt:lpstr>
      <vt:lpstr>Data on lane distribution of different categories of vehicles collected on the area of work</vt:lpstr>
      <vt:lpstr>PowerPoint Presentation</vt:lpstr>
      <vt:lpstr>PowerPoint Presentation</vt:lpstr>
      <vt:lpstr>PowerPoint Presentation</vt:lpstr>
      <vt:lpstr>Results</vt:lpstr>
      <vt:lpstr>Conclusions</vt:lpstr>
      <vt:lpstr>Conclusions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Cheela Venkata Ravi Sankar</dc:creator>
  <cp:lastModifiedBy>Abhishekh Kumar Kundrapu</cp:lastModifiedBy>
  <cp:revision>72</cp:revision>
  <dcterms:created xsi:type="dcterms:W3CDTF">2022-05-11T10:47:31Z</dcterms:created>
  <dcterms:modified xsi:type="dcterms:W3CDTF">2022-06-13T10:09:02Z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2022-06-13T07:22:07Z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1cd236ee-ec86-4330-bd33-01d631aaabed</vt:lpwstr>
  </property>
  <property fmtid="{D5CDD505-2E9C-101B-9397-08002B2CF9AE}" pid="8" name="MSIP_Label_a0819fa7-4367-4500-ba88-dd630d977609_ContentBits">
    <vt:lpwstr>0</vt:lpwstr>
  </property>
</Properties>
</file>