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80" r:id="rId15"/>
    <p:sldId id="281" r:id="rId16"/>
    <p:sldId id="291" r:id="rId17"/>
    <p:sldId id="294" r:id="rId18"/>
    <p:sldId id="271" r:id="rId19"/>
    <p:sldId id="289" r:id="rId20"/>
    <p:sldId id="282" r:id="rId21"/>
    <p:sldId id="283" r:id="rId22"/>
    <p:sldId id="288" r:id="rId23"/>
    <p:sldId id="295" r:id="rId24"/>
    <p:sldId id="278" r:id="rId25"/>
    <p:sldId id="284" r:id="rId26"/>
    <p:sldId id="285" r:id="rId27"/>
    <p:sldId id="292" r:id="rId28"/>
    <p:sldId id="296" r:id="rId29"/>
    <p:sldId id="279" r:id="rId30"/>
    <p:sldId id="290" r:id="rId31"/>
    <p:sldId id="286" r:id="rId32"/>
    <p:sldId id="287" r:id="rId33"/>
    <p:sldId id="293" r:id="rId34"/>
    <p:sldId id="297" r:id="rId35"/>
    <p:sldId id="276" r:id="rId36"/>
    <p:sldId id="277" r:id="rId37"/>
    <p:sldId id="298" r:id="rId38"/>
    <p:sldId id="299"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ikhi\Documents\PROJECT%204-2\BOYAPALEM%20DATA%20SHE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0F3-4DAE-B16D-9184B8F247E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0F3-4DAE-B16D-9184B8F247E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0F3-4DAE-B16D-9184B8F247E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0F3-4DAE-B16D-9184B8F247E1}"/>
              </c:ext>
            </c:extLst>
          </c:dPt>
          <c:dLbls>
            <c:dLbl>
              <c:idx val="1"/>
              <c:layout>
                <c:manualLayout>
                  <c:x val="7.8794754663300673E-2"/>
                  <c:y val="-2.686858291649714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0F3-4DAE-B16D-9184B8F247E1}"/>
                </c:ext>
              </c:extLst>
            </c:dLbl>
            <c:dLbl>
              <c:idx val="2"/>
              <c:layout>
                <c:manualLayout>
                  <c:x val="-0.14051812225761862"/>
                  <c:y val="-8.875220384687814E-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0F3-4DAE-B16D-9184B8F247E1}"/>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535</c:v>
                </c:pt>
                <c:pt idx="1">
                  <c:v>62</c:v>
                </c:pt>
                <c:pt idx="2">
                  <c:v>76</c:v>
                </c:pt>
                <c:pt idx="3">
                  <c:v>598</c:v>
                </c:pt>
              </c:numCache>
            </c:numRef>
          </c:val>
          <c:extLst>
            <c:ext xmlns:c16="http://schemas.microsoft.com/office/drawing/2014/chart" uri="{C3380CC4-5D6E-409C-BE32-E72D297353CC}">
              <c16:uniqueId val="{00000008-50F3-4DAE-B16D-9184B8F247E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0071768129772286"/>
          <c:y val="0.22560174367929489"/>
          <c:w val="0.64841613993328118"/>
          <c:h val="0.72353539749890627"/>
        </c:manualLayout>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384-44D5-945C-15DD59E3172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384-44D5-945C-15DD59E3172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384-44D5-945C-15DD59E3172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384-44D5-945C-15DD59E3172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384-44D5-945C-15DD59E3172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384-44D5-945C-15DD59E3172E}"/>
              </c:ext>
            </c:extLst>
          </c:dPt>
          <c:dLbls>
            <c:dLbl>
              <c:idx val="1"/>
              <c:layout>
                <c:manualLayout>
                  <c:x val="2.9035233425436364E-2"/>
                  <c:y val="-8.436556173859123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384-44D5-945C-15DD59E3172E}"/>
                </c:ext>
              </c:extLst>
            </c:dLbl>
            <c:dLbl>
              <c:idx val="2"/>
              <c:delete val="1"/>
              <c:extLst>
                <c:ext xmlns:c15="http://schemas.microsoft.com/office/drawing/2012/chart" uri="{CE6537A1-D6FC-4f65-9D91-7224C49458BB}">
                  <c15:layout>
                    <c:manualLayout>
                      <c:w val="8.7750754687057342E-2"/>
                      <c:h val="8.0426602453448126E-2"/>
                    </c:manualLayout>
                  </c15:layout>
                </c:ext>
                <c:ext xmlns:c16="http://schemas.microsoft.com/office/drawing/2014/chart" uri="{C3380CC4-5D6E-409C-BE32-E72D297353CC}">
                  <c16:uniqueId val="{00000005-D384-44D5-945C-15DD59E3172E}"/>
                </c:ext>
              </c:extLst>
            </c:dLbl>
            <c:dLbl>
              <c:idx val="3"/>
              <c:layout>
                <c:manualLayout>
                  <c:x val="-3.2320011785255835E-2"/>
                  <c:y val="-8.325653421832512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384-44D5-945C-15DD59E3172E}"/>
                </c:ext>
              </c:extLst>
            </c:dLbl>
            <c:dLbl>
              <c:idx val="4"/>
              <c:layout>
                <c:manualLayout>
                  <c:x val="-8.0496336983488931E-2"/>
                  <c:y val="-8.62407453652461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384-44D5-945C-15DD59E3172E}"/>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35</c:v>
                </c:pt>
                <c:pt idx="1">
                  <c:v>8</c:v>
                </c:pt>
                <c:pt idx="2">
                  <c:v>0</c:v>
                </c:pt>
                <c:pt idx="3">
                  <c:v>1</c:v>
                </c:pt>
                <c:pt idx="4">
                  <c:v>2</c:v>
                </c:pt>
                <c:pt idx="5">
                  <c:v>31</c:v>
                </c:pt>
              </c:numCache>
            </c:numRef>
          </c:val>
          <c:extLst>
            <c:ext xmlns:c16="http://schemas.microsoft.com/office/drawing/2014/chart" uri="{C3380CC4-5D6E-409C-BE32-E72D297353CC}">
              <c16:uniqueId val="{0000000C-D384-44D5-945C-15DD59E3172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636879967142141"/>
          <c:y val="0.36797070776090812"/>
          <c:w val="0.12623708356659613"/>
          <c:h val="0.4541435260725657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184-4D5A-8417-985B177F405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184-4D5A-8417-985B177F405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184-4D5A-8417-985B177F405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184-4D5A-8417-985B177F405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184-4D5A-8417-985B177F4051}"/>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184-4D5A-8417-985B177F4051}"/>
              </c:ext>
            </c:extLst>
          </c:dPt>
          <c:dLbls>
            <c:dLbl>
              <c:idx val="1"/>
              <c:delete val="1"/>
              <c:extLst>
                <c:ext xmlns:c15="http://schemas.microsoft.com/office/drawing/2012/chart" uri="{CE6537A1-D6FC-4f65-9D91-7224C49458BB}"/>
                <c:ext xmlns:c16="http://schemas.microsoft.com/office/drawing/2014/chart" uri="{C3380CC4-5D6E-409C-BE32-E72D297353CC}">
                  <c16:uniqueId val="{00000003-D184-4D5A-8417-985B177F4051}"/>
                </c:ext>
              </c:extLst>
            </c:dLbl>
            <c:dLbl>
              <c:idx val="2"/>
              <c:delete val="1"/>
              <c:extLst>
                <c:ext xmlns:c15="http://schemas.microsoft.com/office/drawing/2012/chart" uri="{CE6537A1-D6FC-4f65-9D91-7224C49458BB}"/>
                <c:ext xmlns:c16="http://schemas.microsoft.com/office/drawing/2014/chart" uri="{C3380CC4-5D6E-409C-BE32-E72D297353CC}">
                  <c16:uniqueId val="{00000005-D184-4D5A-8417-985B177F4051}"/>
                </c:ext>
              </c:extLst>
            </c:dLbl>
            <c:dLbl>
              <c:idx val="3"/>
              <c:delete val="1"/>
              <c:extLst>
                <c:ext xmlns:c15="http://schemas.microsoft.com/office/drawing/2012/chart" uri="{CE6537A1-D6FC-4f65-9D91-7224C49458BB}"/>
                <c:ext xmlns:c16="http://schemas.microsoft.com/office/drawing/2014/chart" uri="{C3380CC4-5D6E-409C-BE32-E72D297353CC}">
                  <c16:uniqueId val="{00000007-D184-4D5A-8417-985B177F4051}"/>
                </c:ext>
              </c:extLst>
            </c:dLbl>
            <c:dLbl>
              <c:idx val="4"/>
              <c:delete val="1"/>
              <c:extLst>
                <c:ext xmlns:c15="http://schemas.microsoft.com/office/drawing/2012/chart" uri="{CE6537A1-D6FC-4f65-9D91-7224C49458BB}"/>
                <c:ext xmlns:c16="http://schemas.microsoft.com/office/drawing/2014/chart" uri="{C3380CC4-5D6E-409C-BE32-E72D297353CC}">
                  <c16:uniqueId val="{00000009-D184-4D5A-8417-985B177F4051}"/>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5</c:v>
                </c:pt>
                <c:pt idx="1">
                  <c:v>0</c:v>
                </c:pt>
                <c:pt idx="2">
                  <c:v>0</c:v>
                </c:pt>
                <c:pt idx="3">
                  <c:v>0</c:v>
                </c:pt>
                <c:pt idx="4">
                  <c:v>0</c:v>
                </c:pt>
                <c:pt idx="5">
                  <c:v>1</c:v>
                </c:pt>
              </c:numCache>
            </c:numRef>
          </c:val>
          <c:extLst>
            <c:ext xmlns:c16="http://schemas.microsoft.com/office/drawing/2014/chart" uri="{C3380CC4-5D6E-409C-BE32-E72D297353CC}">
              <c16:uniqueId val="{0000000C-D184-4D5A-8417-985B177F405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416373789029896"/>
          <c:y val="0.32806527434304228"/>
          <c:w val="0.11247787341606394"/>
          <c:h val="0.5004228554247683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1808113119748956"/>
          <c:y val="0.1791666666666667"/>
          <c:w val="0.62103796769811037"/>
          <c:h val="0.77453703703703702"/>
        </c:manualLayout>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A32-4CDE-87E6-7EDD99CE09C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A32-4CDE-87E6-7EDD99CE09C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A32-4CDE-87E6-7EDD99CE09C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A32-4CDE-87E6-7EDD99CE09C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A32-4CDE-87E6-7EDD99CE09C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BA32-4CDE-87E6-7EDD99CE09C0}"/>
              </c:ext>
            </c:extLst>
          </c:dPt>
          <c:dLbls>
            <c:dLbl>
              <c:idx val="0"/>
              <c:layout>
                <c:manualLayout>
                  <c:x val="-5.6710113105718891E-2"/>
                  <c:y val="0.200858486439195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A32-4CDE-87E6-7EDD99CE09C0}"/>
                </c:ext>
              </c:extLst>
            </c:dLbl>
            <c:dLbl>
              <c:idx val="5"/>
              <c:layout>
                <c:manualLayout>
                  <c:x val="4.4037455600685532E-2"/>
                  <c:y val="0.12993037328667245"/>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0">
                  <a:noAutofit/>
                </a:bodyPr>
                <a:lstStyle/>
                <a:p>
                  <a:pPr algn="ct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393940881976743"/>
                      <c:h val="5.7870370370370371E-2"/>
                    </c:manualLayout>
                  </c15:layout>
                </c:ext>
                <c:ext xmlns:c16="http://schemas.microsoft.com/office/drawing/2014/chart" uri="{C3380CC4-5D6E-409C-BE32-E72D297353CC}">
                  <c16:uniqueId val="{0000000B-BA32-4CDE-87E6-7EDD99CE09C0}"/>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6</c:v>
                </c:pt>
                <c:pt idx="1">
                  <c:v>26</c:v>
                </c:pt>
                <c:pt idx="2">
                  <c:v>12</c:v>
                </c:pt>
                <c:pt idx="3">
                  <c:v>8</c:v>
                </c:pt>
                <c:pt idx="4">
                  <c:v>24</c:v>
                </c:pt>
                <c:pt idx="5">
                  <c:v>4</c:v>
                </c:pt>
              </c:numCache>
            </c:numRef>
          </c:val>
          <c:extLst>
            <c:ext xmlns:c16="http://schemas.microsoft.com/office/drawing/2014/chart" uri="{C3380CC4-5D6E-409C-BE32-E72D297353CC}">
              <c16:uniqueId val="{0000000C-BA32-4CDE-87E6-7EDD99CE09C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872117113641198"/>
          <c:y val="0.32806539807524066"/>
          <c:w val="0.12044548968439364"/>
          <c:h val="0.4872717993584135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5A9-4295-BCC1-E61FA3D1B65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5A9-4295-BCC1-E61FA3D1B65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5A9-4295-BCC1-E61FA3D1B65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5A9-4295-BCC1-E61FA3D1B65D}"/>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5A9-4295-BCC1-E61FA3D1B65D}"/>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C5A9-4295-BCC1-E61FA3D1B65D}"/>
              </c:ext>
            </c:extLst>
          </c:dPt>
          <c:dLbls>
            <c:dLbl>
              <c:idx val="0"/>
              <c:layout>
                <c:manualLayout>
                  <c:x val="0.10009312456594469"/>
                  <c:y val="3.895304753572467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5A9-4295-BCC1-E61FA3D1B65D}"/>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6</c:v>
                </c:pt>
                <c:pt idx="1">
                  <c:v>35</c:v>
                </c:pt>
                <c:pt idx="2">
                  <c:v>57</c:v>
                </c:pt>
                <c:pt idx="3">
                  <c:v>47</c:v>
                </c:pt>
                <c:pt idx="4">
                  <c:v>41</c:v>
                </c:pt>
                <c:pt idx="5">
                  <c:v>9</c:v>
                </c:pt>
              </c:numCache>
            </c:numRef>
          </c:val>
          <c:extLst>
            <c:ext xmlns:c16="http://schemas.microsoft.com/office/drawing/2014/chart" uri="{C3380CC4-5D6E-409C-BE32-E72D297353CC}">
              <c16:uniqueId val="{0000000C-C5A9-4295-BCC1-E61FA3D1B65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5356965811066454"/>
          <c:y val="0.3373246573344999"/>
          <c:w val="0.12415761142795675"/>
          <c:h val="0.5150495771361912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4.3221192678035016E-2"/>
          <c:y val="0.25103201633776784"/>
          <c:w val="0.58957336939258909"/>
          <c:h val="0.62977151037105739"/>
        </c:manualLayout>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0DA-497F-9242-E496964E27F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0DA-497F-9242-E496964E27F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0DA-497F-9242-E496964E27F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0DA-497F-9242-E496964E27FF}"/>
              </c:ext>
            </c:extLst>
          </c:dPt>
          <c:dLbls>
            <c:dLbl>
              <c:idx val="3"/>
              <c:layout>
                <c:manualLayout>
                  <c:x val="0.1068470990752253"/>
                  <c:y val="0.1654009151218062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0DA-497F-9242-E496964E27F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35</c:v>
                </c:pt>
                <c:pt idx="1">
                  <c:v>6</c:v>
                </c:pt>
                <c:pt idx="2">
                  <c:v>5</c:v>
                </c:pt>
                <c:pt idx="3">
                  <c:v>6</c:v>
                </c:pt>
              </c:numCache>
            </c:numRef>
          </c:val>
          <c:extLst>
            <c:ext xmlns:c16="http://schemas.microsoft.com/office/drawing/2014/chart" uri="{C3380CC4-5D6E-409C-BE32-E72D297353CC}">
              <c16:uniqueId val="{00000008-30DA-497F-9242-E496964E27F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592722863956721"/>
          <c:y val="0.30473910761154854"/>
          <c:w val="0.25285449724875764"/>
          <c:h val="0.54892178477690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0577870749348844E-2"/>
          <c:y val="0.26557597417495243"/>
          <c:w val="0.57447544673243245"/>
          <c:h val="0.61364418500195494"/>
        </c:manualLayout>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6C5-4057-BD4C-F9A40E3BD93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6C5-4057-BD4C-F9A40E3BD93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6C5-4057-BD4C-F9A40E3BD93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6C5-4057-BD4C-F9A40E3BD93A}"/>
              </c:ext>
            </c:extLst>
          </c:dPt>
          <c:dLbls>
            <c:dLbl>
              <c:idx val="0"/>
              <c:layout>
                <c:manualLayout>
                  <c:x val="-0.10563478810649581"/>
                  <c:y val="0.13044726901414366"/>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6C5-4057-BD4C-F9A40E3BD93A}"/>
                </c:ext>
              </c:extLst>
            </c:dLbl>
            <c:dLbl>
              <c:idx val="2"/>
              <c:delete val="1"/>
              <c:extLst>
                <c:ext xmlns:c15="http://schemas.microsoft.com/office/drawing/2012/chart" uri="{CE6537A1-D6FC-4f65-9D91-7224C49458BB}"/>
                <c:ext xmlns:c16="http://schemas.microsoft.com/office/drawing/2014/chart" uri="{C3380CC4-5D6E-409C-BE32-E72D297353CC}">
                  <c16:uniqueId val="{00000005-36C5-4057-BD4C-F9A40E3BD93A}"/>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8</c:v>
                </c:pt>
                <c:pt idx="1">
                  <c:v>35</c:v>
                </c:pt>
                <c:pt idx="2">
                  <c:v>0</c:v>
                </c:pt>
                <c:pt idx="3">
                  <c:v>26</c:v>
                </c:pt>
              </c:numCache>
            </c:numRef>
          </c:val>
          <c:extLst>
            <c:ext xmlns:c16="http://schemas.microsoft.com/office/drawing/2014/chart" uri="{C3380CC4-5D6E-409C-BE32-E72D297353CC}">
              <c16:uniqueId val="{00000008-36C5-4057-BD4C-F9A40E3BD93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525528774552035"/>
          <c:y val="0.30473910761154854"/>
          <c:w val="0.25349789291605723"/>
          <c:h val="0.54892178477690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3.6170806523337179E-2"/>
          <c:y val="0.27644789266706948"/>
          <c:w val="0.57870492214891389"/>
          <c:h val="0.61816203343167453"/>
        </c:manualLayout>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0D4-47D5-9F70-682408AF16D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0D4-47D5-9F70-682408AF16D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0D4-47D5-9F70-682408AF16D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0D4-47D5-9F70-682408AF16DF}"/>
              </c:ext>
            </c:extLst>
          </c:dPt>
          <c:dLbls>
            <c:dLbl>
              <c:idx val="0"/>
              <c:delete val="1"/>
              <c:extLst>
                <c:ext xmlns:c15="http://schemas.microsoft.com/office/drawing/2012/chart" uri="{CE6537A1-D6FC-4f65-9D91-7224C49458BB}"/>
                <c:ext xmlns:c16="http://schemas.microsoft.com/office/drawing/2014/chart" uri="{C3380CC4-5D6E-409C-BE32-E72D297353CC}">
                  <c16:uniqueId val="{00000001-90D4-47D5-9F70-682408AF16DF}"/>
                </c:ext>
              </c:extLst>
            </c:dLbl>
            <c:dLbl>
              <c:idx val="2"/>
              <c:delete val="1"/>
              <c:extLst>
                <c:ext xmlns:c15="http://schemas.microsoft.com/office/drawing/2012/chart" uri="{CE6537A1-D6FC-4f65-9D91-7224C49458BB}"/>
                <c:ext xmlns:c16="http://schemas.microsoft.com/office/drawing/2014/chart" uri="{C3380CC4-5D6E-409C-BE32-E72D297353CC}">
                  <c16:uniqueId val="{00000005-90D4-47D5-9F70-682408AF16D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0</c:v>
                </c:pt>
                <c:pt idx="1">
                  <c:v>57</c:v>
                </c:pt>
                <c:pt idx="2">
                  <c:v>0</c:v>
                </c:pt>
                <c:pt idx="3">
                  <c:v>12</c:v>
                </c:pt>
              </c:numCache>
            </c:numRef>
          </c:val>
          <c:extLst>
            <c:ext xmlns:c16="http://schemas.microsoft.com/office/drawing/2014/chart" uri="{C3380CC4-5D6E-409C-BE32-E72D297353CC}">
              <c16:uniqueId val="{00000008-90D4-47D5-9F70-682408AF16D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45611502039767"/>
          <c:y val="0.19637433070408153"/>
          <c:w val="0.34355399763367078"/>
          <c:h val="0.727316644424122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4</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282590216204279E-2"/>
          <c:y val="0.25305794197702874"/>
          <c:w val="0.57516630516657741"/>
          <c:h val="0.62220273269688764"/>
        </c:manualLayout>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E90-41F2-8085-02A14CC7158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E90-41F2-8085-02A14CC7158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E90-41F2-8085-02A14CC7158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E90-41F2-8085-02A14CC71587}"/>
              </c:ext>
            </c:extLst>
          </c:dPt>
          <c:dLbls>
            <c:dLbl>
              <c:idx val="0"/>
              <c:layout>
                <c:manualLayout>
                  <c:x val="-0.11351518754140613"/>
                  <c:y val="-1.125725844758891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E90-41F2-8085-02A14CC71587}"/>
                </c:ext>
              </c:extLst>
            </c:dLbl>
            <c:dLbl>
              <c:idx val="2"/>
              <c:delete val="1"/>
              <c:extLst>
                <c:ext xmlns:c15="http://schemas.microsoft.com/office/drawing/2012/chart" uri="{CE6537A1-D6FC-4f65-9D91-7224C49458BB}"/>
                <c:ext xmlns:c16="http://schemas.microsoft.com/office/drawing/2014/chart" uri="{C3380CC4-5D6E-409C-BE32-E72D297353CC}">
                  <c16:uniqueId val="{00000005-AE90-41F2-8085-02A14CC71587}"/>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1</c:v>
                </c:pt>
                <c:pt idx="1">
                  <c:v>47</c:v>
                </c:pt>
                <c:pt idx="2">
                  <c:v>0</c:v>
                </c:pt>
                <c:pt idx="3">
                  <c:v>8</c:v>
                </c:pt>
              </c:numCache>
            </c:numRef>
          </c:val>
          <c:extLst>
            <c:ext xmlns:c16="http://schemas.microsoft.com/office/drawing/2014/chart" uri="{C3380CC4-5D6E-409C-BE32-E72D297353CC}">
              <c16:uniqueId val="{00000008-AE90-41F2-8085-02A14CC7158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5680633578064351"/>
          <c:y val="0.20023619299456102"/>
          <c:w val="0.31437953576733307"/>
          <c:h val="0.7415823254913740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LANE</a:t>
            </a:r>
            <a:r>
              <a:rPr lang="en-US" baseline="0" dirty="0"/>
              <a:t> </a:t>
            </a:r>
            <a:r>
              <a:rPr lang="en-US" dirty="0"/>
              <a:t>5</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282590216204279E-2"/>
          <c:y val="0.2704436175747334"/>
          <c:w val="0.56415378728064203"/>
          <c:h val="0.60261877680011111"/>
        </c:manualLayout>
      </c:layout>
      <c:pieChart>
        <c:varyColors val="1"/>
        <c:ser>
          <c:idx val="0"/>
          <c:order val="0"/>
          <c:tx>
            <c:strRef>
              <c:f>Sheet1!$B$2</c:f>
              <c:strCache>
                <c:ptCount val="1"/>
                <c:pt idx="0">
                  <c:v>5</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ED0-40D3-B408-99C42EAA851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ED0-40D3-B408-99C42EAA851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ED0-40D3-B408-99C42EAA851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ED0-40D3-B408-99C42EAA851E}"/>
              </c:ext>
            </c:extLst>
          </c:dPt>
          <c:dLbls>
            <c:dLbl>
              <c:idx val="0"/>
              <c:layout>
                <c:manualLayout>
                  <c:x val="-0.10468791377284757"/>
                  <c:y val="-2.3962571130362851E-2"/>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525651380809336"/>
                      <c:h val="7.9511708841330422E-2"/>
                    </c:manualLayout>
                  </c15:layout>
                </c:ext>
                <c:ext xmlns:c16="http://schemas.microsoft.com/office/drawing/2014/chart" uri="{C3380CC4-5D6E-409C-BE32-E72D297353CC}">
                  <c16:uniqueId val="{00000001-9ED0-40D3-B408-99C42EAA851E}"/>
                </c:ext>
              </c:extLst>
            </c:dLbl>
            <c:dLbl>
              <c:idx val="2"/>
              <c:delete val="1"/>
              <c:extLst>
                <c:ext xmlns:c15="http://schemas.microsoft.com/office/drawing/2012/chart" uri="{CE6537A1-D6FC-4f65-9D91-7224C49458BB}"/>
                <c:ext xmlns:c16="http://schemas.microsoft.com/office/drawing/2014/chart" uri="{C3380CC4-5D6E-409C-BE32-E72D297353CC}">
                  <c16:uniqueId val="{00000005-9ED0-40D3-B408-99C42EAA851E}"/>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2</c:v>
                </c:pt>
                <c:pt idx="1">
                  <c:v>41</c:v>
                </c:pt>
                <c:pt idx="2">
                  <c:v>0</c:v>
                </c:pt>
                <c:pt idx="3">
                  <c:v>24</c:v>
                </c:pt>
              </c:numCache>
            </c:numRef>
          </c:val>
          <c:extLst>
            <c:ext xmlns:c16="http://schemas.microsoft.com/office/drawing/2014/chart" uri="{C3380CC4-5D6E-409C-BE32-E72D297353CC}">
              <c16:uniqueId val="{00000008-9ED0-40D3-B408-99C42EAA851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138675366869657"/>
          <c:y val="0.18701630545421644"/>
          <c:w val="0.33979911787928008"/>
          <c:h val="0.7130453327818474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6</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6</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315-48F9-B6CA-1D894D9EC04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315-48F9-B6CA-1D894D9EC04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315-48F9-B6CA-1D894D9EC04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315-48F9-B6CA-1D894D9EC047}"/>
              </c:ext>
            </c:extLst>
          </c:dPt>
          <c:dLbls>
            <c:dLbl>
              <c:idx val="2"/>
              <c:layout>
                <c:manualLayout>
                  <c:x val="-4.9711264277677884E-3"/>
                  <c:y val="-2.64890925365225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315-48F9-B6CA-1D894D9EC047}"/>
                </c:ext>
              </c:extLst>
            </c:dLbl>
            <c:dLbl>
              <c:idx val="3"/>
              <c:layout>
                <c:manualLayout>
                  <c:x val="6.3904084436361822E-2"/>
                  <c:y val="0.1203597637227878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315-48F9-B6CA-1D894D9EC047}"/>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31</c:v>
                </c:pt>
                <c:pt idx="1">
                  <c:v>9</c:v>
                </c:pt>
                <c:pt idx="2">
                  <c:v>1</c:v>
                </c:pt>
                <c:pt idx="3">
                  <c:v>4</c:v>
                </c:pt>
              </c:numCache>
            </c:numRef>
          </c:val>
          <c:extLst>
            <c:ext xmlns:c16="http://schemas.microsoft.com/office/drawing/2014/chart" uri="{C3380CC4-5D6E-409C-BE32-E72D297353CC}">
              <c16:uniqueId val="{00000008-D315-48F9-B6CA-1D894D9EC04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667337237764024"/>
          <c:y val="0.21779503145731208"/>
          <c:w val="0.28687433887785901"/>
          <c:h val="0.7079155451146648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7514278411827736"/>
          <c:y val="0.15430402930402934"/>
          <c:w val="0.55461922596754054"/>
          <c:h val="0.81364468864468864"/>
        </c:manualLayout>
      </c:layout>
      <c:pieChart>
        <c:varyColors val="1"/>
        <c:ser>
          <c:idx val="0"/>
          <c:order val="0"/>
          <c:tx>
            <c:strRef>
              <c:f>Sheet1!$A$3</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443-406A-8BD0-BC3191D138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443-406A-8BD0-BC3191D138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443-406A-8BD0-BC3191D138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443-406A-8BD0-BC3191D13877}"/>
              </c:ext>
            </c:extLst>
          </c:dPt>
          <c:dLbls>
            <c:dLbl>
              <c:idx val="1"/>
              <c:layout>
                <c:manualLayout>
                  <c:x val="6.160433070866142E-2"/>
                  <c:y val="-4.8848060659254032E-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443-406A-8BD0-BC3191D13877}"/>
                </c:ext>
              </c:extLst>
            </c:dLbl>
            <c:dLbl>
              <c:idx val="2"/>
              <c:layout>
                <c:manualLayout>
                  <c:x val="2.3405782142399594E-3"/>
                  <c:y val="-4.3782988664880108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8443-406A-8BD0-BC3191D1387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92</c:v>
                </c:pt>
                <c:pt idx="1">
                  <c:v>4</c:v>
                </c:pt>
                <c:pt idx="2">
                  <c:v>6</c:v>
                </c:pt>
                <c:pt idx="3">
                  <c:v>137</c:v>
                </c:pt>
              </c:numCache>
            </c:numRef>
          </c:val>
          <c:extLst>
            <c:ext xmlns:c16="http://schemas.microsoft.com/office/drawing/2014/chart" uri="{C3380CC4-5D6E-409C-BE32-E72D297353CC}">
              <c16:uniqueId val="{00000008-8443-406A-8BD0-BC3191D138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dirty="0"/>
              <a:t>Vehicle Category wise Lane discipline</a:t>
            </a:r>
          </a:p>
          <a:p>
            <a:pPr>
              <a:defRPr/>
            </a:pPr>
            <a:r>
              <a:rPr lang="en-IN" dirty="0"/>
              <a:t>vs Non Lane discipline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Sheet1!$B$9</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78.5%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309-4974-93F9-8682043EDEF5}"/>
                </c:ext>
              </c:extLst>
            </c:dLbl>
            <c:dLbl>
              <c:idx val="1"/>
              <c:tx>
                <c:rich>
                  <a:bodyPr/>
                  <a:lstStyle/>
                  <a:p>
                    <a:r>
                      <a:rPr lang="en-US"/>
                      <a:t>100%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309-4974-93F9-8682043EDEF5}"/>
                </c:ext>
              </c:extLst>
            </c:dLbl>
            <c:dLbl>
              <c:idx val="2"/>
              <c:tx>
                <c:rich>
                  <a:bodyPr/>
                  <a:lstStyle/>
                  <a:p>
                    <a:r>
                      <a:rPr lang="en-US"/>
                      <a:t>70%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309-4974-93F9-8682043EDEF5}"/>
                </c:ext>
              </c:extLst>
            </c:dLbl>
            <c:dLbl>
              <c:idx val="3"/>
              <c:tx>
                <c:rich>
                  <a:bodyPr/>
                  <a:lstStyle/>
                  <a:p>
                    <a:r>
                      <a:rPr lang="en-US"/>
                      <a:t>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309-4974-93F9-8682043EDEF5}"/>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 wheeler</c:v>
                </c:pt>
                <c:pt idx="1">
                  <c:v>3 wheeler</c:v>
                </c:pt>
                <c:pt idx="2">
                  <c:v>4 wheeler</c:v>
                </c:pt>
                <c:pt idx="3">
                  <c:v>HGV</c:v>
                </c:pt>
              </c:strCache>
            </c:strRef>
          </c:cat>
          <c:val>
            <c:numRef>
              <c:f>Sheet1!$B$10:$B$13</c:f>
              <c:numCache>
                <c:formatCode>General</c:formatCode>
                <c:ptCount val="4"/>
                <c:pt idx="0">
                  <c:v>66</c:v>
                </c:pt>
                <c:pt idx="1">
                  <c:v>6</c:v>
                </c:pt>
                <c:pt idx="2">
                  <c:v>70</c:v>
                </c:pt>
                <c:pt idx="3">
                  <c:v>15</c:v>
                </c:pt>
              </c:numCache>
            </c:numRef>
          </c:val>
          <c:extLst>
            <c:ext xmlns:c16="http://schemas.microsoft.com/office/drawing/2014/chart" uri="{C3380CC4-5D6E-409C-BE32-E72D297353CC}">
              <c16:uniqueId val="{00000004-7309-4974-93F9-8682043EDEF5}"/>
            </c:ext>
          </c:extLst>
        </c:ser>
        <c:ser>
          <c:idx val="1"/>
          <c:order val="1"/>
          <c:tx>
            <c:strRef>
              <c:f>Sheet1!$C$9</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21.4%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309-4974-93F9-8682043EDEF5}"/>
                </c:ext>
              </c:extLst>
            </c:dLbl>
            <c:dLbl>
              <c:idx val="1"/>
              <c:tx>
                <c:rich>
                  <a:bodyPr/>
                  <a:lstStyle/>
                  <a:p>
                    <a:fld id="{0B3BD91D-248A-4AF3-87BF-CC31CAEE8085}" type="VALUE">
                      <a:rPr lang="en-US"/>
                      <a:pPr/>
                      <a:t>[VALUE]</a:t>
                    </a:fld>
                    <a:r>
                      <a:rPr lang="en-US"/>
                      <a:t>%</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7309-4974-93F9-8682043EDEF5}"/>
                </c:ext>
              </c:extLst>
            </c:dLbl>
            <c:dLbl>
              <c:idx val="2"/>
              <c:tx>
                <c:rich>
                  <a:bodyPr/>
                  <a:lstStyle/>
                  <a:p>
                    <a:r>
                      <a:rPr lang="en-US"/>
                      <a:t>30%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309-4974-93F9-8682043EDEF5}"/>
                </c:ext>
              </c:extLst>
            </c:dLbl>
            <c:dLbl>
              <c:idx val="3"/>
              <c:tx>
                <c:rich>
                  <a:bodyPr/>
                  <a:lstStyle/>
                  <a:p>
                    <a:r>
                      <a:rPr lang="en-US"/>
                      <a:t>92.5%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309-4974-93F9-8682043EDEF5}"/>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 wheeler</c:v>
                </c:pt>
                <c:pt idx="1">
                  <c:v>3 wheeler</c:v>
                </c:pt>
                <c:pt idx="2">
                  <c:v>4 wheeler</c:v>
                </c:pt>
                <c:pt idx="3">
                  <c:v>HGV</c:v>
                </c:pt>
              </c:strCache>
            </c:strRef>
          </c:cat>
          <c:val>
            <c:numRef>
              <c:f>Sheet1!$C$10:$C$13</c:f>
              <c:numCache>
                <c:formatCode>General</c:formatCode>
                <c:ptCount val="4"/>
                <c:pt idx="0">
                  <c:v>18</c:v>
                </c:pt>
                <c:pt idx="1">
                  <c:v>0</c:v>
                </c:pt>
                <c:pt idx="2">
                  <c:v>30</c:v>
                </c:pt>
                <c:pt idx="3">
                  <c:v>187</c:v>
                </c:pt>
              </c:numCache>
            </c:numRef>
          </c:val>
          <c:extLst>
            <c:ext xmlns:c16="http://schemas.microsoft.com/office/drawing/2014/chart" uri="{C3380CC4-5D6E-409C-BE32-E72D297353CC}">
              <c16:uniqueId val="{00000009-7309-4974-93F9-8682043EDEF5}"/>
            </c:ext>
          </c:extLst>
        </c:ser>
        <c:dLbls>
          <c:dLblPos val="inEnd"/>
          <c:showLegendKey val="0"/>
          <c:showVal val="1"/>
          <c:showCatName val="0"/>
          <c:showSerName val="0"/>
          <c:showPercent val="0"/>
          <c:showBubbleSize val="0"/>
        </c:dLbls>
        <c:gapWidth val="65"/>
        <c:axId val="513471407"/>
        <c:axId val="513476815"/>
      </c:barChart>
      <c:catAx>
        <c:axId val="5134714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tx1"/>
                </a:solidFill>
                <a:latin typeface="Times New Roman" panose="02020603050405020304" pitchFamily="18" charset="0"/>
                <a:ea typeface="+mn-ea"/>
                <a:cs typeface="+mn-cs"/>
              </a:defRPr>
            </a:pPr>
            <a:endParaRPr lang="en-US"/>
          </a:p>
        </c:txPr>
        <c:crossAx val="513476815"/>
        <c:crosses val="autoZero"/>
        <c:auto val="1"/>
        <c:lblAlgn val="ctr"/>
        <c:lblOffset val="100"/>
        <c:noMultiLvlLbl val="0"/>
      </c:catAx>
      <c:valAx>
        <c:axId val="51347681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5134714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CDC-4240-831A-505FD206099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CDC-4240-831A-505FD206099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CDC-4240-831A-505FD206099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CDC-4240-831A-505FD2060991}"/>
              </c:ext>
            </c:extLst>
          </c:dPt>
          <c:dLbls>
            <c:dLbl>
              <c:idx val="1"/>
              <c:layout>
                <c:manualLayout>
                  <c:x val="9.9360454943132115E-2"/>
                  <c:y val="-3.757691746864975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CDC-4240-831A-505FD2060991}"/>
                </c:ext>
              </c:extLst>
            </c:dLbl>
            <c:dLbl>
              <c:idx val="2"/>
              <c:layout>
                <c:manualLayout>
                  <c:x val="-0.13182720909886264"/>
                  <c:y val="-3.824365704286964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CDC-4240-831A-505FD2060991}"/>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419</c:v>
                </c:pt>
                <c:pt idx="1">
                  <c:v>24</c:v>
                </c:pt>
                <c:pt idx="2">
                  <c:v>12</c:v>
                </c:pt>
                <c:pt idx="3">
                  <c:v>441</c:v>
                </c:pt>
              </c:numCache>
            </c:numRef>
          </c:val>
          <c:extLst>
            <c:ext xmlns:c16="http://schemas.microsoft.com/office/drawing/2014/chart" uri="{C3380CC4-5D6E-409C-BE32-E72D297353CC}">
              <c16:uniqueId val="{00000008-4CDC-4240-831A-505FD206099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Sheet1!$A$4</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32A-456E-881A-BE60E6798A0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32A-456E-881A-BE60E6798A0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32A-456E-881A-BE60E6798A0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32A-456E-881A-BE60E6798A0C}"/>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32A-456E-881A-BE60E6798A0C}"/>
              </c:ext>
            </c:extLst>
          </c:dPt>
          <c:dLbls>
            <c:dLbl>
              <c:idx val="1"/>
              <c:delete val="1"/>
              <c:extLst>
                <c:ext xmlns:c15="http://schemas.microsoft.com/office/drawing/2012/chart" uri="{CE6537A1-D6FC-4f65-9D91-7224C49458BB}"/>
                <c:ext xmlns:c16="http://schemas.microsoft.com/office/drawing/2014/chart" uri="{C3380CC4-5D6E-409C-BE32-E72D297353CC}">
                  <c16:uniqueId val="{00000003-332A-456E-881A-BE60E6798A0C}"/>
                </c:ext>
              </c:extLst>
            </c:dLbl>
            <c:dLbl>
              <c:idx val="2"/>
              <c:delete val="1"/>
              <c:extLst>
                <c:ext xmlns:c15="http://schemas.microsoft.com/office/drawing/2012/chart" uri="{CE6537A1-D6FC-4f65-9D91-7224C49458BB}"/>
                <c:ext xmlns:c16="http://schemas.microsoft.com/office/drawing/2014/chart" uri="{C3380CC4-5D6E-409C-BE32-E72D297353CC}">
                  <c16:uniqueId val="{00000005-332A-456E-881A-BE60E6798A0C}"/>
                </c:ext>
              </c:extLst>
            </c:dLbl>
            <c:dLbl>
              <c:idx val="3"/>
              <c:layout>
                <c:manualLayout>
                  <c:x val="0.17708872157403682"/>
                  <c:y val="-6.08420610045103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32A-456E-881A-BE60E6798A0C}"/>
                </c:ext>
              </c:extLst>
            </c:dLbl>
            <c:dLbl>
              <c:idx val="4"/>
              <c:layout>
                <c:manualLayout>
                  <c:x val="-4.5347433760560951E-3"/>
                  <c:y val="-4.214764416583849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32A-456E-881A-BE60E6798A0C}"/>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Sheet1!$B$2:$F$2</c:f>
              <c:numCache>
                <c:formatCode>General</c:formatCode>
                <c:ptCount val="5"/>
                <c:pt idx="0">
                  <c:v>1</c:v>
                </c:pt>
                <c:pt idx="1">
                  <c:v>2</c:v>
                </c:pt>
                <c:pt idx="2">
                  <c:v>3</c:v>
                </c:pt>
                <c:pt idx="3">
                  <c:v>4</c:v>
                </c:pt>
              </c:numCache>
            </c:numRef>
          </c:cat>
          <c:val>
            <c:numRef>
              <c:f>Sheet1!$B$4:$F$4</c:f>
              <c:numCache>
                <c:formatCode>General</c:formatCode>
                <c:ptCount val="5"/>
                <c:pt idx="0">
                  <c:v>68</c:v>
                </c:pt>
                <c:pt idx="1">
                  <c:v>0</c:v>
                </c:pt>
                <c:pt idx="2">
                  <c:v>0</c:v>
                </c:pt>
                <c:pt idx="3">
                  <c:v>100</c:v>
                </c:pt>
              </c:numCache>
            </c:numRef>
          </c:val>
          <c:extLst>
            <c:ext xmlns:c16="http://schemas.microsoft.com/office/drawing/2014/chart" uri="{C3380CC4-5D6E-409C-BE32-E72D297353CC}">
              <c16:uniqueId val="{0000000A-332A-456E-881A-BE60E6798A0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4"/>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39B-40FB-AB05-992CF9BB44E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39B-40FB-AB05-992CF9BB44E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39B-40FB-AB05-992CF9BB44E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39B-40FB-AB05-992CF9BB44EB}"/>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64</c:v>
                </c:pt>
                <c:pt idx="1">
                  <c:v>137</c:v>
                </c:pt>
                <c:pt idx="2">
                  <c:v>180</c:v>
                </c:pt>
                <c:pt idx="3">
                  <c:v>57</c:v>
                </c:pt>
              </c:numCache>
            </c:numRef>
          </c:val>
          <c:extLst>
            <c:ext xmlns:c16="http://schemas.microsoft.com/office/drawing/2014/chart" uri="{C3380CC4-5D6E-409C-BE32-E72D297353CC}">
              <c16:uniqueId val="{00000008-139B-40FB-AB05-992CF9BB44E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Sheet1!$A$6</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07B-42E0-B6EC-DBAFA7D1761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07B-42E0-B6EC-DBAFA7D1761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07B-42E0-B6EC-DBAFA7D1761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07B-42E0-B6EC-DBAFA7D1761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07B-42E0-B6EC-DBAFA7D17614}"/>
              </c:ext>
            </c:extLst>
          </c:dPt>
          <c:dLbls>
            <c:dLbl>
              <c:idx val="0"/>
              <c:layout>
                <c:manualLayout>
                  <c:x val="-4.2347213108778071E-2"/>
                  <c:y val="0.1453970773547205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07B-42E0-B6EC-DBAFA7D17614}"/>
                </c:ext>
              </c:extLst>
            </c:dLbl>
            <c:dLbl>
              <c:idx val="1"/>
              <c:layout>
                <c:manualLayout>
                  <c:x val="-0.16114597003499562"/>
                  <c:y val="2.902490305422697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07B-42E0-B6EC-DBAFA7D17614}"/>
                </c:ext>
              </c:extLst>
            </c:dLbl>
            <c:dLbl>
              <c:idx val="3"/>
              <c:layout>
                <c:manualLayout>
                  <c:x val="4.1864428404782682E-2"/>
                  <c:y val="0.1199193104840674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07B-42E0-B6EC-DBAFA7D17614}"/>
                </c:ext>
              </c:extLst>
            </c:dLbl>
            <c:dLbl>
              <c:idx val="4"/>
              <c:layout>
                <c:manualLayout>
                  <c:x val="6.8516923665791721E-2"/>
                  <c:y val="0.1569675640677540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C07B-42E0-B6EC-DBAFA7D17614}"/>
                </c:ext>
              </c:extLst>
            </c:dLbl>
            <c:dLbl>
              <c:idx val="5"/>
              <c:layout>
                <c:manualLayout>
                  <c:x val="3.6035469524642698E-2"/>
                  <c:y val="0.1431459164421423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A-C07B-42E0-B6EC-DBAFA7D17614}"/>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Sheet1!$B$2:$F$2</c:f>
              <c:numCache>
                <c:formatCode>General</c:formatCode>
                <c:ptCount val="5"/>
                <c:pt idx="0">
                  <c:v>1</c:v>
                </c:pt>
                <c:pt idx="1">
                  <c:v>2</c:v>
                </c:pt>
                <c:pt idx="2">
                  <c:v>3</c:v>
                </c:pt>
                <c:pt idx="3">
                  <c:v>4</c:v>
                </c:pt>
              </c:numCache>
            </c:numRef>
          </c:cat>
          <c:val>
            <c:numRef>
              <c:f>Sheet1!$B$6:$F$6</c:f>
              <c:numCache>
                <c:formatCode>General</c:formatCode>
                <c:ptCount val="5"/>
                <c:pt idx="0">
                  <c:v>17</c:v>
                </c:pt>
                <c:pt idx="1">
                  <c:v>53</c:v>
                </c:pt>
                <c:pt idx="2">
                  <c:v>82</c:v>
                </c:pt>
                <c:pt idx="3">
                  <c:v>12</c:v>
                </c:pt>
              </c:numCache>
            </c:numRef>
          </c:val>
          <c:extLst>
            <c:ext xmlns:c16="http://schemas.microsoft.com/office/drawing/2014/chart" uri="{C3380CC4-5D6E-409C-BE32-E72D297353CC}">
              <c16:uniqueId val="{0000000B-C07B-42E0-B6EC-DBAFA7D1761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4"/>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4.1381797222676792E-2"/>
          <c:y val="0.26895723706450259"/>
          <c:w val="0.58747634032853457"/>
          <c:h val="0.6163258500285248"/>
        </c:manualLayout>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85F-4FAD-999E-F8E9A07B57F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85F-4FAD-999E-F8E9A07B57F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85F-4FAD-999E-F8E9A07B57F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85F-4FAD-999E-F8E9A07B57FC}"/>
              </c:ext>
            </c:extLst>
          </c:dPt>
          <c:dLbls>
            <c:dLbl>
              <c:idx val="2"/>
              <c:layout>
                <c:manualLayout>
                  <c:x val="0.12408094757436774"/>
                  <c:y val="0.1355905551288858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85F-4FAD-999E-F8E9A07B57FC}"/>
                </c:ext>
              </c:extLst>
            </c:dLbl>
            <c:dLbl>
              <c:idx val="3"/>
              <c:layout>
                <c:manualLayout>
                  <c:x val="1.0372240670450283E-2"/>
                  <c:y val="-1.066661501051734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785F-4FAD-999E-F8E9A07B57FC}"/>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419</c:v>
                </c:pt>
                <c:pt idx="1">
                  <c:v>68</c:v>
                </c:pt>
                <c:pt idx="2">
                  <c:v>64</c:v>
                </c:pt>
                <c:pt idx="3">
                  <c:v>17</c:v>
                </c:pt>
              </c:numCache>
            </c:numRef>
          </c:val>
          <c:extLst>
            <c:ext xmlns:c16="http://schemas.microsoft.com/office/drawing/2014/chart" uri="{C3380CC4-5D6E-409C-BE32-E72D297353CC}">
              <c16:uniqueId val="{00000008-785F-4FAD-999E-F8E9A07B57F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885813755121134"/>
          <c:y val="0.19622803759048374"/>
          <c:w val="0.34355399763367078"/>
          <c:h val="0.6653084137991807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7.9393358438890796E-2"/>
          <c:y val="0.17609351432880846"/>
          <c:w val="0.57536231884057976"/>
          <c:h val="0.74849170437405732"/>
        </c:manualLayout>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7FE-484D-B922-B32B8E4E0B3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7FE-484D-B922-B32B8E4E0B3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7FE-484D-B922-B32B8E4E0B3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7FE-484D-B922-B32B8E4E0B37}"/>
              </c:ext>
            </c:extLst>
          </c:dPt>
          <c:dLbls>
            <c:dLbl>
              <c:idx val="0"/>
              <c:layout>
                <c:manualLayout>
                  <c:x val="-0.1017357609999831"/>
                  <c:y val="0.129740496218086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7FE-484D-B922-B32B8E4E0B37}"/>
                </c:ext>
              </c:extLst>
            </c:dLbl>
            <c:dLbl>
              <c:idx val="1"/>
              <c:delete val="1"/>
              <c:extLst>
                <c:ext xmlns:c15="http://schemas.microsoft.com/office/drawing/2012/chart" uri="{CE6537A1-D6FC-4f65-9D91-7224C49458BB}"/>
                <c:ext xmlns:c16="http://schemas.microsoft.com/office/drawing/2014/chart" uri="{C3380CC4-5D6E-409C-BE32-E72D297353CC}">
                  <c16:uniqueId val="{00000003-67FE-484D-B922-B32B8E4E0B3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24</c:v>
                </c:pt>
                <c:pt idx="1">
                  <c:v>0</c:v>
                </c:pt>
                <c:pt idx="2">
                  <c:v>137</c:v>
                </c:pt>
                <c:pt idx="3">
                  <c:v>53</c:v>
                </c:pt>
              </c:numCache>
            </c:numRef>
          </c:val>
          <c:extLst>
            <c:ext xmlns:c16="http://schemas.microsoft.com/office/drawing/2014/chart" uri="{C3380CC4-5D6E-409C-BE32-E72D297353CC}">
              <c16:uniqueId val="{00000008-67FE-484D-B922-B32B8E4E0B3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9205815322467412"/>
          <c:y val="0.29846947392445511"/>
          <c:w val="0.28111445945799979"/>
          <c:h val="0.543960439727642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9.664977477477478E-2"/>
          <c:y val="0.21293053970219328"/>
          <c:w val="0.5008798414556288"/>
          <c:h val="0.72855249666273292"/>
        </c:manualLayout>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76B-47BE-B2E4-910DCB8CB95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76B-47BE-B2E4-910DCB8CB95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76B-47BE-B2E4-910DCB8CB95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76B-47BE-B2E4-910DCB8CB95C}"/>
              </c:ext>
            </c:extLst>
          </c:dPt>
          <c:dLbls>
            <c:dLbl>
              <c:idx val="0"/>
              <c:layout>
                <c:manualLayout>
                  <c:x val="-1.8261014065783024E-2"/>
                  <c:y val="-4.137923437990211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76B-47BE-B2E4-910DCB8CB95C}"/>
                </c:ext>
              </c:extLst>
            </c:dLbl>
            <c:dLbl>
              <c:idx val="1"/>
              <c:delete val="1"/>
              <c:extLst>
                <c:ext xmlns:c15="http://schemas.microsoft.com/office/drawing/2012/chart" uri="{CE6537A1-D6FC-4f65-9D91-7224C49458BB}"/>
                <c:ext xmlns:c16="http://schemas.microsoft.com/office/drawing/2014/chart" uri="{C3380CC4-5D6E-409C-BE32-E72D297353CC}">
                  <c16:uniqueId val="{00000003-F76B-47BE-B2E4-910DCB8CB95C}"/>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12</c:v>
                </c:pt>
                <c:pt idx="1">
                  <c:v>0</c:v>
                </c:pt>
                <c:pt idx="2">
                  <c:v>180</c:v>
                </c:pt>
                <c:pt idx="3">
                  <c:v>82</c:v>
                </c:pt>
              </c:numCache>
            </c:numRef>
          </c:val>
          <c:extLst>
            <c:ext xmlns:c16="http://schemas.microsoft.com/office/drawing/2014/chart" uri="{C3380CC4-5D6E-409C-BE32-E72D297353CC}">
              <c16:uniqueId val="{00000008-F76B-47BE-B2E4-910DCB8CB95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22407500649946"/>
          <c:y val="0.17674455350475582"/>
          <c:w val="0.34169916443707282"/>
          <c:h val="0.7573368824146514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4</a:t>
            </a:r>
          </a:p>
        </c:rich>
      </c:tx>
      <c:layout>
        <c:manualLayout>
          <c:xMode val="edge"/>
          <c:yMode val="edge"/>
          <c:x val="0.42871130309575234"/>
          <c:y val="5.498281786941580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4.5979774691863103E-2"/>
          <c:y val="0.27070594964892808"/>
          <c:w val="0.58287836285934813"/>
          <c:h val="0.61150207726088701"/>
        </c:manualLayout>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CCD-4502-A0B7-1CC8021291C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CCD-4502-A0B7-1CC8021291C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CCD-4502-A0B7-1CC8021291C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CCD-4502-A0B7-1CC8021291CA}"/>
              </c:ext>
            </c:extLst>
          </c:dPt>
          <c:dLbls>
            <c:dLbl>
              <c:idx val="2"/>
              <c:layout>
                <c:manualLayout>
                  <c:x val="0.10352762624163495"/>
                  <c:y val="0.1571592764188918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CCD-4502-A0B7-1CC8021291CA}"/>
                </c:ext>
              </c:extLst>
            </c:dLbl>
            <c:dLbl>
              <c:idx val="3"/>
              <c:layout>
                <c:manualLayout>
                  <c:x val="8.2488077842672411E-2"/>
                  <c:y val="5.684075548637639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CCD-4502-A0B7-1CC8021291CA}"/>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441</c:v>
                </c:pt>
                <c:pt idx="1">
                  <c:v>100</c:v>
                </c:pt>
                <c:pt idx="2">
                  <c:v>57</c:v>
                </c:pt>
                <c:pt idx="3">
                  <c:v>12</c:v>
                </c:pt>
              </c:numCache>
            </c:numRef>
          </c:val>
          <c:extLst>
            <c:ext xmlns:c16="http://schemas.microsoft.com/office/drawing/2014/chart" uri="{C3380CC4-5D6E-409C-BE32-E72D297353CC}">
              <c16:uniqueId val="{00000008-3CCD-4502-A0B7-1CC8021291C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4724996623744191"/>
          <c:y val="0.33825038536849567"/>
          <c:w val="0.30937495229203732"/>
          <c:h val="0.5731766862475523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sz="1800" b="1" i="0" baseline="0">
                <a:effectLst/>
              </a:rPr>
              <a:t>Vehicle Category wise Lane discipline</a:t>
            </a:r>
          </a:p>
          <a:p>
            <a:pPr>
              <a:defRPr/>
            </a:pPr>
            <a:r>
              <a:rPr lang="en-IN" sz="1800" b="1" i="0" baseline="0">
                <a:effectLst/>
              </a:rPr>
              <a:t>vs Non Lane discipline</a:t>
            </a:r>
          </a:p>
        </c:rich>
      </c:tx>
      <c:layout>
        <c:manualLayout>
          <c:xMode val="edge"/>
          <c:yMode val="edge"/>
          <c:x val="0.12285255073452897"/>
          <c:y val="7.7601410934744278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Sheet1!$B$11</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93.7%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6DD-48D8-B632-17A5B62345F1}"/>
                </c:ext>
              </c:extLst>
            </c:dLbl>
            <c:dLbl>
              <c:idx val="1"/>
              <c:tx>
                <c:rich>
                  <a:bodyPr/>
                  <a:lstStyle/>
                  <a:p>
                    <a:r>
                      <a:rPr lang="en-US"/>
                      <a:t>96%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6DD-48D8-B632-17A5B62345F1}"/>
                </c:ext>
              </c:extLst>
            </c:dLbl>
            <c:dLbl>
              <c:idx val="2"/>
              <c:tx>
                <c:rich>
                  <a:bodyPr/>
                  <a:lstStyle/>
                  <a:p>
                    <a:r>
                      <a:rPr lang="en-US"/>
                      <a:t>58.7%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6DD-48D8-B632-17A5B62345F1}"/>
                </c:ext>
              </c:extLst>
            </c:dLbl>
            <c:dLbl>
              <c:idx val="3"/>
              <c:tx>
                <c:rich>
                  <a:bodyPr/>
                  <a:lstStyle/>
                  <a:p>
                    <a:r>
                      <a:rPr lang="en-US"/>
                      <a:t>15.7%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6DD-48D8-B632-17A5B62345F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Sheet1!$A$12:$A$15</c:f>
              <c:strCache>
                <c:ptCount val="4"/>
                <c:pt idx="0">
                  <c:v>2-WHEELER</c:v>
                </c:pt>
                <c:pt idx="1">
                  <c:v>3-WHEELER</c:v>
                </c:pt>
                <c:pt idx="2">
                  <c:v>4-WHEELER</c:v>
                </c:pt>
                <c:pt idx="3">
                  <c:v>HEAVY GOOD VEHICLES</c:v>
                </c:pt>
              </c:strCache>
            </c:strRef>
          </c:cat>
          <c:val>
            <c:numRef>
              <c:f>Sheet1!$B$12:$B$15</c:f>
              <c:numCache>
                <c:formatCode>General</c:formatCode>
                <c:ptCount val="4"/>
                <c:pt idx="0">
                  <c:v>860</c:v>
                </c:pt>
                <c:pt idx="1">
                  <c:v>168</c:v>
                </c:pt>
                <c:pt idx="2">
                  <c:v>317</c:v>
                </c:pt>
                <c:pt idx="3">
                  <c:v>29</c:v>
                </c:pt>
              </c:numCache>
            </c:numRef>
          </c:val>
          <c:extLst>
            <c:ext xmlns:c16="http://schemas.microsoft.com/office/drawing/2014/chart" uri="{C3380CC4-5D6E-409C-BE32-E72D297353CC}">
              <c16:uniqueId val="{00000004-46DD-48D8-B632-17A5B62345F1}"/>
            </c:ext>
          </c:extLst>
        </c:ser>
        <c:ser>
          <c:idx val="1"/>
          <c:order val="1"/>
          <c:tx>
            <c:strRef>
              <c:f>Sheet1!$C$11</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6.2%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46DD-48D8-B632-17A5B62345F1}"/>
                </c:ext>
              </c:extLst>
            </c:dLbl>
            <c:dLbl>
              <c:idx val="1"/>
              <c:tx>
                <c:rich>
                  <a:bodyPr/>
                  <a:lstStyle/>
                  <a:p>
                    <a:r>
                      <a:rPr lang="en-US"/>
                      <a:t>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46DD-48D8-B632-17A5B62345F1}"/>
                </c:ext>
              </c:extLst>
            </c:dLbl>
            <c:dLbl>
              <c:idx val="2"/>
              <c:tx>
                <c:rich>
                  <a:bodyPr/>
                  <a:lstStyle/>
                  <a:p>
                    <a:r>
                      <a:rPr lang="en-US"/>
                      <a:t>41.2%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46DD-48D8-B632-17A5B62345F1}"/>
                </c:ext>
              </c:extLst>
            </c:dLbl>
            <c:dLbl>
              <c:idx val="3"/>
              <c:tx>
                <c:rich>
                  <a:bodyPr/>
                  <a:lstStyle/>
                  <a:p>
                    <a:r>
                      <a:rPr lang="en-US"/>
                      <a:t>84.2%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46DD-48D8-B632-17A5B62345F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Sheet1!$A$12:$A$15</c:f>
              <c:strCache>
                <c:ptCount val="4"/>
                <c:pt idx="0">
                  <c:v>2-WHEELER</c:v>
                </c:pt>
                <c:pt idx="1">
                  <c:v>3-WHEELER</c:v>
                </c:pt>
                <c:pt idx="2">
                  <c:v>4-WHEELER</c:v>
                </c:pt>
                <c:pt idx="3">
                  <c:v>HEAVY GOOD VEHICLES</c:v>
                </c:pt>
              </c:strCache>
            </c:strRef>
          </c:cat>
          <c:val>
            <c:numRef>
              <c:f>Sheet1!$C$12:$C$15</c:f>
              <c:numCache>
                <c:formatCode>General</c:formatCode>
                <c:ptCount val="4"/>
                <c:pt idx="0">
                  <c:v>57</c:v>
                </c:pt>
                <c:pt idx="1">
                  <c:v>7</c:v>
                </c:pt>
                <c:pt idx="2">
                  <c:v>223</c:v>
                </c:pt>
                <c:pt idx="3">
                  <c:v>155</c:v>
                </c:pt>
              </c:numCache>
            </c:numRef>
          </c:val>
          <c:extLst>
            <c:ext xmlns:c16="http://schemas.microsoft.com/office/drawing/2014/chart" uri="{C3380CC4-5D6E-409C-BE32-E72D297353CC}">
              <c16:uniqueId val="{00000009-46DD-48D8-B632-17A5B62345F1}"/>
            </c:ext>
          </c:extLst>
        </c:ser>
        <c:dLbls>
          <c:dLblPos val="inEnd"/>
          <c:showLegendKey val="0"/>
          <c:showVal val="1"/>
          <c:showCatName val="0"/>
          <c:showSerName val="0"/>
          <c:showPercent val="0"/>
          <c:showBubbleSize val="0"/>
        </c:dLbls>
        <c:gapWidth val="65"/>
        <c:axId val="1109232607"/>
        <c:axId val="1109230527"/>
      </c:barChart>
      <c:catAx>
        <c:axId val="11092326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109230527"/>
        <c:crosses val="autoZero"/>
        <c:auto val="1"/>
        <c:lblAlgn val="ctr"/>
        <c:lblOffset val="100"/>
        <c:noMultiLvlLbl val="0"/>
      </c:catAx>
      <c:valAx>
        <c:axId val="110923052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1092326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C1D-4070-B4EE-75E0B5F33CD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C1D-4070-B4EE-75E0B5F33CD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C1D-4070-B4EE-75E0B5F33CD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C1D-4070-B4EE-75E0B5F33CD5}"/>
              </c:ext>
            </c:extLst>
          </c:dPt>
          <c:dLbls>
            <c:dLbl>
              <c:idx val="0"/>
              <c:layout>
                <c:manualLayout>
                  <c:x val="-4.8036089238845142E-2"/>
                  <c:y val="0.184969378827646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C1D-4070-B4EE-75E0B5F33CD5}"/>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68</c:v>
                </c:pt>
                <c:pt idx="1">
                  <c:v>319</c:v>
                </c:pt>
                <c:pt idx="2">
                  <c:v>266</c:v>
                </c:pt>
                <c:pt idx="3">
                  <c:v>126</c:v>
                </c:pt>
              </c:numCache>
            </c:numRef>
          </c:val>
          <c:extLst>
            <c:ext xmlns:c16="http://schemas.microsoft.com/office/drawing/2014/chart" uri="{C3380CC4-5D6E-409C-BE32-E72D297353CC}">
              <c16:uniqueId val="{00000008-9C1D-4070-B4EE-75E0B5F33CD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D43-4574-9535-5D69B14F864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D43-4574-9535-5D69B14F864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D43-4574-9535-5D69B14F864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D43-4574-9535-5D69B14F864D}"/>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444</c:v>
                </c:pt>
                <c:pt idx="1">
                  <c:v>206</c:v>
                </c:pt>
                <c:pt idx="2">
                  <c:v>130</c:v>
                </c:pt>
                <c:pt idx="3">
                  <c:v>378</c:v>
                </c:pt>
              </c:numCache>
            </c:numRef>
          </c:val>
          <c:extLst>
            <c:ext xmlns:c16="http://schemas.microsoft.com/office/drawing/2014/chart" uri="{C3380CC4-5D6E-409C-BE32-E72D297353CC}">
              <c16:uniqueId val="{00000008-6D43-4574-9535-5D69B14F864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872117113641198"/>
          <c:y val="0.32689039886630578"/>
          <c:w val="9.0748515735888671E-2"/>
          <c:h val="0.477308658810889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4767942800253415"/>
          <c:y val="3.3519553072625698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Sheet1!$A$4</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0A4-41E9-AF91-080A7DEB1D2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0A4-41E9-AF91-080A7DEB1D2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0A4-41E9-AF91-080A7DEB1D2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0A4-41E9-AF91-080A7DEB1D27}"/>
              </c:ext>
            </c:extLst>
          </c:dPt>
          <c:dLbls>
            <c:dLbl>
              <c:idx val="1"/>
              <c:layout>
                <c:manualLayout>
                  <c:x val="-8.0741184525847318E-2"/>
                  <c:y val="-0.1735509623797025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0A4-41E9-AF91-080A7DEB1D27}"/>
                </c:ext>
              </c:extLst>
            </c:dLbl>
            <c:dLbl>
              <c:idx val="2"/>
              <c:layout>
                <c:manualLayout>
                  <c:x val="9.0734337555631636E-2"/>
                  <c:y val="-0.1303080344123651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0A4-41E9-AF91-080A7DEB1D2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Sheet1!$B$2:$E$3</c:f>
              <c:strCache>
                <c:ptCount val="4"/>
                <c:pt idx="0">
                  <c:v>1</c:v>
                </c:pt>
                <c:pt idx="1">
                  <c:v>2</c:v>
                </c:pt>
                <c:pt idx="2">
                  <c:v>3</c:v>
                </c:pt>
                <c:pt idx="3">
                  <c:v>4</c:v>
                </c:pt>
              </c:strCache>
            </c:strRef>
          </c:cat>
          <c:val>
            <c:numRef>
              <c:f>Sheet1!$B$4:$E$4</c:f>
              <c:numCache>
                <c:formatCode>General</c:formatCode>
                <c:ptCount val="4"/>
                <c:pt idx="0">
                  <c:v>91</c:v>
                </c:pt>
                <c:pt idx="1">
                  <c:v>33</c:v>
                </c:pt>
                <c:pt idx="2">
                  <c:v>30</c:v>
                </c:pt>
                <c:pt idx="3">
                  <c:v>89</c:v>
                </c:pt>
              </c:numCache>
            </c:numRef>
          </c:val>
          <c:extLst>
            <c:ext xmlns:c16="http://schemas.microsoft.com/office/drawing/2014/chart" uri="{C3380CC4-5D6E-409C-BE32-E72D297353CC}">
              <c16:uniqueId val="{00000008-D0A4-41E9-AF91-080A7DEB1D2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446907451785922"/>
          <c:y val="0.28119094488188978"/>
          <c:w val="0.11031353417779299"/>
          <c:h val="0.5347244094488189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6C1-43D4-99A8-0E795F5ED91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6C1-43D4-99A8-0E795F5ED91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6C1-43D4-99A8-0E795F5ED91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6C1-43D4-99A8-0E795F5ED918}"/>
              </c:ext>
            </c:extLst>
          </c:dPt>
          <c:dLbls>
            <c:dLbl>
              <c:idx val="0"/>
              <c:layout>
                <c:manualLayout>
                  <c:x val="-5.1970581289035804E-2"/>
                  <c:y val="0.1380354001594524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6C1-43D4-99A8-0E795F5ED91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22</c:v>
                </c:pt>
                <c:pt idx="1">
                  <c:v>139</c:v>
                </c:pt>
                <c:pt idx="2">
                  <c:v>52</c:v>
                </c:pt>
                <c:pt idx="3">
                  <c:v>58</c:v>
                </c:pt>
              </c:numCache>
            </c:numRef>
          </c:val>
          <c:extLst>
            <c:ext xmlns:c16="http://schemas.microsoft.com/office/drawing/2014/chart" uri="{C3380CC4-5D6E-409C-BE32-E72D297353CC}">
              <c16:uniqueId val="{00000008-06C1-43D4-99A8-0E795F5ED91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4985753636710137"/>
          <c:y val="0.25902691241442255"/>
          <c:w val="9.8172759223014924E-2"/>
          <c:h val="0.486357123671140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8979572714700985"/>
          <c:y val="8.687300514028543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8619856519187286"/>
          <c:y val="0.20940547830760697"/>
          <c:w val="0.5856901758247961"/>
          <c:h val="0.73966847299981042"/>
        </c:manualLayout>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01F-439E-B82A-C9561DFE38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01F-439E-B82A-C9561DFE38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01F-439E-B82A-C9561DFE38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01F-439E-B82A-C9561DFE3877}"/>
              </c:ext>
            </c:extLst>
          </c:dPt>
          <c:dLbls>
            <c:dLbl>
              <c:idx val="0"/>
              <c:layout>
                <c:manualLayout>
                  <c:x val="9.6871729743459492E-2"/>
                  <c:y val="5.3400804123861249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01F-439E-B82A-C9561DFE387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2</c:v>
                </c:pt>
                <c:pt idx="1">
                  <c:v>39</c:v>
                </c:pt>
                <c:pt idx="2">
                  <c:v>25</c:v>
                </c:pt>
                <c:pt idx="3">
                  <c:v>36</c:v>
                </c:pt>
              </c:numCache>
            </c:numRef>
          </c:val>
          <c:extLst>
            <c:ext xmlns:c16="http://schemas.microsoft.com/office/drawing/2014/chart" uri="{C3380CC4-5D6E-409C-BE32-E72D297353CC}">
              <c16:uniqueId val="{00000008-701F-439E-B82A-C9561DFE38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7204871706734199"/>
          <c:y val="0.36328375619714204"/>
          <c:w val="7.9693700266337431E-2"/>
          <c:h val="0.428062117235345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a:t>
            </a:r>
            <a:r>
              <a:rPr lang="en-US" baseline="0" dirty="0"/>
              <a:t> </a:t>
            </a:r>
            <a:r>
              <a:rPr lang="en-US" dirty="0"/>
              <a:t>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6CC-44BC-A812-24632CDCF31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6CC-44BC-A812-24632CDCF31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6CC-44BC-A812-24632CDCF31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6CC-44BC-A812-24632CDCF31A}"/>
              </c:ext>
            </c:extLst>
          </c:dPt>
          <c:dLbls>
            <c:dLbl>
              <c:idx val="2"/>
              <c:layout>
                <c:manualLayout>
                  <c:x val="-3.4239225339815126E-2"/>
                  <c:y val="-2.692971755548834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6CC-44BC-A812-24632CDCF31A}"/>
                </c:ext>
              </c:extLst>
            </c:dLbl>
            <c:dLbl>
              <c:idx val="3"/>
              <c:layout>
                <c:manualLayout>
                  <c:x val="0.14181648293460566"/>
                  <c:y val="1.7348233647582173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1178621925046332"/>
                      <c:h val="8.1288781200276633E-2"/>
                    </c:manualLayout>
                  </c15:layout>
                </c:ext>
                <c:ext xmlns:c16="http://schemas.microsoft.com/office/drawing/2014/chart" uri="{C3380CC4-5D6E-409C-BE32-E72D297353CC}">
                  <c16:uniqueId val="{00000007-76CC-44BC-A812-24632CDCF31A}"/>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444</c:v>
                </c:pt>
                <c:pt idx="1">
                  <c:v>91</c:v>
                </c:pt>
                <c:pt idx="2">
                  <c:v>22</c:v>
                </c:pt>
                <c:pt idx="3">
                  <c:v>2</c:v>
                </c:pt>
              </c:numCache>
            </c:numRef>
          </c:val>
          <c:extLst>
            <c:ext xmlns:c16="http://schemas.microsoft.com/office/drawing/2014/chart" uri="{C3380CC4-5D6E-409C-BE32-E72D297353CC}">
              <c16:uniqueId val="{00000008-76CC-44BC-A812-24632CDCF31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2BE-4AEA-B527-05F0F6EB9D3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2BE-4AEA-B527-05F0F6EB9D3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2BE-4AEA-B527-05F0F6EB9D3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2BE-4AEA-B527-05F0F6EB9D32}"/>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206</c:v>
                </c:pt>
                <c:pt idx="1">
                  <c:v>33</c:v>
                </c:pt>
                <c:pt idx="2">
                  <c:v>139</c:v>
                </c:pt>
                <c:pt idx="3">
                  <c:v>39</c:v>
                </c:pt>
              </c:numCache>
            </c:numRef>
          </c:val>
          <c:extLst>
            <c:ext xmlns:c16="http://schemas.microsoft.com/office/drawing/2014/chart" uri="{C3380CC4-5D6E-409C-BE32-E72D297353CC}">
              <c16:uniqueId val="{00000008-72BE-4AEA-B527-05F0F6EB9D3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a:t>
            </a:r>
            <a:r>
              <a:rPr lang="en-US" baseline="0" dirty="0"/>
              <a:t> </a:t>
            </a:r>
            <a:r>
              <a:rPr lang="en-US" dirty="0"/>
              <a:t>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B29-4004-A7D6-55BA15D4F5A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B29-4004-A7D6-55BA15D4F5A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B29-4004-A7D6-55BA15D4F5A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B29-4004-A7D6-55BA15D4F5A9}"/>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130</c:v>
                </c:pt>
                <c:pt idx="1">
                  <c:v>30</c:v>
                </c:pt>
                <c:pt idx="2">
                  <c:v>52</c:v>
                </c:pt>
                <c:pt idx="3">
                  <c:v>25</c:v>
                </c:pt>
              </c:numCache>
            </c:numRef>
          </c:val>
          <c:extLst>
            <c:ext xmlns:c16="http://schemas.microsoft.com/office/drawing/2014/chart" uri="{C3380CC4-5D6E-409C-BE32-E72D297353CC}">
              <c16:uniqueId val="{00000008-BB29-4004-A7D6-55BA15D4F5A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4</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BF7-461F-BEB1-27847D5467E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BF7-461F-BEB1-27847D5467E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BF7-461F-BEB1-27847D5467E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BF7-461F-BEB1-27847D5467E9}"/>
              </c:ext>
            </c:extLst>
          </c:dPt>
          <c:dLbls>
            <c:dLbl>
              <c:idx val="2"/>
              <c:layout>
                <c:manualLayout>
                  <c:x val="0.12260101507973614"/>
                  <c:y val="0.1140040828229803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BF7-461F-BEB1-27847D5467E9}"/>
                </c:ext>
              </c:extLst>
            </c:dLbl>
            <c:dLbl>
              <c:idx val="3"/>
              <c:layout>
                <c:manualLayout>
                  <c:x val="4.1292184674661878E-2"/>
                  <c:y val="0.1307432925051034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BF7-461F-BEB1-27847D5467E9}"/>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378</c:v>
                </c:pt>
                <c:pt idx="1">
                  <c:v>89</c:v>
                </c:pt>
                <c:pt idx="2">
                  <c:v>58</c:v>
                </c:pt>
                <c:pt idx="3">
                  <c:v>36</c:v>
                </c:pt>
              </c:numCache>
            </c:numRef>
          </c:val>
          <c:extLst>
            <c:ext xmlns:c16="http://schemas.microsoft.com/office/drawing/2014/chart" uri="{C3380CC4-5D6E-409C-BE32-E72D297353CC}">
              <c16:uniqueId val="{00000008-EBF7-461F-BEB1-27847D5467E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sz="1800" b="1" i="0" baseline="0" dirty="0">
                <a:effectLst/>
              </a:rPr>
              <a:t>Vehicle Category wise Lane discipline</a:t>
            </a:r>
            <a:endParaRPr lang="en-IN" dirty="0">
              <a:effectLst/>
            </a:endParaRPr>
          </a:p>
          <a:p>
            <a:pPr>
              <a:defRPr/>
            </a:pPr>
            <a:r>
              <a:rPr lang="en-IN" sz="1800" b="1" i="0" baseline="0" dirty="0">
                <a:effectLst/>
              </a:rPr>
              <a:t>vs Non Lane discipline</a:t>
            </a:r>
            <a:endParaRPr lang="en-IN" dirty="0">
              <a:effectLst/>
            </a:endParaRPr>
          </a:p>
        </c:rich>
      </c:tx>
      <c:layout>
        <c:manualLayout>
          <c:xMode val="edge"/>
          <c:yMode val="edge"/>
          <c:x val="0.19959536307961503"/>
          <c:y val="3.301608326996508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Sheet1!$B$9</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65.6%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8D9-4B05-B17B-F533E03968B2}"/>
                </c:ext>
              </c:extLst>
            </c:dLbl>
            <c:dLbl>
              <c:idx val="1"/>
              <c:tx>
                <c:rich>
                  <a:bodyPr/>
                  <a:lstStyle/>
                  <a:p>
                    <a:r>
                      <a:rPr lang="en-US"/>
                      <a:t>61.4%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8D9-4B05-B17B-F533E03968B2}"/>
                </c:ext>
              </c:extLst>
            </c:dLbl>
            <c:dLbl>
              <c:idx val="2"/>
              <c:tx>
                <c:rich>
                  <a:bodyPr/>
                  <a:lstStyle/>
                  <a:p>
                    <a:r>
                      <a:rPr lang="en-US"/>
                      <a:t>55.3%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18D9-4B05-B17B-F533E03968B2}"/>
                </c:ext>
              </c:extLst>
            </c:dLbl>
            <c:dLbl>
              <c:idx val="3"/>
              <c:tx>
                <c:rich>
                  <a:bodyPr/>
                  <a:lstStyle/>
                  <a:p>
                    <a:r>
                      <a:rPr lang="en-US"/>
                      <a:t>28.3%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8D9-4B05-B17B-F533E03968B2}"/>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2-WHEELER</c:v>
                </c:pt>
                <c:pt idx="1">
                  <c:v>3-WHEELER</c:v>
                </c:pt>
                <c:pt idx="2">
                  <c:v>4-WHEELER</c:v>
                </c:pt>
                <c:pt idx="3">
                  <c:v>HEAVY GOOD VEHICLES</c:v>
                </c:pt>
              </c:strCache>
            </c:strRef>
          </c:cat>
          <c:val>
            <c:numRef>
              <c:f>Sheet1!$B$10:$B$13</c:f>
              <c:numCache>
                <c:formatCode>General</c:formatCode>
                <c:ptCount val="4"/>
                <c:pt idx="0">
                  <c:v>822</c:v>
                </c:pt>
                <c:pt idx="1">
                  <c:v>180</c:v>
                </c:pt>
                <c:pt idx="2">
                  <c:v>191</c:v>
                </c:pt>
                <c:pt idx="3">
                  <c:v>38</c:v>
                </c:pt>
              </c:numCache>
            </c:numRef>
          </c:val>
          <c:extLst>
            <c:ext xmlns:c16="http://schemas.microsoft.com/office/drawing/2014/chart" uri="{C3380CC4-5D6E-409C-BE32-E72D297353CC}">
              <c16:uniqueId val="{00000004-18D9-4B05-B17B-F533E03968B2}"/>
            </c:ext>
          </c:extLst>
        </c:ser>
        <c:ser>
          <c:idx val="1"/>
          <c:order val="1"/>
          <c:tx>
            <c:strRef>
              <c:f>Sheet1!$C$9</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34.3%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8D9-4B05-B17B-F533E03968B2}"/>
                </c:ext>
              </c:extLst>
            </c:dLbl>
            <c:dLbl>
              <c:idx val="1"/>
              <c:tx>
                <c:rich>
                  <a:bodyPr/>
                  <a:lstStyle/>
                  <a:p>
                    <a:r>
                      <a:rPr lang="en-US"/>
                      <a:t>38.5%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18D9-4B05-B17B-F533E03968B2}"/>
                </c:ext>
              </c:extLst>
            </c:dLbl>
            <c:dLbl>
              <c:idx val="2"/>
              <c:tx>
                <c:rich>
                  <a:bodyPr/>
                  <a:lstStyle/>
                  <a:p>
                    <a:r>
                      <a:rPr lang="en-US"/>
                      <a:t>44.6%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18D9-4B05-B17B-F533E03968B2}"/>
                </c:ext>
              </c:extLst>
            </c:dLbl>
            <c:dLbl>
              <c:idx val="3"/>
              <c:tx>
                <c:rich>
                  <a:bodyPr/>
                  <a:lstStyle/>
                  <a:p>
                    <a:r>
                      <a:rPr lang="en-US"/>
                      <a:t>71.6%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18D9-4B05-B17B-F533E03968B2}"/>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2-WHEELER</c:v>
                </c:pt>
                <c:pt idx="1">
                  <c:v>3-WHEELER</c:v>
                </c:pt>
                <c:pt idx="2">
                  <c:v>4-WHEELER</c:v>
                </c:pt>
                <c:pt idx="3">
                  <c:v>HEAVY GOOD VEHICLES</c:v>
                </c:pt>
              </c:strCache>
            </c:strRef>
          </c:cat>
          <c:val>
            <c:numRef>
              <c:f>Sheet1!$C$10:$C$13</c:f>
              <c:numCache>
                <c:formatCode>General</c:formatCode>
                <c:ptCount val="4"/>
                <c:pt idx="0">
                  <c:v>430</c:v>
                </c:pt>
                <c:pt idx="1">
                  <c:v>113</c:v>
                </c:pt>
                <c:pt idx="2">
                  <c:v>154</c:v>
                </c:pt>
                <c:pt idx="3">
                  <c:v>96</c:v>
                </c:pt>
              </c:numCache>
            </c:numRef>
          </c:val>
          <c:extLst>
            <c:ext xmlns:c16="http://schemas.microsoft.com/office/drawing/2014/chart" uri="{C3380CC4-5D6E-409C-BE32-E72D297353CC}">
              <c16:uniqueId val="{00000009-18D9-4B05-B17B-F533E03968B2}"/>
            </c:ext>
          </c:extLst>
        </c:ser>
        <c:dLbls>
          <c:dLblPos val="inEnd"/>
          <c:showLegendKey val="0"/>
          <c:showVal val="1"/>
          <c:showCatName val="0"/>
          <c:showSerName val="0"/>
          <c:showPercent val="0"/>
          <c:showBubbleSize val="0"/>
        </c:dLbls>
        <c:gapWidth val="65"/>
        <c:axId val="1944743136"/>
        <c:axId val="1944750624"/>
      </c:barChart>
      <c:catAx>
        <c:axId val="19447431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944750624"/>
        <c:crosses val="autoZero"/>
        <c:auto val="1"/>
        <c:lblAlgn val="ctr"/>
        <c:lblOffset val="100"/>
        <c:noMultiLvlLbl val="0"/>
      </c:catAx>
      <c:valAx>
        <c:axId val="194475062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94474313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788-492C-9800-F1BD512B928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788-492C-9800-F1BD512B928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788-492C-9800-F1BD512B928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788-492C-9800-F1BD512B9285}"/>
              </c:ext>
            </c:extLst>
          </c:dPt>
          <c:dLbls>
            <c:dLbl>
              <c:idx val="0"/>
              <c:layout>
                <c:manualLayout>
                  <c:x val="-3.3946082018558033E-2"/>
                  <c:y val="0.1748440305007020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788-492C-9800-F1BD512B9285}"/>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11</c:v>
                </c:pt>
                <c:pt idx="1">
                  <c:v>109</c:v>
                </c:pt>
                <c:pt idx="2">
                  <c:v>105</c:v>
                </c:pt>
                <c:pt idx="3">
                  <c:v>18</c:v>
                </c:pt>
              </c:numCache>
            </c:numRef>
          </c:val>
          <c:extLst>
            <c:ext xmlns:c16="http://schemas.microsoft.com/office/drawing/2014/chart" uri="{C3380CC4-5D6E-409C-BE32-E72D297353CC}">
              <c16:uniqueId val="{00000008-4788-492C-9800-F1BD512B928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197224928434398"/>
          <c:w val="0.54658348507957433"/>
          <c:h val="0.56154255524606977"/>
        </c:manualLayout>
      </c:layout>
      <c:pieChart>
        <c:varyColors val="1"/>
        <c:ser>
          <c:idx val="0"/>
          <c:order val="0"/>
          <c:tx>
            <c:strRef>
              <c:f>Sheet2!$C$3</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161-42C1-A0EC-FA3F605A581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161-42C1-A0EC-FA3F605A581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161-42C1-A0EC-FA3F605A581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161-42C1-A0EC-FA3F605A5813}"/>
              </c:ext>
            </c:extLst>
          </c:dPt>
          <c:dLbls>
            <c:dLbl>
              <c:idx val="1"/>
              <c:layout>
                <c:manualLayout>
                  <c:x val="0.12428586531039607"/>
                  <c:y val="7.951438661741100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161-42C1-A0EC-FA3F605A5813}"/>
                </c:ext>
              </c:extLst>
            </c:dLbl>
            <c:dLbl>
              <c:idx val="2"/>
              <c:layout>
                <c:manualLayout>
                  <c:x val="9.0850242063601247E-2"/>
                  <c:y val="0.1118830413621422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161-42C1-A0EC-FA3F605A5813}"/>
                </c:ext>
              </c:extLst>
            </c:dLbl>
            <c:dLbl>
              <c:idx val="3"/>
              <c:layout>
                <c:manualLayout>
                  <c:x val="1.4423891525384455E-3"/>
                  <c:y val="-2.679776693505079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161-42C1-A0EC-FA3F605A5813}"/>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535</c:v>
                </c:pt>
                <c:pt idx="1">
                  <c:v>92</c:v>
                </c:pt>
                <c:pt idx="2">
                  <c:v>68</c:v>
                </c:pt>
                <c:pt idx="3">
                  <c:v>11</c:v>
                </c:pt>
              </c:numCache>
            </c:numRef>
          </c:val>
          <c:extLst>
            <c:ext xmlns:c16="http://schemas.microsoft.com/office/drawing/2014/chart" uri="{C3380CC4-5D6E-409C-BE32-E72D297353CC}">
              <c16:uniqueId val="{00000008-6161-42C1-A0EC-FA3F605A581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58535950595685"/>
          <c:y val="0.29857770071629985"/>
          <c:w val="0.29579342292314437"/>
          <c:h val="0.657633592700523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2</a:t>
            </a:r>
          </a:p>
        </c:rich>
      </c:tx>
      <c:layout>
        <c:manualLayout>
          <c:xMode val="edge"/>
          <c:yMode val="edge"/>
          <c:x val="0.39907254502038886"/>
          <c:y val="3.03665991338479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197211110066776"/>
          <c:w val="0.53597273622388508"/>
          <c:h val="0.55064117172689975"/>
        </c:manualLayout>
      </c:layout>
      <c:pieChart>
        <c:varyColors val="1"/>
        <c:ser>
          <c:idx val="0"/>
          <c:order val="0"/>
          <c:tx>
            <c:strRef>
              <c:f>Sheet2!$D$3</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FC5-4FBD-BCE8-AC98E0042E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FC5-4FBD-BCE8-AC98E0042E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FC5-4FBD-BCE8-AC98E0042E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FC5-4FBD-BCE8-AC98E0042EBF}"/>
              </c:ext>
            </c:extLst>
          </c:dPt>
          <c:dLbls>
            <c:dLbl>
              <c:idx val="1"/>
              <c:layout>
                <c:manualLayout>
                  <c:x val="2.0383159961825926E-2"/>
                  <c:y val="-1.9258248081695767E-2"/>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575348179128513"/>
                      <c:h val="9.8887341736573389E-2"/>
                    </c:manualLayout>
                  </c15:layout>
                </c:ext>
                <c:ext xmlns:c16="http://schemas.microsoft.com/office/drawing/2014/chart" uri="{C3380CC4-5D6E-409C-BE32-E72D297353CC}">
                  <c16:uniqueId val="{00000003-3FC5-4FBD-BCE8-AC98E0042EB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Sheet2!$A$4:$C$7</c:f>
              <c:strCache>
                <c:ptCount val="4"/>
                <c:pt idx="0">
                  <c:v>2-WHEELER</c:v>
                </c:pt>
                <c:pt idx="1">
                  <c:v>3-WHEELER</c:v>
                </c:pt>
                <c:pt idx="2">
                  <c:v>4-WHEELER</c:v>
                </c:pt>
                <c:pt idx="3">
                  <c:v>HEAVY GOOD VEHICLES</c:v>
                </c:pt>
              </c:strCache>
            </c:strRef>
          </c:cat>
          <c:val>
            <c:numRef>
              <c:f>Sheet2!$D$4:$D$7</c:f>
              <c:numCache>
                <c:formatCode>General</c:formatCode>
                <c:ptCount val="4"/>
                <c:pt idx="0">
                  <c:v>62</c:v>
                </c:pt>
                <c:pt idx="1">
                  <c:v>4</c:v>
                </c:pt>
                <c:pt idx="2">
                  <c:v>319</c:v>
                </c:pt>
                <c:pt idx="3">
                  <c:v>109</c:v>
                </c:pt>
              </c:numCache>
            </c:numRef>
          </c:val>
          <c:extLst>
            <c:ext xmlns:c16="http://schemas.microsoft.com/office/drawing/2014/chart" uri="{C3380CC4-5D6E-409C-BE32-E72D297353CC}">
              <c16:uniqueId val="{00000008-3FC5-4FBD-BCE8-AC98E0042EB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48249654970667"/>
          <c:y val="0.29096009790359589"/>
          <c:w val="0.32227392525437598"/>
          <c:h val="0.6218307825089023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3</a:t>
            </a:r>
          </a:p>
        </c:rich>
      </c:tx>
      <c:layout>
        <c:manualLayout>
          <c:xMode val="edge"/>
          <c:yMode val="edge"/>
          <c:x val="0.40424102306360643"/>
          <c:y val="8.805031446540879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3.1832246567067658E-2"/>
          <c:y val="0.32715667037045792"/>
          <c:w val="0.57311035721879744"/>
          <c:h val="0.58970274388605792"/>
        </c:manualLayout>
      </c:layout>
      <c:pieChart>
        <c:varyColors val="1"/>
        <c:ser>
          <c:idx val="0"/>
          <c:order val="0"/>
          <c:tx>
            <c:strRef>
              <c:f>Sheet2!$C$3</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A01-4DF5-B7D3-DDB68E89108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A01-4DF5-B7D3-DDB68E89108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A01-4DF5-B7D3-DDB68E89108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A01-4DF5-B7D3-DDB68E891088}"/>
              </c:ext>
            </c:extLst>
          </c:dPt>
          <c:dLbls>
            <c:dLbl>
              <c:idx val="1"/>
              <c:layout>
                <c:manualLayout>
                  <c:x val="-4.436939644123785E-2"/>
                  <c:y val="-5.872430581351982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A01-4DF5-B7D3-DDB68E89108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76</c:v>
                </c:pt>
                <c:pt idx="1">
                  <c:v>6</c:v>
                </c:pt>
                <c:pt idx="2">
                  <c:v>266</c:v>
                </c:pt>
                <c:pt idx="3">
                  <c:v>105</c:v>
                </c:pt>
              </c:numCache>
            </c:numRef>
          </c:val>
          <c:extLst>
            <c:ext xmlns:c16="http://schemas.microsoft.com/office/drawing/2014/chart" uri="{C3380CC4-5D6E-409C-BE32-E72D297353CC}">
              <c16:uniqueId val="{00000008-0A01-4DF5-B7D3-DDB68E89108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085872706939893"/>
          <c:y val="0.29504759407593989"/>
          <c:w val="0.32078215422431045"/>
          <c:h val="0.6121498681464637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4</a:t>
            </a:r>
          </a:p>
        </c:rich>
      </c:tx>
      <c:layout>
        <c:manualLayout>
          <c:xMode val="edge"/>
          <c:yMode val="edge"/>
          <c:x val="0.41067499473958158"/>
          <c:y val="0.1069958847736625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777047024005262"/>
          <c:w val="0.55719423393526357"/>
          <c:h val="0.55379967049648071"/>
        </c:manualLayout>
      </c:layout>
      <c:pieChart>
        <c:varyColors val="1"/>
        <c:ser>
          <c:idx val="0"/>
          <c:order val="0"/>
          <c:tx>
            <c:strRef>
              <c:f>Sheet2!$C$3</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33C-4164-B5E2-15084DF0E92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33C-4164-B5E2-15084DF0E92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33C-4164-B5E2-15084DF0E92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33C-4164-B5E2-15084DF0E928}"/>
              </c:ext>
            </c:extLst>
          </c:dPt>
          <c:dLbls>
            <c:dLbl>
              <c:idx val="3"/>
              <c:layout>
                <c:manualLayout>
                  <c:x val="1.8861844896824239E-2"/>
                  <c:y val="-1.358556727187922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33C-4164-B5E2-15084DF0E92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598</c:v>
                </c:pt>
                <c:pt idx="1">
                  <c:v>137</c:v>
                </c:pt>
                <c:pt idx="2">
                  <c:v>126</c:v>
                </c:pt>
                <c:pt idx="3">
                  <c:v>18</c:v>
                </c:pt>
              </c:numCache>
            </c:numRef>
          </c:val>
          <c:extLst>
            <c:ext xmlns:c16="http://schemas.microsoft.com/office/drawing/2014/chart" uri="{C3380CC4-5D6E-409C-BE32-E72D297353CC}">
              <c16:uniqueId val="{00000008-033C-4164-B5E2-15084DF0E92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627155437705743"/>
          <c:y val="0.30253753237055386"/>
          <c:w val="0.29419303792841422"/>
          <c:h val="0.646671558807867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a:t>Vehicle Category wise Lane discipline</a:t>
            </a:r>
          </a:p>
          <a:p>
            <a:pPr>
              <a:defRPr/>
            </a:pPr>
            <a:r>
              <a:rPr lang="en-IN"/>
              <a:t>vs Non Lane discipline</a:t>
            </a:r>
          </a:p>
        </c:rich>
      </c:tx>
      <c:layout>
        <c:manualLayout>
          <c:xMode val="edge"/>
          <c:yMode val="edge"/>
          <c:x val="0.17829133374308542"/>
          <c:y val="6.4814814814814811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Sheet1!$B$10</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97.1%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3B4-401F-A6DF-A29F9ECC5171}"/>
                </c:ext>
              </c:extLst>
            </c:dLbl>
            <c:dLbl>
              <c:idx val="1"/>
              <c:tx>
                <c:rich>
                  <a:bodyPr/>
                  <a:lstStyle/>
                  <a:p>
                    <a:r>
                      <a:rPr lang="en-US"/>
                      <a:t>84.8%</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3B4-401F-A6DF-A29F9ECC5171}"/>
                </c:ext>
              </c:extLst>
            </c:dLbl>
            <c:dLbl>
              <c:idx val="2"/>
              <c:tx>
                <c:rich>
                  <a:bodyPr/>
                  <a:lstStyle/>
                  <a:p>
                    <a:r>
                      <a:rPr lang="en-US"/>
                      <a:t>94.9%</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3B4-401F-A6DF-A29F9ECC5171}"/>
                </c:ext>
              </c:extLst>
            </c:dLbl>
            <c:dLbl>
              <c:idx val="3"/>
              <c:tx>
                <c:rich>
                  <a:bodyPr/>
                  <a:lstStyle/>
                  <a:p>
                    <a:r>
                      <a:rPr lang="en-US"/>
                      <a:t>10.7%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Sheet1!$B$11:$B$14</c:f>
              <c:numCache>
                <c:formatCode>General</c:formatCode>
                <c:ptCount val="4"/>
                <c:pt idx="0">
                  <c:v>1133</c:v>
                </c:pt>
                <c:pt idx="1">
                  <c:v>229</c:v>
                </c:pt>
                <c:pt idx="2">
                  <c:v>585</c:v>
                </c:pt>
                <c:pt idx="3">
                  <c:v>29</c:v>
                </c:pt>
              </c:numCache>
            </c:numRef>
          </c:val>
          <c:extLst>
            <c:ext xmlns:c16="http://schemas.microsoft.com/office/drawing/2014/chart" uri="{C3380CC4-5D6E-409C-BE32-E72D297353CC}">
              <c16:uniqueId val="{00000004-93B4-401F-A6DF-A29F9ECC5171}"/>
            </c:ext>
          </c:extLst>
        </c:ser>
        <c:ser>
          <c:idx val="1"/>
          <c:order val="1"/>
          <c:tx>
            <c:strRef>
              <c:f>Sheet1!$C$10</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17.4%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3B4-401F-A6DF-A29F9ECC5171}"/>
                </c:ext>
              </c:extLst>
            </c:dLbl>
            <c:dLbl>
              <c:idx val="1"/>
              <c:tx>
                <c:rich>
                  <a:bodyPr/>
                  <a:lstStyle/>
                  <a:p>
                    <a:r>
                      <a:rPr lang="en-US"/>
                      <a:t>15.1%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93B4-401F-A6DF-A29F9ECC5171}"/>
                </c:ext>
              </c:extLst>
            </c:dLbl>
            <c:dLbl>
              <c:idx val="2"/>
              <c:tx>
                <c:rich>
                  <a:bodyPr/>
                  <a:lstStyle/>
                  <a:p>
                    <a:r>
                      <a:rPr lang="en-US"/>
                      <a:t>58.6%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3B4-401F-A6DF-A29F9ECC5171}"/>
                </c:ext>
              </c:extLst>
            </c:dLbl>
            <c:dLbl>
              <c:idx val="3"/>
              <c:tx>
                <c:rich>
                  <a:bodyPr/>
                  <a:lstStyle/>
                  <a:p>
                    <a:r>
                      <a:rPr lang="en-US"/>
                      <a:t>89.3%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Sheet1!$C$11:$C$14</c:f>
              <c:numCache>
                <c:formatCode>General</c:formatCode>
                <c:ptCount val="4"/>
                <c:pt idx="0">
                  <c:v>239</c:v>
                </c:pt>
                <c:pt idx="1">
                  <c:v>41</c:v>
                </c:pt>
                <c:pt idx="2">
                  <c:v>361</c:v>
                </c:pt>
                <c:pt idx="3">
                  <c:v>242</c:v>
                </c:pt>
              </c:numCache>
            </c:numRef>
          </c:val>
          <c:extLst>
            <c:ext xmlns:c16="http://schemas.microsoft.com/office/drawing/2014/chart" uri="{C3380CC4-5D6E-409C-BE32-E72D297353CC}">
              <c16:uniqueId val="{00000009-93B4-401F-A6DF-A29F9ECC5171}"/>
            </c:ext>
          </c:extLst>
        </c:ser>
        <c:dLbls>
          <c:dLblPos val="inEnd"/>
          <c:showLegendKey val="0"/>
          <c:showVal val="1"/>
          <c:showCatName val="0"/>
          <c:showSerName val="0"/>
          <c:showPercent val="0"/>
          <c:showBubbleSize val="0"/>
        </c:dLbls>
        <c:gapWidth val="65"/>
        <c:axId val="1240566479"/>
        <c:axId val="1240567311"/>
      </c:barChart>
      <c:catAx>
        <c:axId val="12405664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240567311"/>
        <c:crosses val="autoZero"/>
        <c:auto val="1"/>
        <c:lblAlgn val="ctr"/>
        <c:lblOffset val="100"/>
        <c:noMultiLvlLbl val="0"/>
      </c:catAx>
      <c:valAx>
        <c:axId val="12405673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24056647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2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29" name="Date Placeholder 3"/>
          <p:cNvSpPr>
            <a:spLocks noGrp="1"/>
          </p:cNvSpPr>
          <p:nvPr>
            <p:ph type="dt" sz="half" idx="10"/>
          </p:nvPr>
        </p:nvSpPr>
        <p:spPr/>
        <p:txBody>
          <a:bodyPr/>
          <a:lstStyle/>
          <a:p>
            <a:fld id="{9AB3A824-1A51-4B26-AD58-A6D8E14F6C04}" type="datetimeFigureOut">
              <a:rPr lang="en-US" smtClean="0"/>
              <a:t>11-Jun-22</a:t>
            </a:fld>
            <a:endParaRPr lang="en-US" dirty="0"/>
          </a:p>
        </p:txBody>
      </p:sp>
      <p:sp>
        <p:nvSpPr>
          <p:cNvPr id="1048630" name="Footer Placeholder 4"/>
          <p:cNvSpPr>
            <a:spLocks noGrp="1"/>
          </p:cNvSpPr>
          <p:nvPr>
            <p:ph type="ftr" sz="quarter" idx="11"/>
          </p:nvPr>
        </p:nvSpPr>
        <p:spPr/>
        <p:txBody>
          <a:bodyPr/>
          <a:lstStyle/>
          <a:p>
            <a:r>
              <a:rPr lang="en-US"/>
              <a:t>
              </a:t>
            </a:r>
            <a:endParaRPr lang="en-US" dirty="0"/>
          </a:p>
        </p:txBody>
      </p:sp>
      <p:sp>
        <p:nvSpPr>
          <p:cNvPr id="1048631"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endParaRPr lang="en-IN"/>
          </a:p>
        </p:txBody>
      </p:sp>
      <p:sp>
        <p:nvSpPr>
          <p:cNvPr id="104864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9" name="Date Placeholder 3"/>
          <p:cNvSpPr>
            <a:spLocks noGrp="1"/>
          </p:cNvSpPr>
          <p:nvPr>
            <p:ph type="dt" sz="half" idx="10"/>
          </p:nvPr>
        </p:nvSpPr>
        <p:spPr/>
        <p:txBody>
          <a:bodyPr/>
          <a:lstStyle/>
          <a:p>
            <a:fld id="{D857E33E-8B18-4087-B112-809917729534}" type="datetimeFigureOut">
              <a:rPr lang="en-US" smtClean="0"/>
              <a:t>11-Jun-22</a:t>
            </a:fld>
            <a:endParaRPr lang="en-US" dirty="0"/>
          </a:p>
        </p:txBody>
      </p:sp>
      <p:sp>
        <p:nvSpPr>
          <p:cNvPr id="1048650" name="Footer Placeholder 4"/>
          <p:cNvSpPr>
            <a:spLocks noGrp="1"/>
          </p:cNvSpPr>
          <p:nvPr>
            <p:ph type="ftr" sz="quarter" idx="11"/>
          </p:nvPr>
        </p:nvSpPr>
        <p:spPr/>
        <p:txBody>
          <a:bodyPr/>
          <a:lstStyle/>
          <a:p>
            <a:r>
              <a:rPr lang="en-US"/>
              <a:t>
              </a:t>
            </a:r>
            <a:endParaRPr lang="en-US" dirty="0"/>
          </a:p>
        </p:txBody>
      </p:sp>
      <p:sp>
        <p:nvSpPr>
          <p:cNvPr id="1048651"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3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8" name="Date Placeholder 3"/>
          <p:cNvSpPr>
            <a:spLocks noGrp="1"/>
          </p:cNvSpPr>
          <p:nvPr>
            <p:ph type="dt" sz="half" idx="10"/>
          </p:nvPr>
        </p:nvSpPr>
        <p:spPr/>
        <p:txBody>
          <a:bodyPr/>
          <a:lstStyle/>
          <a:p>
            <a:fld id="{D3FFE419-2371-464F-8239-3959401C3561}" type="datetimeFigureOut">
              <a:rPr lang="en-US" smtClean="0"/>
              <a:t>11-Jun-22</a:t>
            </a:fld>
            <a:endParaRPr lang="en-US" dirty="0"/>
          </a:p>
        </p:txBody>
      </p:sp>
      <p:sp>
        <p:nvSpPr>
          <p:cNvPr id="1048639" name="Footer Placeholder 4"/>
          <p:cNvSpPr>
            <a:spLocks noGrp="1"/>
          </p:cNvSpPr>
          <p:nvPr>
            <p:ph type="ftr" sz="quarter" idx="11"/>
          </p:nvPr>
        </p:nvSpPr>
        <p:spPr/>
        <p:txBody>
          <a:bodyPr/>
          <a:lstStyle/>
          <a:p>
            <a:r>
              <a:rPr lang="en-US"/>
              <a:t>
              </a:t>
            </a:r>
            <a:endParaRPr lang="en-US" dirty="0"/>
          </a:p>
        </p:txBody>
      </p:sp>
      <p:sp>
        <p:nvSpPr>
          <p:cNvPr id="1048640"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97D162C4-EDD9-4389-A98B-B87ECEA2A816}" type="datetimeFigureOut">
              <a:rPr lang="en-US" smtClean="0"/>
              <a:t>11-Jun-22</a:t>
            </a:fld>
            <a:endParaRPr lang="en-US" dirty="0"/>
          </a:p>
        </p:txBody>
      </p:sp>
      <p:sp>
        <p:nvSpPr>
          <p:cNvPr id="1048584" name="Footer Placeholder 4"/>
          <p:cNvSpPr>
            <a:spLocks noGrp="1"/>
          </p:cNvSpPr>
          <p:nvPr>
            <p:ph type="ftr" sz="quarter" idx="11"/>
          </p:nvPr>
        </p:nvSpPr>
        <p:spPr/>
        <p:txBody>
          <a:bodyPr/>
          <a:lstStyle/>
          <a:p>
            <a:r>
              <a:rPr lang="en-US"/>
              <a:t>
              </a:t>
            </a:r>
            <a:endParaRPr lang="en-US" dirty="0"/>
          </a:p>
        </p:txBody>
      </p:sp>
      <p:sp>
        <p:nvSpPr>
          <p:cNvPr id="1048585"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5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54" name="Date Placeholder 3"/>
          <p:cNvSpPr>
            <a:spLocks noGrp="1"/>
          </p:cNvSpPr>
          <p:nvPr>
            <p:ph type="dt" sz="half" idx="10"/>
          </p:nvPr>
        </p:nvSpPr>
        <p:spPr/>
        <p:txBody>
          <a:bodyPr/>
          <a:lstStyle/>
          <a:p>
            <a:fld id="{3E5059C3-6A89-4494-99FF-5A4D6FFD50EB}" type="datetimeFigureOut">
              <a:rPr lang="en-US" smtClean="0"/>
              <a:t>11-Jun-22</a:t>
            </a:fld>
            <a:endParaRPr lang="en-US" dirty="0"/>
          </a:p>
        </p:txBody>
      </p:sp>
      <p:sp>
        <p:nvSpPr>
          <p:cNvPr id="1048655" name="Footer Placeholder 4"/>
          <p:cNvSpPr>
            <a:spLocks noGrp="1"/>
          </p:cNvSpPr>
          <p:nvPr>
            <p:ph type="ftr" sz="quarter" idx="11"/>
          </p:nvPr>
        </p:nvSpPr>
        <p:spPr/>
        <p:txBody>
          <a:bodyPr/>
          <a:lstStyle/>
          <a:p>
            <a:r>
              <a:rPr lang="en-US"/>
              <a:t>
              </a:t>
            </a:r>
            <a:endParaRPr lang="en-US" dirty="0"/>
          </a:p>
        </p:txBody>
      </p:sp>
      <p:sp>
        <p:nvSpPr>
          <p:cNvPr id="104865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a:t>Click to edit Master title style</a:t>
            </a:r>
            <a:endParaRPr lang="en-IN"/>
          </a:p>
        </p:txBody>
      </p:sp>
      <p:sp>
        <p:nvSpPr>
          <p:cNvPr id="104865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0" name="Date Placeholder 4"/>
          <p:cNvSpPr>
            <a:spLocks noGrp="1"/>
          </p:cNvSpPr>
          <p:nvPr>
            <p:ph type="dt" sz="half" idx="10"/>
          </p:nvPr>
        </p:nvSpPr>
        <p:spPr/>
        <p:txBody>
          <a:bodyPr/>
          <a:lstStyle/>
          <a:p>
            <a:fld id="{CA954B2F-12DE-47F5-8894-472B206D2E1E}" type="datetimeFigureOut">
              <a:rPr lang="en-US" smtClean="0"/>
              <a:t>11-Jun-22</a:t>
            </a:fld>
            <a:endParaRPr lang="en-US" dirty="0"/>
          </a:p>
        </p:txBody>
      </p:sp>
      <p:sp>
        <p:nvSpPr>
          <p:cNvPr id="1048661" name="Footer Placeholder 5"/>
          <p:cNvSpPr>
            <a:spLocks noGrp="1"/>
          </p:cNvSpPr>
          <p:nvPr>
            <p:ph type="ftr" sz="quarter" idx="11"/>
          </p:nvPr>
        </p:nvSpPr>
        <p:spPr/>
        <p:txBody>
          <a:bodyPr/>
          <a:lstStyle/>
          <a:p>
            <a:r>
              <a:rPr lang="en-US"/>
              <a:t>
              </a:t>
            </a:r>
            <a:endParaRPr lang="en-US" dirty="0"/>
          </a:p>
        </p:txBody>
      </p:sp>
      <p:sp>
        <p:nvSpPr>
          <p:cNvPr id="1048662"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6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6"/>
          <p:cNvSpPr>
            <a:spLocks noGrp="1"/>
          </p:cNvSpPr>
          <p:nvPr>
            <p:ph type="dt" sz="half" idx="10"/>
          </p:nvPr>
        </p:nvSpPr>
        <p:spPr/>
        <p:txBody>
          <a:bodyPr/>
          <a:lstStyle/>
          <a:p>
            <a:fld id="{3F30E46F-7819-4ACF-B48B-48222C2ACC88}" type="datetimeFigureOut">
              <a:rPr lang="en-US" smtClean="0"/>
              <a:t>11-Jun-22</a:t>
            </a:fld>
            <a:endParaRPr lang="en-US" dirty="0"/>
          </a:p>
        </p:txBody>
      </p:sp>
      <p:sp>
        <p:nvSpPr>
          <p:cNvPr id="1048669" name="Footer Placeholder 7"/>
          <p:cNvSpPr>
            <a:spLocks noGrp="1"/>
          </p:cNvSpPr>
          <p:nvPr>
            <p:ph type="ftr" sz="quarter" idx="11"/>
          </p:nvPr>
        </p:nvSpPr>
        <p:spPr/>
        <p:txBody>
          <a:bodyPr/>
          <a:lstStyle/>
          <a:p>
            <a:r>
              <a:rPr lang="en-US"/>
              <a:t>
              </a:t>
            </a:r>
            <a:endParaRPr lang="en-US" dirty="0"/>
          </a:p>
        </p:txBody>
      </p:sp>
      <p:sp>
        <p:nvSpPr>
          <p:cNvPr id="1048670"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IN"/>
          </a:p>
        </p:txBody>
      </p:sp>
      <p:sp>
        <p:nvSpPr>
          <p:cNvPr id="1048633" name="Date Placeholder 2"/>
          <p:cNvSpPr>
            <a:spLocks noGrp="1"/>
          </p:cNvSpPr>
          <p:nvPr>
            <p:ph type="dt" sz="half" idx="10"/>
          </p:nvPr>
        </p:nvSpPr>
        <p:spPr/>
        <p:txBody>
          <a:bodyPr/>
          <a:lstStyle/>
          <a:p>
            <a:fld id="{1FAF3416-4057-4DAA-829D-4CA07428D088}" type="datetimeFigureOut">
              <a:rPr lang="en-US" smtClean="0"/>
              <a:t>11-Jun-22</a:t>
            </a:fld>
            <a:endParaRPr lang="en-US" dirty="0"/>
          </a:p>
        </p:txBody>
      </p:sp>
      <p:sp>
        <p:nvSpPr>
          <p:cNvPr id="1048634" name="Footer Placeholder 3"/>
          <p:cNvSpPr>
            <a:spLocks noGrp="1"/>
          </p:cNvSpPr>
          <p:nvPr>
            <p:ph type="ftr" sz="quarter" idx="11"/>
          </p:nvPr>
        </p:nvSpPr>
        <p:spPr/>
        <p:txBody>
          <a:bodyPr/>
          <a:lstStyle/>
          <a:p>
            <a:r>
              <a:rPr lang="en-US"/>
              <a:t>
              </a:t>
            </a:r>
            <a:endParaRPr lang="en-US" dirty="0"/>
          </a:p>
        </p:txBody>
      </p:sp>
      <p:sp>
        <p:nvSpPr>
          <p:cNvPr id="104863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2" name="Date Placeholder 1"/>
          <p:cNvSpPr>
            <a:spLocks noGrp="1"/>
          </p:cNvSpPr>
          <p:nvPr>
            <p:ph type="dt" sz="half" idx="10"/>
          </p:nvPr>
        </p:nvSpPr>
        <p:spPr/>
        <p:txBody>
          <a:bodyPr/>
          <a:lstStyle/>
          <a:p>
            <a:fld id="{921D9284-D300-4297-87F7-E791DCC15DB1}" type="datetimeFigureOut">
              <a:rPr lang="en-US" smtClean="0"/>
              <a:t>11-Jun-22</a:t>
            </a:fld>
            <a:endParaRPr lang="en-US" dirty="0"/>
          </a:p>
        </p:txBody>
      </p:sp>
      <p:sp>
        <p:nvSpPr>
          <p:cNvPr id="1048593" name="Footer Placeholder 2"/>
          <p:cNvSpPr>
            <a:spLocks noGrp="1"/>
          </p:cNvSpPr>
          <p:nvPr>
            <p:ph type="ftr" sz="quarter" idx="11"/>
          </p:nvPr>
        </p:nvSpPr>
        <p:spPr/>
        <p:txBody>
          <a:bodyPr/>
          <a:lstStyle/>
          <a:p>
            <a:r>
              <a:rPr lang="en-US"/>
              <a:t>
              </a:t>
            </a:r>
            <a:endParaRPr lang="en-US" dirty="0"/>
          </a:p>
        </p:txBody>
      </p:sp>
      <p:sp>
        <p:nvSpPr>
          <p:cNvPr id="104859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fld id="{37D525BB-DA17-4BA0-B3C8-3AC3ABC827E6}" type="datetimeFigureOut">
              <a:rPr lang="en-US" smtClean="0"/>
              <a:t>11-Jun-22</a:t>
            </a:fld>
            <a:endParaRPr lang="en-US" dirty="0"/>
          </a:p>
        </p:txBody>
      </p:sp>
      <p:sp>
        <p:nvSpPr>
          <p:cNvPr id="1048675" name="Footer Placeholder 5"/>
          <p:cNvSpPr>
            <a:spLocks noGrp="1"/>
          </p:cNvSpPr>
          <p:nvPr>
            <p:ph type="ftr" sz="quarter" idx="11"/>
          </p:nvPr>
        </p:nvSpPr>
        <p:spPr/>
        <p:txBody>
          <a:bodyPr/>
          <a:lstStyle/>
          <a:p>
            <a:r>
              <a:rPr lang="en-US"/>
              <a:t>
              </a:t>
            </a:r>
            <a:endParaRPr lang="en-US" dirty="0"/>
          </a:p>
        </p:txBody>
      </p:sp>
      <p:sp>
        <p:nvSpPr>
          <p:cNvPr id="104867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4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4" name="Date Placeholder 4"/>
          <p:cNvSpPr>
            <a:spLocks noGrp="1"/>
          </p:cNvSpPr>
          <p:nvPr>
            <p:ph type="dt" sz="half" idx="10"/>
          </p:nvPr>
        </p:nvSpPr>
        <p:spPr/>
        <p:txBody>
          <a:bodyPr/>
          <a:lstStyle/>
          <a:p>
            <a:fld id="{B16C4C9A-3960-41CF-A4E9-2A8FB932454B}" type="datetimeFigureOut">
              <a:rPr lang="en-US" smtClean="0"/>
              <a:t>11-Jun-22</a:t>
            </a:fld>
            <a:endParaRPr lang="en-US" dirty="0"/>
          </a:p>
        </p:txBody>
      </p:sp>
      <p:sp>
        <p:nvSpPr>
          <p:cNvPr id="1048645" name="Footer Placeholder 5"/>
          <p:cNvSpPr>
            <a:spLocks noGrp="1"/>
          </p:cNvSpPr>
          <p:nvPr>
            <p:ph type="ftr" sz="quarter" idx="11"/>
          </p:nvPr>
        </p:nvSpPr>
        <p:spPr/>
        <p:txBody>
          <a:bodyPr/>
          <a:lstStyle/>
          <a:p>
            <a:r>
              <a:rPr lang="en-US"/>
              <a:t>
              </a:t>
            </a:r>
            <a:endParaRPr lang="en-US" dirty="0"/>
          </a:p>
        </p:txBody>
      </p:sp>
      <p:sp>
        <p:nvSpPr>
          <p:cNvPr id="104864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11-Jun-22</a:t>
            </a:fld>
            <a:endParaRPr lang="en-US"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5" Type="http://schemas.openxmlformats.org/officeDocument/2006/relationships/chart" Target="../charts/chart4.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chart" Target="../charts/chart19.xml"/><Relationship Id="rId2" Type="http://schemas.openxmlformats.org/officeDocument/2006/relationships/chart" Target="../charts/chart14.xml"/><Relationship Id="rId1" Type="http://schemas.openxmlformats.org/officeDocument/2006/relationships/slideLayout" Target="../slideLayouts/slideLayout7.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2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 Id="rId5" Type="http://schemas.openxmlformats.org/officeDocument/2006/relationships/chart" Target="../charts/chart24.xml"/><Relationship Id="rId4" Type="http://schemas.openxmlformats.org/officeDocument/2006/relationships/chart" Target="../charts/chart23.xml"/></Relationships>
</file>

<file path=ppt/slides/_rels/slide26.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 Id="rId5" Type="http://schemas.openxmlformats.org/officeDocument/2006/relationships/chart" Target="../charts/chart28.xml"/><Relationship Id="rId4" Type="http://schemas.openxmlformats.org/officeDocument/2006/relationships/chart" Target="../charts/chart27.xml"/></Relationships>
</file>

<file path=ppt/slides/_rels/slide27.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7.xml"/><Relationship Id="rId5" Type="http://schemas.openxmlformats.org/officeDocument/2006/relationships/chart" Target="../charts/chart33.xml"/><Relationship Id="rId4" Type="http://schemas.openxmlformats.org/officeDocument/2006/relationships/chart" Target="../charts/chart32.xml"/></Relationships>
</file>

<file path=ppt/slides/_rels/slide32.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7.xml"/><Relationship Id="rId5" Type="http://schemas.openxmlformats.org/officeDocument/2006/relationships/chart" Target="../charts/chart37.xml"/><Relationship Id="rId4" Type="http://schemas.openxmlformats.org/officeDocument/2006/relationships/chart" Target="../charts/chart36.xml"/></Relationships>
</file>

<file path=ppt/slides/_rels/slide33.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2549055" y="312963"/>
            <a:ext cx="7958331" cy="1361403"/>
          </a:xfrm>
        </p:spPr>
        <p:txBody>
          <a:bodyPr anchor="t">
            <a:normAutofit/>
          </a:bodyPr>
          <a:lstStyle/>
          <a:p>
            <a:pPr algn="ct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 STUDY ON LANE UTILIZATION</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048601" name="Content Placeholder 2"/>
          <p:cNvSpPr>
            <a:spLocks noGrp="1"/>
          </p:cNvSpPr>
          <p:nvPr>
            <p:ph idx="1"/>
          </p:nvPr>
        </p:nvSpPr>
        <p:spPr>
          <a:xfrm>
            <a:off x="2611808" y="1781943"/>
            <a:ext cx="8214052" cy="4375579"/>
          </a:xfrm>
        </p:spPr>
        <p:txBody>
          <a:bodyPr anchor="ctr">
            <a:noAutofit/>
          </a:bodyPr>
          <a:lstStyle/>
          <a:p>
            <a:pPr marL="0" indent="0">
              <a:buNone/>
            </a:pPr>
            <a:r>
              <a:rPr lang="en-US" dirty="0">
                <a:latin typeface="Times New Roman" panose="02020603050405020304" pitchFamily="18" charset="0"/>
                <a:cs typeface="Times New Roman" panose="02020603050405020304" pitchFamily="18" charset="0"/>
              </a:rPr>
              <a:t>Branch of study: Transportation Engineering</a:t>
            </a:r>
          </a:p>
          <a:p>
            <a:pPr marL="0" indent="0">
              <a:buNone/>
            </a:pPr>
            <a:r>
              <a:rPr lang="en-US" dirty="0">
                <a:latin typeface="Times New Roman" panose="02020603050405020304" pitchFamily="18" charset="0"/>
                <a:cs typeface="Times New Roman" panose="02020603050405020304" pitchFamily="18" charset="0"/>
              </a:rPr>
              <a:t>Batch: A15</a:t>
            </a:r>
          </a:p>
          <a:p>
            <a:pPr marL="0" indent="0">
              <a:buNone/>
            </a:pPr>
            <a:r>
              <a:rPr lang="en-US" dirty="0">
                <a:latin typeface="Times New Roman" panose="02020603050405020304" pitchFamily="18" charset="0"/>
                <a:cs typeface="Times New Roman" panose="02020603050405020304" pitchFamily="18" charset="0"/>
              </a:rPr>
              <a:t>Broad area of work: A study on lane utilization</a:t>
            </a:r>
          </a:p>
          <a:p>
            <a:pPr marL="0" indent="0">
              <a:buNone/>
            </a:pPr>
            <a:r>
              <a:rPr lang="en-US" dirty="0">
                <a:latin typeface="Times New Roman" panose="02020603050405020304" pitchFamily="18" charset="0"/>
                <a:cs typeface="Times New Roman" panose="02020603050405020304" pitchFamily="18" charset="0"/>
              </a:rPr>
              <a:t>Name of the Project Guide: Mr. G. Rahul Reddy</a:t>
            </a:r>
          </a:p>
          <a:p>
            <a:pPr marL="0" indent="0">
              <a:buNone/>
            </a:pPr>
            <a:r>
              <a:rPr lang="en-US" dirty="0">
                <a:latin typeface="Times New Roman" panose="02020603050405020304" pitchFamily="18" charset="0"/>
                <a:cs typeface="Times New Roman" panose="02020603050405020304" pitchFamily="18" charset="0"/>
              </a:rPr>
              <a:t>Name(s) of the project team members:</a:t>
            </a:r>
          </a:p>
          <a:p>
            <a:pPr marL="0" indent="0">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 Kanaka Mahalakshmi(18331A0159)</a:t>
            </a:r>
          </a:p>
          <a:p>
            <a:pPr marL="0" indent="0">
              <a:buNone/>
            </a:pPr>
            <a:r>
              <a:rPr lang="en-US" sz="1800" dirty="0">
                <a:latin typeface="Times New Roman" panose="02020603050405020304" pitchFamily="18" charset="0"/>
                <a:cs typeface="Times New Roman" panose="02020603050405020304" pitchFamily="18" charset="0"/>
              </a:rPr>
              <a:t>                        B. </a:t>
            </a:r>
            <a:r>
              <a:rPr lang="en-US" sz="1800" dirty="0" err="1">
                <a:latin typeface="Times New Roman" panose="02020603050405020304" pitchFamily="18" charset="0"/>
                <a:cs typeface="Times New Roman" panose="02020603050405020304" pitchFamily="18" charset="0"/>
              </a:rPr>
              <a:t>Yoshita</a:t>
            </a:r>
            <a:r>
              <a:rPr lang="en-US" sz="1800" dirty="0">
                <a:latin typeface="Times New Roman" panose="02020603050405020304" pitchFamily="18" charset="0"/>
                <a:cs typeface="Times New Roman" panose="02020603050405020304" pitchFamily="18" charset="0"/>
              </a:rPr>
              <a:t>(18331A0106)</a:t>
            </a:r>
          </a:p>
          <a:p>
            <a:pPr marL="0" indent="0">
              <a:buNone/>
            </a:pPr>
            <a:r>
              <a:rPr lang="en-US" sz="1800" dirty="0">
                <a:latin typeface="Times New Roman" panose="02020603050405020304" pitchFamily="18" charset="0"/>
                <a:cs typeface="Times New Roman" panose="02020603050405020304" pitchFamily="18" charset="0"/>
              </a:rPr>
              <a:t>                        K. N. V. Satyam(18331A0151)</a:t>
            </a:r>
          </a:p>
          <a:p>
            <a:pPr marL="0" indent="0">
              <a:buNone/>
            </a:pPr>
            <a:r>
              <a:rPr lang="en-US" sz="1800" dirty="0">
                <a:latin typeface="Times New Roman" panose="02020603050405020304" pitchFamily="18" charset="0"/>
                <a:cs typeface="Times New Roman" panose="02020603050405020304" pitchFamily="18" charset="0"/>
              </a:rPr>
              <a:t>                        S. Chakri Pavan Kumar(18331A0114)</a:t>
            </a:r>
          </a:p>
          <a:p>
            <a:pPr marL="0" indent="0" algn="ctr">
              <a:buNone/>
            </a:pPr>
            <a:endParaRPr lang="en-US" sz="1800" dirty="0"/>
          </a:p>
          <a:p>
            <a:pPr marL="0" indent="0" algn="ctr">
              <a:buNone/>
            </a:pPr>
            <a:r>
              <a:rPr lang="en-US" sz="1800" dirty="0"/>
              <a:t> Department of Civil Engineering,</a:t>
            </a:r>
          </a:p>
          <a:p>
            <a:pPr marL="0" indent="0" algn="ctr">
              <a:buNone/>
            </a:pPr>
            <a:r>
              <a:rPr lang="en-US" sz="1800" dirty="0"/>
              <a:t>Maharaja </a:t>
            </a:r>
            <a:r>
              <a:rPr lang="en-US" sz="1800" dirty="0" err="1"/>
              <a:t>Vijayaram</a:t>
            </a:r>
            <a:r>
              <a:rPr lang="en-US" sz="1800" dirty="0"/>
              <a:t> </a:t>
            </a:r>
            <a:r>
              <a:rPr lang="en-US" sz="1800" dirty="0" err="1"/>
              <a:t>Gajapathi</a:t>
            </a:r>
            <a:r>
              <a:rPr lang="en-US" sz="1800" dirty="0"/>
              <a:t> Raj college of engineering(A)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a:xfrm>
            <a:off x="533400" y="203760"/>
            <a:ext cx="10515600" cy="1325563"/>
          </a:xfrm>
        </p:spPr>
        <p:txBody>
          <a:bodyPr/>
          <a:lstStyle/>
          <a:p>
            <a:pPr algn="just"/>
            <a:r>
              <a:rPr lang="en-IN" dirty="0">
                <a:latin typeface="Times New Roman" panose="02020603050405020304" pitchFamily="18" charset="0"/>
                <a:cs typeface="Times New Roman" panose="02020603050405020304" pitchFamily="18" charset="0"/>
              </a:rPr>
              <a:t>Literature review</a:t>
            </a:r>
          </a:p>
        </p:txBody>
      </p:sp>
      <p:sp>
        <p:nvSpPr>
          <p:cNvPr id="1048589" name="Content Placeholder 2"/>
          <p:cNvSpPr>
            <a:spLocks noGrp="1"/>
          </p:cNvSpPr>
          <p:nvPr>
            <p:ph idx="1"/>
          </p:nvPr>
        </p:nvSpPr>
        <p:spPr>
          <a:xfrm>
            <a:off x="1285461" y="1529323"/>
            <a:ext cx="8404009" cy="4473912"/>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Study of Speed-Flow Relationships on Individual Freeway Lanes</a:t>
            </a:r>
          </a:p>
          <a:p>
            <a:pPr marL="0" indent="0" algn="just">
              <a:buNone/>
            </a:pPr>
            <a:r>
              <a:rPr lang="en-US" sz="2200" dirty="0">
                <a:latin typeface="Times New Roman" panose="02020603050405020304" pitchFamily="18" charset="0"/>
                <a:cs typeface="Times New Roman" panose="02020603050405020304" pitchFamily="18" charset="0"/>
              </a:rPr>
              <a:t>In this study, the relationship was examined for each of the three lanes at two locations on Highway 401 in metropolitan Toronto. It proved possible to accurately describe the mean speed in each lane with simple linear functions over the range of flows of most practical interest.</a:t>
            </a:r>
          </a:p>
          <a:p>
            <a:pPr marL="0" indent="0" algn="just">
              <a:buNone/>
            </a:pPr>
            <a:r>
              <a:rPr lang="en-US" sz="2200" dirty="0">
                <a:latin typeface="Times New Roman" panose="02020603050405020304" pitchFamily="18" charset="0"/>
                <a:cs typeface="Times New Roman" panose="02020603050405020304" pitchFamily="18" charset="0"/>
              </a:rPr>
              <a:t>When an attempt was made to examine the relationship between speed and flow for the entire roadway, the linear functions were not adequate, but cubic functions performed reasonably well. The curves described in the manual are much steeper than the Highway 401 curves at high flows, implying a much more rapid loss of performance as flow approaches capacity than was observed.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1048591"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area of work is classified using lane distribution system respectively.</a:t>
            </a:r>
          </a:p>
          <a:p>
            <a:r>
              <a:rPr lang="en-US" sz="2400" dirty="0">
                <a:latin typeface="Times New Roman" panose="02020603050405020304" pitchFamily="18" charset="0"/>
                <a:cs typeface="Times New Roman" panose="02020603050405020304" pitchFamily="18" charset="0"/>
              </a:rPr>
              <a:t>The lanes are distributed as lane 1, lane 1.5, lane 2, lane 2.5 and so on.</a:t>
            </a:r>
          </a:p>
          <a:p>
            <a:r>
              <a:rPr lang="en-US" sz="2400" dirty="0">
                <a:latin typeface="Times New Roman" panose="02020603050405020304" pitchFamily="18" charset="0"/>
                <a:cs typeface="Times New Roman" panose="02020603050405020304" pitchFamily="18" charset="0"/>
              </a:rPr>
              <a:t>The selection of time interval was done in such a way to cover a wider range of variation in traffic flow conditions</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work is done by tallying the number of different category of vehicles passing at an instantaneous cross section of the lane.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2"/>
          <p:cNvSpPr txBox="1"/>
          <p:nvPr/>
        </p:nvSpPr>
        <p:spPr>
          <a:xfrm>
            <a:off x="1821180" y="708212"/>
            <a:ext cx="9097832"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Data on lane distribution of different categories of vehicles collected on the area of work: </a:t>
            </a:r>
            <a:r>
              <a:rPr lang="en-US" sz="3200" dirty="0" err="1">
                <a:latin typeface="Times New Roman" panose="02020603050405020304" pitchFamily="18" charset="0"/>
                <a:cs typeface="Times New Roman" panose="02020603050405020304" pitchFamily="18" charset="0"/>
              </a:rPr>
              <a:t>Boyapalem</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2097154" name="Picture 4"/>
          <p:cNvPicPr>
            <a:picLocks noChangeAspect="1"/>
          </p:cNvPicPr>
          <p:nvPr/>
        </p:nvPicPr>
        <p:blipFill rotWithShape="1">
          <a:blip r:embed="rId2"/>
          <a:srcRect l="1722" t="28697" r="62857" b="57835"/>
          <a:stretch/>
        </p:blipFill>
        <p:spPr>
          <a:xfrm>
            <a:off x="2108719" y="2276670"/>
            <a:ext cx="8388220" cy="31537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8D7BE-A66D-4DCA-A3ED-0740113A1E04}"/>
              </a:ext>
            </a:extLst>
          </p:cNvPr>
          <p:cNvSpPr txBox="1"/>
          <p:nvPr/>
        </p:nvSpPr>
        <p:spPr>
          <a:xfrm>
            <a:off x="3192348" y="704305"/>
            <a:ext cx="677402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NH16 BOYAPALEM AREA 4 LANE ROAD </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87DEF36-E415-4971-92A1-664252D8800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0471" y="1841596"/>
            <a:ext cx="5124450" cy="3838575"/>
          </a:xfrm>
          <a:prstGeom prst="rect">
            <a:avLst/>
          </a:prstGeom>
          <a:noFill/>
          <a:ln>
            <a:noFill/>
          </a:ln>
        </p:spPr>
      </p:pic>
      <p:pic>
        <p:nvPicPr>
          <p:cNvPr id="10" name="Picture 9">
            <a:extLst>
              <a:ext uri="{FF2B5EF4-FFF2-40B4-BE49-F238E27FC236}">
                <a16:creationId xmlns:a16="http://schemas.microsoft.com/office/drawing/2014/main" id="{58C119EF-3836-4489-A4A0-1AD41FADA4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7080" y="1841596"/>
            <a:ext cx="5124450" cy="383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2E28E6-84C7-5971-DF4C-AA8CC5AD1E92}"/>
              </a:ext>
            </a:extLst>
          </p:cNvPr>
          <p:cNvGraphicFramePr/>
          <p:nvPr>
            <p:extLst>
              <p:ext uri="{D42A27DB-BD31-4B8C-83A1-F6EECF244321}">
                <p14:modId xmlns:p14="http://schemas.microsoft.com/office/powerpoint/2010/main" val="833334002"/>
              </p:ext>
            </p:extLst>
          </p:nvPr>
        </p:nvGraphicFramePr>
        <p:xfrm>
          <a:off x="1551679" y="358140"/>
          <a:ext cx="3931920" cy="2880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702EFF1-9024-31FE-0E2F-685E4A3E14E8}"/>
              </a:ext>
            </a:extLst>
          </p:cNvPr>
          <p:cNvGraphicFramePr/>
          <p:nvPr>
            <p:extLst>
              <p:ext uri="{D42A27DB-BD31-4B8C-83A1-F6EECF244321}">
                <p14:modId xmlns:p14="http://schemas.microsoft.com/office/powerpoint/2010/main" val="58662977"/>
              </p:ext>
            </p:extLst>
          </p:nvPr>
        </p:nvGraphicFramePr>
        <p:xfrm>
          <a:off x="6286168" y="358140"/>
          <a:ext cx="3992880" cy="2880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1ADB89E-FF5F-286B-AACB-CF816CBAC23A}"/>
              </a:ext>
            </a:extLst>
          </p:cNvPr>
          <p:cNvGraphicFramePr/>
          <p:nvPr>
            <p:extLst>
              <p:ext uri="{D42A27DB-BD31-4B8C-83A1-F6EECF244321}">
                <p14:modId xmlns:p14="http://schemas.microsoft.com/office/powerpoint/2010/main" val="3078185903"/>
              </p:ext>
            </p:extLst>
          </p:nvPr>
        </p:nvGraphicFramePr>
        <p:xfrm>
          <a:off x="1551679" y="3619500"/>
          <a:ext cx="4076700" cy="30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B1E73750-49D5-28B5-1219-642FF5B92CFD}"/>
              </a:ext>
            </a:extLst>
          </p:cNvPr>
          <p:cNvGraphicFramePr/>
          <p:nvPr>
            <p:extLst>
              <p:ext uri="{D42A27DB-BD31-4B8C-83A1-F6EECF244321}">
                <p14:modId xmlns:p14="http://schemas.microsoft.com/office/powerpoint/2010/main" val="850839705"/>
              </p:ext>
            </p:extLst>
          </p:nvPr>
        </p:nvGraphicFramePr>
        <p:xfrm>
          <a:off x="6232828" y="3619500"/>
          <a:ext cx="4099560" cy="3048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2565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4BC709B-7F76-490E-8AA5-721E33D01AD0}"/>
              </a:ext>
            </a:extLst>
          </p:cNvPr>
          <p:cNvGraphicFramePr/>
          <p:nvPr>
            <p:extLst>
              <p:ext uri="{D42A27DB-BD31-4B8C-83A1-F6EECF244321}">
                <p14:modId xmlns:p14="http://schemas.microsoft.com/office/powerpoint/2010/main" val="1349544952"/>
              </p:ext>
            </p:extLst>
          </p:nvPr>
        </p:nvGraphicFramePr>
        <p:xfrm>
          <a:off x="1156127" y="471777"/>
          <a:ext cx="4154805" cy="3078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DC1201B-03FD-4F66-A12E-4216B2479256}"/>
              </a:ext>
            </a:extLst>
          </p:cNvPr>
          <p:cNvGraphicFramePr/>
          <p:nvPr>
            <p:extLst>
              <p:ext uri="{D42A27DB-BD31-4B8C-83A1-F6EECF244321}">
                <p14:modId xmlns:p14="http://schemas.microsoft.com/office/powerpoint/2010/main" val="3473468830"/>
              </p:ext>
            </p:extLst>
          </p:nvPr>
        </p:nvGraphicFramePr>
        <p:xfrm>
          <a:off x="6348287" y="471777"/>
          <a:ext cx="4107180" cy="3078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6BF9F45-9F8F-4EE4-A38F-3AE836BA280E}"/>
              </a:ext>
            </a:extLst>
          </p:cNvPr>
          <p:cNvGraphicFramePr/>
          <p:nvPr>
            <p:extLst>
              <p:ext uri="{D42A27DB-BD31-4B8C-83A1-F6EECF244321}">
                <p14:modId xmlns:p14="http://schemas.microsoft.com/office/powerpoint/2010/main" val="1939466933"/>
              </p:ext>
            </p:extLst>
          </p:nvPr>
        </p:nvGraphicFramePr>
        <p:xfrm>
          <a:off x="1156127" y="3703320"/>
          <a:ext cx="4419600" cy="28962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11A1A084-E0CA-45C5-9156-B61077B83234}"/>
              </a:ext>
            </a:extLst>
          </p:cNvPr>
          <p:cNvGraphicFramePr/>
          <p:nvPr>
            <p:extLst>
              <p:ext uri="{D42A27DB-BD31-4B8C-83A1-F6EECF244321}">
                <p14:modId xmlns:p14="http://schemas.microsoft.com/office/powerpoint/2010/main" val="2143237480"/>
              </p:ext>
            </p:extLst>
          </p:nvPr>
        </p:nvGraphicFramePr>
        <p:xfrm>
          <a:off x="6182552" y="3703320"/>
          <a:ext cx="4438650" cy="28962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7371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5183D74-F139-425D-8C09-CAA6421AA035}"/>
              </a:ext>
            </a:extLst>
          </p:cNvPr>
          <p:cNvGraphicFramePr/>
          <p:nvPr>
            <p:extLst>
              <p:ext uri="{D42A27DB-BD31-4B8C-83A1-F6EECF244321}">
                <p14:modId xmlns:p14="http://schemas.microsoft.com/office/powerpoint/2010/main" val="3974738344"/>
              </p:ext>
            </p:extLst>
          </p:nvPr>
        </p:nvGraphicFramePr>
        <p:xfrm>
          <a:off x="1921565" y="940904"/>
          <a:ext cx="8627165" cy="50225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166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F29C9-7EA1-4A56-B6B2-27C8FECCEC53}"/>
              </a:ext>
            </a:extLst>
          </p:cNvPr>
          <p:cNvSpPr txBox="1"/>
          <p:nvPr/>
        </p:nvSpPr>
        <p:spPr>
          <a:xfrm>
            <a:off x="1391479" y="941768"/>
            <a:ext cx="6096000" cy="461665"/>
          </a:xfrm>
          <a:prstGeom prst="rect">
            <a:avLst/>
          </a:prstGeom>
          <a:noFill/>
        </p:spPr>
        <p:txBody>
          <a:bodyPr wrap="square">
            <a:spAutoFit/>
          </a:bodyPr>
          <a:lstStyle/>
          <a:p>
            <a:r>
              <a:rPr lang="en-IN" sz="2400" b="1" dirty="0">
                <a:effectLst/>
                <a:latin typeface="Times New Roman" panose="02020603050405020304" pitchFamily="18" charset="0"/>
                <a:ea typeface="Times New Roman" panose="02020603050405020304" pitchFamily="18" charset="0"/>
              </a:rPr>
              <a:t>LUF at NH16 BOYAPALEM</a:t>
            </a:r>
            <a:endParaRPr lang="en-US" sz="2400" b="1" dirty="0"/>
          </a:p>
        </p:txBody>
      </p:sp>
      <p:graphicFrame>
        <p:nvGraphicFramePr>
          <p:cNvPr id="4" name="Table 3">
            <a:extLst>
              <a:ext uri="{FF2B5EF4-FFF2-40B4-BE49-F238E27FC236}">
                <a16:creationId xmlns:a16="http://schemas.microsoft.com/office/drawing/2014/main" id="{CC76DC59-7701-4159-ABAB-69A1DF109A7E}"/>
              </a:ext>
            </a:extLst>
          </p:cNvPr>
          <p:cNvGraphicFramePr>
            <a:graphicFrameLocks noGrp="1"/>
          </p:cNvGraphicFramePr>
          <p:nvPr>
            <p:extLst>
              <p:ext uri="{D42A27DB-BD31-4B8C-83A1-F6EECF244321}">
                <p14:modId xmlns:p14="http://schemas.microsoft.com/office/powerpoint/2010/main" val="4106216002"/>
              </p:ext>
            </p:extLst>
          </p:nvPr>
        </p:nvGraphicFramePr>
        <p:xfrm>
          <a:off x="2139964" y="1946843"/>
          <a:ext cx="6778748" cy="2585400"/>
        </p:xfrm>
        <a:graphic>
          <a:graphicData uri="http://schemas.openxmlformats.org/drawingml/2006/table">
            <a:tbl>
              <a:tblPr firstRow="1" firstCol="1" bandRow="1">
                <a:tableStyleId>{5C22544A-7EE6-4342-B048-85BDC9FD1C3A}</a:tableStyleId>
              </a:tblPr>
              <a:tblGrid>
                <a:gridCol w="2513107">
                  <a:extLst>
                    <a:ext uri="{9D8B030D-6E8A-4147-A177-3AD203B41FA5}">
                      <a16:colId xmlns:a16="http://schemas.microsoft.com/office/drawing/2014/main" val="2513600459"/>
                    </a:ext>
                  </a:extLst>
                </a:gridCol>
                <a:gridCol w="2437361">
                  <a:extLst>
                    <a:ext uri="{9D8B030D-6E8A-4147-A177-3AD203B41FA5}">
                      <a16:colId xmlns:a16="http://schemas.microsoft.com/office/drawing/2014/main" val="1610949912"/>
                    </a:ext>
                  </a:extLst>
                </a:gridCol>
                <a:gridCol w="1828280">
                  <a:extLst>
                    <a:ext uri="{9D8B030D-6E8A-4147-A177-3AD203B41FA5}">
                      <a16:colId xmlns:a16="http://schemas.microsoft.com/office/drawing/2014/main" val="2509057999"/>
                    </a:ext>
                  </a:extLst>
                </a:gridCol>
              </a:tblGrid>
              <a:tr h="510024">
                <a:tc>
                  <a:txBody>
                    <a:bodyPr/>
                    <a:lstStyle/>
                    <a:p>
                      <a:pPr marL="0" marR="0" algn="ctr">
                        <a:lnSpc>
                          <a:spcPct val="150000"/>
                        </a:lnSpc>
                        <a:spcBef>
                          <a:spcPts val="0"/>
                        </a:spcBef>
                        <a:spcAft>
                          <a:spcPts val="0"/>
                        </a:spcAft>
                      </a:pPr>
                      <a:r>
                        <a:rPr lang="en-IN" sz="2000">
                          <a:effectLst/>
                        </a:rPr>
                        <a:t>Lane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Total Volume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LUF</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0442441"/>
                  </a:ext>
                </a:extLst>
              </a:tr>
              <a:tr h="510024">
                <a:tc>
                  <a:txBody>
                    <a:bodyPr/>
                    <a:lstStyle/>
                    <a:p>
                      <a:pPr marL="0" marR="0" algn="ctr">
                        <a:lnSpc>
                          <a:spcPct val="150000"/>
                        </a:lnSpc>
                        <a:spcBef>
                          <a:spcPts val="0"/>
                        </a:spcBef>
                        <a:spcAft>
                          <a:spcPts val="0"/>
                        </a:spcAft>
                      </a:pPr>
                      <a:r>
                        <a:rPr lang="en-IN" sz="2000">
                          <a:effectLst/>
                        </a:rPr>
                        <a:t>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706</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0.8</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2950546"/>
                  </a:ext>
                </a:extLst>
              </a:tr>
              <a:tr h="510024">
                <a:tc>
                  <a:txBody>
                    <a:bodyPr/>
                    <a:lstStyle/>
                    <a:p>
                      <a:pPr marL="0" marR="0" algn="ctr">
                        <a:lnSpc>
                          <a:spcPct val="150000"/>
                        </a:lnSpc>
                        <a:spcBef>
                          <a:spcPts val="0"/>
                        </a:spcBef>
                        <a:spcAft>
                          <a:spcPts val="0"/>
                        </a:spcAft>
                      </a:pPr>
                      <a:r>
                        <a:rPr lang="en-IN" sz="2000">
                          <a:effectLst/>
                        </a:rPr>
                        <a:t>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494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0.562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68928333"/>
                  </a:ext>
                </a:extLst>
              </a:tr>
              <a:tr h="527664">
                <a:tc>
                  <a:txBody>
                    <a:bodyPr/>
                    <a:lstStyle/>
                    <a:p>
                      <a:pPr marL="0" marR="0" algn="ctr">
                        <a:lnSpc>
                          <a:spcPct val="150000"/>
                        </a:lnSpc>
                        <a:spcBef>
                          <a:spcPts val="0"/>
                        </a:spcBef>
                        <a:spcAft>
                          <a:spcPts val="0"/>
                        </a:spcAft>
                      </a:pPr>
                      <a:r>
                        <a:rPr lang="en-IN" sz="2000">
                          <a:effectLst/>
                        </a:rPr>
                        <a:t>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N" sz="2000" dirty="0">
                          <a:effectLst/>
                        </a:rPr>
                        <a:t>                 453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0.515</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1018069"/>
                  </a:ext>
                </a:extLst>
              </a:tr>
              <a:tr h="527664">
                <a:tc>
                  <a:txBody>
                    <a:bodyPr/>
                    <a:lstStyle/>
                    <a:p>
                      <a:pPr marL="0" marR="0" algn="ctr">
                        <a:lnSpc>
                          <a:spcPct val="150000"/>
                        </a:lnSpc>
                        <a:spcBef>
                          <a:spcPts val="0"/>
                        </a:spcBef>
                        <a:spcAft>
                          <a:spcPts val="0"/>
                        </a:spcAft>
                      </a:pPr>
                      <a:r>
                        <a:rPr lang="en-IN" sz="2000">
                          <a:effectLst/>
                        </a:rPr>
                        <a:t>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879</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1</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2079590"/>
                  </a:ext>
                </a:extLst>
              </a:tr>
            </a:tbl>
          </a:graphicData>
        </a:graphic>
      </p:graphicFrame>
    </p:spTree>
    <p:extLst>
      <p:ext uri="{BB962C8B-B14F-4D97-AF65-F5344CB8AC3E}">
        <p14:creationId xmlns:p14="http://schemas.microsoft.com/office/powerpoint/2010/main" val="289047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3"/>
          <p:cNvSpPr txBox="1"/>
          <p:nvPr/>
        </p:nvSpPr>
        <p:spPr>
          <a:xfrm flipH="1">
            <a:off x="1856372" y="771093"/>
            <a:ext cx="9035067"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Data on lane distribution of different categories of vehicles collected on the area of work : Gambhiram</a:t>
            </a:r>
            <a:endParaRPr lang="en-IN" sz="3200" dirty="0">
              <a:latin typeface="Times New Roman" panose="02020603050405020304" pitchFamily="18" charset="0"/>
              <a:cs typeface="Times New Roman" panose="02020603050405020304" pitchFamily="18" charset="0"/>
            </a:endParaRPr>
          </a:p>
        </p:txBody>
      </p:sp>
      <p:pic>
        <p:nvPicPr>
          <p:cNvPr id="2097157" name="Picture 4"/>
          <p:cNvPicPr>
            <a:picLocks noChangeAspect="1"/>
          </p:cNvPicPr>
          <p:nvPr/>
        </p:nvPicPr>
        <p:blipFill rotWithShape="1">
          <a:blip r:embed="rId2"/>
          <a:srcRect r="44026"/>
          <a:stretch/>
        </p:blipFill>
        <p:spPr>
          <a:xfrm>
            <a:off x="2388637" y="2254346"/>
            <a:ext cx="7660432" cy="37094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1221EE-E3BC-4493-8801-AB9A05285A29}"/>
              </a:ext>
            </a:extLst>
          </p:cNvPr>
          <p:cNvPicPr>
            <a:picLocks noChangeAspect="1"/>
          </p:cNvPicPr>
          <p:nvPr/>
        </p:nvPicPr>
        <p:blipFill>
          <a:blip r:embed="rId2"/>
          <a:stretch>
            <a:fillRect/>
          </a:stretch>
        </p:blipFill>
        <p:spPr>
          <a:xfrm>
            <a:off x="1720337" y="989045"/>
            <a:ext cx="9221456" cy="5178490"/>
          </a:xfrm>
          <a:prstGeom prst="rect">
            <a:avLst/>
          </a:prstGeom>
        </p:spPr>
      </p:pic>
      <p:sp>
        <p:nvSpPr>
          <p:cNvPr id="4" name="TextBox 3">
            <a:extLst>
              <a:ext uri="{FF2B5EF4-FFF2-40B4-BE49-F238E27FC236}">
                <a16:creationId xmlns:a16="http://schemas.microsoft.com/office/drawing/2014/main" id="{C0B68A79-8B33-4049-BE47-6FB9F0AB8114}"/>
              </a:ext>
            </a:extLst>
          </p:cNvPr>
          <p:cNvSpPr txBox="1"/>
          <p:nvPr/>
        </p:nvSpPr>
        <p:spPr>
          <a:xfrm>
            <a:off x="4469364" y="3503645"/>
            <a:ext cx="301686" cy="369332"/>
          </a:xfrm>
          <a:prstGeom prst="rect">
            <a:avLst/>
          </a:prstGeom>
          <a:noFill/>
        </p:spPr>
        <p:txBody>
          <a:bodyPr wrap="none" rtlCol="0">
            <a:spAutoFit/>
          </a:bodyPr>
          <a:lstStyle/>
          <a:p>
            <a:r>
              <a:rPr lang="en-US" dirty="0"/>
              <a:t>1</a:t>
            </a:r>
            <a:endParaRPr lang="en-IN" dirty="0"/>
          </a:p>
        </p:txBody>
      </p:sp>
      <p:sp>
        <p:nvSpPr>
          <p:cNvPr id="5" name="TextBox 4">
            <a:extLst>
              <a:ext uri="{FF2B5EF4-FFF2-40B4-BE49-F238E27FC236}">
                <a16:creationId xmlns:a16="http://schemas.microsoft.com/office/drawing/2014/main" id="{5522A932-F9C5-46F8-A3D8-ED59901339B7}"/>
              </a:ext>
            </a:extLst>
          </p:cNvPr>
          <p:cNvSpPr txBox="1"/>
          <p:nvPr/>
        </p:nvSpPr>
        <p:spPr>
          <a:xfrm>
            <a:off x="4898572" y="3503645"/>
            <a:ext cx="301686" cy="369332"/>
          </a:xfrm>
          <a:prstGeom prst="rect">
            <a:avLst/>
          </a:prstGeom>
          <a:noFill/>
        </p:spPr>
        <p:txBody>
          <a:bodyPr wrap="none" rtlCol="0">
            <a:spAutoFit/>
          </a:bodyPr>
          <a:lstStyle/>
          <a:p>
            <a:r>
              <a:rPr lang="en-US" dirty="0"/>
              <a:t>2</a:t>
            </a:r>
            <a:endParaRPr lang="en-IN" dirty="0"/>
          </a:p>
        </p:txBody>
      </p:sp>
      <p:sp>
        <p:nvSpPr>
          <p:cNvPr id="6" name="TextBox 5">
            <a:extLst>
              <a:ext uri="{FF2B5EF4-FFF2-40B4-BE49-F238E27FC236}">
                <a16:creationId xmlns:a16="http://schemas.microsoft.com/office/drawing/2014/main" id="{53BC968C-EAA9-4AF6-8CEE-428BDF511827}"/>
              </a:ext>
            </a:extLst>
          </p:cNvPr>
          <p:cNvSpPr txBox="1"/>
          <p:nvPr/>
        </p:nvSpPr>
        <p:spPr>
          <a:xfrm>
            <a:off x="5327780" y="3503645"/>
            <a:ext cx="301686" cy="369332"/>
          </a:xfrm>
          <a:prstGeom prst="rect">
            <a:avLst/>
          </a:prstGeom>
          <a:noFill/>
        </p:spPr>
        <p:txBody>
          <a:bodyPr wrap="none" rtlCol="0">
            <a:spAutoFit/>
          </a:bodyPr>
          <a:lstStyle/>
          <a:p>
            <a:r>
              <a:rPr lang="en-US" dirty="0"/>
              <a:t>3</a:t>
            </a:r>
            <a:endParaRPr lang="en-IN" dirty="0"/>
          </a:p>
        </p:txBody>
      </p:sp>
      <p:sp>
        <p:nvSpPr>
          <p:cNvPr id="7" name="TextBox 6">
            <a:extLst>
              <a:ext uri="{FF2B5EF4-FFF2-40B4-BE49-F238E27FC236}">
                <a16:creationId xmlns:a16="http://schemas.microsoft.com/office/drawing/2014/main" id="{D781C4C2-AFE6-4442-907B-C737F65FFBB1}"/>
              </a:ext>
            </a:extLst>
          </p:cNvPr>
          <p:cNvSpPr txBox="1"/>
          <p:nvPr/>
        </p:nvSpPr>
        <p:spPr>
          <a:xfrm>
            <a:off x="6180222" y="3503645"/>
            <a:ext cx="301686" cy="369332"/>
          </a:xfrm>
          <a:prstGeom prst="rect">
            <a:avLst/>
          </a:prstGeom>
          <a:noFill/>
        </p:spPr>
        <p:txBody>
          <a:bodyPr wrap="none" rtlCol="0">
            <a:spAutoFit/>
          </a:bodyPr>
          <a:lstStyle/>
          <a:p>
            <a:r>
              <a:rPr lang="en-US" dirty="0"/>
              <a:t>4</a:t>
            </a:r>
            <a:endParaRPr lang="en-IN" dirty="0"/>
          </a:p>
        </p:txBody>
      </p:sp>
      <p:sp>
        <p:nvSpPr>
          <p:cNvPr id="8" name="TextBox 7">
            <a:extLst>
              <a:ext uri="{FF2B5EF4-FFF2-40B4-BE49-F238E27FC236}">
                <a16:creationId xmlns:a16="http://schemas.microsoft.com/office/drawing/2014/main" id="{C381C64F-99E1-4DC3-A8AF-E8A1132D5C35}"/>
              </a:ext>
            </a:extLst>
          </p:cNvPr>
          <p:cNvSpPr txBox="1"/>
          <p:nvPr/>
        </p:nvSpPr>
        <p:spPr>
          <a:xfrm>
            <a:off x="6531676" y="3503645"/>
            <a:ext cx="301686" cy="369332"/>
          </a:xfrm>
          <a:prstGeom prst="rect">
            <a:avLst/>
          </a:prstGeom>
          <a:noFill/>
        </p:spPr>
        <p:txBody>
          <a:bodyPr wrap="none" rtlCol="0">
            <a:spAutoFit/>
          </a:bodyPr>
          <a:lstStyle/>
          <a:p>
            <a:r>
              <a:rPr lang="en-US" dirty="0"/>
              <a:t>5</a:t>
            </a:r>
            <a:endParaRPr lang="en-IN" dirty="0"/>
          </a:p>
        </p:txBody>
      </p:sp>
      <p:sp>
        <p:nvSpPr>
          <p:cNvPr id="9" name="TextBox 8">
            <a:extLst>
              <a:ext uri="{FF2B5EF4-FFF2-40B4-BE49-F238E27FC236}">
                <a16:creationId xmlns:a16="http://schemas.microsoft.com/office/drawing/2014/main" id="{3C30468A-B593-4D7D-869B-194D2D75A7EB}"/>
              </a:ext>
            </a:extLst>
          </p:cNvPr>
          <p:cNvSpPr txBox="1"/>
          <p:nvPr/>
        </p:nvSpPr>
        <p:spPr>
          <a:xfrm>
            <a:off x="6883130" y="3503645"/>
            <a:ext cx="301686" cy="369332"/>
          </a:xfrm>
          <a:prstGeom prst="rect">
            <a:avLst/>
          </a:prstGeom>
          <a:noFill/>
        </p:spPr>
        <p:txBody>
          <a:bodyPr wrap="none" rtlCol="0">
            <a:spAutoFit/>
          </a:bodyPr>
          <a:lstStyle/>
          <a:p>
            <a:r>
              <a:rPr lang="en-US" dirty="0"/>
              <a:t>6</a:t>
            </a:r>
            <a:endParaRPr lang="en-IN" dirty="0"/>
          </a:p>
        </p:txBody>
      </p:sp>
      <p:sp>
        <p:nvSpPr>
          <p:cNvPr id="10" name="TextBox 9">
            <a:extLst>
              <a:ext uri="{FF2B5EF4-FFF2-40B4-BE49-F238E27FC236}">
                <a16:creationId xmlns:a16="http://schemas.microsoft.com/office/drawing/2014/main" id="{01171FA0-5831-4FCC-AC62-4C53925D195D}"/>
              </a:ext>
            </a:extLst>
          </p:cNvPr>
          <p:cNvSpPr txBox="1"/>
          <p:nvPr/>
        </p:nvSpPr>
        <p:spPr>
          <a:xfrm>
            <a:off x="7893698" y="3503645"/>
            <a:ext cx="388248" cy="369332"/>
          </a:xfrm>
          <a:prstGeom prst="rect">
            <a:avLst/>
          </a:prstGeom>
          <a:noFill/>
        </p:spPr>
        <p:txBody>
          <a:bodyPr wrap="none" rtlCol="0">
            <a:spAutoFit/>
          </a:bodyPr>
          <a:lstStyle/>
          <a:p>
            <a:r>
              <a:rPr lang="en-US" dirty="0">
                <a:solidFill>
                  <a:srgbClr val="FFFF00"/>
                </a:solidFill>
              </a:rPr>
              <a:t>SL</a:t>
            </a:r>
            <a:endParaRPr lang="en-IN" dirty="0">
              <a:solidFill>
                <a:srgbClr val="FFFF00"/>
              </a:solidFill>
            </a:endParaRPr>
          </a:p>
        </p:txBody>
      </p:sp>
      <p:sp>
        <p:nvSpPr>
          <p:cNvPr id="12" name="TextBox 11">
            <a:extLst>
              <a:ext uri="{FF2B5EF4-FFF2-40B4-BE49-F238E27FC236}">
                <a16:creationId xmlns:a16="http://schemas.microsoft.com/office/drawing/2014/main" id="{10AD0875-3CDC-404A-A7C8-80632DBCC3B7}"/>
              </a:ext>
            </a:extLst>
          </p:cNvPr>
          <p:cNvSpPr txBox="1"/>
          <p:nvPr/>
        </p:nvSpPr>
        <p:spPr>
          <a:xfrm>
            <a:off x="3391140" y="3503645"/>
            <a:ext cx="388248" cy="369332"/>
          </a:xfrm>
          <a:prstGeom prst="rect">
            <a:avLst/>
          </a:prstGeom>
          <a:noFill/>
        </p:spPr>
        <p:txBody>
          <a:bodyPr wrap="none" rtlCol="0">
            <a:spAutoFit/>
          </a:bodyPr>
          <a:lstStyle/>
          <a:p>
            <a:r>
              <a:rPr lang="en-US" dirty="0">
                <a:solidFill>
                  <a:srgbClr val="FFFF00"/>
                </a:solidFill>
              </a:rPr>
              <a:t>SL</a:t>
            </a:r>
            <a:endParaRPr lang="en-IN" dirty="0">
              <a:solidFill>
                <a:srgbClr val="FFFF00"/>
              </a:solidFill>
            </a:endParaRPr>
          </a:p>
        </p:txBody>
      </p:sp>
      <p:sp>
        <p:nvSpPr>
          <p:cNvPr id="13" name="TextBox 12">
            <a:extLst>
              <a:ext uri="{FF2B5EF4-FFF2-40B4-BE49-F238E27FC236}">
                <a16:creationId xmlns:a16="http://schemas.microsoft.com/office/drawing/2014/main" id="{352DEA68-0BFE-4B49-B58B-5F0710603ADC}"/>
              </a:ext>
            </a:extLst>
          </p:cNvPr>
          <p:cNvSpPr txBox="1"/>
          <p:nvPr/>
        </p:nvSpPr>
        <p:spPr>
          <a:xfrm>
            <a:off x="1533577" y="268203"/>
            <a:ext cx="970048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ANANDAPURAM-PENDURTHI HIGHWAY(NH5/new NH16)</a:t>
            </a:r>
            <a:endParaRPr lang="en-IN" sz="2800" dirty="0"/>
          </a:p>
        </p:txBody>
      </p:sp>
      <p:sp>
        <p:nvSpPr>
          <p:cNvPr id="14" name="TextBox 13">
            <a:extLst>
              <a:ext uri="{FF2B5EF4-FFF2-40B4-BE49-F238E27FC236}">
                <a16:creationId xmlns:a16="http://schemas.microsoft.com/office/drawing/2014/main" id="{EF3FE903-A301-4C7A-B791-0A8F354D6E20}"/>
              </a:ext>
            </a:extLst>
          </p:cNvPr>
          <p:cNvSpPr txBox="1"/>
          <p:nvPr/>
        </p:nvSpPr>
        <p:spPr>
          <a:xfrm>
            <a:off x="4469365" y="4002280"/>
            <a:ext cx="494521" cy="338554"/>
          </a:xfrm>
          <a:prstGeom prst="rect">
            <a:avLst/>
          </a:prstGeom>
          <a:noFill/>
        </p:spPr>
        <p:txBody>
          <a:bodyPr wrap="square" rtlCol="0">
            <a:spAutoFit/>
          </a:bodyPr>
          <a:lstStyle/>
          <a:p>
            <a:r>
              <a:rPr lang="en-US" sz="1600" dirty="0">
                <a:solidFill>
                  <a:srgbClr val="FF0000"/>
                </a:solidFill>
              </a:rPr>
              <a:t>1.5</a:t>
            </a:r>
            <a:endParaRPr lang="en-IN" sz="1600" dirty="0">
              <a:solidFill>
                <a:srgbClr val="FF0000"/>
              </a:solidFill>
            </a:endParaRPr>
          </a:p>
        </p:txBody>
      </p:sp>
      <p:sp>
        <p:nvSpPr>
          <p:cNvPr id="15" name="TextBox 14">
            <a:extLst>
              <a:ext uri="{FF2B5EF4-FFF2-40B4-BE49-F238E27FC236}">
                <a16:creationId xmlns:a16="http://schemas.microsoft.com/office/drawing/2014/main" id="{A9CA1B1B-6B3E-44B1-9B26-7B465071DBD7}"/>
              </a:ext>
            </a:extLst>
          </p:cNvPr>
          <p:cNvSpPr txBox="1"/>
          <p:nvPr/>
        </p:nvSpPr>
        <p:spPr>
          <a:xfrm>
            <a:off x="4898572" y="4002280"/>
            <a:ext cx="444352" cy="338554"/>
          </a:xfrm>
          <a:prstGeom prst="rect">
            <a:avLst/>
          </a:prstGeom>
          <a:noFill/>
        </p:spPr>
        <p:txBody>
          <a:bodyPr wrap="none" rtlCol="0">
            <a:spAutoFit/>
          </a:bodyPr>
          <a:lstStyle/>
          <a:p>
            <a:r>
              <a:rPr lang="en-US" sz="1600" dirty="0">
                <a:solidFill>
                  <a:srgbClr val="FF0000"/>
                </a:solidFill>
              </a:rPr>
              <a:t>2.5</a:t>
            </a:r>
            <a:endParaRPr lang="en-IN" sz="1600" dirty="0">
              <a:solidFill>
                <a:srgbClr val="FF0000"/>
              </a:solidFill>
            </a:endParaRPr>
          </a:p>
        </p:txBody>
      </p:sp>
      <p:sp>
        <p:nvSpPr>
          <p:cNvPr id="16" name="TextBox 15">
            <a:extLst>
              <a:ext uri="{FF2B5EF4-FFF2-40B4-BE49-F238E27FC236}">
                <a16:creationId xmlns:a16="http://schemas.microsoft.com/office/drawing/2014/main" id="{39F41D5C-4361-42AE-99BF-A55D828ACC29}"/>
              </a:ext>
            </a:extLst>
          </p:cNvPr>
          <p:cNvSpPr txBox="1"/>
          <p:nvPr/>
        </p:nvSpPr>
        <p:spPr>
          <a:xfrm>
            <a:off x="6460343" y="4002280"/>
            <a:ext cx="444352" cy="338554"/>
          </a:xfrm>
          <a:prstGeom prst="rect">
            <a:avLst/>
          </a:prstGeom>
          <a:noFill/>
        </p:spPr>
        <p:txBody>
          <a:bodyPr wrap="none" rtlCol="0">
            <a:spAutoFit/>
          </a:bodyPr>
          <a:lstStyle/>
          <a:p>
            <a:r>
              <a:rPr lang="en-US" sz="1600" dirty="0">
                <a:solidFill>
                  <a:srgbClr val="FF0000"/>
                </a:solidFill>
              </a:rPr>
              <a:t>4.5</a:t>
            </a:r>
            <a:endParaRPr lang="en-IN" sz="1600" dirty="0">
              <a:solidFill>
                <a:srgbClr val="FF0000"/>
              </a:solidFill>
            </a:endParaRPr>
          </a:p>
        </p:txBody>
      </p:sp>
      <p:sp>
        <p:nvSpPr>
          <p:cNvPr id="17" name="TextBox 16">
            <a:extLst>
              <a:ext uri="{FF2B5EF4-FFF2-40B4-BE49-F238E27FC236}">
                <a16:creationId xmlns:a16="http://schemas.microsoft.com/office/drawing/2014/main" id="{2020C68E-DBEB-4C29-968C-A404692D9565}"/>
              </a:ext>
            </a:extLst>
          </p:cNvPr>
          <p:cNvSpPr txBox="1"/>
          <p:nvPr/>
        </p:nvSpPr>
        <p:spPr>
          <a:xfrm>
            <a:off x="6917121" y="4002280"/>
            <a:ext cx="444352" cy="338554"/>
          </a:xfrm>
          <a:prstGeom prst="rect">
            <a:avLst/>
          </a:prstGeom>
          <a:noFill/>
        </p:spPr>
        <p:txBody>
          <a:bodyPr wrap="none" rtlCol="0">
            <a:spAutoFit/>
          </a:bodyPr>
          <a:lstStyle/>
          <a:p>
            <a:r>
              <a:rPr lang="en-US" sz="1600" dirty="0">
                <a:solidFill>
                  <a:srgbClr val="FF0000"/>
                </a:solidFill>
              </a:rPr>
              <a:t>5.5</a:t>
            </a:r>
            <a:endParaRPr lang="en-IN" sz="1600" dirty="0">
              <a:solidFill>
                <a:srgbClr val="FF0000"/>
              </a:solidFill>
            </a:endParaRPr>
          </a:p>
        </p:txBody>
      </p:sp>
    </p:spTree>
    <p:extLst>
      <p:ext uri="{BB962C8B-B14F-4D97-AF65-F5344CB8AC3E}">
        <p14:creationId xmlns:p14="http://schemas.microsoft.com/office/powerpoint/2010/main" val="416160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Table of contents</a:t>
            </a:r>
          </a:p>
        </p:txBody>
      </p:sp>
      <p:sp>
        <p:nvSpPr>
          <p:cNvPr id="1048603" name="Content Placeholder 2"/>
          <p:cNvSpPr>
            <a:spLocks noGrp="1"/>
          </p:cNvSpPr>
          <p:nvPr>
            <p:ph idx="1"/>
          </p:nvPr>
        </p:nvSpPr>
        <p:spPr>
          <a:xfrm>
            <a:off x="4027394" y="1690688"/>
            <a:ext cx="4137212" cy="4351338"/>
          </a:xfrm>
        </p:spPr>
        <p:txBody>
          <a:bodyPr anchor="ctr">
            <a:normAutofit/>
          </a:bodyPr>
          <a:lstStyle/>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Scope</a:t>
            </a:r>
          </a:p>
          <a:p>
            <a:pPr algn="just"/>
            <a:r>
              <a:rPr lang="en-IN" sz="2400" dirty="0">
                <a:latin typeface="Times New Roman" panose="02020603050405020304" pitchFamily="18" charset="0"/>
                <a:cs typeface="Times New Roman" panose="02020603050405020304" pitchFamily="18" charset="0"/>
              </a:rPr>
              <a:t>Broad area of work</a:t>
            </a:r>
          </a:p>
          <a:p>
            <a:r>
              <a:rPr lang="en-IN" sz="2400" dirty="0">
                <a:latin typeface="Times New Roman" panose="02020603050405020304" pitchFamily="18" charset="0"/>
                <a:cs typeface="Times New Roman" panose="02020603050405020304" pitchFamily="18" charset="0"/>
              </a:rPr>
              <a:t>Literature review</a:t>
            </a:r>
          </a:p>
          <a:p>
            <a:r>
              <a:rPr lang="en-IN" sz="2400" dirty="0">
                <a:latin typeface="Times New Roman" panose="02020603050405020304" pitchFamily="18" charset="0"/>
                <a:cs typeface="Times New Roman" panose="02020603050405020304" pitchFamily="18" charset="0"/>
              </a:rPr>
              <a:t>Data collection</a:t>
            </a:r>
          </a:p>
          <a:p>
            <a:r>
              <a:rPr lang="en-IN" sz="2400" dirty="0">
                <a:latin typeface="Times New Roman" panose="02020603050405020304" pitchFamily="18" charset="0"/>
                <a:cs typeface="Times New Roman" panose="02020603050405020304" pitchFamily="18" charset="0"/>
              </a:rPr>
              <a:t>Data analysis</a:t>
            </a:r>
          </a:p>
          <a:p>
            <a:r>
              <a:rPr lang="en-IN" sz="2400" dirty="0">
                <a:latin typeface="Times New Roman" panose="02020603050405020304" pitchFamily="18" charset="0"/>
                <a:cs typeface="Times New Roman" panose="02020603050405020304" pitchFamily="18" charset="0"/>
              </a:rPr>
              <a:t>Results</a:t>
            </a:r>
          </a:p>
          <a:p>
            <a:r>
              <a:rPr lang="en-IN" sz="2400" dirty="0">
                <a:latin typeface="Times New Roman" panose="02020603050405020304" pitchFamily="18" charset="0"/>
                <a:cs typeface="Times New Roman" panose="02020603050405020304" pitchFamily="18" charset="0"/>
              </a:rPr>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9C9C3B-7C4A-4015-8703-5CD888A7582E}"/>
              </a:ext>
            </a:extLst>
          </p:cNvPr>
          <p:cNvGraphicFramePr/>
          <p:nvPr>
            <p:extLst>
              <p:ext uri="{D42A27DB-BD31-4B8C-83A1-F6EECF244321}">
                <p14:modId xmlns:p14="http://schemas.microsoft.com/office/powerpoint/2010/main" val="2232070886"/>
              </p:ext>
            </p:extLst>
          </p:nvPr>
        </p:nvGraphicFramePr>
        <p:xfrm>
          <a:off x="1390236" y="356773"/>
          <a:ext cx="4057650" cy="30722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55FD5755-3688-414C-A366-1001490E7A23}"/>
              </a:ext>
            </a:extLst>
          </p:cNvPr>
          <p:cNvGraphicFramePr/>
          <p:nvPr>
            <p:extLst>
              <p:ext uri="{D42A27DB-BD31-4B8C-83A1-F6EECF244321}">
                <p14:modId xmlns:p14="http://schemas.microsoft.com/office/powerpoint/2010/main" val="3363540722"/>
              </p:ext>
            </p:extLst>
          </p:nvPr>
        </p:nvGraphicFramePr>
        <p:xfrm>
          <a:off x="6413845" y="356773"/>
          <a:ext cx="4029075" cy="29911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0C95DD5-73F1-4FF5-9788-6DCCF1C442E9}"/>
              </a:ext>
            </a:extLst>
          </p:cNvPr>
          <p:cNvGraphicFramePr/>
          <p:nvPr>
            <p:extLst>
              <p:ext uri="{D42A27DB-BD31-4B8C-83A1-F6EECF244321}">
                <p14:modId xmlns:p14="http://schemas.microsoft.com/office/powerpoint/2010/main" val="2893292647"/>
              </p:ext>
            </p:extLst>
          </p:nvPr>
        </p:nvGraphicFramePr>
        <p:xfrm>
          <a:off x="1437861" y="3538123"/>
          <a:ext cx="4010025" cy="31432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668D3EA5-9DC2-4D8A-BC84-1921D5688F33}"/>
              </a:ext>
            </a:extLst>
          </p:cNvPr>
          <p:cNvGraphicFramePr/>
          <p:nvPr>
            <p:extLst>
              <p:ext uri="{D42A27DB-BD31-4B8C-83A1-F6EECF244321}">
                <p14:modId xmlns:p14="http://schemas.microsoft.com/office/powerpoint/2010/main" val="97662123"/>
              </p:ext>
            </p:extLst>
          </p:nvPr>
        </p:nvGraphicFramePr>
        <p:xfrm>
          <a:off x="6328120" y="3510065"/>
          <a:ext cx="4114800" cy="31908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91678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C925840E-C97D-45E3-B1EE-9914AD3B5D01}"/>
              </a:ext>
            </a:extLst>
          </p:cNvPr>
          <p:cNvGraphicFramePr/>
          <p:nvPr>
            <p:extLst>
              <p:ext uri="{D42A27DB-BD31-4B8C-83A1-F6EECF244321}">
                <p14:modId xmlns:p14="http://schemas.microsoft.com/office/powerpoint/2010/main" val="2968784379"/>
              </p:ext>
            </p:extLst>
          </p:nvPr>
        </p:nvGraphicFramePr>
        <p:xfrm>
          <a:off x="429454" y="300824"/>
          <a:ext cx="3752850" cy="2651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FFE3F089-6503-48FF-847D-CF58A84E0306}"/>
              </a:ext>
            </a:extLst>
          </p:cNvPr>
          <p:cNvGraphicFramePr/>
          <p:nvPr>
            <p:extLst>
              <p:ext uri="{D42A27DB-BD31-4B8C-83A1-F6EECF244321}">
                <p14:modId xmlns:p14="http://schemas.microsoft.com/office/powerpoint/2010/main" val="2807715294"/>
              </p:ext>
            </p:extLst>
          </p:nvPr>
        </p:nvGraphicFramePr>
        <p:xfrm>
          <a:off x="4420097" y="300824"/>
          <a:ext cx="3589601" cy="2760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4F63BFC-E9E1-442A-BE72-1B37A7A1E665}"/>
              </a:ext>
            </a:extLst>
          </p:cNvPr>
          <p:cNvGraphicFramePr/>
          <p:nvPr>
            <p:extLst>
              <p:ext uri="{D42A27DB-BD31-4B8C-83A1-F6EECF244321}">
                <p14:modId xmlns:p14="http://schemas.microsoft.com/office/powerpoint/2010/main" val="3145318787"/>
              </p:ext>
            </p:extLst>
          </p:nvPr>
        </p:nvGraphicFramePr>
        <p:xfrm>
          <a:off x="8136172" y="300824"/>
          <a:ext cx="3764280" cy="27604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E0434475-ACB9-447F-898D-6463BF690D74}"/>
              </a:ext>
            </a:extLst>
          </p:cNvPr>
          <p:cNvGraphicFramePr/>
          <p:nvPr>
            <p:extLst>
              <p:ext uri="{D42A27DB-BD31-4B8C-83A1-F6EECF244321}">
                <p14:modId xmlns:p14="http://schemas.microsoft.com/office/powerpoint/2010/main" val="1614927939"/>
              </p:ext>
            </p:extLst>
          </p:nvPr>
        </p:nvGraphicFramePr>
        <p:xfrm>
          <a:off x="467554" y="3417736"/>
          <a:ext cx="3714750" cy="31394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80A2F876-0F3D-427C-AD99-A90A1071119A}"/>
              </a:ext>
            </a:extLst>
          </p:cNvPr>
          <p:cNvGraphicFramePr/>
          <p:nvPr>
            <p:extLst>
              <p:ext uri="{D42A27DB-BD31-4B8C-83A1-F6EECF244321}">
                <p14:modId xmlns:p14="http://schemas.microsoft.com/office/powerpoint/2010/main" val="121817487"/>
              </p:ext>
            </p:extLst>
          </p:nvPr>
        </p:nvGraphicFramePr>
        <p:xfrm>
          <a:off x="4420097" y="3429000"/>
          <a:ext cx="3638550" cy="32385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DE585CE9-04DF-4B75-9479-1322BC5E933F}"/>
              </a:ext>
            </a:extLst>
          </p:cNvPr>
          <p:cNvGraphicFramePr/>
          <p:nvPr>
            <p:extLst>
              <p:ext uri="{D42A27DB-BD31-4B8C-83A1-F6EECF244321}">
                <p14:modId xmlns:p14="http://schemas.microsoft.com/office/powerpoint/2010/main" val="2588903552"/>
              </p:ext>
            </p:extLst>
          </p:nvPr>
        </p:nvGraphicFramePr>
        <p:xfrm>
          <a:off x="8136172" y="3429000"/>
          <a:ext cx="3810000" cy="27203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050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20EAC36-C4DE-4C9D-A038-B0435D692159}"/>
              </a:ext>
            </a:extLst>
          </p:cNvPr>
          <p:cNvGraphicFramePr/>
          <p:nvPr>
            <p:extLst>
              <p:ext uri="{D42A27DB-BD31-4B8C-83A1-F6EECF244321}">
                <p14:modId xmlns:p14="http://schemas.microsoft.com/office/powerpoint/2010/main" val="3897536118"/>
              </p:ext>
            </p:extLst>
          </p:nvPr>
        </p:nvGraphicFramePr>
        <p:xfrm>
          <a:off x="1563757" y="1020417"/>
          <a:ext cx="8653669" cy="4850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357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A5454-0C33-414D-961C-10E57F326A3C}"/>
              </a:ext>
            </a:extLst>
          </p:cNvPr>
          <p:cNvSpPr txBox="1"/>
          <p:nvPr/>
        </p:nvSpPr>
        <p:spPr>
          <a:xfrm>
            <a:off x="1497495" y="875508"/>
            <a:ext cx="6096000" cy="461665"/>
          </a:xfrm>
          <a:prstGeom prst="rect">
            <a:avLst/>
          </a:prstGeom>
          <a:noFill/>
        </p:spPr>
        <p:txBody>
          <a:bodyPr wrap="square">
            <a:spAutoFit/>
          </a:bodyPr>
          <a:lstStyle/>
          <a:p>
            <a:r>
              <a:rPr lang="en-IN" sz="2400" b="1" dirty="0">
                <a:effectLst/>
                <a:latin typeface="Times New Roman" panose="02020603050405020304" pitchFamily="18" charset="0"/>
                <a:ea typeface="Times New Roman" panose="02020603050405020304" pitchFamily="18" charset="0"/>
              </a:rPr>
              <a:t>LUF at </a:t>
            </a:r>
            <a:r>
              <a:rPr lang="en-IN" sz="2400" b="1" dirty="0" err="1">
                <a:effectLst/>
                <a:latin typeface="Times New Roman" panose="02020603050405020304" pitchFamily="18" charset="0"/>
                <a:ea typeface="Times New Roman" panose="02020603050405020304" pitchFamily="18" charset="0"/>
              </a:rPr>
              <a:t>Ghambiram</a:t>
            </a:r>
            <a:endParaRPr lang="en-US" sz="2400" b="1" dirty="0"/>
          </a:p>
        </p:txBody>
      </p:sp>
      <p:graphicFrame>
        <p:nvGraphicFramePr>
          <p:cNvPr id="4" name="Table 3">
            <a:extLst>
              <a:ext uri="{FF2B5EF4-FFF2-40B4-BE49-F238E27FC236}">
                <a16:creationId xmlns:a16="http://schemas.microsoft.com/office/drawing/2014/main" id="{1697B8A4-0122-4DCF-B5BD-F9EE24C72233}"/>
              </a:ext>
            </a:extLst>
          </p:cNvPr>
          <p:cNvGraphicFramePr>
            <a:graphicFrameLocks noGrp="1"/>
          </p:cNvGraphicFramePr>
          <p:nvPr>
            <p:extLst>
              <p:ext uri="{D42A27DB-BD31-4B8C-83A1-F6EECF244321}">
                <p14:modId xmlns:p14="http://schemas.microsoft.com/office/powerpoint/2010/main" val="1496296388"/>
              </p:ext>
            </p:extLst>
          </p:nvPr>
        </p:nvGraphicFramePr>
        <p:xfrm>
          <a:off x="2267585" y="1817833"/>
          <a:ext cx="6823405" cy="3430210"/>
        </p:xfrm>
        <a:graphic>
          <a:graphicData uri="http://schemas.openxmlformats.org/drawingml/2006/table">
            <a:tbl>
              <a:tblPr firstRow="1" firstCol="1" bandRow="1">
                <a:tableStyleId>{5C22544A-7EE6-4342-B048-85BDC9FD1C3A}</a:tableStyleId>
              </a:tblPr>
              <a:tblGrid>
                <a:gridCol w="2009188">
                  <a:extLst>
                    <a:ext uri="{9D8B030D-6E8A-4147-A177-3AD203B41FA5}">
                      <a16:colId xmlns:a16="http://schemas.microsoft.com/office/drawing/2014/main" val="630766108"/>
                    </a:ext>
                  </a:extLst>
                </a:gridCol>
                <a:gridCol w="2805029">
                  <a:extLst>
                    <a:ext uri="{9D8B030D-6E8A-4147-A177-3AD203B41FA5}">
                      <a16:colId xmlns:a16="http://schemas.microsoft.com/office/drawing/2014/main" val="3353770253"/>
                    </a:ext>
                  </a:extLst>
                </a:gridCol>
                <a:gridCol w="2009188">
                  <a:extLst>
                    <a:ext uri="{9D8B030D-6E8A-4147-A177-3AD203B41FA5}">
                      <a16:colId xmlns:a16="http://schemas.microsoft.com/office/drawing/2014/main" val="3339136282"/>
                    </a:ext>
                  </a:extLst>
                </a:gridCol>
              </a:tblGrid>
              <a:tr h="331927">
                <a:tc>
                  <a:txBody>
                    <a:bodyPr/>
                    <a:lstStyle/>
                    <a:p>
                      <a:pPr marL="0" marR="0" algn="ctr">
                        <a:lnSpc>
                          <a:spcPct val="150000"/>
                        </a:lnSpc>
                        <a:spcBef>
                          <a:spcPts val="0"/>
                        </a:spcBef>
                        <a:spcAft>
                          <a:spcPts val="0"/>
                        </a:spcAft>
                      </a:pPr>
                      <a:r>
                        <a:rPr lang="en-IN" sz="2400">
                          <a:effectLst/>
                        </a:rPr>
                        <a:t>Lane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528907"/>
                  </a:ext>
                </a:extLst>
              </a:tr>
              <a:tr h="331927">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0.75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0020097"/>
                  </a:ext>
                </a:extLst>
              </a:tr>
              <a:tr h="331927">
                <a:tc>
                  <a:txBody>
                    <a:bodyPr/>
                    <a:lstStyle/>
                    <a:p>
                      <a:pPr marL="0" marR="0" algn="ctr">
                        <a:lnSpc>
                          <a:spcPct val="150000"/>
                        </a:lnSpc>
                        <a:spcBef>
                          <a:spcPts val="0"/>
                        </a:spcBef>
                        <a:spcAft>
                          <a:spcPts val="0"/>
                        </a:spcAft>
                      </a:pPr>
                      <a:r>
                        <a:rPr lang="en-IN" sz="2400">
                          <a:effectLst/>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94695727"/>
                  </a:ext>
                </a:extLst>
              </a:tr>
              <a:tr h="331927">
                <a:tc>
                  <a:txBody>
                    <a:bodyPr/>
                    <a:lstStyle/>
                    <a:p>
                      <a:pPr marL="0" marR="0" algn="ctr">
                        <a:lnSpc>
                          <a:spcPct val="150000"/>
                        </a:lnSpc>
                        <a:spcBef>
                          <a:spcPts val="0"/>
                        </a:spcBef>
                        <a:spcAft>
                          <a:spcPts val="0"/>
                        </a:spcAft>
                      </a:pPr>
                      <a:r>
                        <a:rPr lang="en-IN" sz="2400">
                          <a:effectLst/>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757832"/>
                  </a:ext>
                </a:extLst>
              </a:tr>
              <a:tr h="331927">
                <a:tc>
                  <a:txBody>
                    <a:bodyPr/>
                    <a:lstStyle/>
                    <a:p>
                      <a:pPr marL="0" marR="0" algn="ctr">
                        <a:lnSpc>
                          <a:spcPct val="150000"/>
                        </a:lnSpc>
                        <a:spcBef>
                          <a:spcPts val="0"/>
                        </a:spcBef>
                        <a:spcAft>
                          <a:spcPts val="0"/>
                        </a:spcAft>
                      </a:pPr>
                      <a:r>
                        <a:rPr lang="en-IN" sz="2400">
                          <a:effectLst/>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0.81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2249165"/>
                  </a:ext>
                </a:extLst>
              </a:tr>
              <a:tr h="331927">
                <a:tc>
                  <a:txBody>
                    <a:bodyPr/>
                    <a:lstStyle/>
                    <a:p>
                      <a:pPr marL="0" marR="0" algn="ctr">
                        <a:lnSpc>
                          <a:spcPct val="150000"/>
                        </a:lnSpc>
                        <a:spcBef>
                          <a:spcPts val="0"/>
                        </a:spcBef>
                        <a:spcAft>
                          <a:spcPts val="0"/>
                        </a:spcAft>
                      </a:pPr>
                      <a:r>
                        <a:rPr lang="en-IN" sz="2400">
                          <a:effectLst/>
                        </a:rPr>
                        <a:t>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58405600"/>
                  </a:ext>
                </a:extLst>
              </a:tr>
              <a:tr h="331927">
                <a:tc>
                  <a:txBody>
                    <a:bodyPr/>
                    <a:lstStyle/>
                    <a:p>
                      <a:pPr marL="0" marR="0" algn="ctr">
                        <a:lnSpc>
                          <a:spcPct val="150000"/>
                        </a:lnSpc>
                        <a:spcBef>
                          <a:spcPts val="0"/>
                        </a:spcBef>
                        <a:spcAft>
                          <a:spcPts val="0"/>
                        </a:spcAft>
                      </a:pPr>
                      <a:r>
                        <a:rPr lang="en-IN" sz="2400">
                          <a:effectLst/>
                        </a:rPr>
                        <a:t>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45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0.65</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85667860"/>
                  </a:ext>
                </a:extLst>
              </a:tr>
            </a:tbl>
          </a:graphicData>
        </a:graphic>
      </p:graphicFrame>
    </p:spTree>
    <p:extLst>
      <p:ext uri="{BB962C8B-B14F-4D97-AF65-F5344CB8AC3E}">
        <p14:creationId xmlns:p14="http://schemas.microsoft.com/office/powerpoint/2010/main" val="225559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2D65-75DF-44B9-B166-781195927B66}"/>
              </a:ext>
            </a:extLst>
          </p:cNvPr>
          <p:cNvSpPr>
            <a:spLocks noGrp="1"/>
          </p:cNvSpPr>
          <p:nvPr>
            <p:ph type="title"/>
          </p:nvPr>
        </p:nvSpPr>
        <p:spPr>
          <a:xfrm>
            <a:off x="1801905" y="797859"/>
            <a:ext cx="9000565" cy="1165412"/>
          </a:xfrm>
        </p:spPr>
        <p:txBody>
          <a:bodyPr>
            <a:normAutofit fontScale="90000"/>
          </a:bodyPr>
          <a:lstStyle/>
          <a:p>
            <a:pPr algn="ct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Data on lane distribution of different categories of vehicles collected on the area of work: </a:t>
            </a:r>
            <a:r>
              <a:rPr lang="en-US" sz="3600" dirty="0" err="1">
                <a:latin typeface="Times New Roman" panose="02020603050405020304" pitchFamily="18" charset="0"/>
                <a:cs typeface="Times New Roman" panose="02020603050405020304" pitchFamily="18" charset="0"/>
              </a:rPr>
              <a:t>Jonnada</a:t>
            </a:r>
            <a:r>
              <a:rPr lang="en-US" sz="3600" dirty="0">
                <a:latin typeface="Times New Roman" panose="02020603050405020304" pitchFamily="18" charset="0"/>
                <a:cs typeface="Times New Roman" panose="02020603050405020304" pitchFamily="18" charset="0"/>
              </a:rPr>
              <a:t>.</a:t>
            </a:r>
            <a:br>
              <a:rPr lang="en-IN" sz="3600"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8575D8DF-C996-4304-87E2-88E1F8A07B11}"/>
              </a:ext>
            </a:extLst>
          </p:cNvPr>
          <p:cNvPicPr>
            <a:picLocks noGrp="1" noChangeAspect="1"/>
          </p:cNvPicPr>
          <p:nvPr>
            <p:ph idx="1"/>
          </p:nvPr>
        </p:nvPicPr>
        <p:blipFill rotWithShape="1">
          <a:blip r:embed="rId2"/>
          <a:srcRect t="1" r="43750" b="621"/>
          <a:stretch/>
        </p:blipFill>
        <p:spPr>
          <a:xfrm>
            <a:off x="2556588" y="2291855"/>
            <a:ext cx="7384980" cy="3530448"/>
          </a:xfrm>
        </p:spPr>
      </p:pic>
    </p:spTree>
    <p:extLst>
      <p:ext uri="{BB962C8B-B14F-4D97-AF65-F5344CB8AC3E}">
        <p14:creationId xmlns:p14="http://schemas.microsoft.com/office/powerpoint/2010/main" val="407653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C5B49965-2FBC-9110-716B-470668BCA964}"/>
              </a:ext>
            </a:extLst>
          </p:cNvPr>
          <p:cNvGraphicFramePr/>
          <p:nvPr>
            <p:extLst>
              <p:ext uri="{D42A27DB-BD31-4B8C-83A1-F6EECF244321}">
                <p14:modId xmlns:p14="http://schemas.microsoft.com/office/powerpoint/2010/main" val="1327456415"/>
              </p:ext>
            </p:extLst>
          </p:nvPr>
        </p:nvGraphicFramePr>
        <p:xfrm>
          <a:off x="1441008" y="350520"/>
          <a:ext cx="4168140" cy="3078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DF26DDE3-2251-9D6C-4441-DA39D95F0C80}"/>
              </a:ext>
            </a:extLst>
          </p:cNvPr>
          <p:cNvGraphicFramePr/>
          <p:nvPr>
            <p:extLst>
              <p:ext uri="{D42A27DB-BD31-4B8C-83A1-F6EECF244321}">
                <p14:modId xmlns:p14="http://schemas.microsoft.com/office/powerpoint/2010/main" val="706020961"/>
              </p:ext>
            </p:extLst>
          </p:nvPr>
        </p:nvGraphicFramePr>
        <p:xfrm>
          <a:off x="6096000" y="358471"/>
          <a:ext cx="4175760" cy="29787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E515BCA-66C8-8876-1E83-958A791D9CB6}"/>
              </a:ext>
            </a:extLst>
          </p:cNvPr>
          <p:cNvGraphicFramePr/>
          <p:nvPr>
            <p:extLst>
              <p:ext uri="{D42A27DB-BD31-4B8C-83A1-F6EECF244321}">
                <p14:modId xmlns:p14="http://schemas.microsoft.com/office/powerpoint/2010/main" val="1842147206"/>
              </p:ext>
            </p:extLst>
          </p:nvPr>
        </p:nvGraphicFramePr>
        <p:xfrm>
          <a:off x="1441008" y="3497911"/>
          <a:ext cx="4305300" cy="31851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DEF71D79-B067-0387-65EA-F73049A2248C}"/>
              </a:ext>
            </a:extLst>
          </p:cNvPr>
          <p:cNvGraphicFramePr/>
          <p:nvPr>
            <p:extLst>
              <p:ext uri="{D42A27DB-BD31-4B8C-83A1-F6EECF244321}">
                <p14:modId xmlns:p14="http://schemas.microsoft.com/office/powerpoint/2010/main" val="1060106617"/>
              </p:ext>
            </p:extLst>
          </p:nvPr>
        </p:nvGraphicFramePr>
        <p:xfrm>
          <a:off x="6096000" y="3520771"/>
          <a:ext cx="4389120" cy="31623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12437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A2EEE97-64BE-4976-B6C9-D295680286AB}"/>
              </a:ext>
            </a:extLst>
          </p:cNvPr>
          <p:cNvGraphicFramePr/>
          <p:nvPr>
            <p:extLst>
              <p:ext uri="{D42A27DB-BD31-4B8C-83A1-F6EECF244321}">
                <p14:modId xmlns:p14="http://schemas.microsoft.com/office/powerpoint/2010/main" val="2383924128"/>
              </p:ext>
            </p:extLst>
          </p:nvPr>
        </p:nvGraphicFramePr>
        <p:xfrm>
          <a:off x="1042946" y="407836"/>
          <a:ext cx="4328160" cy="31437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3B1A765-171F-4C6E-B77B-91C7635C216D}"/>
              </a:ext>
            </a:extLst>
          </p:cNvPr>
          <p:cNvGraphicFramePr/>
          <p:nvPr>
            <p:extLst>
              <p:ext uri="{D42A27DB-BD31-4B8C-83A1-F6EECF244321}">
                <p14:modId xmlns:p14="http://schemas.microsoft.com/office/powerpoint/2010/main" val="3746187424"/>
              </p:ext>
            </p:extLst>
          </p:nvPr>
        </p:nvGraphicFramePr>
        <p:xfrm>
          <a:off x="6096000" y="407836"/>
          <a:ext cx="4381500" cy="31437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FF86EF6-AEAD-41DA-B97B-20E75BF61A82}"/>
              </a:ext>
            </a:extLst>
          </p:cNvPr>
          <p:cNvGraphicFramePr/>
          <p:nvPr>
            <p:extLst>
              <p:ext uri="{D42A27DB-BD31-4B8C-83A1-F6EECF244321}">
                <p14:modId xmlns:p14="http://schemas.microsoft.com/office/powerpoint/2010/main" val="3020052984"/>
              </p:ext>
            </p:extLst>
          </p:nvPr>
        </p:nvGraphicFramePr>
        <p:xfrm>
          <a:off x="1042946" y="3710774"/>
          <a:ext cx="4328160" cy="29815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D860AC29-D174-4EA5-AE0C-4C270709B238}"/>
              </a:ext>
            </a:extLst>
          </p:cNvPr>
          <p:cNvGraphicFramePr/>
          <p:nvPr>
            <p:extLst>
              <p:ext uri="{D42A27DB-BD31-4B8C-83A1-F6EECF244321}">
                <p14:modId xmlns:p14="http://schemas.microsoft.com/office/powerpoint/2010/main" val="1362993718"/>
              </p:ext>
            </p:extLst>
          </p:nvPr>
        </p:nvGraphicFramePr>
        <p:xfrm>
          <a:off x="6067425" y="3710774"/>
          <a:ext cx="4410075" cy="29815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79954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84CA6B0-EB39-CE90-76D2-DFC5A5451590}"/>
              </a:ext>
            </a:extLst>
          </p:cNvPr>
          <p:cNvGraphicFramePr/>
          <p:nvPr>
            <p:extLst>
              <p:ext uri="{D42A27DB-BD31-4B8C-83A1-F6EECF244321}">
                <p14:modId xmlns:p14="http://schemas.microsoft.com/office/powerpoint/2010/main" val="47576840"/>
              </p:ext>
            </p:extLst>
          </p:nvPr>
        </p:nvGraphicFramePr>
        <p:xfrm>
          <a:off x="1285461" y="1020417"/>
          <a:ext cx="9236765" cy="46515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5616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C4713-F4A2-4F5F-B5DC-7D54C60E52A5}"/>
              </a:ext>
            </a:extLst>
          </p:cNvPr>
          <p:cNvSpPr txBox="1"/>
          <p:nvPr/>
        </p:nvSpPr>
        <p:spPr>
          <a:xfrm>
            <a:off x="1616765" y="1233317"/>
            <a:ext cx="6096000" cy="461665"/>
          </a:xfrm>
          <a:prstGeom prst="rect">
            <a:avLst/>
          </a:prstGeom>
          <a:noFill/>
        </p:spPr>
        <p:txBody>
          <a:bodyPr wrap="square">
            <a:spAutoFit/>
          </a:bodyPr>
          <a:lstStyle/>
          <a:p>
            <a:r>
              <a:rPr lang="en-IN" sz="2400" b="1" dirty="0">
                <a:effectLst/>
                <a:latin typeface="Times New Roman" panose="02020603050405020304" pitchFamily="18" charset="0"/>
                <a:ea typeface="Times New Roman" panose="02020603050405020304" pitchFamily="18" charset="0"/>
              </a:rPr>
              <a:t>LUF at Jonnada</a:t>
            </a:r>
            <a:endParaRPr lang="en-US" sz="2400" b="1" dirty="0"/>
          </a:p>
        </p:txBody>
      </p:sp>
      <p:graphicFrame>
        <p:nvGraphicFramePr>
          <p:cNvPr id="4" name="Table 3">
            <a:extLst>
              <a:ext uri="{FF2B5EF4-FFF2-40B4-BE49-F238E27FC236}">
                <a16:creationId xmlns:a16="http://schemas.microsoft.com/office/drawing/2014/main" id="{8B6623AC-CB72-4A4A-8E9D-954ED1A74AEC}"/>
              </a:ext>
            </a:extLst>
          </p:cNvPr>
          <p:cNvGraphicFramePr>
            <a:graphicFrameLocks noGrp="1"/>
          </p:cNvGraphicFramePr>
          <p:nvPr>
            <p:extLst>
              <p:ext uri="{D42A27DB-BD31-4B8C-83A1-F6EECF244321}">
                <p14:modId xmlns:p14="http://schemas.microsoft.com/office/powerpoint/2010/main" val="1186300410"/>
              </p:ext>
            </p:extLst>
          </p:nvPr>
        </p:nvGraphicFramePr>
        <p:xfrm>
          <a:off x="2483567" y="2034727"/>
          <a:ext cx="5812294" cy="2603535"/>
        </p:xfrm>
        <a:graphic>
          <a:graphicData uri="http://schemas.openxmlformats.org/drawingml/2006/table">
            <a:tbl>
              <a:tblPr firstRow="1" firstCol="1" bandRow="1">
                <a:tableStyleId>{5C22544A-7EE6-4342-B048-85BDC9FD1C3A}</a:tableStyleId>
              </a:tblPr>
              <a:tblGrid>
                <a:gridCol w="1721634">
                  <a:extLst>
                    <a:ext uri="{9D8B030D-6E8A-4147-A177-3AD203B41FA5}">
                      <a16:colId xmlns:a16="http://schemas.microsoft.com/office/drawing/2014/main" val="1533973311"/>
                    </a:ext>
                  </a:extLst>
                </a:gridCol>
                <a:gridCol w="2369026">
                  <a:extLst>
                    <a:ext uri="{9D8B030D-6E8A-4147-A177-3AD203B41FA5}">
                      <a16:colId xmlns:a16="http://schemas.microsoft.com/office/drawing/2014/main" val="1534880927"/>
                    </a:ext>
                  </a:extLst>
                </a:gridCol>
                <a:gridCol w="1721634">
                  <a:extLst>
                    <a:ext uri="{9D8B030D-6E8A-4147-A177-3AD203B41FA5}">
                      <a16:colId xmlns:a16="http://schemas.microsoft.com/office/drawing/2014/main" val="2153526476"/>
                    </a:ext>
                  </a:extLst>
                </a:gridCol>
              </a:tblGrid>
              <a:tr h="520707">
                <a:tc>
                  <a:txBody>
                    <a:bodyPr/>
                    <a:lstStyle/>
                    <a:p>
                      <a:pPr marL="0" marR="0" algn="ctr">
                        <a:lnSpc>
                          <a:spcPct val="150000"/>
                        </a:lnSpc>
                        <a:spcBef>
                          <a:spcPts val="0"/>
                        </a:spcBef>
                        <a:spcAft>
                          <a:spcPts val="0"/>
                        </a:spcAft>
                      </a:pPr>
                      <a:r>
                        <a:rPr lang="en-IN" sz="2400">
                          <a:effectLst/>
                        </a:rPr>
                        <a:t>Lane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74558038"/>
                  </a:ext>
                </a:extLst>
              </a:tr>
              <a:tr h="520707">
                <a:tc>
                  <a:txBody>
                    <a:bodyPr/>
                    <a:lstStyle/>
                    <a:p>
                      <a:pPr marL="0" marR="0" algn="ctr">
                        <a:lnSpc>
                          <a:spcPct val="150000"/>
                        </a:lnSpc>
                        <a:spcBef>
                          <a:spcPts val="0"/>
                        </a:spcBef>
                        <a:spcAft>
                          <a:spcPts val="0"/>
                        </a:spcAft>
                      </a:pPr>
                      <a:r>
                        <a:rPr lang="en-IN" sz="2400">
                          <a:effectLst/>
                        </a:rPr>
                        <a:t>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4861798"/>
                  </a:ext>
                </a:extLst>
              </a:tr>
              <a:tr h="520707">
                <a:tc>
                  <a:txBody>
                    <a:bodyPr/>
                    <a:lstStyle/>
                    <a:p>
                      <a:pPr marL="0" marR="0" algn="ctr">
                        <a:lnSpc>
                          <a:spcPct val="150000"/>
                        </a:lnSpc>
                        <a:spcBef>
                          <a:spcPts val="0"/>
                        </a:spcBef>
                        <a:spcAft>
                          <a:spcPts val="0"/>
                        </a:spcAft>
                      </a:pPr>
                      <a:r>
                        <a:rPr lang="en-IN" sz="2400">
                          <a:effectLst/>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214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0.35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53625782"/>
                  </a:ext>
                </a:extLst>
              </a:tr>
              <a:tr h="520707">
                <a:tc>
                  <a:txBody>
                    <a:bodyPr/>
                    <a:lstStyle/>
                    <a:p>
                      <a:pPr marL="0" marR="0" algn="ctr">
                        <a:lnSpc>
                          <a:spcPct val="150000"/>
                        </a:lnSpc>
                        <a:spcBef>
                          <a:spcPts val="0"/>
                        </a:spcBef>
                        <a:spcAft>
                          <a:spcPts val="0"/>
                        </a:spcAft>
                      </a:pPr>
                      <a:r>
                        <a:rPr lang="en-IN" sz="2400">
                          <a:effectLst/>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274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0.44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1720384"/>
                  </a:ext>
                </a:extLst>
              </a:tr>
              <a:tr h="520707">
                <a:tc>
                  <a:txBody>
                    <a:bodyPr/>
                    <a:lstStyle/>
                    <a:p>
                      <a:pPr marL="0" marR="0" algn="ctr">
                        <a:lnSpc>
                          <a:spcPct val="150000"/>
                        </a:lnSpc>
                        <a:spcBef>
                          <a:spcPts val="0"/>
                        </a:spcBef>
                        <a:spcAft>
                          <a:spcPts val="0"/>
                        </a:spcAft>
                      </a:pPr>
                      <a:r>
                        <a:rPr lang="en-IN" sz="2400">
                          <a:effectLst/>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 610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89517441"/>
                  </a:ext>
                </a:extLst>
              </a:tr>
            </a:tbl>
          </a:graphicData>
        </a:graphic>
      </p:graphicFrame>
    </p:spTree>
    <p:extLst>
      <p:ext uri="{BB962C8B-B14F-4D97-AF65-F5344CB8AC3E}">
        <p14:creationId xmlns:p14="http://schemas.microsoft.com/office/powerpoint/2010/main" val="105283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3EAF-7A4A-4E44-B1D7-3CAA28FA1ACD}"/>
              </a:ext>
            </a:extLst>
          </p:cNvPr>
          <p:cNvSpPr>
            <a:spLocks noGrp="1"/>
          </p:cNvSpPr>
          <p:nvPr>
            <p:ph type="title"/>
          </p:nvPr>
        </p:nvSpPr>
        <p:spPr>
          <a:xfrm>
            <a:off x="1390228" y="600451"/>
            <a:ext cx="9663954" cy="1009651"/>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Data on lane distribution of different categories of vehicles collected on the area of work: Police barracks.</a:t>
            </a:r>
            <a:endParaRPr lang="en-IN" sz="3600" dirty="0"/>
          </a:p>
        </p:txBody>
      </p:sp>
      <p:pic>
        <p:nvPicPr>
          <p:cNvPr id="5" name="Content Placeholder 4">
            <a:extLst>
              <a:ext uri="{FF2B5EF4-FFF2-40B4-BE49-F238E27FC236}">
                <a16:creationId xmlns:a16="http://schemas.microsoft.com/office/drawing/2014/main" id="{AF2540DC-B55E-49C0-B9CA-C6CFD2F0CFCA}"/>
              </a:ext>
            </a:extLst>
          </p:cNvPr>
          <p:cNvPicPr>
            <a:picLocks noGrp="1" noChangeAspect="1"/>
          </p:cNvPicPr>
          <p:nvPr>
            <p:ph idx="1"/>
          </p:nvPr>
        </p:nvPicPr>
        <p:blipFill rotWithShape="1">
          <a:blip r:embed="rId2"/>
          <a:srcRect r="43903"/>
          <a:stretch/>
        </p:blipFill>
        <p:spPr>
          <a:xfrm>
            <a:off x="2415074" y="2082009"/>
            <a:ext cx="7614262" cy="3942274"/>
          </a:xfrm>
        </p:spPr>
      </p:pic>
    </p:spTree>
    <p:extLst>
      <p:ext uri="{BB962C8B-B14F-4D97-AF65-F5344CB8AC3E}">
        <p14:creationId xmlns:p14="http://schemas.microsoft.com/office/powerpoint/2010/main" val="391669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Problem statement</a:t>
            </a:r>
          </a:p>
        </p:txBody>
      </p:sp>
      <p:sp>
        <p:nvSpPr>
          <p:cNvPr id="1048605" name="Content Placeholder 2"/>
          <p:cNvSpPr>
            <a:spLocks noGrp="1"/>
          </p:cNvSpPr>
          <p:nvPr>
            <p:ph idx="1"/>
          </p:nvPr>
        </p:nvSpPr>
        <p:spPr>
          <a:xfrm>
            <a:off x="1934817" y="1346670"/>
            <a:ext cx="8512895" cy="4023920"/>
          </a:xfrm>
        </p:spPr>
        <p:txBody>
          <a:bodyPr anchor="ctr">
            <a:normAutofit/>
          </a:bodyPr>
          <a:lstStyle/>
          <a:p>
            <a:pPr marL="0" indent="0">
              <a:buNone/>
            </a:pPr>
            <a:r>
              <a:rPr lang="en-IN" sz="2400" dirty="0">
                <a:latin typeface="Times New Roman" panose="02020603050405020304" pitchFamily="18" charset="0"/>
                <a:cs typeface="Times New Roman" panose="02020603050405020304" pitchFamily="18" charset="0"/>
              </a:rPr>
              <a:t>The inconsistency of traffic flow behaviour on uninterrupted freeways might largely affect the traffic assignment system.</a:t>
            </a:r>
          </a:p>
          <a:p>
            <a:pPr marL="0" indent="0">
              <a:buNone/>
            </a:pPr>
            <a:r>
              <a:rPr lang="en-US" sz="2400" dirty="0">
                <a:latin typeface="Times New Roman" panose="02020603050405020304" pitchFamily="18" charset="0"/>
                <a:cs typeface="Times New Roman" panose="02020603050405020304" pitchFamily="18" charset="0"/>
              </a:rPr>
              <a:t>This research paper has been done to understand the undulations in traffic flow and the efficiency of lane distribution system over the speculated area of study, i.e., two National Highways in the districts of Visakhapatnam and Vizianagaram.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CFD943-2C68-4924-98D4-04EC77AB4E4B}"/>
              </a:ext>
            </a:extLst>
          </p:cNvPr>
          <p:cNvPicPr>
            <a:picLocks noChangeAspect="1"/>
          </p:cNvPicPr>
          <p:nvPr/>
        </p:nvPicPr>
        <p:blipFill rotWithShape="1">
          <a:blip r:embed="rId2"/>
          <a:srcRect t="3077" b="18154"/>
          <a:stretch/>
        </p:blipFill>
        <p:spPr>
          <a:xfrm>
            <a:off x="2760306" y="1287624"/>
            <a:ext cx="6671388" cy="5029200"/>
          </a:xfrm>
          <a:prstGeom prst="rect">
            <a:avLst/>
          </a:prstGeom>
        </p:spPr>
      </p:pic>
      <p:sp>
        <p:nvSpPr>
          <p:cNvPr id="4" name="TextBox 3">
            <a:extLst>
              <a:ext uri="{FF2B5EF4-FFF2-40B4-BE49-F238E27FC236}">
                <a16:creationId xmlns:a16="http://schemas.microsoft.com/office/drawing/2014/main" id="{39694A6F-B8E6-4616-B461-874AEA1A0C8C}"/>
              </a:ext>
            </a:extLst>
          </p:cNvPr>
          <p:cNvSpPr txBox="1"/>
          <p:nvPr/>
        </p:nvSpPr>
        <p:spPr>
          <a:xfrm>
            <a:off x="2151426" y="401217"/>
            <a:ext cx="788914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NH26 POLICE BARRACKS AREA 4 LANE ROAD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069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3951BB7-8BC3-4E90-82C3-34CDA9860196}"/>
              </a:ext>
            </a:extLst>
          </p:cNvPr>
          <p:cNvGraphicFramePr/>
          <p:nvPr>
            <p:extLst>
              <p:ext uri="{D42A27DB-BD31-4B8C-83A1-F6EECF244321}">
                <p14:modId xmlns:p14="http://schemas.microsoft.com/office/powerpoint/2010/main" val="3630904965"/>
              </p:ext>
            </p:extLst>
          </p:nvPr>
        </p:nvGraphicFramePr>
        <p:xfrm>
          <a:off x="1419473" y="259080"/>
          <a:ext cx="4396740" cy="3169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2054DEB-8395-414F-832C-C929D041767B}"/>
              </a:ext>
            </a:extLst>
          </p:cNvPr>
          <p:cNvGraphicFramePr/>
          <p:nvPr>
            <p:extLst>
              <p:ext uri="{D42A27DB-BD31-4B8C-83A1-F6EECF244321}">
                <p14:modId xmlns:p14="http://schemas.microsoft.com/office/powerpoint/2010/main" val="2782045999"/>
              </p:ext>
            </p:extLst>
          </p:nvPr>
        </p:nvGraphicFramePr>
        <p:xfrm>
          <a:off x="6192078" y="259080"/>
          <a:ext cx="4419600" cy="3169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252E163-2C9E-4644-971A-138D8A7A2497}"/>
              </a:ext>
            </a:extLst>
          </p:cNvPr>
          <p:cNvGraphicFramePr/>
          <p:nvPr>
            <p:extLst>
              <p:ext uri="{D42A27DB-BD31-4B8C-83A1-F6EECF244321}">
                <p14:modId xmlns:p14="http://schemas.microsoft.com/office/powerpoint/2010/main" val="3511523087"/>
              </p:ext>
            </p:extLst>
          </p:nvPr>
        </p:nvGraphicFramePr>
        <p:xfrm>
          <a:off x="1434713" y="3608070"/>
          <a:ext cx="4381500" cy="3219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03DCFB13-CFFC-4804-8CDA-5DD66A7B2FB5}"/>
              </a:ext>
            </a:extLst>
          </p:cNvPr>
          <p:cNvGraphicFramePr/>
          <p:nvPr>
            <p:extLst>
              <p:ext uri="{D42A27DB-BD31-4B8C-83A1-F6EECF244321}">
                <p14:modId xmlns:p14="http://schemas.microsoft.com/office/powerpoint/2010/main" val="1886257028"/>
              </p:ext>
            </p:extLst>
          </p:nvPr>
        </p:nvGraphicFramePr>
        <p:xfrm>
          <a:off x="6141305" y="3608071"/>
          <a:ext cx="4470373" cy="31699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01722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8F2FCDA-5397-483D-A927-E6D9ACF4838E}"/>
              </a:ext>
            </a:extLst>
          </p:cNvPr>
          <p:cNvGraphicFramePr/>
          <p:nvPr>
            <p:extLst>
              <p:ext uri="{D42A27DB-BD31-4B8C-83A1-F6EECF244321}">
                <p14:modId xmlns:p14="http://schemas.microsoft.com/office/powerpoint/2010/main" val="153481871"/>
              </p:ext>
            </p:extLst>
          </p:nvPr>
        </p:nvGraphicFramePr>
        <p:xfrm>
          <a:off x="1247527" y="396240"/>
          <a:ext cx="4290060" cy="3032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5793793-DF44-4952-8C5E-6C8DC4873511}"/>
              </a:ext>
            </a:extLst>
          </p:cNvPr>
          <p:cNvGraphicFramePr/>
          <p:nvPr>
            <p:extLst>
              <p:ext uri="{D42A27DB-BD31-4B8C-83A1-F6EECF244321}">
                <p14:modId xmlns:p14="http://schemas.microsoft.com/office/powerpoint/2010/main" val="1906219574"/>
              </p:ext>
            </p:extLst>
          </p:nvPr>
        </p:nvGraphicFramePr>
        <p:xfrm>
          <a:off x="6328741" y="350520"/>
          <a:ext cx="4305300" cy="3078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8CCB02F-E6C7-4FCA-BE55-58A52F89D92C}"/>
              </a:ext>
            </a:extLst>
          </p:cNvPr>
          <p:cNvGraphicFramePr/>
          <p:nvPr>
            <p:extLst>
              <p:ext uri="{D42A27DB-BD31-4B8C-83A1-F6EECF244321}">
                <p14:modId xmlns:p14="http://schemas.microsoft.com/office/powerpoint/2010/main" val="2661186800"/>
              </p:ext>
            </p:extLst>
          </p:nvPr>
        </p:nvGraphicFramePr>
        <p:xfrm>
          <a:off x="1247527" y="3571876"/>
          <a:ext cx="4328160" cy="30327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EA69669E-B159-407C-8167-F8AF97EDAA4F}"/>
              </a:ext>
            </a:extLst>
          </p:cNvPr>
          <p:cNvGraphicFramePr/>
          <p:nvPr>
            <p:extLst>
              <p:ext uri="{D42A27DB-BD31-4B8C-83A1-F6EECF244321}">
                <p14:modId xmlns:p14="http://schemas.microsoft.com/office/powerpoint/2010/main" val="737150407"/>
              </p:ext>
            </p:extLst>
          </p:nvPr>
        </p:nvGraphicFramePr>
        <p:xfrm>
          <a:off x="6275401" y="3571877"/>
          <a:ext cx="4358640" cy="30327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74808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CCA596F-FEC3-4513-AC8F-A4A21F2F4591}"/>
              </a:ext>
            </a:extLst>
          </p:cNvPr>
          <p:cNvGraphicFramePr/>
          <p:nvPr>
            <p:extLst>
              <p:ext uri="{D42A27DB-BD31-4B8C-83A1-F6EECF244321}">
                <p14:modId xmlns:p14="http://schemas.microsoft.com/office/powerpoint/2010/main" val="3276792148"/>
              </p:ext>
            </p:extLst>
          </p:nvPr>
        </p:nvGraphicFramePr>
        <p:xfrm>
          <a:off x="1524000" y="874642"/>
          <a:ext cx="8507896" cy="49430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4387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65D06F-B8F6-492A-8534-1192C1202A87}"/>
              </a:ext>
            </a:extLst>
          </p:cNvPr>
          <p:cNvSpPr txBox="1"/>
          <p:nvPr/>
        </p:nvSpPr>
        <p:spPr>
          <a:xfrm>
            <a:off x="1431234" y="1008030"/>
            <a:ext cx="6096000" cy="461665"/>
          </a:xfrm>
          <a:prstGeom prst="rect">
            <a:avLst/>
          </a:prstGeom>
          <a:noFill/>
        </p:spPr>
        <p:txBody>
          <a:bodyPr wrap="square">
            <a:spAutoFit/>
          </a:bodyPr>
          <a:lstStyle/>
          <a:p>
            <a:r>
              <a:rPr lang="en-IN" sz="2400" b="1" dirty="0">
                <a:effectLst/>
                <a:latin typeface="Times New Roman" panose="02020603050405020304" pitchFamily="18" charset="0"/>
                <a:ea typeface="Times New Roman" panose="02020603050405020304" pitchFamily="18" charset="0"/>
              </a:rPr>
              <a:t>LUF at Police barracks</a:t>
            </a:r>
            <a:endParaRPr lang="en-US" sz="2400" b="1" dirty="0"/>
          </a:p>
        </p:txBody>
      </p:sp>
      <p:graphicFrame>
        <p:nvGraphicFramePr>
          <p:cNvPr id="4" name="Table 3">
            <a:extLst>
              <a:ext uri="{FF2B5EF4-FFF2-40B4-BE49-F238E27FC236}">
                <a16:creationId xmlns:a16="http://schemas.microsoft.com/office/drawing/2014/main" id="{77591161-DF58-4275-944C-751A8088AF52}"/>
              </a:ext>
            </a:extLst>
          </p:cNvPr>
          <p:cNvGraphicFramePr>
            <a:graphicFrameLocks noGrp="1"/>
          </p:cNvGraphicFramePr>
          <p:nvPr>
            <p:extLst>
              <p:ext uri="{D42A27DB-BD31-4B8C-83A1-F6EECF244321}">
                <p14:modId xmlns:p14="http://schemas.microsoft.com/office/powerpoint/2010/main" val="1070471130"/>
              </p:ext>
            </p:extLst>
          </p:nvPr>
        </p:nvGraphicFramePr>
        <p:xfrm>
          <a:off x="2504661" y="2067339"/>
          <a:ext cx="5751443" cy="2729950"/>
        </p:xfrm>
        <a:graphic>
          <a:graphicData uri="http://schemas.openxmlformats.org/drawingml/2006/table">
            <a:tbl>
              <a:tblPr firstRow="1" firstCol="1" bandRow="1">
                <a:tableStyleId>{5C22544A-7EE6-4342-B048-85BDC9FD1C3A}</a:tableStyleId>
              </a:tblPr>
              <a:tblGrid>
                <a:gridCol w="1826639">
                  <a:extLst>
                    <a:ext uri="{9D8B030D-6E8A-4147-A177-3AD203B41FA5}">
                      <a16:colId xmlns:a16="http://schemas.microsoft.com/office/drawing/2014/main" val="3798481656"/>
                    </a:ext>
                  </a:extLst>
                </a:gridCol>
                <a:gridCol w="2397904">
                  <a:extLst>
                    <a:ext uri="{9D8B030D-6E8A-4147-A177-3AD203B41FA5}">
                      <a16:colId xmlns:a16="http://schemas.microsoft.com/office/drawing/2014/main" val="4102518011"/>
                    </a:ext>
                  </a:extLst>
                </a:gridCol>
                <a:gridCol w="1526900">
                  <a:extLst>
                    <a:ext uri="{9D8B030D-6E8A-4147-A177-3AD203B41FA5}">
                      <a16:colId xmlns:a16="http://schemas.microsoft.com/office/drawing/2014/main" val="812029698"/>
                    </a:ext>
                  </a:extLst>
                </a:gridCol>
              </a:tblGrid>
              <a:tr h="545990">
                <a:tc>
                  <a:txBody>
                    <a:bodyPr/>
                    <a:lstStyle/>
                    <a:p>
                      <a:pPr marL="0" marR="0" algn="ctr">
                        <a:lnSpc>
                          <a:spcPct val="150000"/>
                        </a:lnSpc>
                        <a:spcBef>
                          <a:spcPts val="0"/>
                        </a:spcBef>
                        <a:spcAft>
                          <a:spcPts val="0"/>
                        </a:spcAft>
                      </a:pPr>
                      <a:r>
                        <a:rPr lang="en-IN" sz="2400">
                          <a:effectLst/>
                        </a:rPr>
                        <a:t>Lane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88805695"/>
                  </a:ext>
                </a:extLst>
              </a:tr>
              <a:tr h="545990">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559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96018606"/>
                  </a:ext>
                </a:extLst>
              </a:tr>
              <a:tr h="545990">
                <a:tc>
                  <a:txBody>
                    <a:bodyPr/>
                    <a:lstStyle/>
                    <a:p>
                      <a:pPr marL="0" marR="0" algn="ctr">
                        <a:lnSpc>
                          <a:spcPct val="150000"/>
                        </a:lnSpc>
                        <a:spcBef>
                          <a:spcPts val="0"/>
                        </a:spcBef>
                        <a:spcAft>
                          <a:spcPts val="0"/>
                        </a:spcAft>
                      </a:pPr>
                      <a:r>
                        <a:rPr lang="en-IN" sz="2400">
                          <a:effectLst/>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417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0.74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28761804"/>
                  </a:ext>
                </a:extLst>
              </a:tr>
              <a:tr h="545990">
                <a:tc>
                  <a:txBody>
                    <a:bodyPr/>
                    <a:lstStyle/>
                    <a:p>
                      <a:pPr marL="0" marR="0" algn="ctr">
                        <a:lnSpc>
                          <a:spcPct val="150000"/>
                        </a:lnSpc>
                        <a:spcBef>
                          <a:spcPts val="0"/>
                        </a:spcBef>
                        <a:spcAft>
                          <a:spcPts val="0"/>
                        </a:spcAft>
                      </a:pPr>
                      <a:r>
                        <a:rPr lang="en-IN" sz="2400">
                          <a:effectLst/>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237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0.422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63325975"/>
                  </a:ext>
                </a:extLst>
              </a:tr>
              <a:tr h="545990">
                <a:tc>
                  <a:txBody>
                    <a:bodyPr/>
                    <a:lstStyle/>
                    <a:p>
                      <a:pPr marL="0" marR="0" algn="ctr">
                        <a:lnSpc>
                          <a:spcPct val="150000"/>
                        </a:lnSpc>
                        <a:spcBef>
                          <a:spcPts val="0"/>
                        </a:spcBef>
                        <a:spcAft>
                          <a:spcPts val="0"/>
                        </a:spcAft>
                      </a:pPr>
                      <a:r>
                        <a:rPr lang="en-IN" sz="2400">
                          <a:effectLst/>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1</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11650371"/>
                  </a:ext>
                </a:extLst>
              </a:tr>
            </a:tbl>
          </a:graphicData>
        </a:graphic>
      </p:graphicFrame>
    </p:spTree>
    <p:extLst>
      <p:ext uri="{BB962C8B-B14F-4D97-AF65-F5344CB8AC3E}">
        <p14:creationId xmlns:p14="http://schemas.microsoft.com/office/powerpoint/2010/main" val="1132035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04868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analysis</a:t>
            </a:r>
            <a:endParaRPr lang="en-GB" dirty="0">
              <a:latin typeface="Times New Roman" panose="02020603050405020304" pitchFamily="18" charset="0"/>
              <a:cs typeface="Times New Roman" panose="02020603050405020304" pitchFamily="18" charset="0"/>
            </a:endParaRPr>
          </a:p>
        </p:txBody>
      </p:sp>
      <p:sp>
        <p:nvSpPr>
          <p:cNvPr id="1048684" name="Content Placeholder 1048683"/>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share of vehicles among different lanes is depicted in the descriptive statistics.</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Because of smaller size, all the two-wheelers are found to follow lane-discipline.</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Also, it may be noted that there are significant number of cars which do not follow perfect lane-discipline.</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heavy vehicles tend to follow lane discipline and travel in the lanes away from the shoulder.</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A805-3A1F-48F6-B345-89CD0EB1039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0A0E785C-A287-4BFC-ACDA-2D0661FED075}"/>
              </a:ext>
            </a:extLst>
          </p:cNvPr>
          <p:cNvSpPr>
            <a:spLocks noGrp="1"/>
          </p:cNvSpPr>
          <p:nvPr>
            <p:ph idx="1"/>
          </p:nvPr>
        </p:nvSpPr>
        <p:spPr/>
        <p:txBody>
          <a:bodyPr>
            <a:normAutofit lnSpcReduction="10000"/>
          </a:bodyPr>
          <a:lstStyle/>
          <a:p>
            <a:pPr marL="342900" marR="0" lvl="0" indent="-342900">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lane discipline is concerned, two-wheelers 97.1%, 78.5%, 93.7%, 65.6%, three-wheeler 84.8%,100%, 96%, 61.4%, four-wheeler 94.9%, 70%, 58.7%, 55.3%, Heavy Good Vehicles 10.7%, 7.4%, 15.7%, 28.3% at Boyapalem,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Ghambiram</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Jonnada, Police Barracks respectively follow the lane discipline.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Lane Utilization Factors at Boyapalem breaks down to 0.8, 0.562, 0.515,1 and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Ghambiram</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0.75, 1, 1, 0.81, 0.97, 0.65, at Jonnada the LUF is 0.93, 0.35, 0.44, 1 and at Police Barracks 0.99, 0.74, 0.422, 1 at lanes 1, 2, 3 and 4 (5 and 6 lanes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Ghambiram</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respectively.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269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4D56-B959-4C32-80E6-01FB65FFB6F5}"/>
              </a:ext>
            </a:extLst>
          </p:cNvPr>
          <p:cNvSpPr>
            <a:spLocks noGrp="1"/>
          </p:cNvSpPr>
          <p:nvPr>
            <p:ph type="title"/>
          </p:nvPr>
        </p:nvSpPr>
        <p:spPr>
          <a:xfrm>
            <a:off x="838200" y="365125"/>
            <a:ext cx="10515600" cy="973345"/>
          </a:xfrm>
        </p:spPr>
        <p:txBody>
          <a:bodyPr>
            <a:normAutofit/>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2AEA0A90-AD29-4B9B-BFB1-B4CF31C3BB59}"/>
              </a:ext>
            </a:extLst>
          </p:cNvPr>
          <p:cNvSpPr>
            <a:spLocks noGrp="1"/>
          </p:cNvSpPr>
          <p:nvPr>
            <p:ph idx="1"/>
          </p:nvPr>
        </p:nvSpPr>
        <p:spPr>
          <a:xfrm>
            <a:off x="838200" y="1338470"/>
            <a:ext cx="10515600" cy="4838493"/>
          </a:xfrm>
        </p:spPr>
        <p:txBody>
          <a:bodyPr>
            <a:normAutofit lnSpcReduction="10000"/>
          </a:bodyPr>
          <a:lstStyle/>
          <a:p>
            <a:pPr marL="0" indent="0">
              <a:buNone/>
            </a:pPr>
            <a:r>
              <a:rPr lang="en-IN" sz="2000" dirty="0">
                <a:effectLst/>
                <a:latin typeface="Times New Roman" panose="02020603050405020304" pitchFamily="18" charset="0"/>
                <a:ea typeface="Times New Roman" panose="02020603050405020304" pitchFamily="18" charset="0"/>
              </a:rPr>
              <a:t>The following are the important findings of the study: </a:t>
            </a:r>
          </a:p>
          <a:p>
            <a:pPr marL="342900" marR="0" lvl="0" indent="-342900">
              <a:lnSpc>
                <a:spcPct val="150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Because of smaller size, all the two-wheelers are found to follow lane-discipline. In a single designated lane, the parallel movement of two two-wheelers was observed simultaneously, which may be possible only by virtue of their smaller size.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is observed that there are significant number of cars, three-wheelers and heavy vehicles which do not follow perfect lane-discipline. But, this observed degree of lane based vehicle movement is relatively different as compared to the other multilane roads (National Highways, urban arterial roads, etc.) in India.</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is also found that the proportion of cars linearly decreases from median side lane to shoulder side lane i.e. from lane-1 to lane-4, whereas the proportion for two-wheelers, three-wheelers, trucks and buses linearly increases from lane-1 to lane-4.</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18895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0DE81-9E34-4ABA-9174-67F4B6B5B381}"/>
              </a:ext>
            </a:extLst>
          </p:cNvPr>
          <p:cNvSpPr>
            <a:spLocks noGrp="1"/>
          </p:cNvSpPr>
          <p:nvPr>
            <p:ph idx="1"/>
          </p:nvPr>
        </p:nvSpPr>
        <p:spPr>
          <a:xfrm>
            <a:off x="838200" y="662609"/>
            <a:ext cx="10515600" cy="5514354"/>
          </a:xfrm>
        </p:spPr>
        <p:txBody>
          <a:bodyPr>
            <a:normAutofit fontScale="92500" lnSpcReduction="10000"/>
          </a:bodyPr>
          <a:lstStyle/>
          <a:p>
            <a:pPr marL="0" indent="0">
              <a:lnSpc>
                <a:spcPct val="100000"/>
              </a:lnSpc>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4. It is found that the median-side lane is occupied most of the times by cars and the shoulder side lane is occupied by two-wheelers and heavy vehicles most of the times. This may be attributed to the faster movement of cars over relatively slow moving vehicles like two-wheelers, bus and trucks.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5. It is observed that at all the selected locations heavy good vehicles especially trucks have shown (more than 80%) non-disciplinary behaviour. This may be attributed to the fact that most of the Indian truck drivers are unaware and negligent of the general traffic rules and regulations.</a:t>
            </a:r>
          </a:p>
          <a:p>
            <a:pPr marL="0" indent="0">
              <a:lnSpc>
                <a:spcPct val="100000"/>
              </a:lnSpc>
              <a:buNone/>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6. In urban locations like Boyapalem, Jonnada proper lane utilisation by all vehicle categories is achieved and there is future scope for development of better transport facilities such as improved public transportation, further urban arterial road development etc.  </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0000"/>
              </a:lnSpc>
              <a:spcBef>
                <a:spcPts val="0"/>
              </a:spcBef>
              <a:spcAft>
                <a:spcPts val="0"/>
              </a:spcAft>
              <a:buNone/>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results of the present study may be useful for getting a better understanding of lane usage at aggregate level. The results may be also useful by formulating an analysis framework for vehicle lateral placement and vehicle movement components in traffic simulation model for multilane urban roads with high speeds.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5153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Rectangle 1"/>
          <p:cNvSpPr/>
          <p:nvPr/>
        </p:nvSpPr>
        <p:spPr>
          <a:xfrm>
            <a:off x="4219524" y="2967335"/>
            <a:ext cx="3865879" cy="993140"/>
          </a:xfrm>
          <a:prstGeom prst="rect">
            <a:avLst/>
          </a:prstGeom>
          <a:noFill/>
        </p:spPr>
        <p:txBody>
          <a:bodyPr wrap="non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Objective</a:t>
            </a:r>
            <a:endParaRPr lang="en-IN" dirty="0"/>
          </a:p>
        </p:txBody>
      </p:sp>
      <p:sp>
        <p:nvSpPr>
          <p:cNvPr id="1048607" name="Content Placeholder 2"/>
          <p:cNvSpPr>
            <a:spLocks noGrp="1"/>
          </p:cNvSpPr>
          <p:nvPr>
            <p:ph idx="1"/>
          </p:nvPr>
        </p:nvSpPr>
        <p:spPr>
          <a:xfrm>
            <a:off x="2674561" y="1690688"/>
            <a:ext cx="7796540" cy="3997828"/>
          </a:xfrm>
        </p:spPr>
        <p:txBody>
          <a:bodyPr anchor="ctr">
            <a:normAutofit/>
          </a:bodyPr>
          <a:lstStyle/>
          <a:p>
            <a:r>
              <a:rPr lang="en-US" sz="2400" b="0" i="0" dirty="0">
                <a:effectLst/>
                <a:latin typeface="Times New Roman" panose="02020603050405020304" pitchFamily="18" charset="0"/>
                <a:cs typeface="Times New Roman" panose="02020603050405020304" pitchFamily="18" charset="0"/>
              </a:rPr>
              <a:t>To study lane discipline and lane utilization behavior for different categories of vehicles on various national highways.</a:t>
            </a:r>
          </a:p>
          <a:p>
            <a:r>
              <a:rPr lang="en-US" sz="2400" b="0" i="0" dirty="0">
                <a:effectLst/>
                <a:latin typeface="Times New Roman" panose="02020603050405020304" pitchFamily="18" charset="0"/>
                <a:cs typeface="Times New Roman" panose="02020603050405020304" pitchFamily="18" charset="0"/>
              </a:rPr>
              <a:t>To compare th</a:t>
            </a:r>
            <a:r>
              <a:rPr lang="en-US" sz="2400" dirty="0">
                <a:latin typeface="Times New Roman" panose="02020603050405020304" pitchFamily="18" charset="0"/>
                <a:cs typeface="Times New Roman" panose="02020603050405020304" pitchFamily="18" charset="0"/>
              </a:rPr>
              <a:t>e results of lane utilization factors for different lanes and vehicles observed on the road.</a:t>
            </a:r>
            <a:endParaRPr lang="en-US" sz="2400" b="0" i="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model lane utilization using parameters like classified traffic volume and average stream speed for prevailing roadway and traffic conditions on the selected area of study.</a:t>
            </a:r>
            <a:endParaRPr lang="en-US" sz="24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Scope</a:t>
            </a:r>
            <a:br>
              <a:rPr lang="en-US" dirty="0"/>
            </a:br>
            <a:r>
              <a:rPr lang="en-US" dirty="0"/>
              <a:t>        </a:t>
            </a:r>
            <a:endParaRPr lang="en-IN" dirty="0"/>
          </a:p>
        </p:txBody>
      </p:sp>
      <p:sp>
        <p:nvSpPr>
          <p:cNvPr id="1048609" name="Content Placeholder 2"/>
          <p:cNvSpPr>
            <a:spLocks noGrp="1"/>
          </p:cNvSpPr>
          <p:nvPr>
            <p:ph idx="1"/>
          </p:nvPr>
        </p:nvSpPr>
        <p:spPr>
          <a:xfrm>
            <a:off x="2459834" y="1576987"/>
            <a:ext cx="7796540" cy="399782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For this purpose, two locations each in the districts of Vizianagaram and Visakhapatnam along the highways NH-16, NH-26 have been considered.</a:t>
            </a:r>
          </a:p>
          <a:p>
            <a:pPr marL="0" indent="0">
              <a:buNone/>
            </a:pPr>
            <a:r>
              <a:rPr lang="en-US" sz="2400" dirty="0">
                <a:latin typeface="Times New Roman" panose="02020603050405020304" pitchFamily="18" charset="0"/>
                <a:cs typeface="Times New Roman" panose="02020603050405020304" pitchFamily="18" charset="0"/>
              </a:rPr>
              <a:t>The locations taken for the study are </a:t>
            </a:r>
            <a:r>
              <a:rPr lang="en-US" sz="2400" dirty="0" err="1">
                <a:latin typeface="Times New Roman" panose="02020603050405020304" pitchFamily="18" charset="0"/>
                <a:cs typeface="Times New Roman" panose="02020603050405020304" pitchFamily="18" charset="0"/>
              </a:rPr>
              <a:t>Boyapalem</a:t>
            </a:r>
            <a:r>
              <a:rPr lang="en-US" sz="2400" dirty="0">
                <a:latin typeface="Times New Roman" panose="02020603050405020304" pitchFamily="18" charset="0"/>
                <a:cs typeface="Times New Roman" panose="02020603050405020304" pitchFamily="18" charset="0"/>
              </a:rPr>
              <a:t>(NH-16,VSP), </a:t>
            </a:r>
            <a:r>
              <a:rPr lang="en-US" sz="2400" dirty="0" err="1">
                <a:latin typeface="Times New Roman" panose="02020603050405020304" pitchFamily="18" charset="0"/>
                <a:cs typeface="Times New Roman" panose="02020603050405020304" pitchFamily="18" charset="0"/>
              </a:rPr>
              <a:t>Ghambiram</a:t>
            </a:r>
            <a:r>
              <a:rPr lang="en-US" sz="2400" dirty="0">
                <a:latin typeface="Times New Roman" panose="02020603050405020304" pitchFamily="18" charset="0"/>
                <a:cs typeface="Times New Roman" panose="02020603050405020304" pitchFamily="18" charset="0"/>
              </a:rPr>
              <a:t>(NH-16,VSP), </a:t>
            </a:r>
            <a:r>
              <a:rPr lang="en-US" sz="2400" dirty="0" err="1">
                <a:latin typeface="Times New Roman" panose="02020603050405020304" pitchFamily="18" charset="0"/>
                <a:cs typeface="Times New Roman" panose="02020603050405020304" pitchFamily="18" charset="0"/>
              </a:rPr>
              <a:t>Jonnada</a:t>
            </a:r>
            <a:r>
              <a:rPr lang="en-US" sz="2400" dirty="0">
                <a:latin typeface="Times New Roman" panose="02020603050405020304" pitchFamily="18" charset="0"/>
                <a:cs typeface="Times New Roman" panose="02020603050405020304" pitchFamily="18" charset="0"/>
              </a:rPr>
              <a:t>(NH-26,VZM), Police barracks area(NH-26,VZM).</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different vehicle categories considered for the study are car, two-wheeler, three-wheeler, heavy good vehicle (i.e. bus and trucks).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Broad area of work</a:t>
            </a:r>
            <a:br>
              <a:rPr lang="en-US" dirty="0"/>
            </a:br>
            <a:endParaRPr lang="en-IN" dirty="0"/>
          </a:p>
        </p:txBody>
      </p:sp>
      <p:sp>
        <p:nvSpPr>
          <p:cNvPr id="1048611" name="Content Placeholder 2"/>
          <p:cNvSpPr>
            <a:spLocks noGrp="1"/>
          </p:cNvSpPr>
          <p:nvPr>
            <p:ph idx="1"/>
          </p:nvPr>
        </p:nvSpPr>
        <p:spPr>
          <a:xfrm>
            <a:off x="2429435" y="1317813"/>
            <a:ext cx="7764186" cy="4005991"/>
          </a:xfrm>
        </p:spPr>
        <p:txBody>
          <a:bodyPr anchor="ctr">
            <a:normAutofit/>
          </a:bodyPr>
          <a:lstStyle/>
          <a:p>
            <a:pPr algn="just"/>
            <a:r>
              <a:rPr lang="en-US" sz="2400" dirty="0">
                <a:latin typeface="Times New Roman" panose="02020603050405020304" pitchFamily="18" charset="0"/>
                <a:cs typeface="Times New Roman" panose="02020603050405020304" pitchFamily="18" charset="0"/>
              </a:rPr>
              <a:t>The project falls under the category of Transportation planning, a subset of civil engineering where the modelling for multi-lane roads can be done using lane utilization factors.</a:t>
            </a:r>
          </a:p>
          <a:p>
            <a:pPr algn="just"/>
            <a:r>
              <a:rPr lang="en-US" sz="2400" dirty="0">
                <a:latin typeface="Times New Roman" panose="02020603050405020304" pitchFamily="18" charset="0"/>
                <a:cs typeface="Times New Roman" panose="02020603050405020304" pitchFamily="18" charset="0"/>
              </a:rPr>
              <a:t>The lane utilization factor,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LU</a:t>
            </a:r>
            <a:r>
              <a:rPr lang="en-US" sz="2400" dirty="0">
                <a:latin typeface="Times New Roman" panose="02020603050405020304" pitchFamily="18" charset="0"/>
                <a:cs typeface="Times New Roman" panose="02020603050405020304" pitchFamily="18" charset="0"/>
              </a:rPr>
              <a:t>, is defined as the ratio of the average volume per lane to the volume in the heaviest used lane.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Broad area of work</a:t>
            </a:r>
            <a:br>
              <a:rPr lang="en-US" dirty="0"/>
            </a:br>
            <a:endParaRPr lang="en-IN" dirty="0"/>
          </a:p>
        </p:txBody>
      </p:sp>
      <p:sp>
        <p:nvSpPr>
          <p:cNvPr id="1048599" name="Content Placeholder 2"/>
          <p:cNvSpPr>
            <a:spLocks noGrp="1"/>
          </p:cNvSpPr>
          <p:nvPr>
            <p:ph idx="1"/>
          </p:nvPr>
        </p:nvSpPr>
        <p:spPr>
          <a:xfrm>
            <a:off x="2531552" y="1346670"/>
            <a:ext cx="7796540" cy="3997828"/>
          </a:xfrm>
        </p:spPr>
        <p:txBody>
          <a:bodyPr anchor="ctr">
            <a:normAutofit/>
          </a:bodyPr>
          <a:lstStyle/>
          <a:p>
            <a:pPr algn="just"/>
            <a:r>
              <a:rPr lang="en-US" sz="2400" dirty="0">
                <a:latin typeface="Times New Roman" panose="02020603050405020304" pitchFamily="18" charset="0"/>
                <a:cs typeface="Times New Roman" panose="02020603050405020304" pitchFamily="18" charset="0"/>
              </a:rPr>
              <a:t>The traffic data is collected and analyzed considering the lane utilization, flow rates, classified volume count, speed of individual vehicle along with stream speeds and its composition is used to explain lane-wise lane usage behavior.</a:t>
            </a:r>
          </a:p>
          <a:p>
            <a:pPr algn="just"/>
            <a:r>
              <a:rPr lang="en-US" sz="2400" dirty="0">
                <a:latin typeface="Times New Roman" panose="02020603050405020304" pitchFamily="18" charset="0"/>
                <a:cs typeface="Times New Roman" panose="02020603050405020304" pitchFamily="18" charset="0"/>
              </a:rPr>
              <a:t>A comparative evaluation of lane distribution for each lane and each vehicle category will be presented in the form of pie charts and bar charts.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430306" y="161365"/>
            <a:ext cx="4531659" cy="1325563"/>
          </a:xfrm>
        </p:spPr>
        <p:txBody>
          <a:bodyPr/>
          <a:lstStyle/>
          <a:p>
            <a:pPr algn="just"/>
            <a:r>
              <a:rPr lang="en-IN" dirty="0">
                <a:latin typeface="Times New Roman" panose="02020603050405020304" pitchFamily="18" charset="0"/>
                <a:cs typeface="Times New Roman" panose="02020603050405020304" pitchFamily="18" charset="0"/>
              </a:rPr>
              <a:t>Literature review</a:t>
            </a:r>
          </a:p>
        </p:txBody>
      </p:sp>
      <p:sp>
        <p:nvSpPr>
          <p:cNvPr id="1048596" name="Content Placeholder 2"/>
          <p:cNvSpPr>
            <a:spLocks noGrp="1"/>
          </p:cNvSpPr>
          <p:nvPr>
            <p:ph idx="1"/>
          </p:nvPr>
        </p:nvSpPr>
        <p:spPr>
          <a:xfrm>
            <a:off x="1404730" y="1364974"/>
            <a:ext cx="8733183" cy="4625178"/>
          </a:xfrm>
        </p:spPr>
        <p:txBody>
          <a:bodyPr anchor="ctr">
            <a:normAutofit fontScale="99167"/>
          </a:bodyPr>
          <a:lstStyle/>
          <a:p>
            <a:pPr marL="0" indent="0" algn="just">
              <a:buNone/>
            </a:pPr>
            <a:r>
              <a:rPr lang="en-US" sz="2400" b="1" dirty="0">
                <a:latin typeface="Times New Roman" panose="02020603050405020304" pitchFamily="18" charset="0"/>
                <a:cs typeface="Times New Roman" panose="02020603050405020304" pitchFamily="18" charset="0"/>
              </a:rPr>
              <a:t>Lane-Distribution Models and Related Effects on the Capacity for a Three-Lane Freeway Section: Case Study in Italy</a:t>
            </a:r>
          </a:p>
          <a:p>
            <a:pPr algn="just"/>
            <a:r>
              <a:rPr lang="en-US" sz="2200" dirty="0">
                <a:latin typeface="Times New Roman" panose="02020603050405020304" pitchFamily="18" charset="0"/>
                <a:cs typeface="Times New Roman" panose="02020603050405020304" pitchFamily="18" charset="0"/>
              </a:rPr>
              <a:t>One of the first studies on the lane distribution for multi-lane carriageways was that by the US Public Roads Administration (</a:t>
            </a:r>
            <a:r>
              <a:rPr lang="en-US" sz="2200" dirty="0" err="1">
                <a:latin typeface="Times New Roman" panose="02020603050405020304" pitchFamily="18" charset="0"/>
                <a:cs typeface="Times New Roman" panose="02020603050405020304" pitchFamily="18" charset="0"/>
              </a:rPr>
              <a:t>Normann</a:t>
            </a:r>
            <a:r>
              <a:rPr lang="en-US" sz="2200" dirty="0">
                <a:latin typeface="Times New Roman" panose="02020603050405020304" pitchFamily="18" charset="0"/>
                <a:cs typeface="Times New Roman" panose="02020603050405020304" pitchFamily="18" charset="0"/>
              </a:rPr>
              <a:t>, 1942). In these studies, the non-homogeneous use of a multilane road was highlighted, along with the observation that the percentage of use of the shoulder lane  was inversely proportional to the total flow. </a:t>
            </a:r>
          </a:p>
          <a:p>
            <a:pPr algn="just"/>
            <a:r>
              <a:rPr lang="en-US" sz="2200" dirty="0">
                <a:latin typeface="Times New Roman" panose="02020603050405020304" pitchFamily="18" charset="0"/>
                <a:cs typeface="Times New Roman" panose="02020603050405020304" pitchFamily="18" charset="0"/>
              </a:rPr>
              <a:t>With increasing flow, vehicles seemed to prefer the middle or median lanes. The first multiple regression models were proposed in these studies to fit the functional formulation of lane use percentage, known as Lane Flow Ratio (LFR).</a:t>
            </a:r>
            <a:endParaRPr lang="en-US"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4"/>
          <p:cNvSpPr>
            <a:spLocks noGrp="1"/>
          </p:cNvSpPr>
          <p:nvPr>
            <p:ph type="title"/>
          </p:nvPr>
        </p:nvSpPr>
        <p:spPr>
          <a:xfrm>
            <a:off x="555063" y="341159"/>
            <a:ext cx="7958331" cy="1077229"/>
          </a:xfrm>
        </p:spPr>
        <p:txBody>
          <a:bodyPr/>
          <a:lstStyle/>
          <a:p>
            <a:pPr algn="just"/>
            <a:r>
              <a:rPr lang="en-IN" dirty="0">
                <a:latin typeface="Times New Roman" panose="02020603050405020304" pitchFamily="18" charset="0"/>
                <a:cs typeface="Times New Roman" panose="02020603050405020304" pitchFamily="18" charset="0"/>
              </a:rPr>
              <a:t>Literature review</a:t>
            </a:r>
          </a:p>
        </p:txBody>
      </p:sp>
      <p:sp>
        <p:nvSpPr>
          <p:cNvPr id="1048587" name="Content Placeholder 2"/>
          <p:cNvSpPr>
            <a:spLocks noGrp="1"/>
          </p:cNvSpPr>
          <p:nvPr>
            <p:ph idx="1"/>
          </p:nvPr>
        </p:nvSpPr>
        <p:spPr>
          <a:xfrm>
            <a:off x="1703134" y="645960"/>
            <a:ext cx="8547192" cy="4491548"/>
          </a:xfrm>
        </p:spPr>
        <p:txBody>
          <a:bodyPr>
            <a:normAutofit fontScale="25000" lnSpcReduction="20000"/>
          </a:bodyPr>
          <a:lstStyle/>
          <a:p>
            <a:pPr marL="0" indent="0" algn="just">
              <a:buNone/>
            </a:pPr>
            <a:endParaRPr lang="en-US" sz="8000" b="0" i="0" dirty="0">
              <a:effectLst/>
              <a:latin typeface="Times New Roman" panose="02020603050405020304" pitchFamily="18" charset="0"/>
              <a:cs typeface="Times New Roman" panose="02020603050405020304" pitchFamily="18" charset="0"/>
            </a:endParaRPr>
          </a:p>
          <a:p>
            <a:pPr marL="0" indent="0" algn="just">
              <a:buNone/>
            </a:pPr>
            <a:endParaRPr lang="en-US" sz="8000" dirty="0">
              <a:latin typeface="Times New Roman" panose="02020603050405020304" pitchFamily="18" charset="0"/>
              <a:cs typeface="Times New Roman" panose="02020603050405020304" pitchFamily="18" charset="0"/>
            </a:endParaRPr>
          </a:p>
          <a:p>
            <a:pPr marL="0" indent="0" algn="just">
              <a:buNone/>
            </a:pPr>
            <a:endParaRPr lang="en-US" sz="8000" b="0" i="0" dirty="0">
              <a:effectLst/>
              <a:latin typeface="Times New Roman" panose="02020603050405020304" pitchFamily="18" charset="0"/>
              <a:cs typeface="Times New Roman" panose="02020603050405020304" pitchFamily="18" charset="0"/>
            </a:endParaRPr>
          </a:p>
          <a:p>
            <a:pPr marL="0" indent="0" algn="just">
              <a:buNone/>
            </a:pPr>
            <a:r>
              <a:rPr lang="en-US" sz="9600" b="1" dirty="0">
                <a:latin typeface="Times New Roman" panose="02020603050405020304" pitchFamily="18" charset="0"/>
                <a:cs typeface="Times New Roman" panose="02020603050405020304" pitchFamily="18" charset="0"/>
              </a:rPr>
              <a:t>S</a:t>
            </a:r>
            <a:r>
              <a:rPr lang="en-US" sz="9600" b="1" i="0" dirty="0">
                <a:effectLst/>
                <a:latin typeface="Times New Roman" panose="02020603050405020304" pitchFamily="18" charset="0"/>
                <a:cs typeface="Times New Roman" panose="02020603050405020304" pitchFamily="18" charset="0"/>
              </a:rPr>
              <a:t>tudy of Lane </a:t>
            </a:r>
            <a:r>
              <a:rPr lang="en-US" sz="9600" b="1" dirty="0">
                <a:latin typeface="Times New Roman" panose="02020603050405020304" pitchFamily="18" charset="0"/>
                <a:cs typeface="Times New Roman" panose="02020603050405020304" pitchFamily="18" charset="0"/>
              </a:rPr>
              <a:t>U</a:t>
            </a:r>
            <a:r>
              <a:rPr lang="en-US" sz="9600" b="1" i="0" dirty="0">
                <a:effectLst/>
                <a:latin typeface="Times New Roman" panose="02020603050405020304" pitchFamily="18" charset="0"/>
                <a:cs typeface="Times New Roman" panose="02020603050405020304" pitchFamily="18" charset="0"/>
              </a:rPr>
              <a:t>tilization </a:t>
            </a:r>
            <a:r>
              <a:rPr lang="en-US" sz="9600" b="1" dirty="0">
                <a:latin typeface="Times New Roman" panose="02020603050405020304" pitchFamily="18" charset="0"/>
                <a:cs typeface="Times New Roman" panose="02020603050405020304" pitchFamily="18" charset="0"/>
              </a:rPr>
              <a:t>on</a:t>
            </a:r>
            <a:r>
              <a:rPr lang="en-US" sz="9600" b="1" i="0" dirty="0">
                <a:effectLst/>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D</a:t>
            </a:r>
            <a:r>
              <a:rPr lang="en-US" sz="9600" b="1" i="0" dirty="0">
                <a:effectLst/>
                <a:latin typeface="Times New Roman" panose="02020603050405020304" pitchFamily="18" charset="0"/>
                <a:cs typeface="Times New Roman" panose="02020603050405020304" pitchFamily="18" charset="0"/>
              </a:rPr>
              <a:t>elhi-</a:t>
            </a:r>
            <a:r>
              <a:rPr lang="en-US" sz="9600" b="1" dirty="0" err="1">
                <a:latin typeface="Times New Roman" panose="02020603050405020304" pitchFamily="18" charset="0"/>
                <a:cs typeface="Times New Roman" panose="02020603050405020304" pitchFamily="18" charset="0"/>
              </a:rPr>
              <a:t>G</a:t>
            </a:r>
            <a:r>
              <a:rPr lang="en-US" sz="9600" b="1" i="0" dirty="0" err="1">
                <a:effectLst/>
                <a:latin typeface="Times New Roman" panose="02020603050405020304" pitchFamily="18" charset="0"/>
                <a:cs typeface="Times New Roman" panose="02020603050405020304" pitchFamily="18" charset="0"/>
              </a:rPr>
              <a:t>urgoan</a:t>
            </a:r>
            <a:r>
              <a:rPr lang="en-US" sz="9600" b="1" i="0" dirty="0">
                <a:effectLst/>
                <a:latin typeface="Times New Roman" panose="02020603050405020304" pitchFamily="18" charset="0"/>
                <a:cs typeface="Times New Roman" panose="02020603050405020304" pitchFamily="18" charset="0"/>
              </a:rPr>
              <a:t> expressway by Sagar </a:t>
            </a:r>
            <a:r>
              <a:rPr lang="en-US" sz="9600" b="1" i="0" dirty="0" err="1">
                <a:effectLst/>
                <a:latin typeface="Times New Roman" panose="02020603050405020304" pitchFamily="18" charset="0"/>
                <a:cs typeface="Times New Roman" panose="02020603050405020304" pitchFamily="18" charset="0"/>
              </a:rPr>
              <a:t>Kurle</a:t>
            </a:r>
            <a:r>
              <a:rPr lang="en-US" sz="9600" b="1" i="0" dirty="0">
                <a:effectLst/>
                <a:latin typeface="Times New Roman" panose="02020603050405020304" pitchFamily="18" charset="0"/>
                <a:cs typeface="Times New Roman" panose="02020603050405020304" pitchFamily="18" charset="0"/>
              </a:rPr>
              <a:t>, Krishna Nikhil Sumanth </a:t>
            </a:r>
            <a:r>
              <a:rPr lang="en-US" sz="9600" b="1" i="0" dirty="0" err="1">
                <a:effectLst/>
                <a:latin typeface="Times New Roman" panose="02020603050405020304" pitchFamily="18" charset="0"/>
                <a:cs typeface="Times New Roman" panose="02020603050405020304" pitchFamily="18" charset="0"/>
              </a:rPr>
              <a:t>Behara</a:t>
            </a:r>
            <a:r>
              <a:rPr lang="en-US" sz="9600" b="1" i="0" dirty="0">
                <a:effectLst/>
                <a:latin typeface="Times New Roman" panose="02020603050405020304" pitchFamily="18" charset="0"/>
                <a:cs typeface="Times New Roman" panose="02020603050405020304" pitchFamily="18" charset="0"/>
              </a:rPr>
              <a:t>, J. Rajendra Prasad, </a:t>
            </a:r>
            <a:r>
              <a:rPr lang="en-IN" sz="9600" b="1" dirty="0" err="1">
                <a:latin typeface="Times New Roman" panose="02020603050405020304" pitchFamily="18" charset="0"/>
                <a:cs typeface="Times New Roman" panose="02020603050405020304" pitchFamily="18" charset="0"/>
              </a:rPr>
              <a:t>Shriniwas</a:t>
            </a:r>
            <a:r>
              <a:rPr lang="en-IN" sz="9600" b="1" dirty="0">
                <a:latin typeface="Times New Roman" panose="02020603050405020304" pitchFamily="18" charset="0"/>
                <a:cs typeface="Times New Roman" panose="02020603050405020304" pitchFamily="18" charset="0"/>
              </a:rPr>
              <a:t> Shrikant </a:t>
            </a:r>
            <a:r>
              <a:rPr lang="en-IN" sz="9600" b="1" dirty="0" err="1">
                <a:latin typeface="Times New Roman" panose="02020603050405020304" pitchFamily="18" charset="0"/>
                <a:cs typeface="Times New Roman" panose="02020603050405020304" pitchFamily="18" charset="0"/>
              </a:rPr>
              <a:t>Arkatkar</a:t>
            </a:r>
            <a:r>
              <a:rPr lang="en-IN" sz="9600" b="1" dirty="0">
                <a:latin typeface="Times New Roman" panose="02020603050405020304" pitchFamily="18" charset="0"/>
                <a:cs typeface="Times New Roman" panose="02020603050405020304" pitchFamily="18" charset="0"/>
              </a:rPr>
              <a:t>, Published on December 2016</a:t>
            </a:r>
            <a:endParaRPr lang="en-IN" sz="9600" b="1" i="0" dirty="0">
              <a:effectLst/>
              <a:latin typeface="Times New Roman" panose="02020603050405020304" pitchFamily="18" charset="0"/>
              <a:cs typeface="Times New Roman" panose="02020603050405020304" pitchFamily="18" charset="0"/>
            </a:endParaRPr>
          </a:p>
          <a:p>
            <a:pPr algn="just"/>
            <a:r>
              <a:rPr lang="en-US" sz="9600" b="0" i="0" dirty="0">
                <a:effectLst/>
                <a:latin typeface="Times New Roman" panose="02020603050405020304" pitchFamily="18" charset="0"/>
                <a:cs typeface="Times New Roman" panose="02020603050405020304" pitchFamily="18" charset="0"/>
              </a:rPr>
              <a:t>The lane utilization is affected by several factors such as vehicle composition, traffic flow rate and vehicular speeds. In the present study, eight hours of video graphic data was collected from a road stretch on Delhi-Gurgaon Expressway, incorporating both peak and off peak hours.</a:t>
            </a:r>
            <a:endParaRPr lang="en-IN" sz="9600" dirty="0">
              <a:solidFill>
                <a:srgbClr val="111111"/>
              </a:solidFill>
              <a:latin typeface="Times New Roman" panose="02020603050405020304" pitchFamily="18" charset="0"/>
              <a:cs typeface="Times New Roman" panose="02020603050405020304" pitchFamily="18" charset="0"/>
            </a:endParaRPr>
          </a:p>
          <a:p>
            <a:pPr algn="just"/>
            <a:r>
              <a:rPr lang="en-US" sz="9600" b="0" i="0" dirty="0">
                <a:effectLst/>
                <a:latin typeface="Times New Roman" panose="02020603050405020304" pitchFamily="18" charset="0"/>
                <a:cs typeface="Times New Roman" panose="02020603050405020304" pitchFamily="18" charset="0"/>
              </a:rPr>
              <a:t>The results of the present study in the form of lane utilization and lane discipline behavior by different vehicle types may help in differentiating the characteristics of traffic on expressways in relation to the other roads in India. It may be also helpful to refine the microscopic simulation models and its parameters in order to validate them at micro-level, under traffic conditions prevailing on Delhi-Gurgaon Expressway.</a:t>
            </a:r>
          </a:p>
          <a:p>
            <a:pPr algn="just"/>
            <a:endParaRPr lang="en-US" sz="7200" b="0" i="0" dirty="0">
              <a:effectLst/>
              <a:latin typeface="Times New Roman" panose="02020603050405020304" pitchFamily="18" charset="0"/>
              <a:cs typeface="Times New Roman" panose="02020603050405020304" pitchFamily="18" charset="0"/>
            </a:endParaRPr>
          </a:p>
          <a:p>
            <a:endParaRPr lang="en-US" b="0" i="0" dirty="0">
              <a:effectLst/>
              <a:latin typeface="Roboto" panose="02000000000000000000" pitchFamily="2" charset="0"/>
            </a:endParaRPr>
          </a:p>
          <a:p>
            <a:pPr marL="0" indent="0">
              <a:buNone/>
            </a:pPr>
            <a:endParaRPr lang="en-US" b="0" i="0" dirty="0">
              <a:effectLst/>
              <a:latin typeface="Roboto" panose="020B0604020202020204" pitchFamily="2" charset="0"/>
            </a:endParaRPr>
          </a:p>
          <a:p>
            <a:pPr marL="0" indent="0">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1892</Words>
  <Application>Microsoft Office PowerPoint</Application>
  <PresentationFormat>Widescreen</PresentationFormat>
  <Paragraphs>289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Roboto</vt:lpstr>
      <vt:lpstr>Times New Roman</vt:lpstr>
      <vt:lpstr>Office Theme</vt:lpstr>
      <vt:lpstr> A STUDY ON LANE UTILIZATION </vt:lpstr>
      <vt:lpstr>Table of contents</vt:lpstr>
      <vt:lpstr>Problem statement</vt:lpstr>
      <vt:lpstr>Objective</vt:lpstr>
      <vt:lpstr>Scope         </vt:lpstr>
      <vt:lpstr>Broad area of work </vt:lpstr>
      <vt:lpstr>Broad area of work </vt:lpstr>
      <vt:lpstr>Literature review</vt:lpstr>
      <vt:lpstr>Literature review</vt:lpstr>
      <vt:lpstr>Literature review</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on lane distribution of different categories of vehicles collected on the area of work: Jonnada. </vt:lpstr>
      <vt:lpstr>PowerPoint Presentation</vt:lpstr>
      <vt:lpstr>PowerPoint Presentation</vt:lpstr>
      <vt:lpstr>PowerPoint Presentation</vt:lpstr>
      <vt:lpstr>PowerPoint Presentation</vt:lpstr>
      <vt:lpstr>Data on lane distribution of different categories of vehicles collected on the area of work: Police barracks.</vt:lpstr>
      <vt:lpstr>PowerPoint Presentation</vt:lpstr>
      <vt:lpstr>PowerPoint Presentation</vt:lpstr>
      <vt:lpstr>PowerPoint Presentation</vt:lpstr>
      <vt:lpstr>PowerPoint Presentation</vt:lpstr>
      <vt:lpstr>PowerPoint Presentation</vt:lpstr>
      <vt:lpstr>Data analysis</vt:lpstr>
      <vt:lpstr>Results</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kota</dc:creator>
  <cp:lastModifiedBy>Abhishekh Kumar Kundrapu</cp:lastModifiedBy>
  <cp:revision>72</cp:revision>
  <dcterms:created xsi:type="dcterms:W3CDTF">2022-02-24T07:48:27Z</dcterms:created>
  <dcterms:modified xsi:type="dcterms:W3CDTF">2022-06-11T03:45:19Z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871cad71e22347178fb119e2310fb314</vt:lpwstr>
  </property>
  <property fmtid="{D5CDD505-2E9C-101B-9397-08002B2CF9AE}" pid="3" name="MSIP_Label_a0819fa7-4367-4500-ba88-dd630d977609_Enabled">
    <vt:lpwstr>true</vt:lpwstr>
  </property>
  <property fmtid="{D5CDD505-2E9C-101B-9397-08002B2CF9AE}" pid="4" name="MSIP_Label_a0819fa7-4367-4500-ba88-dd630d977609_SetDate">
    <vt:lpwstr>2022-06-11T03:06:49Z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3f47f23b-a0a6-46c2-ac2e-9fa7c6a50bf8</vt:lpwstr>
  </property>
  <property fmtid="{D5CDD505-2E9C-101B-9397-08002B2CF9AE}" pid="9" name="MSIP_Label_a0819fa7-4367-4500-ba88-dd630d977609_ContentBits">
    <vt:lpwstr>0</vt:lpwstr>
  </property>
</Properties>
</file>