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15" r:id="rId2"/>
    <p:sldId id="1016" r:id="rId3"/>
    <p:sldId id="1026" r:id="rId4"/>
    <p:sldId id="1017" r:id="rId5"/>
    <p:sldId id="1027" r:id="rId6"/>
    <p:sldId id="1028" r:id="rId7"/>
    <p:sldId id="1019" r:id="rId8"/>
    <p:sldId id="1018" r:id="rId9"/>
    <p:sldId id="1020" r:id="rId10"/>
    <p:sldId id="280" r:id="rId11"/>
    <p:sldId id="281" r:id="rId12"/>
    <p:sldId id="291" r:id="rId13"/>
    <p:sldId id="1038" r:id="rId14"/>
    <p:sldId id="1032" r:id="rId15"/>
    <p:sldId id="282" r:id="rId16"/>
    <p:sldId id="283" r:id="rId17"/>
    <p:sldId id="288" r:id="rId18"/>
    <p:sldId id="295" r:id="rId19"/>
    <p:sldId id="1034" r:id="rId20"/>
    <p:sldId id="284" r:id="rId21"/>
    <p:sldId id="285" r:id="rId22"/>
    <p:sldId id="292" r:id="rId23"/>
    <p:sldId id="296" r:id="rId24"/>
    <p:sldId id="1036" r:id="rId25"/>
    <p:sldId id="286" r:id="rId26"/>
    <p:sldId id="287" r:id="rId27"/>
    <p:sldId id="293" r:id="rId28"/>
    <p:sldId id="297" r:id="rId29"/>
    <p:sldId id="1022" r:id="rId30"/>
    <p:sldId id="1023" r:id="rId31"/>
    <p:sldId id="1029" r:id="rId32"/>
    <p:sldId id="1024" r:id="rId33"/>
    <p:sldId id="1030" r:id="rId34"/>
    <p:sldId id="102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nikhi\Documents\PROJECT%204-2\Jonnada%20DS.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ikhi\Documents\PROJECT%204-2\BOYAPALEM%20DATA%20SHE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0F3-4DAE-B16D-9184B8F247E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0F3-4DAE-B16D-9184B8F247E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0F3-4DAE-B16D-9184B8F247E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0F3-4DAE-B16D-9184B8F247E1}"/>
              </c:ext>
            </c:extLst>
          </c:dPt>
          <c:dLbls>
            <c:dLbl>
              <c:idx val="1"/>
              <c:layout>
                <c:manualLayout>
                  <c:x val="7.8794754663300673E-2"/>
                  <c:y val="-2.686858291649714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0F3-4DAE-B16D-9184B8F247E1}"/>
                </c:ext>
              </c:extLst>
            </c:dLbl>
            <c:dLbl>
              <c:idx val="2"/>
              <c:layout>
                <c:manualLayout>
                  <c:x val="-0.14051812225761862"/>
                  <c:y val="-8.875220384687814E-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0F3-4DAE-B16D-9184B8F247E1}"/>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535</c:v>
                </c:pt>
                <c:pt idx="1">
                  <c:v>62</c:v>
                </c:pt>
                <c:pt idx="2">
                  <c:v>76</c:v>
                </c:pt>
                <c:pt idx="3">
                  <c:v>598</c:v>
                </c:pt>
              </c:numCache>
            </c:numRef>
          </c:val>
          <c:extLst>
            <c:ext xmlns:c16="http://schemas.microsoft.com/office/drawing/2014/chart" uri="{C3380CC4-5D6E-409C-BE32-E72D297353CC}">
              <c16:uniqueId val="{00000008-50F3-4DAE-B16D-9184B8F247E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0071768129772286"/>
          <c:y val="0.22560174367929489"/>
          <c:w val="0.64841613993328118"/>
          <c:h val="0.72353539749890627"/>
        </c:manualLayout>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384-44D5-945C-15DD59E3172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384-44D5-945C-15DD59E3172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384-44D5-945C-15DD59E3172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384-44D5-945C-15DD59E3172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384-44D5-945C-15DD59E3172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384-44D5-945C-15DD59E3172E}"/>
              </c:ext>
            </c:extLst>
          </c:dPt>
          <c:dLbls>
            <c:dLbl>
              <c:idx val="1"/>
              <c:layout>
                <c:manualLayout>
                  <c:x val="2.9035233425436364E-2"/>
                  <c:y val="-8.436556173859123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384-44D5-945C-15DD59E3172E}"/>
                </c:ext>
              </c:extLst>
            </c:dLbl>
            <c:dLbl>
              <c:idx val="2"/>
              <c:delete val="1"/>
              <c:extLst>
                <c:ext xmlns:c15="http://schemas.microsoft.com/office/drawing/2012/chart" uri="{CE6537A1-D6FC-4f65-9D91-7224C49458BB}">
                  <c15:layout>
                    <c:manualLayout>
                      <c:w val="8.7750754687057342E-2"/>
                      <c:h val="8.0426602453448126E-2"/>
                    </c:manualLayout>
                  </c15:layout>
                </c:ext>
                <c:ext xmlns:c16="http://schemas.microsoft.com/office/drawing/2014/chart" uri="{C3380CC4-5D6E-409C-BE32-E72D297353CC}">
                  <c16:uniqueId val="{00000005-D384-44D5-945C-15DD59E3172E}"/>
                </c:ext>
              </c:extLst>
            </c:dLbl>
            <c:dLbl>
              <c:idx val="3"/>
              <c:layout>
                <c:manualLayout>
                  <c:x val="-3.2320011785255835E-2"/>
                  <c:y val="-8.325653421832512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384-44D5-945C-15DD59E3172E}"/>
                </c:ext>
              </c:extLst>
            </c:dLbl>
            <c:dLbl>
              <c:idx val="4"/>
              <c:layout>
                <c:manualLayout>
                  <c:x val="-8.0496336983488931E-2"/>
                  <c:y val="-8.62407453652461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384-44D5-945C-15DD59E3172E}"/>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35</c:v>
                </c:pt>
                <c:pt idx="1">
                  <c:v>8</c:v>
                </c:pt>
                <c:pt idx="2">
                  <c:v>0</c:v>
                </c:pt>
                <c:pt idx="3">
                  <c:v>1</c:v>
                </c:pt>
                <c:pt idx="4">
                  <c:v>2</c:v>
                </c:pt>
                <c:pt idx="5">
                  <c:v>31</c:v>
                </c:pt>
              </c:numCache>
            </c:numRef>
          </c:val>
          <c:extLst>
            <c:ext xmlns:c16="http://schemas.microsoft.com/office/drawing/2014/chart" uri="{C3380CC4-5D6E-409C-BE32-E72D297353CC}">
              <c16:uniqueId val="{0000000C-D384-44D5-945C-15DD59E3172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636879967142141"/>
          <c:y val="0.36797070776090812"/>
          <c:w val="0.12623708356659613"/>
          <c:h val="0.4541435260725657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184-4D5A-8417-985B177F405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184-4D5A-8417-985B177F405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184-4D5A-8417-985B177F405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184-4D5A-8417-985B177F405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184-4D5A-8417-985B177F4051}"/>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184-4D5A-8417-985B177F4051}"/>
              </c:ext>
            </c:extLst>
          </c:dPt>
          <c:dLbls>
            <c:dLbl>
              <c:idx val="1"/>
              <c:delete val="1"/>
              <c:extLst>
                <c:ext xmlns:c15="http://schemas.microsoft.com/office/drawing/2012/chart" uri="{CE6537A1-D6FC-4f65-9D91-7224C49458BB}"/>
                <c:ext xmlns:c16="http://schemas.microsoft.com/office/drawing/2014/chart" uri="{C3380CC4-5D6E-409C-BE32-E72D297353CC}">
                  <c16:uniqueId val="{00000003-D184-4D5A-8417-985B177F4051}"/>
                </c:ext>
              </c:extLst>
            </c:dLbl>
            <c:dLbl>
              <c:idx val="2"/>
              <c:delete val="1"/>
              <c:extLst>
                <c:ext xmlns:c15="http://schemas.microsoft.com/office/drawing/2012/chart" uri="{CE6537A1-D6FC-4f65-9D91-7224C49458BB}"/>
                <c:ext xmlns:c16="http://schemas.microsoft.com/office/drawing/2014/chart" uri="{C3380CC4-5D6E-409C-BE32-E72D297353CC}">
                  <c16:uniqueId val="{00000005-D184-4D5A-8417-985B177F4051}"/>
                </c:ext>
              </c:extLst>
            </c:dLbl>
            <c:dLbl>
              <c:idx val="3"/>
              <c:delete val="1"/>
              <c:extLst>
                <c:ext xmlns:c15="http://schemas.microsoft.com/office/drawing/2012/chart" uri="{CE6537A1-D6FC-4f65-9D91-7224C49458BB}"/>
                <c:ext xmlns:c16="http://schemas.microsoft.com/office/drawing/2014/chart" uri="{C3380CC4-5D6E-409C-BE32-E72D297353CC}">
                  <c16:uniqueId val="{00000007-D184-4D5A-8417-985B177F4051}"/>
                </c:ext>
              </c:extLst>
            </c:dLbl>
            <c:dLbl>
              <c:idx val="4"/>
              <c:delete val="1"/>
              <c:extLst>
                <c:ext xmlns:c15="http://schemas.microsoft.com/office/drawing/2012/chart" uri="{CE6537A1-D6FC-4f65-9D91-7224C49458BB}"/>
                <c:ext xmlns:c16="http://schemas.microsoft.com/office/drawing/2014/chart" uri="{C3380CC4-5D6E-409C-BE32-E72D297353CC}">
                  <c16:uniqueId val="{00000009-D184-4D5A-8417-985B177F4051}"/>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5</c:v>
                </c:pt>
                <c:pt idx="1">
                  <c:v>0</c:v>
                </c:pt>
                <c:pt idx="2">
                  <c:v>0</c:v>
                </c:pt>
                <c:pt idx="3">
                  <c:v>0</c:v>
                </c:pt>
                <c:pt idx="4">
                  <c:v>0</c:v>
                </c:pt>
                <c:pt idx="5">
                  <c:v>1</c:v>
                </c:pt>
              </c:numCache>
            </c:numRef>
          </c:val>
          <c:extLst>
            <c:ext xmlns:c16="http://schemas.microsoft.com/office/drawing/2014/chart" uri="{C3380CC4-5D6E-409C-BE32-E72D297353CC}">
              <c16:uniqueId val="{0000000C-D184-4D5A-8417-985B177F405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416373789029896"/>
          <c:y val="0.32806527434304228"/>
          <c:w val="0.11247787341606394"/>
          <c:h val="0.5004228554247683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1808113119748956"/>
          <c:y val="0.1791666666666667"/>
          <c:w val="0.62103796769811037"/>
          <c:h val="0.77453703703703702"/>
        </c:manualLayout>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A32-4CDE-87E6-7EDD99CE09C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A32-4CDE-87E6-7EDD99CE09C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A32-4CDE-87E6-7EDD99CE09C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A32-4CDE-87E6-7EDD99CE09C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A32-4CDE-87E6-7EDD99CE09C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BA32-4CDE-87E6-7EDD99CE09C0}"/>
              </c:ext>
            </c:extLst>
          </c:dPt>
          <c:dLbls>
            <c:dLbl>
              <c:idx val="0"/>
              <c:layout>
                <c:manualLayout>
                  <c:x val="-5.6710113105718891E-2"/>
                  <c:y val="0.200858486439195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A32-4CDE-87E6-7EDD99CE09C0}"/>
                </c:ext>
              </c:extLst>
            </c:dLbl>
            <c:dLbl>
              <c:idx val="5"/>
              <c:layout>
                <c:manualLayout>
                  <c:x val="4.4037455600685532E-2"/>
                  <c:y val="0.12993037328667245"/>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0">
                  <a:noAutofit/>
                </a:bodyPr>
                <a:lstStyle/>
                <a:p>
                  <a:pPr algn="ct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393940881976743"/>
                      <c:h val="5.7870370370370371E-2"/>
                    </c:manualLayout>
                  </c15:layout>
                </c:ext>
                <c:ext xmlns:c16="http://schemas.microsoft.com/office/drawing/2014/chart" uri="{C3380CC4-5D6E-409C-BE32-E72D297353CC}">
                  <c16:uniqueId val="{0000000B-BA32-4CDE-87E6-7EDD99CE09C0}"/>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6</c:v>
                </c:pt>
                <c:pt idx="1">
                  <c:v>26</c:v>
                </c:pt>
                <c:pt idx="2">
                  <c:v>12</c:v>
                </c:pt>
                <c:pt idx="3">
                  <c:v>8</c:v>
                </c:pt>
                <c:pt idx="4">
                  <c:v>24</c:v>
                </c:pt>
                <c:pt idx="5">
                  <c:v>4</c:v>
                </c:pt>
              </c:numCache>
            </c:numRef>
          </c:val>
          <c:extLst>
            <c:ext xmlns:c16="http://schemas.microsoft.com/office/drawing/2014/chart" uri="{C3380CC4-5D6E-409C-BE32-E72D297353CC}">
              <c16:uniqueId val="{0000000C-BA32-4CDE-87E6-7EDD99CE09C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872117113641198"/>
          <c:y val="0.32806539807524066"/>
          <c:w val="0.12044548968439364"/>
          <c:h val="0.4872717993584135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5A9-4295-BCC1-E61FA3D1B65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5A9-4295-BCC1-E61FA3D1B65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5A9-4295-BCC1-E61FA3D1B65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5A9-4295-BCC1-E61FA3D1B65D}"/>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5A9-4295-BCC1-E61FA3D1B65D}"/>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C5A9-4295-BCC1-E61FA3D1B65D}"/>
              </c:ext>
            </c:extLst>
          </c:dPt>
          <c:dLbls>
            <c:dLbl>
              <c:idx val="0"/>
              <c:layout>
                <c:manualLayout>
                  <c:x val="0.10009312456594469"/>
                  <c:y val="3.895304753572467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5A9-4295-BCC1-E61FA3D1B65D}"/>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Sheet1!$B$2:$G$2</c:f>
              <c:numCache>
                <c:formatCode>General</c:formatCode>
                <c:ptCount val="6"/>
                <c:pt idx="0">
                  <c:v>1</c:v>
                </c:pt>
                <c:pt idx="1">
                  <c:v>2</c:v>
                </c:pt>
                <c:pt idx="2">
                  <c:v>3</c:v>
                </c:pt>
                <c:pt idx="3">
                  <c:v>4</c:v>
                </c:pt>
                <c:pt idx="4">
                  <c:v>5</c:v>
                </c:pt>
                <c:pt idx="5">
                  <c:v>6</c:v>
                </c:pt>
              </c:numCache>
            </c:numRef>
          </c:cat>
          <c:val>
            <c:numRef>
              <c:f>Sheet1!$B$3:$G$3</c:f>
              <c:numCache>
                <c:formatCode>General</c:formatCode>
                <c:ptCount val="6"/>
                <c:pt idx="0">
                  <c:v>6</c:v>
                </c:pt>
                <c:pt idx="1">
                  <c:v>35</c:v>
                </c:pt>
                <c:pt idx="2">
                  <c:v>57</c:v>
                </c:pt>
                <c:pt idx="3">
                  <c:v>47</c:v>
                </c:pt>
                <c:pt idx="4">
                  <c:v>41</c:v>
                </c:pt>
                <c:pt idx="5">
                  <c:v>9</c:v>
                </c:pt>
              </c:numCache>
            </c:numRef>
          </c:val>
          <c:extLst>
            <c:ext xmlns:c16="http://schemas.microsoft.com/office/drawing/2014/chart" uri="{C3380CC4-5D6E-409C-BE32-E72D297353CC}">
              <c16:uniqueId val="{0000000C-C5A9-4295-BCC1-E61FA3D1B65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5356965811066454"/>
          <c:y val="0.3373246573344999"/>
          <c:w val="0.12415761142795675"/>
          <c:h val="0.5150495771361912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4.3221192678035016E-2"/>
          <c:y val="0.25103201633776784"/>
          <c:w val="0.58957336939258909"/>
          <c:h val="0.62977151037105739"/>
        </c:manualLayout>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0DA-497F-9242-E496964E27F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0DA-497F-9242-E496964E27F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0DA-497F-9242-E496964E27F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0DA-497F-9242-E496964E27FF}"/>
              </c:ext>
            </c:extLst>
          </c:dPt>
          <c:dLbls>
            <c:dLbl>
              <c:idx val="3"/>
              <c:layout>
                <c:manualLayout>
                  <c:x val="0.1068470990752253"/>
                  <c:y val="0.1654009151218062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0DA-497F-9242-E496964E27F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35</c:v>
                </c:pt>
                <c:pt idx="1">
                  <c:v>6</c:v>
                </c:pt>
                <c:pt idx="2">
                  <c:v>5</c:v>
                </c:pt>
                <c:pt idx="3">
                  <c:v>6</c:v>
                </c:pt>
              </c:numCache>
            </c:numRef>
          </c:val>
          <c:extLst>
            <c:ext xmlns:c16="http://schemas.microsoft.com/office/drawing/2014/chart" uri="{C3380CC4-5D6E-409C-BE32-E72D297353CC}">
              <c16:uniqueId val="{00000008-30DA-497F-9242-E496964E27F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592722863956721"/>
          <c:y val="0.30473910761154854"/>
          <c:w val="0.25285449724875764"/>
          <c:h val="0.54892178477690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0577870749348844E-2"/>
          <c:y val="0.26557597417495243"/>
          <c:w val="0.57447544673243245"/>
          <c:h val="0.61364418500195494"/>
        </c:manualLayout>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6C5-4057-BD4C-F9A40E3BD93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6C5-4057-BD4C-F9A40E3BD93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6C5-4057-BD4C-F9A40E3BD93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6C5-4057-BD4C-F9A40E3BD93A}"/>
              </c:ext>
            </c:extLst>
          </c:dPt>
          <c:dLbls>
            <c:dLbl>
              <c:idx val="0"/>
              <c:layout>
                <c:manualLayout>
                  <c:x val="-0.10563478810649581"/>
                  <c:y val="0.13044726901414366"/>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6C5-4057-BD4C-F9A40E3BD93A}"/>
                </c:ext>
              </c:extLst>
            </c:dLbl>
            <c:dLbl>
              <c:idx val="2"/>
              <c:delete val="1"/>
              <c:extLst>
                <c:ext xmlns:c15="http://schemas.microsoft.com/office/drawing/2012/chart" uri="{CE6537A1-D6FC-4f65-9D91-7224C49458BB}"/>
                <c:ext xmlns:c16="http://schemas.microsoft.com/office/drawing/2014/chart" uri="{C3380CC4-5D6E-409C-BE32-E72D297353CC}">
                  <c16:uniqueId val="{00000005-36C5-4057-BD4C-F9A40E3BD93A}"/>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8</c:v>
                </c:pt>
                <c:pt idx="1">
                  <c:v>35</c:v>
                </c:pt>
                <c:pt idx="2">
                  <c:v>0</c:v>
                </c:pt>
                <c:pt idx="3">
                  <c:v>26</c:v>
                </c:pt>
              </c:numCache>
            </c:numRef>
          </c:val>
          <c:extLst>
            <c:ext xmlns:c16="http://schemas.microsoft.com/office/drawing/2014/chart" uri="{C3380CC4-5D6E-409C-BE32-E72D297353CC}">
              <c16:uniqueId val="{00000008-36C5-4057-BD4C-F9A40E3BD93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525528774552035"/>
          <c:y val="0.30473910761154854"/>
          <c:w val="0.25349789291605723"/>
          <c:h val="0.5489217847769029"/>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3.6170806523337179E-2"/>
          <c:y val="0.27644789266706948"/>
          <c:w val="0.57870492214891389"/>
          <c:h val="0.61816203343167453"/>
        </c:manualLayout>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0D4-47D5-9F70-682408AF16D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0D4-47D5-9F70-682408AF16D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0D4-47D5-9F70-682408AF16D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0D4-47D5-9F70-682408AF16DF}"/>
              </c:ext>
            </c:extLst>
          </c:dPt>
          <c:dLbls>
            <c:dLbl>
              <c:idx val="0"/>
              <c:delete val="1"/>
              <c:extLst>
                <c:ext xmlns:c15="http://schemas.microsoft.com/office/drawing/2012/chart" uri="{CE6537A1-D6FC-4f65-9D91-7224C49458BB}"/>
                <c:ext xmlns:c16="http://schemas.microsoft.com/office/drawing/2014/chart" uri="{C3380CC4-5D6E-409C-BE32-E72D297353CC}">
                  <c16:uniqueId val="{00000001-90D4-47D5-9F70-682408AF16DF}"/>
                </c:ext>
              </c:extLst>
            </c:dLbl>
            <c:dLbl>
              <c:idx val="2"/>
              <c:delete val="1"/>
              <c:extLst>
                <c:ext xmlns:c15="http://schemas.microsoft.com/office/drawing/2012/chart" uri="{CE6537A1-D6FC-4f65-9D91-7224C49458BB}"/>
                <c:ext xmlns:c16="http://schemas.microsoft.com/office/drawing/2014/chart" uri="{C3380CC4-5D6E-409C-BE32-E72D297353CC}">
                  <c16:uniqueId val="{00000005-90D4-47D5-9F70-682408AF16D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0</c:v>
                </c:pt>
                <c:pt idx="1">
                  <c:v>57</c:v>
                </c:pt>
                <c:pt idx="2">
                  <c:v>0</c:v>
                </c:pt>
                <c:pt idx="3">
                  <c:v>12</c:v>
                </c:pt>
              </c:numCache>
            </c:numRef>
          </c:val>
          <c:extLst>
            <c:ext xmlns:c16="http://schemas.microsoft.com/office/drawing/2014/chart" uri="{C3380CC4-5D6E-409C-BE32-E72D297353CC}">
              <c16:uniqueId val="{00000008-90D4-47D5-9F70-682408AF16D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45611502039767"/>
          <c:y val="0.19637433070408153"/>
          <c:w val="0.34355399763367078"/>
          <c:h val="0.727316644424122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4</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282590216204279E-2"/>
          <c:y val="0.25305794197702874"/>
          <c:w val="0.57516630516657741"/>
          <c:h val="0.62220273269688764"/>
        </c:manualLayout>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E90-41F2-8085-02A14CC7158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E90-41F2-8085-02A14CC7158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E90-41F2-8085-02A14CC7158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E90-41F2-8085-02A14CC71587}"/>
              </c:ext>
            </c:extLst>
          </c:dPt>
          <c:dLbls>
            <c:dLbl>
              <c:idx val="0"/>
              <c:layout>
                <c:manualLayout>
                  <c:x val="-0.11351518754140613"/>
                  <c:y val="-1.125725844758891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E90-41F2-8085-02A14CC71587}"/>
                </c:ext>
              </c:extLst>
            </c:dLbl>
            <c:dLbl>
              <c:idx val="2"/>
              <c:delete val="1"/>
              <c:extLst>
                <c:ext xmlns:c15="http://schemas.microsoft.com/office/drawing/2012/chart" uri="{CE6537A1-D6FC-4f65-9D91-7224C49458BB}"/>
                <c:ext xmlns:c16="http://schemas.microsoft.com/office/drawing/2014/chart" uri="{C3380CC4-5D6E-409C-BE32-E72D297353CC}">
                  <c16:uniqueId val="{00000005-AE90-41F2-8085-02A14CC71587}"/>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1</c:v>
                </c:pt>
                <c:pt idx="1">
                  <c:v>47</c:v>
                </c:pt>
                <c:pt idx="2">
                  <c:v>0</c:v>
                </c:pt>
                <c:pt idx="3">
                  <c:v>8</c:v>
                </c:pt>
              </c:numCache>
            </c:numRef>
          </c:val>
          <c:extLst>
            <c:ext xmlns:c16="http://schemas.microsoft.com/office/drawing/2014/chart" uri="{C3380CC4-5D6E-409C-BE32-E72D297353CC}">
              <c16:uniqueId val="{00000008-AE90-41F2-8085-02A14CC7158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5680633578064351"/>
          <c:y val="0.20023619299456102"/>
          <c:w val="0.31437953576733307"/>
          <c:h val="0.7415823254913740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LANE</a:t>
            </a:r>
            <a:r>
              <a:rPr lang="en-US" baseline="0" dirty="0"/>
              <a:t> </a:t>
            </a:r>
            <a:r>
              <a:rPr lang="en-US" dirty="0"/>
              <a:t>5</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282590216204279E-2"/>
          <c:y val="0.2704436175747334"/>
          <c:w val="0.56415378728064203"/>
          <c:h val="0.60261877680011111"/>
        </c:manualLayout>
      </c:layout>
      <c:pieChart>
        <c:varyColors val="1"/>
        <c:ser>
          <c:idx val="0"/>
          <c:order val="0"/>
          <c:tx>
            <c:strRef>
              <c:f>Sheet1!$B$2</c:f>
              <c:strCache>
                <c:ptCount val="1"/>
                <c:pt idx="0">
                  <c:v>5</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ED0-40D3-B408-99C42EAA851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ED0-40D3-B408-99C42EAA851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ED0-40D3-B408-99C42EAA851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ED0-40D3-B408-99C42EAA851E}"/>
              </c:ext>
            </c:extLst>
          </c:dPt>
          <c:dLbls>
            <c:dLbl>
              <c:idx val="0"/>
              <c:layout>
                <c:manualLayout>
                  <c:x val="-0.10468791377284757"/>
                  <c:y val="-2.3962571130362851E-2"/>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525651380809336"/>
                      <c:h val="7.9511708841330422E-2"/>
                    </c:manualLayout>
                  </c15:layout>
                </c:ext>
                <c:ext xmlns:c16="http://schemas.microsoft.com/office/drawing/2014/chart" uri="{C3380CC4-5D6E-409C-BE32-E72D297353CC}">
                  <c16:uniqueId val="{00000001-9ED0-40D3-B408-99C42EAA851E}"/>
                </c:ext>
              </c:extLst>
            </c:dLbl>
            <c:dLbl>
              <c:idx val="2"/>
              <c:delete val="1"/>
              <c:extLst>
                <c:ext xmlns:c15="http://schemas.microsoft.com/office/drawing/2012/chart" uri="{CE6537A1-D6FC-4f65-9D91-7224C49458BB}"/>
                <c:ext xmlns:c16="http://schemas.microsoft.com/office/drawing/2014/chart" uri="{C3380CC4-5D6E-409C-BE32-E72D297353CC}">
                  <c16:uniqueId val="{00000005-9ED0-40D3-B408-99C42EAA851E}"/>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2</c:v>
                </c:pt>
                <c:pt idx="1">
                  <c:v>41</c:v>
                </c:pt>
                <c:pt idx="2">
                  <c:v>0</c:v>
                </c:pt>
                <c:pt idx="3">
                  <c:v>24</c:v>
                </c:pt>
              </c:numCache>
            </c:numRef>
          </c:val>
          <c:extLst>
            <c:ext xmlns:c16="http://schemas.microsoft.com/office/drawing/2014/chart" uri="{C3380CC4-5D6E-409C-BE32-E72D297353CC}">
              <c16:uniqueId val="{00000008-9ED0-40D3-B408-99C42EAA851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138675366869657"/>
          <c:y val="0.18701630545421644"/>
          <c:w val="0.33979911787928008"/>
          <c:h val="0.7130453327818474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6</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6</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315-48F9-B6CA-1D894D9EC04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315-48F9-B6CA-1D894D9EC04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315-48F9-B6CA-1D894D9EC04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315-48F9-B6CA-1D894D9EC047}"/>
              </c:ext>
            </c:extLst>
          </c:dPt>
          <c:dLbls>
            <c:dLbl>
              <c:idx val="2"/>
              <c:layout>
                <c:manualLayout>
                  <c:x val="-4.9711264277677884E-3"/>
                  <c:y val="-2.64890925365225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315-48F9-B6CA-1D894D9EC047}"/>
                </c:ext>
              </c:extLst>
            </c:dLbl>
            <c:dLbl>
              <c:idx val="3"/>
              <c:layout>
                <c:manualLayout>
                  <c:x val="6.3904084436361822E-2"/>
                  <c:y val="0.12035976372278789"/>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315-48F9-B6CA-1D894D9EC047}"/>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HEAVY GOOD VEHICLES</c:v>
                </c:pt>
                <c:pt idx="2">
                  <c:v>3-WHEELER</c:v>
                </c:pt>
                <c:pt idx="3">
                  <c:v>4-WHEELER</c:v>
                </c:pt>
              </c:strCache>
            </c:strRef>
          </c:cat>
          <c:val>
            <c:numRef>
              <c:f>Sheet1!$B$3:$B$6</c:f>
              <c:numCache>
                <c:formatCode>General</c:formatCode>
                <c:ptCount val="4"/>
                <c:pt idx="0">
                  <c:v>31</c:v>
                </c:pt>
                <c:pt idx="1">
                  <c:v>9</c:v>
                </c:pt>
                <c:pt idx="2">
                  <c:v>1</c:v>
                </c:pt>
                <c:pt idx="3">
                  <c:v>4</c:v>
                </c:pt>
              </c:numCache>
            </c:numRef>
          </c:val>
          <c:extLst>
            <c:ext xmlns:c16="http://schemas.microsoft.com/office/drawing/2014/chart" uri="{C3380CC4-5D6E-409C-BE32-E72D297353CC}">
              <c16:uniqueId val="{00000008-D315-48F9-B6CA-1D894D9EC04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667337237764024"/>
          <c:y val="0.21779503145731208"/>
          <c:w val="0.28687433887785901"/>
          <c:h val="0.7079155451146648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7514278411827736"/>
          <c:y val="0.15430402930402934"/>
          <c:w val="0.55461922596754054"/>
          <c:h val="0.81364468864468864"/>
        </c:manualLayout>
      </c:layout>
      <c:pieChart>
        <c:varyColors val="1"/>
        <c:ser>
          <c:idx val="0"/>
          <c:order val="0"/>
          <c:tx>
            <c:strRef>
              <c:f>Sheet1!$A$3</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443-406A-8BD0-BC3191D138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443-406A-8BD0-BC3191D138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443-406A-8BD0-BC3191D138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443-406A-8BD0-BC3191D13877}"/>
              </c:ext>
            </c:extLst>
          </c:dPt>
          <c:dLbls>
            <c:dLbl>
              <c:idx val="1"/>
              <c:layout>
                <c:manualLayout>
                  <c:x val="6.160433070866142E-2"/>
                  <c:y val="-4.8848060659254032E-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443-406A-8BD0-BC3191D13877}"/>
                </c:ext>
              </c:extLst>
            </c:dLbl>
            <c:dLbl>
              <c:idx val="2"/>
              <c:layout>
                <c:manualLayout>
                  <c:x val="2.3405782142399594E-3"/>
                  <c:y val="-4.3782988664880108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8443-406A-8BD0-BC3191D1387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92</c:v>
                </c:pt>
                <c:pt idx="1">
                  <c:v>4</c:v>
                </c:pt>
                <c:pt idx="2">
                  <c:v>6</c:v>
                </c:pt>
                <c:pt idx="3">
                  <c:v>137</c:v>
                </c:pt>
              </c:numCache>
            </c:numRef>
          </c:val>
          <c:extLst>
            <c:ext xmlns:c16="http://schemas.microsoft.com/office/drawing/2014/chart" uri="{C3380CC4-5D6E-409C-BE32-E72D297353CC}">
              <c16:uniqueId val="{00000008-8443-406A-8BD0-BC3191D138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dirty="0"/>
              <a:t>Vehicle Category wise Lane discipline</a:t>
            </a:r>
          </a:p>
          <a:p>
            <a:pPr>
              <a:defRPr/>
            </a:pPr>
            <a:r>
              <a:rPr lang="en-IN" dirty="0"/>
              <a:t>vs Non Lane discipline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Sheet1!$B$9</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78.5%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309-4974-93F9-8682043EDEF5}"/>
                </c:ext>
              </c:extLst>
            </c:dLbl>
            <c:dLbl>
              <c:idx val="1"/>
              <c:tx>
                <c:rich>
                  <a:bodyPr/>
                  <a:lstStyle/>
                  <a:p>
                    <a:r>
                      <a:rPr lang="en-US"/>
                      <a:t>100%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309-4974-93F9-8682043EDEF5}"/>
                </c:ext>
              </c:extLst>
            </c:dLbl>
            <c:dLbl>
              <c:idx val="2"/>
              <c:tx>
                <c:rich>
                  <a:bodyPr/>
                  <a:lstStyle/>
                  <a:p>
                    <a:r>
                      <a:rPr lang="en-US"/>
                      <a:t>70%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309-4974-93F9-8682043EDEF5}"/>
                </c:ext>
              </c:extLst>
            </c:dLbl>
            <c:dLbl>
              <c:idx val="3"/>
              <c:tx>
                <c:rich>
                  <a:bodyPr/>
                  <a:lstStyle/>
                  <a:p>
                    <a:r>
                      <a:rPr lang="en-US"/>
                      <a:t>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309-4974-93F9-8682043EDEF5}"/>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 wheeler</c:v>
                </c:pt>
                <c:pt idx="1">
                  <c:v>3 wheeler</c:v>
                </c:pt>
                <c:pt idx="2">
                  <c:v>4 wheeler</c:v>
                </c:pt>
                <c:pt idx="3">
                  <c:v>HGV</c:v>
                </c:pt>
              </c:strCache>
            </c:strRef>
          </c:cat>
          <c:val>
            <c:numRef>
              <c:f>Sheet1!$B$10:$B$13</c:f>
              <c:numCache>
                <c:formatCode>General</c:formatCode>
                <c:ptCount val="4"/>
                <c:pt idx="0">
                  <c:v>66</c:v>
                </c:pt>
                <c:pt idx="1">
                  <c:v>6</c:v>
                </c:pt>
                <c:pt idx="2">
                  <c:v>70</c:v>
                </c:pt>
                <c:pt idx="3">
                  <c:v>15</c:v>
                </c:pt>
              </c:numCache>
            </c:numRef>
          </c:val>
          <c:extLst>
            <c:ext xmlns:c16="http://schemas.microsoft.com/office/drawing/2014/chart" uri="{C3380CC4-5D6E-409C-BE32-E72D297353CC}">
              <c16:uniqueId val="{00000004-7309-4974-93F9-8682043EDEF5}"/>
            </c:ext>
          </c:extLst>
        </c:ser>
        <c:ser>
          <c:idx val="1"/>
          <c:order val="1"/>
          <c:tx>
            <c:strRef>
              <c:f>Sheet1!$C$9</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21.4%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309-4974-93F9-8682043EDEF5}"/>
                </c:ext>
              </c:extLst>
            </c:dLbl>
            <c:dLbl>
              <c:idx val="1"/>
              <c:tx>
                <c:rich>
                  <a:bodyPr/>
                  <a:lstStyle/>
                  <a:p>
                    <a:fld id="{0B3BD91D-248A-4AF3-87BF-CC31CAEE8085}" type="VALUE">
                      <a:rPr lang="en-US"/>
                      <a:pPr/>
                      <a:t>[VALUE]</a:t>
                    </a:fld>
                    <a:r>
                      <a:rPr lang="en-US"/>
                      <a:t>%</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7309-4974-93F9-8682043EDEF5}"/>
                </c:ext>
              </c:extLst>
            </c:dLbl>
            <c:dLbl>
              <c:idx val="2"/>
              <c:tx>
                <c:rich>
                  <a:bodyPr/>
                  <a:lstStyle/>
                  <a:p>
                    <a:r>
                      <a:rPr lang="en-US"/>
                      <a:t>30%</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309-4974-93F9-8682043EDEF5}"/>
                </c:ext>
              </c:extLst>
            </c:dLbl>
            <c:dLbl>
              <c:idx val="3"/>
              <c:tx>
                <c:rich>
                  <a:bodyPr/>
                  <a:lstStyle/>
                  <a:p>
                    <a:r>
                      <a:rPr lang="en-US"/>
                      <a:t>92.5%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309-4974-93F9-8682043EDEF5}"/>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 wheeler</c:v>
                </c:pt>
                <c:pt idx="1">
                  <c:v>3 wheeler</c:v>
                </c:pt>
                <c:pt idx="2">
                  <c:v>4 wheeler</c:v>
                </c:pt>
                <c:pt idx="3">
                  <c:v>HGV</c:v>
                </c:pt>
              </c:strCache>
            </c:strRef>
          </c:cat>
          <c:val>
            <c:numRef>
              <c:f>Sheet1!$C$10:$C$13</c:f>
              <c:numCache>
                <c:formatCode>General</c:formatCode>
                <c:ptCount val="4"/>
                <c:pt idx="0">
                  <c:v>18</c:v>
                </c:pt>
                <c:pt idx="1">
                  <c:v>0</c:v>
                </c:pt>
                <c:pt idx="2">
                  <c:v>30</c:v>
                </c:pt>
                <c:pt idx="3">
                  <c:v>187</c:v>
                </c:pt>
              </c:numCache>
            </c:numRef>
          </c:val>
          <c:extLst>
            <c:ext xmlns:c16="http://schemas.microsoft.com/office/drawing/2014/chart" uri="{C3380CC4-5D6E-409C-BE32-E72D297353CC}">
              <c16:uniqueId val="{00000009-7309-4974-93F9-8682043EDEF5}"/>
            </c:ext>
          </c:extLst>
        </c:ser>
        <c:dLbls>
          <c:dLblPos val="inEnd"/>
          <c:showLegendKey val="0"/>
          <c:showVal val="1"/>
          <c:showCatName val="0"/>
          <c:showSerName val="0"/>
          <c:showPercent val="0"/>
          <c:showBubbleSize val="0"/>
        </c:dLbls>
        <c:gapWidth val="65"/>
        <c:axId val="513471407"/>
        <c:axId val="513476815"/>
      </c:barChart>
      <c:catAx>
        <c:axId val="5134714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tx1"/>
                </a:solidFill>
                <a:latin typeface="Times New Roman" panose="02020603050405020304" pitchFamily="18" charset="0"/>
                <a:ea typeface="+mn-ea"/>
                <a:cs typeface="+mn-cs"/>
              </a:defRPr>
            </a:pPr>
            <a:endParaRPr lang="en-US"/>
          </a:p>
        </c:txPr>
        <c:crossAx val="513476815"/>
        <c:crosses val="autoZero"/>
        <c:auto val="1"/>
        <c:lblAlgn val="ctr"/>
        <c:lblOffset val="100"/>
        <c:noMultiLvlLbl val="0"/>
      </c:catAx>
      <c:valAx>
        <c:axId val="51347681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5134714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CDC-4240-831A-505FD206099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CDC-4240-831A-505FD206099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CDC-4240-831A-505FD206099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CDC-4240-831A-505FD2060991}"/>
              </c:ext>
            </c:extLst>
          </c:dPt>
          <c:dLbls>
            <c:dLbl>
              <c:idx val="1"/>
              <c:layout>
                <c:manualLayout>
                  <c:x val="9.9360454943132115E-2"/>
                  <c:y val="-3.757691746864975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CDC-4240-831A-505FD2060991}"/>
                </c:ext>
              </c:extLst>
            </c:dLbl>
            <c:dLbl>
              <c:idx val="2"/>
              <c:layout>
                <c:manualLayout>
                  <c:x val="-0.13182720909886264"/>
                  <c:y val="-3.824365704286964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4CDC-4240-831A-505FD2060991}"/>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419</c:v>
                </c:pt>
                <c:pt idx="1">
                  <c:v>24</c:v>
                </c:pt>
                <c:pt idx="2">
                  <c:v>12</c:v>
                </c:pt>
                <c:pt idx="3">
                  <c:v>441</c:v>
                </c:pt>
              </c:numCache>
            </c:numRef>
          </c:val>
          <c:extLst>
            <c:ext xmlns:c16="http://schemas.microsoft.com/office/drawing/2014/chart" uri="{C3380CC4-5D6E-409C-BE32-E72D297353CC}">
              <c16:uniqueId val="{00000008-4CDC-4240-831A-505FD206099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Sheet1!$A$4</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32A-456E-881A-BE60E6798A0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32A-456E-881A-BE60E6798A0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32A-456E-881A-BE60E6798A0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32A-456E-881A-BE60E6798A0C}"/>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32A-456E-881A-BE60E6798A0C}"/>
              </c:ext>
            </c:extLst>
          </c:dPt>
          <c:dLbls>
            <c:dLbl>
              <c:idx val="1"/>
              <c:delete val="1"/>
              <c:extLst>
                <c:ext xmlns:c15="http://schemas.microsoft.com/office/drawing/2012/chart" uri="{CE6537A1-D6FC-4f65-9D91-7224C49458BB}"/>
                <c:ext xmlns:c16="http://schemas.microsoft.com/office/drawing/2014/chart" uri="{C3380CC4-5D6E-409C-BE32-E72D297353CC}">
                  <c16:uniqueId val="{00000003-332A-456E-881A-BE60E6798A0C}"/>
                </c:ext>
              </c:extLst>
            </c:dLbl>
            <c:dLbl>
              <c:idx val="2"/>
              <c:delete val="1"/>
              <c:extLst>
                <c:ext xmlns:c15="http://schemas.microsoft.com/office/drawing/2012/chart" uri="{CE6537A1-D6FC-4f65-9D91-7224C49458BB}"/>
                <c:ext xmlns:c16="http://schemas.microsoft.com/office/drawing/2014/chart" uri="{C3380CC4-5D6E-409C-BE32-E72D297353CC}">
                  <c16:uniqueId val="{00000005-332A-456E-881A-BE60E6798A0C}"/>
                </c:ext>
              </c:extLst>
            </c:dLbl>
            <c:dLbl>
              <c:idx val="3"/>
              <c:layout>
                <c:manualLayout>
                  <c:x val="0.17708872157403682"/>
                  <c:y val="-6.08420610045103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32A-456E-881A-BE60E6798A0C}"/>
                </c:ext>
              </c:extLst>
            </c:dLbl>
            <c:dLbl>
              <c:idx val="4"/>
              <c:layout>
                <c:manualLayout>
                  <c:x val="-4.5347433760560951E-3"/>
                  <c:y val="-4.2147644165838492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32A-456E-881A-BE60E6798A0C}"/>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Sheet1!$B$2:$F$2</c:f>
              <c:numCache>
                <c:formatCode>General</c:formatCode>
                <c:ptCount val="5"/>
                <c:pt idx="0">
                  <c:v>1</c:v>
                </c:pt>
                <c:pt idx="1">
                  <c:v>2</c:v>
                </c:pt>
                <c:pt idx="2">
                  <c:v>3</c:v>
                </c:pt>
                <c:pt idx="3">
                  <c:v>4</c:v>
                </c:pt>
              </c:numCache>
            </c:numRef>
          </c:cat>
          <c:val>
            <c:numRef>
              <c:f>Sheet1!$B$4:$F$4</c:f>
              <c:numCache>
                <c:formatCode>General</c:formatCode>
                <c:ptCount val="5"/>
                <c:pt idx="0">
                  <c:v>68</c:v>
                </c:pt>
                <c:pt idx="1">
                  <c:v>0</c:v>
                </c:pt>
                <c:pt idx="2">
                  <c:v>0</c:v>
                </c:pt>
                <c:pt idx="3">
                  <c:v>100</c:v>
                </c:pt>
              </c:numCache>
            </c:numRef>
          </c:val>
          <c:extLst>
            <c:ext xmlns:c16="http://schemas.microsoft.com/office/drawing/2014/chart" uri="{C3380CC4-5D6E-409C-BE32-E72D297353CC}">
              <c16:uniqueId val="{0000000A-332A-456E-881A-BE60E6798A0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4"/>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39B-40FB-AB05-992CF9BB44E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39B-40FB-AB05-992CF9BB44E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39B-40FB-AB05-992CF9BB44E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39B-40FB-AB05-992CF9BB44EB}"/>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64</c:v>
                </c:pt>
                <c:pt idx="1">
                  <c:v>137</c:v>
                </c:pt>
                <c:pt idx="2">
                  <c:v>180</c:v>
                </c:pt>
                <c:pt idx="3">
                  <c:v>57</c:v>
                </c:pt>
              </c:numCache>
            </c:numRef>
          </c:val>
          <c:extLst>
            <c:ext xmlns:c16="http://schemas.microsoft.com/office/drawing/2014/chart" uri="{C3380CC4-5D6E-409C-BE32-E72D297353CC}">
              <c16:uniqueId val="{00000008-139B-40FB-AB05-992CF9BB44EB}"/>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Sheet1!$A$6</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07B-42E0-B6EC-DBAFA7D17614}"/>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07B-42E0-B6EC-DBAFA7D17614}"/>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07B-42E0-B6EC-DBAFA7D17614}"/>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07B-42E0-B6EC-DBAFA7D17614}"/>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07B-42E0-B6EC-DBAFA7D17614}"/>
              </c:ext>
            </c:extLst>
          </c:dPt>
          <c:dLbls>
            <c:dLbl>
              <c:idx val="0"/>
              <c:layout>
                <c:manualLayout>
                  <c:x val="-4.2347213108778071E-2"/>
                  <c:y val="0.1453970773547205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07B-42E0-B6EC-DBAFA7D17614}"/>
                </c:ext>
              </c:extLst>
            </c:dLbl>
            <c:dLbl>
              <c:idx val="1"/>
              <c:layout>
                <c:manualLayout>
                  <c:x val="-0.16114597003499562"/>
                  <c:y val="2.902490305422697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07B-42E0-B6EC-DBAFA7D17614}"/>
                </c:ext>
              </c:extLst>
            </c:dLbl>
            <c:dLbl>
              <c:idx val="3"/>
              <c:layout>
                <c:manualLayout>
                  <c:x val="4.1864428404782682E-2"/>
                  <c:y val="0.1199193104840674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07B-42E0-B6EC-DBAFA7D17614}"/>
                </c:ext>
              </c:extLst>
            </c:dLbl>
            <c:dLbl>
              <c:idx val="4"/>
              <c:layout>
                <c:manualLayout>
                  <c:x val="6.8516923665791721E-2"/>
                  <c:y val="0.1569675640677540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C07B-42E0-B6EC-DBAFA7D17614}"/>
                </c:ext>
              </c:extLst>
            </c:dLbl>
            <c:dLbl>
              <c:idx val="5"/>
              <c:layout>
                <c:manualLayout>
                  <c:x val="3.6035469524642698E-2"/>
                  <c:y val="0.1431459164421423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A-C07B-42E0-B6EC-DBAFA7D17614}"/>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Sheet1!$B$2:$F$2</c:f>
              <c:numCache>
                <c:formatCode>General</c:formatCode>
                <c:ptCount val="5"/>
                <c:pt idx="0">
                  <c:v>1</c:v>
                </c:pt>
                <c:pt idx="1">
                  <c:v>2</c:v>
                </c:pt>
                <c:pt idx="2">
                  <c:v>3</c:v>
                </c:pt>
                <c:pt idx="3">
                  <c:v>4</c:v>
                </c:pt>
              </c:numCache>
            </c:numRef>
          </c:cat>
          <c:val>
            <c:numRef>
              <c:f>Sheet1!$B$6:$F$6</c:f>
              <c:numCache>
                <c:formatCode>General</c:formatCode>
                <c:ptCount val="5"/>
                <c:pt idx="0">
                  <c:v>17</c:v>
                </c:pt>
                <c:pt idx="1">
                  <c:v>53</c:v>
                </c:pt>
                <c:pt idx="2">
                  <c:v>82</c:v>
                </c:pt>
                <c:pt idx="3">
                  <c:v>12</c:v>
                </c:pt>
              </c:numCache>
            </c:numRef>
          </c:val>
          <c:extLst>
            <c:ext xmlns:c16="http://schemas.microsoft.com/office/drawing/2014/chart" uri="{C3380CC4-5D6E-409C-BE32-E72D297353CC}">
              <c16:uniqueId val="{0000000B-C07B-42E0-B6EC-DBAFA7D1761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4"/>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4.1381797222676792E-2"/>
          <c:y val="0.26895723706450259"/>
          <c:w val="0.58747634032853457"/>
          <c:h val="0.6163258500285248"/>
        </c:manualLayout>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85F-4FAD-999E-F8E9A07B57F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85F-4FAD-999E-F8E9A07B57F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85F-4FAD-999E-F8E9A07B57F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85F-4FAD-999E-F8E9A07B57FC}"/>
              </c:ext>
            </c:extLst>
          </c:dPt>
          <c:dLbls>
            <c:dLbl>
              <c:idx val="2"/>
              <c:layout>
                <c:manualLayout>
                  <c:x val="0.12408094757436774"/>
                  <c:y val="0.1355905551288858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85F-4FAD-999E-F8E9A07B57FC}"/>
                </c:ext>
              </c:extLst>
            </c:dLbl>
            <c:dLbl>
              <c:idx val="3"/>
              <c:layout>
                <c:manualLayout>
                  <c:x val="1.0372240670450283E-2"/>
                  <c:y val="-1.066661501051734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785F-4FAD-999E-F8E9A07B57FC}"/>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419</c:v>
                </c:pt>
                <c:pt idx="1">
                  <c:v>68</c:v>
                </c:pt>
                <c:pt idx="2">
                  <c:v>64</c:v>
                </c:pt>
                <c:pt idx="3">
                  <c:v>17</c:v>
                </c:pt>
              </c:numCache>
            </c:numRef>
          </c:val>
          <c:extLst>
            <c:ext xmlns:c16="http://schemas.microsoft.com/office/drawing/2014/chart" uri="{C3380CC4-5D6E-409C-BE32-E72D297353CC}">
              <c16:uniqueId val="{00000008-785F-4FAD-999E-F8E9A07B57F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885813755121134"/>
          <c:y val="0.19622803759048374"/>
          <c:w val="0.34355399763367078"/>
          <c:h val="0.6653084137991807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7.9393358438890796E-2"/>
          <c:y val="0.17609351432880846"/>
          <c:w val="0.57536231884057976"/>
          <c:h val="0.74849170437405732"/>
        </c:manualLayout>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7FE-484D-B922-B32B8E4E0B3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7FE-484D-B922-B32B8E4E0B3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7FE-484D-B922-B32B8E4E0B3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7FE-484D-B922-B32B8E4E0B37}"/>
              </c:ext>
            </c:extLst>
          </c:dPt>
          <c:dLbls>
            <c:dLbl>
              <c:idx val="0"/>
              <c:layout>
                <c:manualLayout>
                  <c:x val="-0.1017357609999831"/>
                  <c:y val="0.129740496218086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7FE-484D-B922-B32B8E4E0B37}"/>
                </c:ext>
              </c:extLst>
            </c:dLbl>
            <c:dLbl>
              <c:idx val="1"/>
              <c:delete val="1"/>
              <c:extLst>
                <c:ext xmlns:c15="http://schemas.microsoft.com/office/drawing/2012/chart" uri="{CE6537A1-D6FC-4f65-9D91-7224C49458BB}"/>
                <c:ext xmlns:c16="http://schemas.microsoft.com/office/drawing/2014/chart" uri="{C3380CC4-5D6E-409C-BE32-E72D297353CC}">
                  <c16:uniqueId val="{00000003-67FE-484D-B922-B32B8E4E0B3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24</c:v>
                </c:pt>
                <c:pt idx="1">
                  <c:v>0</c:v>
                </c:pt>
                <c:pt idx="2">
                  <c:v>137</c:v>
                </c:pt>
                <c:pt idx="3">
                  <c:v>53</c:v>
                </c:pt>
              </c:numCache>
            </c:numRef>
          </c:val>
          <c:extLst>
            <c:ext xmlns:c16="http://schemas.microsoft.com/office/drawing/2014/chart" uri="{C3380CC4-5D6E-409C-BE32-E72D297353CC}">
              <c16:uniqueId val="{00000008-67FE-484D-B922-B32B8E4E0B3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9205815322467412"/>
          <c:y val="0.29846947392445511"/>
          <c:w val="0.28111445945799979"/>
          <c:h val="0.5439604397276428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9.664977477477478E-2"/>
          <c:y val="0.21293053970219328"/>
          <c:w val="0.5008798414556288"/>
          <c:h val="0.72855249666273292"/>
        </c:manualLayout>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76B-47BE-B2E4-910DCB8CB95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76B-47BE-B2E4-910DCB8CB95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76B-47BE-B2E4-910DCB8CB95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76B-47BE-B2E4-910DCB8CB95C}"/>
              </c:ext>
            </c:extLst>
          </c:dPt>
          <c:dLbls>
            <c:dLbl>
              <c:idx val="0"/>
              <c:layout>
                <c:manualLayout>
                  <c:x val="-1.8261014065783024E-2"/>
                  <c:y val="-4.137923437990211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76B-47BE-B2E4-910DCB8CB95C}"/>
                </c:ext>
              </c:extLst>
            </c:dLbl>
            <c:dLbl>
              <c:idx val="1"/>
              <c:delete val="1"/>
              <c:extLst>
                <c:ext xmlns:c15="http://schemas.microsoft.com/office/drawing/2012/chart" uri="{CE6537A1-D6FC-4f65-9D91-7224C49458BB}"/>
                <c:ext xmlns:c16="http://schemas.microsoft.com/office/drawing/2014/chart" uri="{C3380CC4-5D6E-409C-BE32-E72D297353CC}">
                  <c16:uniqueId val="{00000003-F76B-47BE-B2E4-910DCB8CB95C}"/>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12</c:v>
                </c:pt>
                <c:pt idx="1">
                  <c:v>0</c:v>
                </c:pt>
                <c:pt idx="2">
                  <c:v>180</c:v>
                </c:pt>
                <c:pt idx="3">
                  <c:v>82</c:v>
                </c:pt>
              </c:numCache>
            </c:numRef>
          </c:val>
          <c:extLst>
            <c:ext xmlns:c16="http://schemas.microsoft.com/office/drawing/2014/chart" uri="{C3380CC4-5D6E-409C-BE32-E72D297353CC}">
              <c16:uniqueId val="{00000008-F76B-47BE-B2E4-910DCB8CB95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22407500649946"/>
          <c:y val="0.17674455350475582"/>
          <c:w val="0.34169916443707282"/>
          <c:h val="0.7573368824146514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4</a:t>
            </a:r>
          </a:p>
        </c:rich>
      </c:tx>
      <c:layout>
        <c:manualLayout>
          <c:xMode val="edge"/>
          <c:yMode val="edge"/>
          <c:x val="0.42871130309575234"/>
          <c:y val="5.498281786941580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4.5979774691863103E-2"/>
          <c:y val="0.27070594964892808"/>
          <c:w val="0.58287836285934813"/>
          <c:h val="0.61150207726088701"/>
        </c:manualLayout>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CCD-4502-A0B7-1CC8021291C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CCD-4502-A0B7-1CC8021291C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CCD-4502-A0B7-1CC8021291C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CCD-4502-A0B7-1CC8021291CA}"/>
              </c:ext>
            </c:extLst>
          </c:dPt>
          <c:dLbls>
            <c:dLbl>
              <c:idx val="2"/>
              <c:layout>
                <c:manualLayout>
                  <c:x val="0.10352762624163495"/>
                  <c:y val="0.1571592764188918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CCD-4502-A0B7-1CC8021291CA}"/>
                </c:ext>
              </c:extLst>
            </c:dLbl>
            <c:dLbl>
              <c:idx val="3"/>
              <c:layout>
                <c:manualLayout>
                  <c:x val="8.2488077842672411E-2"/>
                  <c:y val="5.684075548637639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CCD-4502-A0B7-1CC8021291CA}"/>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441</c:v>
                </c:pt>
                <c:pt idx="1">
                  <c:v>100</c:v>
                </c:pt>
                <c:pt idx="2">
                  <c:v>57</c:v>
                </c:pt>
                <c:pt idx="3">
                  <c:v>12</c:v>
                </c:pt>
              </c:numCache>
            </c:numRef>
          </c:val>
          <c:extLst>
            <c:ext xmlns:c16="http://schemas.microsoft.com/office/drawing/2014/chart" uri="{C3380CC4-5D6E-409C-BE32-E72D297353CC}">
              <c16:uniqueId val="{00000008-3CCD-4502-A0B7-1CC8021291C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4724996623744191"/>
          <c:y val="0.33825038536849567"/>
          <c:w val="0.30937495229203732"/>
          <c:h val="0.5731766862475523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sz="1800" b="1" i="0" baseline="0">
                <a:effectLst/>
              </a:rPr>
              <a:t>Vehicle Category wise Lane discipline</a:t>
            </a:r>
          </a:p>
          <a:p>
            <a:pPr>
              <a:defRPr/>
            </a:pPr>
            <a:r>
              <a:rPr lang="en-IN" sz="1800" b="1" i="0" baseline="0">
                <a:effectLst/>
              </a:rPr>
              <a:t>vs Non Lane discipline</a:t>
            </a:r>
          </a:p>
        </c:rich>
      </c:tx>
      <c:layout>
        <c:manualLayout>
          <c:xMode val="edge"/>
          <c:yMode val="edge"/>
          <c:x val="0.27684584375590371"/>
          <c:y val="4.210758950904790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Sheet1!$B$11</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93.7%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6DD-48D8-B632-17A5B62345F1}"/>
                </c:ext>
              </c:extLst>
            </c:dLbl>
            <c:dLbl>
              <c:idx val="1"/>
              <c:tx>
                <c:rich>
                  <a:bodyPr/>
                  <a:lstStyle/>
                  <a:p>
                    <a:r>
                      <a:rPr lang="en-US"/>
                      <a:t>96%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6DD-48D8-B632-17A5B62345F1}"/>
                </c:ext>
              </c:extLst>
            </c:dLbl>
            <c:dLbl>
              <c:idx val="2"/>
              <c:tx>
                <c:rich>
                  <a:bodyPr/>
                  <a:lstStyle/>
                  <a:p>
                    <a:r>
                      <a:rPr lang="en-US"/>
                      <a:t>58.7%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6DD-48D8-B632-17A5B62345F1}"/>
                </c:ext>
              </c:extLst>
            </c:dLbl>
            <c:dLbl>
              <c:idx val="3"/>
              <c:tx>
                <c:rich>
                  <a:bodyPr/>
                  <a:lstStyle/>
                  <a:p>
                    <a:r>
                      <a:rPr lang="en-US"/>
                      <a:t>15.7%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6DD-48D8-B632-17A5B62345F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Sheet1!$A$12:$A$15</c:f>
              <c:strCache>
                <c:ptCount val="4"/>
                <c:pt idx="0">
                  <c:v>2-WHEELER</c:v>
                </c:pt>
                <c:pt idx="1">
                  <c:v>3-WHEELER</c:v>
                </c:pt>
                <c:pt idx="2">
                  <c:v>4-WHEELER</c:v>
                </c:pt>
                <c:pt idx="3">
                  <c:v>HEAVY GOOD VEHICLES</c:v>
                </c:pt>
              </c:strCache>
            </c:strRef>
          </c:cat>
          <c:val>
            <c:numRef>
              <c:f>Sheet1!$B$12:$B$15</c:f>
              <c:numCache>
                <c:formatCode>General</c:formatCode>
                <c:ptCount val="4"/>
                <c:pt idx="0">
                  <c:v>860</c:v>
                </c:pt>
                <c:pt idx="1">
                  <c:v>168</c:v>
                </c:pt>
                <c:pt idx="2">
                  <c:v>317</c:v>
                </c:pt>
                <c:pt idx="3">
                  <c:v>29</c:v>
                </c:pt>
              </c:numCache>
            </c:numRef>
          </c:val>
          <c:extLst>
            <c:ext xmlns:c16="http://schemas.microsoft.com/office/drawing/2014/chart" uri="{C3380CC4-5D6E-409C-BE32-E72D297353CC}">
              <c16:uniqueId val="{00000004-46DD-48D8-B632-17A5B62345F1}"/>
            </c:ext>
          </c:extLst>
        </c:ser>
        <c:ser>
          <c:idx val="1"/>
          <c:order val="1"/>
          <c:tx>
            <c:strRef>
              <c:f>Sheet1!$C$11</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6.2%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46DD-48D8-B632-17A5B62345F1}"/>
                </c:ext>
              </c:extLst>
            </c:dLbl>
            <c:dLbl>
              <c:idx val="1"/>
              <c:tx>
                <c:rich>
                  <a:bodyPr/>
                  <a:lstStyle/>
                  <a:p>
                    <a:r>
                      <a:rPr lang="en-US"/>
                      <a:t>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46DD-48D8-B632-17A5B62345F1}"/>
                </c:ext>
              </c:extLst>
            </c:dLbl>
            <c:dLbl>
              <c:idx val="2"/>
              <c:tx>
                <c:rich>
                  <a:bodyPr/>
                  <a:lstStyle/>
                  <a:p>
                    <a:r>
                      <a:rPr lang="en-US"/>
                      <a:t>41.2%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46DD-48D8-B632-17A5B62345F1}"/>
                </c:ext>
              </c:extLst>
            </c:dLbl>
            <c:dLbl>
              <c:idx val="3"/>
              <c:tx>
                <c:rich>
                  <a:bodyPr/>
                  <a:lstStyle/>
                  <a:p>
                    <a:r>
                      <a:rPr lang="en-US"/>
                      <a:t>84.2%</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46DD-48D8-B632-17A5B62345F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Sheet1!$A$12:$A$15</c:f>
              <c:strCache>
                <c:ptCount val="4"/>
                <c:pt idx="0">
                  <c:v>2-WHEELER</c:v>
                </c:pt>
                <c:pt idx="1">
                  <c:v>3-WHEELER</c:v>
                </c:pt>
                <c:pt idx="2">
                  <c:v>4-WHEELER</c:v>
                </c:pt>
                <c:pt idx="3">
                  <c:v>HEAVY GOOD VEHICLES</c:v>
                </c:pt>
              </c:strCache>
            </c:strRef>
          </c:cat>
          <c:val>
            <c:numRef>
              <c:f>Sheet1!$C$12:$C$15</c:f>
              <c:numCache>
                <c:formatCode>General</c:formatCode>
                <c:ptCount val="4"/>
                <c:pt idx="0">
                  <c:v>57</c:v>
                </c:pt>
                <c:pt idx="1">
                  <c:v>7</c:v>
                </c:pt>
                <c:pt idx="2">
                  <c:v>223</c:v>
                </c:pt>
                <c:pt idx="3">
                  <c:v>155</c:v>
                </c:pt>
              </c:numCache>
            </c:numRef>
          </c:val>
          <c:extLst>
            <c:ext xmlns:c16="http://schemas.microsoft.com/office/drawing/2014/chart" uri="{C3380CC4-5D6E-409C-BE32-E72D297353CC}">
              <c16:uniqueId val="{00000009-46DD-48D8-B632-17A5B62345F1}"/>
            </c:ext>
          </c:extLst>
        </c:ser>
        <c:dLbls>
          <c:dLblPos val="inEnd"/>
          <c:showLegendKey val="0"/>
          <c:showVal val="1"/>
          <c:showCatName val="0"/>
          <c:showSerName val="0"/>
          <c:showPercent val="0"/>
          <c:showBubbleSize val="0"/>
        </c:dLbls>
        <c:gapWidth val="65"/>
        <c:axId val="1109232607"/>
        <c:axId val="1109230527"/>
      </c:barChart>
      <c:catAx>
        <c:axId val="110923260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109230527"/>
        <c:crosses val="autoZero"/>
        <c:auto val="1"/>
        <c:lblAlgn val="ctr"/>
        <c:lblOffset val="100"/>
        <c:noMultiLvlLbl val="0"/>
      </c:catAx>
      <c:valAx>
        <c:axId val="110923052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10923260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C1D-4070-B4EE-75E0B5F33CD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C1D-4070-B4EE-75E0B5F33CD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C1D-4070-B4EE-75E0B5F33CD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C1D-4070-B4EE-75E0B5F33CD5}"/>
              </c:ext>
            </c:extLst>
          </c:dPt>
          <c:dLbls>
            <c:dLbl>
              <c:idx val="0"/>
              <c:layout>
                <c:manualLayout>
                  <c:x val="-4.8036089238845142E-2"/>
                  <c:y val="0.184969378827646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C1D-4070-B4EE-75E0B5F33CD5}"/>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68</c:v>
                </c:pt>
                <c:pt idx="1">
                  <c:v>319</c:v>
                </c:pt>
                <c:pt idx="2">
                  <c:v>266</c:v>
                </c:pt>
                <c:pt idx="3">
                  <c:v>126</c:v>
                </c:pt>
              </c:numCache>
            </c:numRef>
          </c:val>
          <c:extLst>
            <c:ext xmlns:c16="http://schemas.microsoft.com/office/drawing/2014/chart" uri="{C3380CC4-5D6E-409C-BE32-E72D297353CC}">
              <c16:uniqueId val="{00000008-9C1D-4070-B4EE-75E0B5F33CD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2-WHEELER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D43-4574-9535-5D69B14F864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D43-4574-9535-5D69B14F864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D43-4574-9535-5D69B14F864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D43-4574-9535-5D69B14F864D}"/>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444</c:v>
                </c:pt>
                <c:pt idx="1">
                  <c:v>206</c:v>
                </c:pt>
                <c:pt idx="2">
                  <c:v>130</c:v>
                </c:pt>
                <c:pt idx="3">
                  <c:v>378</c:v>
                </c:pt>
              </c:numCache>
            </c:numRef>
          </c:val>
          <c:extLst>
            <c:ext xmlns:c16="http://schemas.microsoft.com/office/drawing/2014/chart" uri="{C3380CC4-5D6E-409C-BE32-E72D297353CC}">
              <c16:uniqueId val="{00000008-6D43-4574-9535-5D69B14F864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3872117113641198"/>
          <c:y val="0.32689039886630578"/>
          <c:w val="9.0748515735888671E-2"/>
          <c:h val="0.477308658810889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4767942800253415"/>
          <c:y val="3.3519553072625698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Sheet1!$A$4</c:f>
              <c:strCache>
                <c:ptCount val="1"/>
                <c:pt idx="0">
                  <c:v>3-WHEELER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0A4-41E9-AF91-080A7DEB1D2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0A4-41E9-AF91-080A7DEB1D2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0A4-41E9-AF91-080A7DEB1D2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0A4-41E9-AF91-080A7DEB1D27}"/>
              </c:ext>
            </c:extLst>
          </c:dPt>
          <c:dLbls>
            <c:dLbl>
              <c:idx val="1"/>
              <c:layout>
                <c:manualLayout>
                  <c:x val="-8.0741184525847318E-2"/>
                  <c:y val="-0.1735509623797025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0A4-41E9-AF91-080A7DEB1D27}"/>
                </c:ext>
              </c:extLst>
            </c:dLbl>
            <c:dLbl>
              <c:idx val="2"/>
              <c:layout>
                <c:manualLayout>
                  <c:x val="9.0734337555631636E-2"/>
                  <c:y val="-0.1303080344123651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0A4-41E9-AF91-080A7DEB1D2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Sheet1!$B$2:$E$3</c:f>
              <c:strCache>
                <c:ptCount val="4"/>
                <c:pt idx="0">
                  <c:v>1</c:v>
                </c:pt>
                <c:pt idx="1">
                  <c:v>2</c:v>
                </c:pt>
                <c:pt idx="2">
                  <c:v>3</c:v>
                </c:pt>
                <c:pt idx="3">
                  <c:v>4</c:v>
                </c:pt>
              </c:strCache>
            </c:strRef>
          </c:cat>
          <c:val>
            <c:numRef>
              <c:f>Sheet1!$B$4:$E$4</c:f>
              <c:numCache>
                <c:formatCode>General</c:formatCode>
                <c:ptCount val="4"/>
                <c:pt idx="0">
                  <c:v>91</c:v>
                </c:pt>
                <c:pt idx="1">
                  <c:v>33</c:v>
                </c:pt>
                <c:pt idx="2">
                  <c:v>30</c:v>
                </c:pt>
                <c:pt idx="3">
                  <c:v>89</c:v>
                </c:pt>
              </c:numCache>
            </c:numRef>
          </c:val>
          <c:extLst>
            <c:ext xmlns:c16="http://schemas.microsoft.com/office/drawing/2014/chart" uri="{C3380CC4-5D6E-409C-BE32-E72D297353CC}">
              <c16:uniqueId val="{00000008-D0A4-41E9-AF91-080A7DEB1D2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446907451785922"/>
          <c:y val="0.28119094488188978"/>
          <c:w val="0.11031353417779299"/>
          <c:h val="0.5347244094488189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Sheet1!$A$3</c:f>
              <c:strCache>
                <c:ptCount val="1"/>
                <c:pt idx="0">
                  <c:v>4-WHEELER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6C1-43D4-99A8-0E795F5ED91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6C1-43D4-99A8-0E795F5ED91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6C1-43D4-99A8-0E795F5ED91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6C1-43D4-99A8-0E795F5ED918}"/>
              </c:ext>
            </c:extLst>
          </c:dPt>
          <c:dLbls>
            <c:dLbl>
              <c:idx val="0"/>
              <c:layout>
                <c:manualLayout>
                  <c:x val="-5.1970581289035804E-2"/>
                  <c:y val="0.1380354001594524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6C1-43D4-99A8-0E795F5ED91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22</c:v>
                </c:pt>
                <c:pt idx="1">
                  <c:v>139</c:v>
                </c:pt>
                <c:pt idx="2">
                  <c:v>52</c:v>
                </c:pt>
                <c:pt idx="3">
                  <c:v>58</c:v>
                </c:pt>
              </c:numCache>
            </c:numRef>
          </c:val>
          <c:extLst>
            <c:ext xmlns:c16="http://schemas.microsoft.com/office/drawing/2014/chart" uri="{C3380CC4-5D6E-409C-BE32-E72D297353CC}">
              <c16:uniqueId val="{00000008-06C1-43D4-99A8-0E795F5ED91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4985753636710137"/>
          <c:y val="0.25902691241442255"/>
          <c:w val="9.8172759223014924E-2"/>
          <c:h val="0.486357123671140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8979572714700985"/>
          <c:y val="8.687300514028543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0.18619856519187286"/>
          <c:y val="0.20940547830760697"/>
          <c:w val="0.5856901758247961"/>
          <c:h val="0.73966847299981042"/>
        </c:manualLayout>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01F-439E-B82A-C9561DFE387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01F-439E-B82A-C9561DFE387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01F-439E-B82A-C9561DFE387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01F-439E-B82A-C9561DFE3877}"/>
              </c:ext>
            </c:extLst>
          </c:dPt>
          <c:dLbls>
            <c:dLbl>
              <c:idx val="0"/>
              <c:layout>
                <c:manualLayout>
                  <c:x val="9.6871729743459492E-2"/>
                  <c:y val="5.3400804123861249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01F-439E-B82A-C9561DFE3877}"/>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2</c:v>
                </c:pt>
                <c:pt idx="1">
                  <c:v>39</c:v>
                </c:pt>
                <c:pt idx="2">
                  <c:v>25</c:v>
                </c:pt>
                <c:pt idx="3">
                  <c:v>36</c:v>
                </c:pt>
              </c:numCache>
            </c:numRef>
          </c:val>
          <c:extLst>
            <c:ext xmlns:c16="http://schemas.microsoft.com/office/drawing/2014/chart" uri="{C3380CC4-5D6E-409C-BE32-E72D297353CC}">
              <c16:uniqueId val="{00000008-701F-439E-B82A-C9561DFE387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7204871706734199"/>
          <c:y val="0.36328375619714204"/>
          <c:w val="7.9693700266337431E-2"/>
          <c:h val="0.428062117235345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a:t>
            </a:r>
            <a:r>
              <a:rPr lang="en-US" baseline="0" dirty="0"/>
              <a:t> </a:t>
            </a:r>
            <a:r>
              <a:rPr lang="en-US" dirty="0"/>
              <a:t>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6CC-44BC-A812-24632CDCF31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6CC-44BC-A812-24632CDCF31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6CC-44BC-A812-24632CDCF31A}"/>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6CC-44BC-A812-24632CDCF31A}"/>
              </c:ext>
            </c:extLst>
          </c:dPt>
          <c:dLbls>
            <c:dLbl>
              <c:idx val="2"/>
              <c:layout>
                <c:manualLayout>
                  <c:x val="-3.4239225339815126E-2"/>
                  <c:y val="-2.692971755548834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6CC-44BC-A812-24632CDCF31A}"/>
                </c:ext>
              </c:extLst>
            </c:dLbl>
            <c:dLbl>
              <c:idx val="3"/>
              <c:layout>
                <c:manualLayout>
                  <c:x val="0.14181648293460566"/>
                  <c:y val="1.7348233647582173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1178621925046332"/>
                      <c:h val="8.1288781200276633E-2"/>
                    </c:manualLayout>
                  </c15:layout>
                </c:ext>
                <c:ext xmlns:c16="http://schemas.microsoft.com/office/drawing/2014/chart" uri="{C3380CC4-5D6E-409C-BE32-E72D297353CC}">
                  <c16:uniqueId val="{00000007-76CC-44BC-A812-24632CDCF31A}"/>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444</c:v>
                </c:pt>
                <c:pt idx="1">
                  <c:v>91</c:v>
                </c:pt>
                <c:pt idx="2">
                  <c:v>22</c:v>
                </c:pt>
                <c:pt idx="3">
                  <c:v>2</c:v>
                </c:pt>
              </c:numCache>
            </c:numRef>
          </c:val>
          <c:extLst>
            <c:ext xmlns:c16="http://schemas.microsoft.com/office/drawing/2014/chart" uri="{C3380CC4-5D6E-409C-BE32-E72D297353CC}">
              <c16:uniqueId val="{00000008-76CC-44BC-A812-24632CDCF31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2</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2BE-4AEA-B527-05F0F6EB9D3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2BE-4AEA-B527-05F0F6EB9D3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2BE-4AEA-B527-05F0F6EB9D3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2BE-4AEA-B527-05F0F6EB9D32}"/>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206</c:v>
                </c:pt>
                <c:pt idx="1">
                  <c:v>33</c:v>
                </c:pt>
                <c:pt idx="2">
                  <c:v>139</c:v>
                </c:pt>
                <c:pt idx="3">
                  <c:v>39</c:v>
                </c:pt>
              </c:numCache>
            </c:numRef>
          </c:val>
          <c:extLst>
            <c:ext xmlns:c16="http://schemas.microsoft.com/office/drawing/2014/chart" uri="{C3380CC4-5D6E-409C-BE32-E72D297353CC}">
              <c16:uniqueId val="{00000008-72BE-4AEA-B527-05F0F6EB9D3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a:t>
            </a:r>
            <a:r>
              <a:rPr lang="en-US" baseline="0" dirty="0"/>
              <a:t> </a:t>
            </a:r>
            <a:r>
              <a:rPr lang="en-US" dirty="0"/>
              <a:t>3</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B29-4004-A7D6-55BA15D4F5A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B29-4004-A7D6-55BA15D4F5A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B29-4004-A7D6-55BA15D4F5A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B29-4004-A7D6-55BA15D4F5A9}"/>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130</c:v>
                </c:pt>
                <c:pt idx="1">
                  <c:v>30</c:v>
                </c:pt>
                <c:pt idx="2">
                  <c:v>52</c:v>
                </c:pt>
                <c:pt idx="3">
                  <c:v>25</c:v>
                </c:pt>
              </c:numCache>
            </c:numRef>
          </c:val>
          <c:extLst>
            <c:ext xmlns:c16="http://schemas.microsoft.com/office/drawing/2014/chart" uri="{C3380CC4-5D6E-409C-BE32-E72D297353CC}">
              <c16:uniqueId val="{00000008-BB29-4004-A7D6-55BA15D4F5A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dirty="0"/>
              <a:t>LANE 4</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Sheet1!$B$2</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BF7-461F-BEB1-27847D5467E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BF7-461F-BEB1-27847D5467E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BF7-461F-BEB1-27847D5467E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BF7-461F-BEB1-27847D5467E9}"/>
              </c:ext>
            </c:extLst>
          </c:dPt>
          <c:dLbls>
            <c:dLbl>
              <c:idx val="2"/>
              <c:layout>
                <c:manualLayout>
                  <c:x val="0.12260101507973614"/>
                  <c:y val="0.1140040828229803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EBF7-461F-BEB1-27847D5467E9}"/>
                </c:ext>
              </c:extLst>
            </c:dLbl>
            <c:dLbl>
              <c:idx val="3"/>
              <c:layout>
                <c:manualLayout>
                  <c:x val="4.1292184674661878E-2"/>
                  <c:y val="0.1307432925051034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EBF7-461F-BEB1-27847D5467E9}"/>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Sheet1!$A$3:$A$6</c:f>
              <c:strCache>
                <c:ptCount val="4"/>
                <c:pt idx="0">
                  <c:v>2-WHEELER</c:v>
                </c:pt>
                <c:pt idx="1">
                  <c:v>3-WHEELER</c:v>
                </c:pt>
                <c:pt idx="2">
                  <c:v>4-WHEELER</c:v>
                </c:pt>
                <c:pt idx="3">
                  <c:v>HEAVY GOOD VEHICLES</c:v>
                </c:pt>
              </c:strCache>
            </c:strRef>
          </c:cat>
          <c:val>
            <c:numRef>
              <c:f>Sheet1!$B$3:$B$6</c:f>
              <c:numCache>
                <c:formatCode>General</c:formatCode>
                <c:ptCount val="4"/>
                <c:pt idx="0">
                  <c:v>378</c:v>
                </c:pt>
                <c:pt idx="1">
                  <c:v>89</c:v>
                </c:pt>
                <c:pt idx="2">
                  <c:v>58</c:v>
                </c:pt>
                <c:pt idx="3">
                  <c:v>36</c:v>
                </c:pt>
              </c:numCache>
            </c:numRef>
          </c:val>
          <c:extLst>
            <c:ext xmlns:c16="http://schemas.microsoft.com/office/drawing/2014/chart" uri="{C3380CC4-5D6E-409C-BE32-E72D297353CC}">
              <c16:uniqueId val="{00000008-EBF7-461F-BEB1-27847D5467E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sz="1800" b="1" i="0" baseline="0" dirty="0">
                <a:effectLst/>
              </a:rPr>
              <a:t>Vehicle Category wise Lane discipline</a:t>
            </a:r>
            <a:endParaRPr lang="en-IN" dirty="0">
              <a:effectLst/>
            </a:endParaRPr>
          </a:p>
          <a:p>
            <a:pPr>
              <a:defRPr/>
            </a:pPr>
            <a:r>
              <a:rPr lang="en-IN" sz="1800" b="1" i="0" baseline="0" dirty="0">
                <a:effectLst/>
              </a:rPr>
              <a:t>vs Non Lane discipline</a:t>
            </a:r>
            <a:endParaRPr lang="en-IN" dirty="0">
              <a:effectLst/>
            </a:endParaRPr>
          </a:p>
        </c:rich>
      </c:tx>
      <c:layout>
        <c:manualLayout>
          <c:xMode val="edge"/>
          <c:yMode val="edge"/>
          <c:x val="0.25034826471785737"/>
          <c:y val="2.530840707812426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Sheet1!$B$9</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65.6%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8D9-4B05-B17B-F533E03968B2}"/>
                </c:ext>
              </c:extLst>
            </c:dLbl>
            <c:dLbl>
              <c:idx val="1"/>
              <c:tx>
                <c:rich>
                  <a:bodyPr/>
                  <a:lstStyle/>
                  <a:p>
                    <a:r>
                      <a:rPr lang="en-US"/>
                      <a:t>61.4%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8D9-4B05-B17B-F533E03968B2}"/>
                </c:ext>
              </c:extLst>
            </c:dLbl>
            <c:dLbl>
              <c:idx val="2"/>
              <c:tx>
                <c:rich>
                  <a:bodyPr/>
                  <a:lstStyle/>
                  <a:p>
                    <a:r>
                      <a:rPr lang="en-US"/>
                      <a:t>55.3%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18D9-4B05-B17B-F533E03968B2}"/>
                </c:ext>
              </c:extLst>
            </c:dLbl>
            <c:dLbl>
              <c:idx val="3"/>
              <c:tx>
                <c:rich>
                  <a:bodyPr/>
                  <a:lstStyle/>
                  <a:p>
                    <a:r>
                      <a:rPr lang="en-US"/>
                      <a:t>28.3%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18D9-4B05-B17B-F533E03968B2}"/>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2-WHEELER</c:v>
                </c:pt>
                <c:pt idx="1">
                  <c:v>3-WHEELER</c:v>
                </c:pt>
                <c:pt idx="2">
                  <c:v>4-WHEELER</c:v>
                </c:pt>
                <c:pt idx="3">
                  <c:v>HEAVY GOOD VEHICLES</c:v>
                </c:pt>
              </c:strCache>
            </c:strRef>
          </c:cat>
          <c:val>
            <c:numRef>
              <c:f>Sheet1!$B$10:$B$13</c:f>
              <c:numCache>
                <c:formatCode>General</c:formatCode>
                <c:ptCount val="4"/>
                <c:pt idx="0">
                  <c:v>822</c:v>
                </c:pt>
                <c:pt idx="1">
                  <c:v>180</c:v>
                </c:pt>
                <c:pt idx="2">
                  <c:v>191</c:v>
                </c:pt>
                <c:pt idx="3">
                  <c:v>38</c:v>
                </c:pt>
              </c:numCache>
            </c:numRef>
          </c:val>
          <c:extLst>
            <c:ext xmlns:c16="http://schemas.microsoft.com/office/drawing/2014/chart" uri="{C3380CC4-5D6E-409C-BE32-E72D297353CC}">
              <c16:uniqueId val="{00000004-18D9-4B05-B17B-F533E03968B2}"/>
            </c:ext>
          </c:extLst>
        </c:ser>
        <c:ser>
          <c:idx val="1"/>
          <c:order val="1"/>
          <c:tx>
            <c:strRef>
              <c:f>Sheet1!$C$9</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34.3%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8D9-4B05-B17B-F533E03968B2}"/>
                </c:ext>
              </c:extLst>
            </c:dLbl>
            <c:dLbl>
              <c:idx val="1"/>
              <c:tx>
                <c:rich>
                  <a:bodyPr/>
                  <a:lstStyle/>
                  <a:p>
                    <a:r>
                      <a:rPr lang="en-US"/>
                      <a:t>38.5%</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18D9-4B05-B17B-F533E03968B2}"/>
                </c:ext>
              </c:extLst>
            </c:dLbl>
            <c:dLbl>
              <c:idx val="2"/>
              <c:tx>
                <c:rich>
                  <a:bodyPr/>
                  <a:lstStyle/>
                  <a:p>
                    <a:r>
                      <a:rPr lang="en-US"/>
                      <a:t>44.6%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18D9-4B05-B17B-F533E03968B2}"/>
                </c:ext>
              </c:extLst>
            </c:dLbl>
            <c:dLbl>
              <c:idx val="3"/>
              <c:tx>
                <c:rich>
                  <a:bodyPr/>
                  <a:lstStyle/>
                  <a:p>
                    <a:r>
                      <a:rPr lang="en-US"/>
                      <a:t>71.6%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18D9-4B05-B17B-F533E03968B2}"/>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Sheet1!$A$10:$A$13</c:f>
              <c:strCache>
                <c:ptCount val="4"/>
                <c:pt idx="0">
                  <c:v>2-WHEELER</c:v>
                </c:pt>
                <c:pt idx="1">
                  <c:v>3-WHEELER</c:v>
                </c:pt>
                <c:pt idx="2">
                  <c:v>4-WHEELER</c:v>
                </c:pt>
                <c:pt idx="3">
                  <c:v>HEAVY GOOD VEHICLES</c:v>
                </c:pt>
              </c:strCache>
            </c:strRef>
          </c:cat>
          <c:val>
            <c:numRef>
              <c:f>Sheet1!$C$10:$C$13</c:f>
              <c:numCache>
                <c:formatCode>General</c:formatCode>
                <c:ptCount val="4"/>
                <c:pt idx="0">
                  <c:v>430</c:v>
                </c:pt>
                <c:pt idx="1">
                  <c:v>113</c:v>
                </c:pt>
                <c:pt idx="2">
                  <c:v>154</c:v>
                </c:pt>
                <c:pt idx="3">
                  <c:v>96</c:v>
                </c:pt>
              </c:numCache>
            </c:numRef>
          </c:val>
          <c:extLst>
            <c:ext xmlns:c16="http://schemas.microsoft.com/office/drawing/2014/chart" uri="{C3380CC4-5D6E-409C-BE32-E72D297353CC}">
              <c16:uniqueId val="{00000009-18D9-4B05-B17B-F533E03968B2}"/>
            </c:ext>
          </c:extLst>
        </c:ser>
        <c:dLbls>
          <c:dLblPos val="inEnd"/>
          <c:showLegendKey val="0"/>
          <c:showVal val="1"/>
          <c:showCatName val="0"/>
          <c:showSerName val="0"/>
          <c:showPercent val="0"/>
          <c:showBubbleSize val="0"/>
        </c:dLbls>
        <c:gapWidth val="65"/>
        <c:axId val="1944743136"/>
        <c:axId val="1944750624"/>
      </c:barChart>
      <c:catAx>
        <c:axId val="194474313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944750624"/>
        <c:crosses val="autoZero"/>
        <c:auto val="1"/>
        <c:lblAlgn val="ctr"/>
        <c:lblOffset val="100"/>
        <c:noMultiLvlLbl val="0"/>
      </c:catAx>
      <c:valAx>
        <c:axId val="194475062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94474313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pieChart>
        <c:varyColors val="1"/>
        <c:ser>
          <c:idx val="0"/>
          <c:order val="0"/>
          <c:tx>
            <c:strRef>
              <c:f>Sheet1!$A$3</c:f>
              <c:strCache>
                <c:ptCount val="1"/>
                <c:pt idx="0">
                  <c:v>HEAVY GOOD VEHICLES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788-492C-9800-F1BD512B928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788-492C-9800-F1BD512B928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788-492C-9800-F1BD512B928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788-492C-9800-F1BD512B9285}"/>
              </c:ext>
            </c:extLst>
          </c:dPt>
          <c:dLbls>
            <c:dLbl>
              <c:idx val="0"/>
              <c:layout>
                <c:manualLayout>
                  <c:x val="-3.3946082018558033E-2"/>
                  <c:y val="0.1748440305007020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788-492C-9800-F1BD512B9285}"/>
                </c:ext>
              </c:extLst>
            </c:dLbl>
            <c:spPr>
              <a:no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numRef>
              <c:f>Sheet1!$B$2:$E$2</c:f>
              <c:numCache>
                <c:formatCode>General</c:formatCode>
                <c:ptCount val="4"/>
                <c:pt idx="0">
                  <c:v>1</c:v>
                </c:pt>
                <c:pt idx="1">
                  <c:v>2</c:v>
                </c:pt>
                <c:pt idx="2">
                  <c:v>3</c:v>
                </c:pt>
                <c:pt idx="3">
                  <c:v>4</c:v>
                </c:pt>
              </c:numCache>
            </c:numRef>
          </c:cat>
          <c:val>
            <c:numRef>
              <c:f>Sheet1!$B$3:$E$3</c:f>
              <c:numCache>
                <c:formatCode>General</c:formatCode>
                <c:ptCount val="4"/>
                <c:pt idx="0">
                  <c:v>11</c:v>
                </c:pt>
                <c:pt idx="1">
                  <c:v>109</c:v>
                </c:pt>
                <c:pt idx="2">
                  <c:v>105</c:v>
                </c:pt>
                <c:pt idx="3">
                  <c:v>18</c:v>
                </c:pt>
              </c:numCache>
            </c:numRef>
          </c:val>
          <c:extLst>
            <c:ext xmlns:c16="http://schemas.microsoft.com/office/drawing/2014/chart" uri="{C3380CC4-5D6E-409C-BE32-E72D297353CC}">
              <c16:uniqueId val="{00000008-4788-492C-9800-F1BD512B928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1</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197224928434398"/>
          <c:w val="0.54658348507957433"/>
          <c:h val="0.56154255524606977"/>
        </c:manualLayout>
      </c:layout>
      <c:pieChart>
        <c:varyColors val="1"/>
        <c:ser>
          <c:idx val="0"/>
          <c:order val="0"/>
          <c:tx>
            <c:strRef>
              <c:f>Sheet2!$C$3</c:f>
              <c:strCache>
                <c:ptCount val="1"/>
                <c:pt idx="0">
                  <c:v>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161-42C1-A0EC-FA3F605A581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161-42C1-A0EC-FA3F605A581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161-42C1-A0EC-FA3F605A581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6161-42C1-A0EC-FA3F605A5813}"/>
              </c:ext>
            </c:extLst>
          </c:dPt>
          <c:dLbls>
            <c:dLbl>
              <c:idx val="1"/>
              <c:layout>
                <c:manualLayout>
                  <c:x val="0.12428586531039607"/>
                  <c:y val="7.951438661741100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161-42C1-A0EC-FA3F605A5813}"/>
                </c:ext>
              </c:extLst>
            </c:dLbl>
            <c:dLbl>
              <c:idx val="2"/>
              <c:layout>
                <c:manualLayout>
                  <c:x val="9.0850242063601247E-2"/>
                  <c:y val="0.11188304136214228"/>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161-42C1-A0EC-FA3F605A5813}"/>
                </c:ext>
              </c:extLst>
            </c:dLbl>
            <c:dLbl>
              <c:idx val="3"/>
              <c:layout>
                <c:manualLayout>
                  <c:x val="1.4423891525384455E-3"/>
                  <c:y val="-2.679776693505079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161-42C1-A0EC-FA3F605A5813}"/>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535</c:v>
                </c:pt>
                <c:pt idx="1">
                  <c:v>92</c:v>
                </c:pt>
                <c:pt idx="2">
                  <c:v>68</c:v>
                </c:pt>
                <c:pt idx="3">
                  <c:v>11</c:v>
                </c:pt>
              </c:numCache>
            </c:numRef>
          </c:val>
          <c:extLst>
            <c:ext xmlns:c16="http://schemas.microsoft.com/office/drawing/2014/chart" uri="{C3380CC4-5D6E-409C-BE32-E72D297353CC}">
              <c16:uniqueId val="{00000008-6161-42C1-A0EC-FA3F605A581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3358535950595685"/>
          <c:y val="0.29857770071629985"/>
          <c:w val="0.29579342292314437"/>
          <c:h val="0.6576335927005231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2</a:t>
            </a:r>
          </a:p>
        </c:rich>
      </c:tx>
      <c:layout>
        <c:manualLayout>
          <c:xMode val="edge"/>
          <c:yMode val="edge"/>
          <c:x val="0.39907254502038886"/>
          <c:y val="3.03665991338479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197211110066776"/>
          <c:w val="0.53597273622388508"/>
          <c:h val="0.55064117172689975"/>
        </c:manualLayout>
      </c:layout>
      <c:pieChart>
        <c:varyColors val="1"/>
        <c:ser>
          <c:idx val="0"/>
          <c:order val="0"/>
          <c:tx>
            <c:strRef>
              <c:f>Sheet2!$D$3</c:f>
              <c:strCache>
                <c:ptCount val="1"/>
                <c:pt idx="0">
                  <c:v>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FC5-4FBD-BCE8-AC98E0042EB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FC5-4FBD-BCE8-AC98E0042EB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FC5-4FBD-BCE8-AC98E0042EB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FC5-4FBD-BCE8-AC98E0042EBF}"/>
              </c:ext>
            </c:extLst>
          </c:dPt>
          <c:dLbls>
            <c:dLbl>
              <c:idx val="1"/>
              <c:layout>
                <c:manualLayout>
                  <c:x val="2.0383159961825926E-2"/>
                  <c:y val="-1.9258248081695767E-2"/>
                </c:manualLayout>
              </c:layout>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0575348179128513"/>
                      <c:h val="9.8887341736573389E-2"/>
                    </c:manualLayout>
                  </c15:layout>
                </c:ext>
                <c:ext xmlns:c16="http://schemas.microsoft.com/office/drawing/2014/chart" uri="{C3380CC4-5D6E-409C-BE32-E72D297353CC}">
                  <c16:uniqueId val="{00000003-3FC5-4FBD-BCE8-AC98E0042EBF}"/>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Sheet2!$A$4:$C$7</c:f>
              <c:strCache>
                <c:ptCount val="4"/>
                <c:pt idx="0">
                  <c:v>2-WHEELER</c:v>
                </c:pt>
                <c:pt idx="1">
                  <c:v>3-WHEELER</c:v>
                </c:pt>
                <c:pt idx="2">
                  <c:v>4-WHEELER</c:v>
                </c:pt>
                <c:pt idx="3">
                  <c:v>HEAVY GOOD VEHICLES</c:v>
                </c:pt>
              </c:strCache>
            </c:strRef>
          </c:cat>
          <c:val>
            <c:numRef>
              <c:f>Sheet2!$D$4:$D$7</c:f>
              <c:numCache>
                <c:formatCode>General</c:formatCode>
                <c:ptCount val="4"/>
                <c:pt idx="0">
                  <c:v>62</c:v>
                </c:pt>
                <c:pt idx="1">
                  <c:v>4</c:v>
                </c:pt>
                <c:pt idx="2">
                  <c:v>319</c:v>
                </c:pt>
                <c:pt idx="3">
                  <c:v>109</c:v>
                </c:pt>
              </c:numCache>
            </c:numRef>
          </c:val>
          <c:extLst>
            <c:ext xmlns:c16="http://schemas.microsoft.com/office/drawing/2014/chart" uri="{C3380CC4-5D6E-409C-BE32-E72D297353CC}">
              <c16:uniqueId val="{00000008-3FC5-4FBD-BCE8-AC98E0042EB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48249654970667"/>
          <c:y val="0.29096009790359589"/>
          <c:w val="0.32227392525437598"/>
          <c:h val="0.6218307825089023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dirty="0">
                <a:latin typeface="Times New Roman" panose="02020603050405020304" pitchFamily="18" charset="0"/>
              </a:rPr>
              <a:t>LANE 3</a:t>
            </a:r>
          </a:p>
        </c:rich>
      </c:tx>
      <c:layout>
        <c:manualLayout>
          <c:xMode val="edge"/>
          <c:yMode val="edge"/>
          <c:x val="0.40424102306360643"/>
          <c:y val="8.8050314465408799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3.1832246567067658E-2"/>
          <c:y val="0.32715667037045792"/>
          <c:w val="0.57311035721879744"/>
          <c:h val="0.58970274388605792"/>
        </c:manualLayout>
      </c:layout>
      <c:pieChart>
        <c:varyColors val="1"/>
        <c:ser>
          <c:idx val="0"/>
          <c:order val="0"/>
          <c:tx>
            <c:strRef>
              <c:f>Sheet2!$C$3</c:f>
              <c:strCache>
                <c:ptCount val="1"/>
                <c:pt idx="0">
                  <c:v>4</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A01-4DF5-B7D3-DDB68E89108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A01-4DF5-B7D3-DDB68E89108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A01-4DF5-B7D3-DDB68E89108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A01-4DF5-B7D3-DDB68E891088}"/>
              </c:ext>
            </c:extLst>
          </c:dPt>
          <c:dLbls>
            <c:dLbl>
              <c:idx val="1"/>
              <c:layout>
                <c:manualLayout>
                  <c:x val="-4.436939644123785E-2"/>
                  <c:y val="-5.872430581351982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A01-4DF5-B7D3-DDB68E89108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76</c:v>
                </c:pt>
                <c:pt idx="1">
                  <c:v>6</c:v>
                </c:pt>
                <c:pt idx="2">
                  <c:v>266</c:v>
                </c:pt>
                <c:pt idx="3">
                  <c:v>105</c:v>
                </c:pt>
              </c:numCache>
            </c:numRef>
          </c:val>
          <c:extLst>
            <c:ext xmlns:c16="http://schemas.microsoft.com/office/drawing/2014/chart" uri="{C3380CC4-5D6E-409C-BE32-E72D297353CC}">
              <c16:uniqueId val="{00000008-0A01-4DF5-B7D3-DDB68E89108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085872706939893"/>
          <c:y val="0.29504759407593989"/>
          <c:w val="0.32078215422431045"/>
          <c:h val="0.61214986814646377"/>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US" baseline="0">
                <a:latin typeface="Times New Roman" panose="02020603050405020304" pitchFamily="18" charset="0"/>
              </a:rPr>
              <a:t>LANE 4</a:t>
            </a:r>
          </a:p>
        </c:rich>
      </c:tx>
      <c:layout>
        <c:manualLayout>
          <c:xMode val="edge"/>
          <c:yMode val="edge"/>
          <c:x val="0.41067499473958158"/>
          <c:y val="0.1069958847736625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manualLayout>
          <c:layoutTarget val="inner"/>
          <c:xMode val="edge"/>
          <c:yMode val="edge"/>
          <c:x val="5.8359118706290715E-2"/>
          <c:y val="0.32777047024005262"/>
          <c:w val="0.55719423393526357"/>
          <c:h val="0.55379967049648071"/>
        </c:manualLayout>
      </c:layout>
      <c:pieChart>
        <c:varyColors val="1"/>
        <c:ser>
          <c:idx val="0"/>
          <c:order val="0"/>
          <c:tx>
            <c:strRef>
              <c:f>Sheet2!$C$3</c:f>
              <c:strCache>
                <c:ptCount val="1"/>
                <c:pt idx="0">
                  <c:v>3</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33C-4164-B5E2-15084DF0E92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33C-4164-B5E2-15084DF0E92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33C-4164-B5E2-15084DF0E92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33C-4164-B5E2-15084DF0E928}"/>
              </c:ext>
            </c:extLst>
          </c:dPt>
          <c:dLbls>
            <c:dLbl>
              <c:idx val="3"/>
              <c:layout>
                <c:manualLayout>
                  <c:x val="1.8861844896824239E-2"/>
                  <c:y val="-1.358556727187922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33C-4164-B5E2-15084DF0E928}"/>
                </c:ext>
              </c:extLst>
            </c:dLbl>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Sheet2!$A$4:$B$7</c:f>
              <c:strCache>
                <c:ptCount val="4"/>
                <c:pt idx="0">
                  <c:v>2-WHEELER</c:v>
                </c:pt>
                <c:pt idx="1">
                  <c:v>3-WHEELER</c:v>
                </c:pt>
                <c:pt idx="2">
                  <c:v>4-WHEELER</c:v>
                </c:pt>
                <c:pt idx="3">
                  <c:v>HEAVY GOOD VEHICLES</c:v>
                </c:pt>
              </c:strCache>
            </c:strRef>
          </c:cat>
          <c:val>
            <c:numRef>
              <c:f>Sheet2!$C$4:$C$7</c:f>
              <c:numCache>
                <c:formatCode>General</c:formatCode>
                <c:ptCount val="4"/>
                <c:pt idx="0">
                  <c:v>598</c:v>
                </c:pt>
                <c:pt idx="1">
                  <c:v>137</c:v>
                </c:pt>
                <c:pt idx="2">
                  <c:v>126</c:v>
                </c:pt>
                <c:pt idx="3">
                  <c:v>18</c:v>
                </c:pt>
              </c:numCache>
            </c:numRef>
          </c:val>
          <c:extLst>
            <c:ext xmlns:c16="http://schemas.microsoft.com/office/drawing/2014/chart" uri="{C3380CC4-5D6E-409C-BE32-E72D297353CC}">
              <c16:uniqueId val="{00000008-033C-4164-B5E2-15084DF0E92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6627155437705743"/>
          <c:y val="0.30253753237055386"/>
          <c:w val="0.29419303792841422"/>
          <c:h val="0.646671558807867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r>
              <a:rPr lang="en-IN"/>
              <a:t>Vehicle Category wise Lane discipline</a:t>
            </a:r>
          </a:p>
          <a:p>
            <a:pPr>
              <a:defRPr/>
            </a:pPr>
            <a:r>
              <a:rPr lang="en-IN"/>
              <a:t>vs Non Lane discipline</a:t>
            </a:r>
          </a:p>
        </c:rich>
      </c:tx>
      <c:layout>
        <c:manualLayout>
          <c:xMode val="edge"/>
          <c:yMode val="edge"/>
          <c:x val="0.26686012917911861"/>
          <c:y val="2.706208649311151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title>
    <c:autoTitleDeleted val="0"/>
    <c:plotArea>
      <c:layout/>
      <c:barChart>
        <c:barDir val="col"/>
        <c:grouping val="clustered"/>
        <c:varyColors val="0"/>
        <c:ser>
          <c:idx val="0"/>
          <c:order val="0"/>
          <c:tx>
            <c:strRef>
              <c:f>Sheet1!$B$10</c:f>
              <c:strCache>
                <c:ptCount val="1"/>
                <c:pt idx="0">
                  <c:v>D</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tx>
                <c:rich>
                  <a:bodyPr/>
                  <a:lstStyle/>
                  <a:p>
                    <a:r>
                      <a:rPr lang="en-US"/>
                      <a:t>97.1%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3B4-401F-A6DF-A29F9ECC5171}"/>
                </c:ext>
              </c:extLst>
            </c:dLbl>
            <c:dLbl>
              <c:idx val="1"/>
              <c:tx>
                <c:rich>
                  <a:bodyPr/>
                  <a:lstStyle/>
                  <a:p>
                    <a:r>
                      <a:rPr lang="en-US"/>
                      <a:t>84.8%</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3B4-401F-A6DF-A29F9ECC5171}"/>
                </c:ext>
              </c:extLst>
            </c:dLbl>
            <c:dLbl>
              <c:idx val="2"/>
              <c:tx>
                <c:rich>
                  <a:bodyPr/>
                  <a:lstStyle/>
                  <a:p>
                    <a:r>
                      <a:rPr lang="en-US"/>
                      <a:t>94.9%</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3B4-401F-A6DF-A29F9ECC5171}"/>
                </c:ext>
              </c:extLst>
            </c:dLbl>
            <c:dLbl>
              <c:idx val="3"/>
              <c:tx>
                <c:rich>
                  <a:bodyPr/>
                  <a:lstStyle/>
                  <a:p>
                    <a:r>
                      <a:rPr lang="en-US"/>
                      <a:t>10.7%</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Sheet1!$B$11:$B$14</c:f>
              <c:numCache>
                <c:formatCode>General</c:formatCode>
                <c:ptCount val="4"/>
                <c:pt idx="0">
                  <c:v>1133</c:v>
                </c:pt>
                <c:pt idx="1">
                  <c:v>229</c:v>
                </c:pt>
                <c:pt idx="2">
                  <c:v>585</c:v>
                </c:pt>
                <c:pt idx="3">
                  <c:v>29</c:v>
                </c:pt>
              </c:numCache>
            </c:numRef>
          </c:val>
          <c:extLst>
            <c:ext xmlns:c16="http://schemas.microsoft.com/office/drawing/2014/chart" uri="{C3380CC4-5D6E-409C-BE32-E72D297353CC}">
              <c16:uniqueId val="{00000004-93B4-401F-A6DF-A29F9ECC5171}"/>
            </c:ext>
          </c:extLst>
        </c:ser>
        <c:ser>
          <c:idx val="1"/>
          <c:order val="1"/>
          <c:tx>
            <c:strRef>
              <c:f>Sheet1!$C$10</c:f>
              <c:strCache>
                <c:ptCount val="1"/>
                <c:pt idx="0">
                  <c:v>ND</c:v>
                </c:pt>
              </c:strCache>
            </c:strRef>
          </c:tx>
          <c:spPr>
            <a:solidFill>
              <a:schemeClr val="accent2">
                <a:alpha val="85000"/>
              </a:schemeClr>
            </a:solidFill>
            <a:ln w="9525" cap="flat" cmpd="sng" algn="ctr">
              <a:solidFill>
                <a:schemeClr val="lt1">
                  <a:alpha val="50000"/>
                </a:schemeClr>
              </a:solidFill>
              <a:round/>
            </a:ln>
            <a:effectLst/>
          </c:spPr>
          <c:invertIfNegative val="0"/>
          <c:dLbls>
            <c:dLbl>
              <c:idx val="0"/>
              <c:tx>
                <c:rich>
                  <a:bodyPr/>
                  <a:lstStyle/>
                  <a:p>
                    <a:r>
                      <a:rPr lang="en-US"/>
                      <a:t>17.4%</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3B4-401F-A6DF-A29F9ECC5171}"/>
                </c:ext>
              </c:extLst>
            </c:dLbl>
            <c:dLbl>
              <c:idx val="1"/>
              <c:tx>
                <c:rich>
                  <a:bodyPr/>
                  <a:lstStyle/>
                  <a:p>
                    <a:r>
                      <a:rPr lang="en-US"/>
                      <a:t>15.1%</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93B4-401F-A6DF-A29F9ECC5171}"/>
                </c:ext>
              </c:extLst>
            </c:dLbl>
            <c:dLbl>
              <c:idx val="2"/>
              <c:tx>
                <c:rich>
                  <a:bodyPr/>
                  <a:lstStyle/>
                  <a:p>
                    <a:r>
                      <a:rPr lang="en-US"/>
                      <a:t>58.6%</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3B4-401F-A6DF-A29F9ECC5171}"/>
                </c:ext>
              </c:extLst>
            </c:dLbl>
            <c:dLbl>
              <c:idx val="3"/>
              <c:tx>
                <c:rich>
                  <a:bodyPr/>
                  <a:lstStyle/>
                  <a:p>
                    <a:r>
                      <a:rPr lang="en-US"/>
                      <a:t>89.3%</a:t>
                    </a:r>
                  </a:p>
                </c:rich>
              </c:tx>
              <c:dLblPos val="in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93B4-401F-A6DF-A29F9ECC5171}"/>
                </c:ext>
              </c:extLst>
            </c:dLbl>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Sheet1!$A$11:$A$14</c:f>
              <c:strCache>
                <c:ptCount val="4"/>
                <c:pt idx="0">
                  <c:v>2-WHEELER</c:v>
                </c:pt>
                <c:pt idx="1">
                  <c:v>3-WHEELER</c:v>
                </c:pt>
                <c:pt idx="2">
                  <c:v>4-WHEELER</c:v>
                </c:pt>
                <c:pt idx="3">
                  <c:v>HEAVY GOOD VEHICLES</c:v>
                </c:pt>
              </c:strCache>
            </c:strRef>
          </c:cat>
          <c:val>
            <c:numRef>
              <c:f>Sheet1!$C$11:$C$14</c:f>
              <c:numCache>
                <c:formatCode>General</c:formatCode>
                <c:ptCount val="4"/>
                <c:pt idx="0">
                  <c:v>239</c:v>
                </c:pt>
                <c:pt idx="1">
                  <c:v>41</c:v>
                </c:pt>
                <c:pt idx="2">
                  <c:v>361</c:v>
                </c:pt>
                <c:pt idx="3">
                  <c:v>242</c:v>
                </c:pt>
              </c:numCache>
            </c:numRef>
          </c:val>
          <c:extLst>
            <c:ext xmlns:c16="http://schemas.microsoft.com/office/drawing/2014/chart" uri="{C3380CC4-5D6E-409C-BE32-E72D297353CC}">
              <c16:uniqueId val="{00000009-93B4-401F-A6DF-A29F9ECC5171}"/>
            </c:ext>
          </c:extLst>
        </c:ser>
        <c:dLbls>
          <c:dLblPos val="inEnd"/>
          <c:showLegendKey val="0"/>
          <c:showVal val="1"/>
          <c:showCatName val="0"/>
          <c:showSerName val="0"/>
          <c:showPercent val="0"/>
          <c:showBubbleSize val="0"/>
        </c:dLbls>
        <c:gapWidth val="65"/>
        <c:axId val="1240566479"/>
        <c:axId val="1240567311"/>
      </c:barChart>
      <c:catAx>
        <c:axId val="12405664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Times New Roman" panose="02020603050405020304" pitchFamily="18" charset="0"/>
                <a:ea typeface="+mn-ea"/>
                <a:cs typeface="+mn-cs"/>
              </a:defRPr>
            </a:pPr>
            <a:endParaRPr lang="en-US"/>
          </a:p>
        </c:txPr>
        <c:crossAx val="1240567311"/>
        <c:crosses val="autoZero"/>
        <c:auto val="1"/>
        <c:lblAlgn val="ctr"/>
        <c:lblOffset val="100"/>
        <c:noMultiLvlLbl val="0"/>
      </c:catAx>
      <c:valAx>
        <c:axId val="12405673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240566479"/>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Times New Roman" panose="020206030504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baseline="0">
          <a:latin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D619-ED4D-B6C4-3E6D-416A08B84F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9F73FD-F2D1-10C9-FEC3-54234E050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6FB470-8DE2-1A59-0FFB-A3774D70EBDD}"/>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20E0A73-8106-BCA4-292A-FD1A38A08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48CE7-A392-8258-BE9A-E3BA965E8DF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7068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5727-E456-AC55-64B7-C8AF079D8E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EFED-CB50-7707-E316-9836B737D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4F091-3AC5-1A5F-481A-57E84B01226B}"/>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8F9288A2-0F7D-A49C-B6CB-E9CCBB943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1A22CE-D288-AB4F-6572-0F30D544C6F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78115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50C5E9-CC79-40DD-7CF9-83FEE8B8BA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3DD46D-78C9-D9D2-73E0-65841A660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26989D-3E3A-BEC7-D071-DBBF1E2AFD28}"/>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6DF7206F-15D0-325E-2584-E0987E435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F1866-F207-1C21-92E1-01CFDC1B4BA2}"/>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18839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8746-DB96-6E30-4308-D9021A5D6E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FF6DF8-8A6B-1128-92C8-C959624047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A74E1-5365-B14E-FABE-473B9197956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E084D318-CE81-6AA1-4CAE-CFA9F428E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376C5-0F4C-C808-2548-5166D519FBE1}"/>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84493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7347-CE35-C4DD-469C-DF85C3C26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B1F197-1F48-CE3F-CB66-5D31DCF26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635B2-2F6E-E1DF-EC6B-DA393CA098A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F1FE0C26-048F-7A17-6A4F-6524F2615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D328B-2C07-FEEC-7BDF-DA71E1291FBA}"/>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85022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7554-C421-FF77-0496-704865680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EABA2-BFDC-5672-74E7-22DD8B8C5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F5967A-44A6-5906-B229-D6FD734AE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43369B-9C07-24A7-FFAB-6A7A87BC4EB6}"/>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C9B694DB-561C-23F5-CFE5-21CE698BF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5312E-D1D7-8E46-FB25-462CF5A153FD}"/>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683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AD24-6A08-47CD-C49C-D69E8AD847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C50586-57A8-DFA3-D8E1-A0C6582AD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15A675-1F68-EC37-8958-D882C532A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E97711-767F-9AE5-8A40-332D3417E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FEF4F0-D1D6-CF9A-35AA-C71B1DC09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2AD8C-F584-C0B0-7650-34F94FA3485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8" name="Footer Placeholder 7">
            <a:extLst>
              <a:ext uri="{FF2B5EF4-FFF2-40B4-BE49-F238E27FC236}">
                <a16:creationId xmlns:a16="http://schemas.microsoft.com/office/drawing/2014/main" id="{26D8CB23-6842-BDF0-35B4-E6FEE2F087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DB352C-1540-2DBB-3036-D368A6900A1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03229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C5B6-9E77-8E81-DD65-085BAEE02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037A83-5430-97D1-DEE7-4E7080C4670E}"/>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4" name="Footer Placeholder 3">
            <a:extLst>
              <a:ext uri="{FF2B5EF4-FFF2-40B4-BE49-F238E27FC236}">
                <a16:creationId xmlns:a16="http://schemas.microsoft.com/office/drawing/2014/main" id="{3725C76F-1FCD-5FB4-4E9D-C05170D6C5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C5699E-6479-73E9-CB7F-44326E36B07F}"/>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34498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A1E53-DA6C-8CEF-A5AB-920B7911ADB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3" name="Footer Placeholder 2">
            <a:extLst>
              <a:ext uri="{FF2B5EF4-FFF2-40B4-BE49-F238E27FC236}">
                <a16:creationId xmlns:a16="http://schemas.microsoft.com/office/drawing/2014/main" id="{2E55BB47-3690-B538-C9E5-8CEC68778E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375CB1-6B07-D1DE-1007-5C065B5926A8}"/>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30342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3811-398C-E9B7-0C57-95F70E150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EDD21-917E-2718-3312-B8BDDD3A2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67A888-596E-A68F-10F2-14BE23918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23BD2-7479-4B6A-3CF3-4C474FCA47A5}"/>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82CA1F6F-FD83-D19E-8113-5FA6B454C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D5864-7953-BE8D-DF07-700A93FE8F94}"/>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143521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997F-ED59-878F-4218-2A663684C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A28C71-6A1D-86E7-C85F-016062910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6E89D-4820-C2AC-A3A8-1BBEED552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38B8A-476A-1F09-74BC-CF60DB94A727}"/>
              </a:ext>
            </a:extLst>
          </p:cNvPr>
          <p:cNvSpPr>
            <a:spLocks noGrp="1"/>
          </p:cNvSpPr>
          <p:nvPr>
            <p:ph type="dt" sz="half" idx="10"/>
          </p:nvPr>
        </p:nvSpPr>
        <p:spPr/>
        <p:txBody>
          <a:bodyPr/>
          <a:lstStyle/>
          <a:p>
            <a:fld id="{4660CE4B-5E23-4D22-A25F-1190C226F23B}" type="datetimeFigureOut">
              <a:rPr lang="en-IN" smtClean="0"/>
              <a:t>13-06-2022</a:t>
            </a:fld>
            <a:endParaRPr lang="en-IN"/>
          </a:p>
        </p:txBody>
      </p:sp>
      <p:sp>
        <p:nvSpPr>
          <p:cNvPr id="6" name="Footer Placeholder 5">
            <a:extLst>
              <a:ext uri="{FF2B5EF4-FFF2-40B4-BE49-F238E27FC236}">
                <a16:creationId xmlns:a16="http://schemas.microsoft.com/office/drawing/2014/main" id="{53463F64-5D95-52F7-4156-C8B2F9386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E1340E-4916-A464-8ED7-D30652D87FF7}"/>
              </a:ext>
            </a:extLst>
          </p:cNvPr>
          <p:cNvSpPr>
            <a:spLocks noGrp="1"/>
          </p:cNvSpPr>
          <p:nvPr>
            <p:ph type="sldNum" sz="quarter" idx="12"/>
          </p:nvPr>
        </p:nvSpPr>
        <p:spPr/>
        <p:txBody>
          <a:bodyPr/>
          <a:lstStyle/>
          <a:p>
            <a:fld id="{7C29D4DA-8EAF-4385-BE4E-4521F2967BE4}" type="slidenum">
              <a:rPr lang="en-IN" smtClean="0"/>
              <a:t>‹#›</a:t>
            </a:fld>
            <a:endParaRPr lang="en-IN"/>
          </a:p>
        </p:txBody>
      </p:sp>
    </p:spTree>
    <p:extLst>
      <p:ext uri="{BB962C8B-B14F-4D97-AF65-F5344CB8AC3E}">
        <p14:creationId xmlns:p14="http://schemas.microsoft.com/office/powerpoint/2010/main" val="279376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D330B-B06F-EDDB-6884-54C0B2D0A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8F04B0-B2FD-2207-5DD5-98629EE43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B013B-F7E0-0BE9-273A-05AADE6C5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0CE4B-5E23-4D22-A25F-1190C226F23B}" type="datetimeFigureOut">
              <a:rPr lang="en-IN" smtClean="0"/>
              <a:t>13-06-2022</a:t>
            </a:fld>
            <a:endParaRPr lang="en-IN"/>
          </a:p>
        </p:txBody>
      </p:sp>
      <p:sp>
        <p:nvSpPr>
          <p:cNvPr id="5" name="Footer Placeholder 4">
            <a:extLst>
              <a:ext uri="{FF2B5EF4-FFF2-40B4-BE49-F238E27FC236}">
                <a16:creationId xmlns:a16="http://schemas.microsoft.com/office/drawing/2014/main" id="{D7FF592D-D777-3B75-B4D8-E19614E9D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0F639E-1B73-D18A-44BF-68E8C4FFE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D4DA-8EAF-4385-BE4E-4521F2967BE4}" type="slidenum">
              <a:rPr lang="en-IN" smtClean="0"/>
              <a:t>‹#›</a:t>
            </a:fld>
            <a:endParaRPr lang="en-IN"/>
          </a:p>
        </p:txBody>
      </p:sp>
    </p:spTree>
    <p:extLst>
      <p:ext uri="{BB962C8B-B14F-4D97-AF65-F5344CB8AC3E}">
        <p14:creationId xmlns:p14="http://schemas.microsoft.com/office/powerpoint/2010/main" val="272263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chart" Target="../charts/chart19.xml"/><Relationship Id="rId2" Type="http://schemas.openxmlformats.org/officeDocument/2006/relationships/chart" Target="../charts/chart14.xml"/><Relationship Id="rId1" Type="http://schemas.openxmlformats.org/officeDocument/2006/relationships/slideLayout" Target="../slideLayouts/slideLayout7.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 Id="rId5" Type="http://schemas.openxmlformats.org/officeDocument/2006/relationships/chart" Target="../charts/chart24.xml"/><Relationship Id="rId4" Type="http://schemas.openxmlformats.org/officeDocument/2006/relationships/chart" Target="../charts/chart23.xml"/></Relationships>
</file>

<file path=ppt/slides/_rels/slide2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 Id="rId5" Type="http://schemas.openxmlformats.org/officeDocument/2006/relationships/chart" Target="../charts/chart28.xml"/><Relationship Id="rId4" Type="http://schemas.openxmlformats.org/officeDocument/2006/relationships/chart" Target="../charts/chart27.xml"/></Relationships>
</file>

<file path=ppt/slides/_rels/slide22.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7.xml"/><Relationship Id="rId5" Type="http://schemas.openxmlformats.org/officeDocument/2006/relationships/chart" Target="../charts/chart33.xml"/><Relationship Id="rId4" Type="http://schemas.openxmlformats.org/officeDocument/2006/relationships/chart" Target="../charts/chart32.xml"/></Relationships>
</file>

<file path=ppt/slides/_rels/slide26.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7.xml"/><Relationship Id="rId5" Type="http://schemas.openxmlformats.org/officeDocument/2006/relationships/chart" Target="../charts/chart37.xml"/><Relationship Id="rId4" Type="http://schemas.openxmlformats.org/officeDocument/2006/relationships/chart" Target="../charts/chart36.xml"/></Relationships>
</file>

<file path=ppt/slides/_rels/slide27.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pic>
        <p:nvPicPr>
          <p:cNvPr id="18" name="Picture 17">
            <a:extLst>
              <a:ext uri="{FF2B5EF4-FFF2-40B4-BE49-F238E27FC236}">
                <a16:creationId xmlns:a16="http://schemas.microsoft.com/office/drawing/2014/main" id="{EB2CC0B8-8626-43E5-ADE5-7DA3CC8DB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817" y="4834334"/>
            <a:ext cx="2106914" cy="1417406"/>
          </a:xfrm>
          <a:prstGeom prst="rect">
            <a:avLst/>
          </a:prstGeom>
        </p:spPr>
      </p:pic>
      <p:sp>
        <p:nvSpPr>
          <p:cNvPr id="19" name="TextBox 18">
            <a:extLst>
              <a:ext uri="{FF2B5EF4-FFF2-40B4-BE49-F238E27FC236}">
                <a16:creationId xmlns:a16="http://schemas.microsoft.com/office/drawing/2014/main" id="{CC3EBB31-D270-41EC-AB9F-E008B1635484}"/>
              </a:ext>
            </a:extLst>
          </p:cNvPr>
          <p:cNvSpPr txBox="1"/>
          <p:nvPr/>
        </p:nvSpPr>
        <p:spPr>
          <a:xfrm>
            <a:off x="3005877" y="5127538"/>
            <a:ext cx="7566045" cy="830997"/>
          </a:xfrm>
          <a:prstGeom prst="rect">
            <a:avLst/>
          </a:prstGeom>
          <a:noFill/>
        </p:spPr>
        <p:txBody>
          <a:bodyPr wrap="square">
            <a:spAutoFit/>
          </a:bodyPr>
          <a:lstStyle/>
          <a:p>
            <a:pPr algn="ctr"/>
            <a:r>
              <a:rPr lang="en-US" sz="2000" dirty="0"/>
              <a:t>Under the guidance of </a:t>
            </a:r>
          </a:p>
          <a:p>
            <a:pPr algn="ctr"/>
            <a:r>
              <a:rPr lang="en-US" sz="2800" dirty="0"/>
              <a:t>Mr. G. Rahul Reddy, </a:t>
            </a:r>
            <a:r>
              <a:rPr lang="en-US" sz="2400" dirty="0"/>
              <a:t>Assistant Professor</a:t>
            </a:r>
            <a:endParaRPr lang="en-US" sz="2800" dirty="0"/>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21196" y="1591172"/>
            <a:ext cx="11549608" cy="1099767"/>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3600" b="1" dirty="0">
                <a:solidFill>
                  <a:schemeClr val="tx1"/>
                </a:solidFill>
                <a:effectLst/>
                <a:latin typeface="+mj-lt"/>
                <a:ea typeface="Calibri" panose="020F0502020204030204" pitchFamily="34" charset="0"/>
                <a:cs typeface="Arial" panose="020B0604020202020204" pitchFamily="34" charset="0"/>
              </a:rPr>
              <a:t>Title of the Project: </a:t>
            </a:r>
            <a:r>
              <a:rPr lang="en-US" sz="3600" b="1" dirty="0">
                <a:latin typeface="+mj-lt"/>
                <a:cs typeface="Times New Roman" panose="02020603050405020304" pitchFamily="18" charset="0"/>
              </a:rPr>
              <a:t>A STUDY ON LANE UTILIZATION</a:t>
            </a:r>
            <a:endParaRPr lang="en-US" sz="3600" b="1" dirty="0">
              <a:solidFill>
                <a:schemeClr val="tx1"/>
              </a:solidFill>
              <a:latin typeface="+mj-lt"/>
              <a:cs typeface="Arial" panose="020B0604020202020204" pitchFamily="34" charset="0"/>
            </a:endParaRPr>
          </a:p>
        </p:txBody>
      </p:sp>
      <p:sp>
        <p:nvSpPr>
          <p:cNvPr id="11" name="TextBox 10">
            <a:extLst>
              <a:ext uri="{FF2B5EF4-FFF2-40B4-BE49-F238E27FC236}">
                <a16:creationId xmlns:a16="http://schemas.microsoft.com/office/drawing/2014/main" id="{A6C87572-8198-1BE9-89F9-3626A0CA536C}"/>
              </a:ext>
            </a:extLst>
          </p:cNvPr>
          <p:cNvSpPr txBox="1"/>
          <p:nvPr/>
        </p:nvSpPr>
        <p:spPr>
          <a:xfrm>
            <a:off x="89451" y="3358774"/>
            <a:ext cx="12095922" cy="1261884"/>
          </a:xfrm>
          <a:prstGeom prst="rect">
            <a:avLst/>
          </a:prstGeom>
          <a:noFill/>
        </p:spPr>
        <p:txBody>
          <a:bodyPr wrap="square">
            <a:spAutoFit/>
          </a:bodyPr>
          <a:lstStyle/>
          <a:p>
            <a:pPr algn="ctr"/>
            <a:r>
              <a:rPr lang="en-US" sz="2000" dirty="0"/>
              <a:t>Presented by </a:t>
            </a:r>
          </a:p>
          <a:p>
            <a:r>
              <a:rPr lang="en-US" sz="2800" b="1" dirty="0"/>
              <a:t>M. Kanaka Mahalakshmi  </a:t>
            </a:r>
            <a:r>
              <a:rPr lang="en-US" sz="2800" dirty="0"/>
              <a:t>(18331A0159)		        </a:t>
            </a:r>
            <a:r>
              <a:rPr lang="en-US" sz="2800" b="1" dirty="0"/>
              <a:t>B. Yoshita </a:t>
            </a:r>
            <a:r>
              <a:rPr lang="en-US" sz="2800" dirty="0"/>
              <a:t>(18331A0106) </a:t>
            </a:r>
          </a:p>
          <a:p>
            <a:r>
              <a:rPr lang="en-US" sz="2800" b="1" dirty="0"/>
              <a:t>S. Chakri Pavan Kumar</a:t>
            </a:r>
            <a:r>
              <a:rPr lang="en-US" sz="2800" dirty="0"/>
              <a:t>(18331A0114)		                   </a:t>
            </a:r>
            <a:r>
              <a:rPr lang="en-US" sz="2800" b="1" dirty="0"/>
              <a:t>K.N.V.S. Nikhil</a:t>
            </a:r>
            <a:r>
              <a:rPr lang="en-US" sz="2800" dirty="0"/>
              <a:t>(18331A151) </a:t>
            </a:r>
          </a:p>
        </p:txBody>
      </p:sp>
    </p:spTree>
    <p:extLst>
      <p:ext uri="{BB962C8B-B14F-4D97-AF65-F5344CB8AC3E}">
        <p14:creationId xmlns:p14="http://schemas.microsoft.com/office/powerpoint/2010/main" val="97457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2E28E6-84C7-5971-DF4C-AA8CC5AD1E92}"/>
              </a:ext>
            </a:extLst>
          </p:cNvPr>
          <p:cNvGraphicFramePr/>
          <p:nvPr/>
        </p:nvGraphicFramePr>
        <p:xfrm>
          <a:off x="1551679" y="358140"/>
          <a:ext cx="3931920" cy="2880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9702EFF1-9024-31FE-0E2F-685E4A3E14E8}"/>
              </a:ext>
            </a:extLst>
          </p:cNvPr>
          <p:cNvGraphicFramePr/>
          <p:nvPr/>
        </p:nvGraphicFramePr>
        <p:xfrm>
          <a:off x="6286168" y="358140"/>
          <a:ext cx="3992880" cy="2880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1ADB89E-FF5F-286B-AACB-CF816CBAC23A}"/>
              </a:ext>
            </a:extLst>
          </p:cNvPr>
          <p:cNvGraphicFramePr/>
          <p:nvPr>
            <p:extLst>
              <p:ext uri="{D42A27DB-BD31-4B8C-83A1-F6EECF244321}">
                <p14:modId xmlns:p14="http://schemas.microsoft.com/office/powerpoint/2010/main" val="2087146816"/>
              </p:ext>
            </p:extLst>
          </p:nvPr>
        </p:nvGraphicFramePr>
        <p:xfrm>
          <a:off x="1551679" y="3619500"/>
          <a:ext cx="3931920" cy="30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B1E73750-49D5-28B5-1219-642FF5B92CFD}"/>
              </a:ext>
            </a:extLst>
          </p:cNvPr>
          <p:cNvGraphicFramePr/>
          <p:nvPr/>
        </p:nvGraphicFramePr>
        <p:xfrm>
          <a:off x="6232828" y="3619500"/>
          <a:ext cx="4099560" cy="3048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2565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84BC709B-7F76-490E-8AA5-721E33D01AD0}"/>
              </a:ext>
            </a:extLst>
          </p:cNvPr>
          <p:cNvGraphicFramePr/>
          <p:nvPr>
            <p:extLst>
              <p:ext uri="{D42A27DB-BD31-4B8C-83A1-F6EECF244321}">
                <p14:modId xmlns:p14="http://schemas.microsoft.com/office/powerpoint/2010/main" val="3655148160"/>
              </p:ext>
            </p:extLst>
          </p:nvPr>
        </p:nvGraphicFramePr>
        <p:xfrm>
          <a:off x="1156127" y="471777"/>
          <a:ext cx="4419600" cy="3078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DC1201B-03FD-4F66-A12E-4216B2479256}"/>
              </a:ext>
            </a:extLst>
          </p:cNvPr>
          <p:cNvGraphicFramePr/>
          <p:nvPr>
            <p:extLst>
              <p:ext uri="{D42A27DB-BD31-4B8C-83A1-F6EECF244321}">
                <p14:modId xmlns:p14="http://schemas.microsoft.com/office/powerpoint/2010/main" val="1545422946"/>
              </p:ext>
            </p:extLst>
          </p:nvPr>
        </p:nvGraphicFramePr>
        <p:xfrm>
          <a:off x="6182552" y="471777"/>
          <a:ext cx="4419600" cy="3078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6BF9F45-9F8F-4EE4-A38F-3AE836BA280E}"/>
              </a:ext>
            </a:extLst>
          </p:cNvPr>
          <p:cNvGraphicFramePr/>
          <p:nvPr/>
        </p:nvGraphicFramePr>
        <p:xfrm>
          <a:off x="1156127" y="3703320"/>
          <a:ext cx="4419600" cy="28962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11A1A084-E0CA-45C5-9156-B61077B83234}"/>
              </a:ext>
            </a:extLst>
          </p:cNvPr>
          <p:cNvGraphicFramePr/>
          <p:nvPr/>
        </p:nvGraphicFramePr>
        <p:xfrm>
          <a:off x="6182552" y="3703320"/>
          <a:ext cx="4438650" cy="28962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7371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5183D74-F139-425D-8C09-CAA6421AA035}"/>
              </a:ext>
            </a:extLst>
          </p:cNvPr>
          <p:cNvGraphicFramePr/>
          <p:nvPr>
            <p:extLst>
              <p:ext uri="{D42A27DB-BD31-4B8C-83A1-F6EECF244321}">
                <p14:modId xmlns:p14="http://schemas.microsoft.com/office/powerpoint/2010/main" val="2710341352"/>
              </p:ext>
            </p:extLst>
          </p:nvPr>
        </p:nvGraphicFramePr>
        <p:xfrm>
          <a:off x="1205948" y="861391"/>
          <a:ext cx="9395791" cy="51418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166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462A48-7876-4E3F-B2DB-40D68DD69DAE}"/>
              </a:ext>
            </a:extLst>
          </p:cNvPr>
          <p:cNvSpPr txBox="1"/>
          <p:nvPr/>
        </p:nvSpPr>
        <p:spPr>
          <a:xfrm>
            <a:off x="1139688" y="848140"/>
            <a:ext cx="8971722" cy="769441"/>
          </a:xfrm>
          <a:prstGeom prst="rect">
            <a:avLst/>
          </a:prstGeom>
          <a:noFill/>
        </p:spPr>
        <p:txBody>
          <a:bodyPr wrap="square">
            <a:spAutoFit/>
          </a:bodyPr>
          <a:lstStyle/>
          <a:p>
            <a:r>
              <a:rPr lang="en-IN" sz="4400" b="1" dirty="0">
                <a:effectLst/>
                <a:latin typeface="+mj-lt"/>
                <a:ea typeface="Times New Roman" panose="02020603050405020304" pitchFamily="18" charset="0"/>
              </a:rPr>
              <a:t>LUF at NH16 BOYAPALEM</a:t>
            </a:r>
            <a:endParaRPr lang="en-US" sz="4400" b="1" dirty="0">
              <a:latin typeface="+mj-lt"/>
            </a:endParaRPr>
          </a:p>
        </p:txBody>
      </p:sp>
      <p:graphicFrame>
        <p:nvGraphicFramePr>
          <p:cNvPr id="3" name="Table 2">
            <a:extLst>
              <a:ext uri="{FF2B5EF4-FFF2-40B4-BE49-F238E27FC236}">
                <a16:creationId xmlns:a16="http://schemas.microsoft.com/office/drawing/2014/main" id="{5B7DF4EF-1C47-40FA-928C-9AA4689AD841}"/>
              </a:ext>
            </a:extLst>
          </p:cNvPr>
          <p:cNvGraphicFramePr>
            <a:graphicFrameLocks noGrp="1"/>
          </p:cNvGraphicFramePr>
          <p:nvPr>
            <p:extLst>
              <p:ext uri="{D42A27DB-BD31-4B8C-83A1-F6EECF244321}">
                <p14:modId xmlns:p14="http://schemas.microsoft.com/office/powerpoint/2010/main" val="1098383015"/>
              </p:ext>
            </p:extLst>
          </p:nvPr>
        </p:nvGraphicFramePr>
        <p:xfrm>
          <a:off x="2637182" y="1946843"/>
          <a:ext cx="6215270" cy="2545645"/>
        </p:xfrm>
        <a:graphic>
          <a:graphicData uri="http://schemas.openxmlformats.org/drawingml/2006/table">
            <a:tbl>
              <a:tblPr firstRow="1" firstCol="1" bandRow="1">
                <a:tableStyleId>{5C22544A-7EE6-4342-B048-85BDC9FD1C3A}</a:tableStyleId>
              </a:tblPr>
              <a:tblGrid>
                <a:gridCol w="2304207">
                  <a:extLst>
                    <a:ext uri="{9D8B030D-6E8A-4147-A177-3AD203B41FA5}">
                      <a16:colId xmlns:a16="http://schemas.microsoft.com/office/drawing/2014/main" val="2513600459"/>
                    </a:ext>
                  </a:extLst>
                </a:gridCol>
                <a:gridCol w="2234758">
                  <a:extLst>
                    <a:ext uri="{9D8B030D-6E8A-4147-A177-3AD203B41FA5}">
                      <a16:colId xmlns:a16="http://schemas.microsoft.com/office/drawing/2014/main" val="1610949912"/>
                    </a:ext>
                  </a:extLst>
                </a:gridCol>
                <a:gridCol w="1676305">
                  <a:extLst>
                    <a:ext uri="{9D8B030D-6E8A-4147-A177-3AD203B41FA5}">
                      <a16:colId xmlns:a16="http://schemas.microsoft.com/office/drawing/2014/main" val="2509057999"/>
                    </a:ext>
                  </a:extLst>
                </a:gridCol>
              </a:tblGrid>
              <a:tr h="509129">
                <a:tc>
                  <a:txBody>
                    <a:bodyPr/>
                    <a:lstStyle/>
                    <a:p>
                      <a:pPr marL="0" marR="0" algn="ctr">
                        <a:lnSpc>
                          <a:spcPct val="150000"/>
                        </a:lnSpc>
                        <a:spcBef>
                          <a:spcPts val="0"/>
                        </a:spcBef>
                        <a:spcAft>
                          <a:spcPts val="0"/>
                        </a:spcAft>
                      </a:pPr>
                      <a:r>
                        <a:rPr lang="en-IN" sz="2000" dirty="0">
                          <a:effectLst/>
                        </a:rPr>
                        <a:t>Lane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Total Volume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LUF</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0442441"/>
                  </a:ext>
                </a:extLst>
              </a:tr>
              <a:tr h="509129">
                <a:tc>
                  <a:txBody>
                    <a:bodyPr/>
                    <a:lstStyle/>
                    <a:p>
                      <a:pPr marL="0" marR="0" algn="ctr">
                        <a:lnSpc>
                          <a:spcPct val="150000"/>
                        </a:lnSpc>
                        <a:spcBef>
                          <a:spcPts val="0"/>
                        </a:spcBef>
                        <a:spcAft>
                          <a:spcPts val="0"/>
                        </a:spcAft>
                      </a:pPr>
                      <a:r>
                        <a:rPr lang="en-IN" sz="2000">
                          <a:effectLst/>
                        </a:rPr>
                        <a:t>1</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706</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0.8</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2950546"/>
                  </a:ext>
                </a:extLst>
              </a:tr>
              <a:tr h="509129">
                <a:tc>
                  <a:txBody>
                    <a:bodyPr/>
                    <a:lstStyle/>
                    <a:p>
                      <a:pPr marL="0" marR="0" algn="ctr">
                        <a:lnSpc>
                          <a:spcPct val="150000"/>
                        </a:lnSpc>
                        <a:spcBef>
                          <a:spcPts val="0"/>
                        </a:spcBef>
                        <a:spcAft>
                          <a:spcPts val="0"/>
                        </a:spcAft>
                      </a:pPr>
                      <a:r>
                        <a:rPr lang="en-IN" sz="2000">
                          <a:effectLst/>
                        </a:rPr>
                        <a:t>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494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0.562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68928333"/>
                  </a:ext>
                </a:extLst>
              </a:tr>
              <a:tr h="509129">
                <a:tc>
                  <a:txBody>
                    <a:bodyPr/>
                    <a:lstStyle/>
                    <a:p>
                      <a:pPr marL="0" marR="0" algn="ctr">
                        <a:lnSpc>
                          <a:spcPct val="150000"/>
                        </a:lnSpc>
                        <a:spcBef>
                          <a:spcPts val="0"/>
                        </a:spcBef>
                        <a:spcAft>
                          <a:spcPts val="0"/>
                        </a:spcAft>
                      </a:pPr>
                      <a:r>
                        <a:rPr lang="en-IN" sz="2000">
                          <a:effectLst/>
                        </a:rPr>
                        <a:t>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nSpc>
                          <a:spcPct val="150000"/>
                        </a:lnSpc>
                        <a:spcBef>
                          <a:spcPts val="0"/>
                        </a:spcBef>
                        <a:spcAft>
                          <a:spcPts val="0"/>
                        </a:spcAft>
                      </a:pPr>
                      <a:r>
                        <a:rPr lang="en-IN" sz="2000" dirty="0">
                          <a:effectLst/>
                        </a:rPr>
                        <a:t>               453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a:effectLst/>
                        </a:rPr>
                        <a:t>0.515</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1018069"/>
                  </a:ext>
                </a:extLst>
              </a:tr>
              <a:tr h="509129">
                <a:tc>
                  <a:txBody>
                    <a:bodyPr/>
                    <a:lstStyle/>
                    <a:p>
                      <a:pPr marL="0" marR="0" algn="ctr">
                        <a:lnSpc>
                          <a:spcPct val="150000"/>
                        </a:lnSpc>
                        <a:spcBef>
                          <a:spcPts val="0"/>
                        </a:spcBef>
                        <a:spcAft>
                          <a:spcPts val="0"/>
                        </a:spcAft>
                      </a:pPr>
                      <a:r>
                        <a:rPr lang="en-IN" sz="2000">
                          <a:effectLst/>
                        </a:rPr>
                        <a:t>4</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879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IN" sz="2000" dirty="0">
                          <a:effectLst/>
                        </a:rPr>
                        <a:t>1</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2079590"/>
                  </a:ext>
                </a:extLst>
              </a:tr>
            </a:tbl>
          </a:graphicData>
        </a:graphic>
      </p:graphicFrame>
    </p:spTree>
    <p:extLst>
      <p:ext uri="{BB962C8B-B14F-4D97-AF65-F5344CB8AC3E}">
        <p14:creationId xmlns:p14="http://schemas.microsoft.com/office/powerpoint/2010/main" val="1437638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578F-9A84-E372-25F9-B4316517005A}"/>
              </a:ext>
            </a:extLst>
          </p:cNvPr>
          <p:cNvSpPr>
            <a:spLocks noGrp="1"/>
          </p:cNvSpPr>
          <p:nvPr>
            <p:ph type="title"/>
          </p:nvPr>
        </p:nvSpPr>
        <p:spPr>
          <a:xfrm>
            <a:off x="891066" y="228408"/>
            <a:ext cx="10515600" cy="1325563"/>
          </a:xfrm>
        </p:spPr>
        <p:txBody>
          <a:bodyPr>
            <a:noAutofit/>
          </a:bodyPr>
          <a:lstStyle/>
          <a:p>
            <a:r>
              <a:rPr lang="en-US" dirty="0">
                <a:cs typeface="Times New Roman" panose="02020603050405020304" pitchFamily="18" charset="0"/>
              </a:rPr>
              <a:t>Data on lane distribution of different categories of vehicles collected on the area of work : </a:t>
            </a:r>
            <a:r>
              <a:rPr lang="en-US" dirty="0" err="1">
                <a:cs typeface="Times New Roman" panose="02020603050405020304" pitchFamily="18" charset="0"/>
              </a:rPr>
              <a:t>Gambhiram</a:t>
            </a:r>
            <a:endParaRPr lang="en-IN" dirty="0"/>
          </a:p>
        </p:txBody>
      </p:sp>
      <p:pic>
        <p:nvPicPr>
          <p:cNvPr id="4" name="Picture 4">
            <a:extLst>
              <a:ext uri="{FF2B5EF4-FFF2-40B4-BE49-F238E27FC236}">
                <a16:creationId xmlns:a16="http://schemas.microsoft.com/office/drawing/2014/main" id="{71522D3F-05AD-BAAF-DF67-A79FD03AF35E}"/>
              </a:ext>
            </a:extLst>
          </p:cNvPr>
          <p:cNvPicPr>
            <a:picLocks noGrp="1" noChangeAspect="1"/>
          </p:cNvPicPr>
          <p:nvPr>
            <p:ph idx="1"/>
          </p:nvPr>
        </p:nvPicPr>
        <p:blipFill rotWithShape="1">
          <a:blip r:embed="rId2"/>
          <a:srcRect r="44026"/>
          <a:stretch/>
        </p:blipFill>
        <p:spPr>
          <a:xfrm>
            <a:off x="1294293" y="1679913"/>
            <a:ext cx="9603414" cy="1457528"/>
          </a:xfrm>
          <a:prstGeom prst="rect">
            <a:avLst/>
          </a:prstGeom>
        </p:spPr>
      </p:pic>
      <p:pic>
        <p:nvPicPr>
          <p:cNvPr id="5" name="Picture 4">
            <a:extLst>
              <a:ext uri="{FF2B5EF4-FFF2-40B4-BE49-F238E27FC236}">
                <a16:creationId xmlns:a16="http://schemas.microsoft.com/office/drawing/2014/main" id="{06D7AFF8-2037-B1DF-763C-912B9A6DFCCF}"/>
              </a:ext>
            </a:extLst>
          </p:cNvPr>
          <p:cNvPicPr>
            <a:picLocks noChangeAspect="1"/>
          </p:cNvPicPr>
          <p:nvPr/>
        </p:nvPicPr>
        <p:blipFill>
          <a:blip r:embed="rId3"/>
          <a:stretch>
            <a:fillRect/>
          </a:stretch>
        </p:blipFill>
        <p:spPr>
          <a:xfrm>
            <a:off x="3047468" y="3259907"/>
            <a:ext cx="6097064" cy="3423926"/>
          </a:xfrm>
          <a:prstGeom prst="rect">
            <a:avLst/>
          </a:prstGeom>
        </p:spPr>
      </p:pic>
      <p:sp>
        <p:nvSpPr>
          <p:cNvPr id="6" name="TextBox 5">
            <a:extLst>
              <a:ext uri="{FF2B5EF4-FFF2-40B4-BE49-F238E27FC236}">
                <a16:creationId xmlns:a16="http://schemas.microsoft.com/office/drawing/2014/main" id="{EEACF1AF-B745-125B-56D1-C3F63EF686EC}"/>
              </a:ext>
            </a:extLst>
          </p:cNvPr>
          <p:cNvSpPr txBox="1"/>
          <p:nvPr/>
        </p:nvSpPr>
        <p:spPr>
          <a:xfrm>
            <a:off x="4856457" y="4769958"/>
            <a:ext cx="226715" cy="369332"/>
          </a:xfrm>
          <a:prstGeom prst="rect">
            <a:avLst/>
          </a:prstGeom>
          <a:noFill/>
        </p:spPr>
        <p:txBody>
          <a:bodyPr wrap="square" rtlCol="0">
            <a:spAutoFit/>
          </a:bodyPr>
          <a:lstStyle/>
          <a:p>
            <a:r>
              <a:rPr lang="en-US" dirty="0"/>
              <a:t>1</a:t>
            </a:r>
            <a:endParaRPr lang="en-IN" dirty="0"/>
          </a:p>
        </p:txBody>
      </p:sp>
      <p:sp>
        <p:nvSpPr>
          <p:cNvPr id="7" name="TextBox 6">
            <a:extLst>
              <a:ext uri="{FF2B5EF4-FFF2-40B4-BE49-F238E27FC236}">
                <a16:creationId xmlns:a16="http://schemas.microsoft.com/office/drawing/2014/main" id="{04DE2751-D0E0-B3A0-EBC1-421D23079D1A}"/>
              </a:ext>
            </a:extLst>
          </p:cNvPr>
          <p:cNvSpPr txBox="1"/>
          <p:nvPr/>
        </p:nvSpPr>
        <p:spPr>
          <a:xfrm>
            <a:off x="5097597" y="4768200"/>
            <a:ext cx="226715" cy="369332"/>
          </a:xfrm>
          <a:prstGeom prst="rect">
            <a:avLst/>
          </a:prstGeom>
          <a:noFill/>
        </p:spPr>
        <p:txBody>
          <a:bodyPr wrap="square" rtlCol="0">
            <a:spAutoFit/>
          </a:bodyPr>
          <a:lstStyle/>
          <a:p>
            <a:r>
              <a:rPr lang="en-US" dirty="0"/>
              <a:t>2</a:t>
            </a:r>
            <a:endParaRPr lang="en-IN" dirty="0"/>
          </a:p>
        </p:txBody>
      </p:sp>
      <p:sp>
        <p:nvSpPr>
          <p:cNvPr id="8" name="TextBox 7">
            <a:extLst>
              <a:ext uri="{FF2B5EF4-FFF2-40B4-BE49-F238E27FC236}">
                <a16:creationId xmlns:a16="http://schemas.microsoft.com/office/drawing/2014/main" id="{0F725C04-7B2E-314B-3B7F-D058FEBDC5D1}"/>
              </a:ext>
            </a:extLst>
          </p:cNvPr>
          <p:cNvSpPr txBox="1"/>
          <p:nvPr/>
        </p:nvSpPr>
        <p:spPr>
          <a:xfrm>
            <a:off x="5346049" y="4768200"/>
            <a:ext cx="226715" cy="369332"/>
          </a:xfrm>
          <a:prstGeom prst="rect">
            <a:avLst/>
          </a:prstGeom>
          <a:noFill/>
        </p:spPr>
        <p:txBody>
          <a:bodyPr wrap="square" rtlCol="0">
            <a:spAutoFit/>
          </a:bodyPr>
          <a:lstStyle/>
          <a:p>
            <a:r>
              <a:rPr lang="en-US" dirty="0"/>
              <a:t>3</a:t>
            </a:r>
            <a:endParaRPr lang="en-IN" dirty="0"/>
          </a:p>
        </p:txBody>
      </p:sp>
      <p:sp>
        <p:nvSpPr>
          <p:cNvPr id="9" name="TextBox 8">
            <a:extLst>
              <a:ext uri="{FF2B5EF4-FFF2-40B4-BE49-F238E27FC236}">
                <a16:creationId xmlns:a16="http://schemas.microsoft.com/office/drawing/2014/main" id="{CD56D360-F4FF-CDE0-52D0-3F7729A39081}"/>
              </a:ext>
            </a:extLst>
          </p:cNvPr>
          <p:cNvSpPr txBox="1"/>
          <p:nvPr/>
        </p:nvSpPr>
        <p:spPr>
          <a:xfrm>
            <a:off x="5922151" y="4768200"/>
            <a:ext cx="226715" cy="369332"/>
          </a:xfrm>
          <a:prstGeom prst="rect">
            <a:avLst/>
          </a:prstGeom>
          <a:noFill/>
        </p:spPr>
        <p:txBody>
          <a:bodyPr wrap="square" rtlCol="0">
            <a:spAutoFit/>
          </a:bodyPr>
          <a:lstStyle/>
          <a:p>
            <a:r>
              <a:rPr lang="en-US" dirty="0"/>
              <a:t>4</a:t>
            </a:r>
            <a:endParaRPr lang="en-IN" dirty="0"/>
          </a:p>
        </p:txBody>
      </p:sp>
      <p:sp>
        <p:nvSpPr>
          <p:cNvPr id="10" name="TextBox 9">
            <a:extLst>
              <a:ext uri="{FF2B5EF4-FFF2-40B4-BE49-F238E27FC236}">
                <a16:creationId xmlns:a16="http://schemas.microsoft.com/office/drawing/2014/main" id="{C0BE86B3-C261-C318-81DD-12F68E685310}"/>
              </a:ext>
            </a:extLst>
          </p:cNvPr>
          <p:cNvSpPr txBox="1"/>
          <p:nvPr/>
        </p:nvSpPr>
        <p:spPr>
          <a:xfrm>
            <a:off x="6174403" y="4768200"/>
            <a:ext cx="226715" cy="369332"/>
          </a:xfrm>
          <a:prstGeom prst="rect">
            <a:avLst/>
          </a:prstGeom>
          <a:noFill/>
        </p:spPr>
        <p:txBody>
          <a:bodyPr wrap="square" rtlCol="0">
            <a:spAutoFit/>
          </a:bodyPr>
          <a:lstStyle/>
          <a:p>
            <a:r>
              <a:rPr lang="en-US" dirty="0"/>
              <a:t>5</a:t>
            </a:r>
            <a:endParaRPr lang="en-IN" dirty="0"/>
          </a:p>
        </p:txBody>
      </p:sp>
      <p:sp>
        <p:nvSpPr>
          <p:cNvPr id="11" name="TextBox 10">
            <a:extLst>
              <a:ext uri="{FF2B5EF4-FFF2-40B4-BE49-F238E27FC236}">
                <a16:creationId xmlns:a16="http://schemas.microsoft.com/office/drawing/2014/main" id="{5CE8E2B2-DF39-A2FE-E5BD-5A8C2C05091E}"/>
              </a:ext>
            </a:extLst>
          </p:cNvPr>
          <p:cNvSpPr txBox="1"/>
          <p:nvPr/>
        </p:nvSpPr>
        <p:spPr>
          <a:xfrm>
            <a:off x="6426655" y="4774698"/>
            <a:ext cx="226715" cy="369332"/>
          </a:xfrm>
          <a:prstGeom prst="rect">
            <a:avLst/>
          </a:prstGeom>
          <a:noFill/>
        </p:spPr>
        <p:txBody>
          <a:bodyPr wrap="square" rtlCol="0">
            <a:spAutoFit/>
          </a:bodyPr>
          <a:lstStyle/>
          <a:p>
            <a:r>
              <a:rPr lang="en-US" dirty="0"/>
              <a:t>6</a:t>
            </a:r>
            <a:endParaRPr lang="en-IN" dirty="0"/>
          </a:p>
        </p:txBody>
      </p:sp>
      <p:sp>
        <p:nvSpPr>
          <p:cNvPr id="12" name="TextBox 11">
            <a:extLst>
              <a:ext uri="{FF2B5EF4-FFF2-40B4-BE49-F238E27FC236}">
                <a16:creationId xmlns:a16="http://schemas.microsoft.com/office/drawing/2014/main" id="{FCE6D275-19B3-EBFF-A705-F1BFE32D288D}"/>
              </a:ext>
            </a:extLst>
          </p:cNvPr>
          <p:cNvSpPr txBox="1"/>
          <p:nvPr/>
        </p:nvSpPr>
        <p:spPr>
          <a:xfrm>
            <a:off x="7155151" y="4787204"/>
            <a:ext cx="291766" cy="646331"/>
          </a:xfrm>
          <a:prstGeom prst="rect">
            <a:avLst/>
          </a:prstGeom>
          <a:noFill/>
        </p:spPr>
        <p:txBody>
          <a:bodyPr wrap="square" rtlCol="0">
            <a:spAutoFit/>
          </a:bodyPr>
          <a:lstStyle/>
          <a:p>
            <a:r>
              <a:rPr lang="en-US" dirty="0">
                <a:solidFill>
                  <a:srgbClr val="FFFF00"/>
                </a:solidFill>
              </a:rPr>
              <a:t>SL</a:t>
            </a:r>
            <a:endParaRPr lang="en-IN" dirty="0">
              <a:solidFill>
                <a:srgbClr val="FFFF00"/>
              </a:solidFill>
            </a:endParaRPr>
          </a:p>
        </p:txBody>
      </p:sp>
      <p:sp>
        <p:nvSpPr>
          <p:cNvPr id="13" name="TextBox 12">
            <a:extLst>
              <a:ext uri="{FF2B5EF4-FFF2-40B4-BE49-F238E27FC236}">
                <a16:creationId xmlns:a16="http://schemas.microsoft.com/office/drawing/2014/main" id="{3B29092D-9295-0270-6A20-599584620FC3}"/>
              </a:ext>
            </a:extLst>
          </p:cNvPr>
          <p:cNvSpPr txBox="1"/>
          <p:nvPr/>
        </p:nvSpPr>
        <p:spPr>
          <a:xfrm>
            <a:off x="4085921" y="4787204"/>
            <a:ext cx="291766" cy="646331"/>
          </a:xfrm>
          <a:prstGeom prst="rect">
            <a:avLst/>
          </a:prstGeom>
          <a:noFill/>
        </p:spPr>
        <p:txBody>
          <a:bodyPr wrap="square" rtlCol="0">
            <a:spAutoFit/>
          </a:bodyPr>
          <a:lstStyle/>
          <a:p>
            <a:r>
              <a:rPr lang="en-US" dirty="0">
                <a:solidFill>
                  <a:srgbClr val="FFFF00"/>
                </a:solidFill>
              </a:rPr>
              <a:t>SL</a:t>
            </a:r>
            <a:endParaRPr lang="en-IN" dirty="0">
              <a:solidFill>
                <a:srgbClr val="FFFF00"/>
              </a:solidFill>
            </a:endParaRPr>
          </a:p>
        </p:txBody>
      </p:sp>
      <p:sp>
        <p:nvSpPr>
          <p:cNvPr id="14" name="TextBox 13">
            <a:extLst>
              <a:ext uri="{FF2B5EF4-FFF2-40B4-BE49-F238E27FC236}">
                <a16:creationId xmlns:a16="http://schemas.microsoft.com/office/drawing/2014/main" id="{2118B4AA-552E-B865-0273-99A7D6E232F7}"/>
              </a:ext>
            </a:extLst>
          </p:cNvPr>
          <p:cNvSpPr txBox="1"/>
          <p:nvPr/>
        </p:nvSpPr>
        <p:spPr>
          <a:xfrm>
            <a:off x="4754840" y="5263474"/>
            <a:ext cx="371629" cy="584775"/>
          </a:xfrm>
          <a:prstGeom prst="rect">
            <a:avLst/>
          </a:prstGeom>
          <a:noFill/>
        </p:spPr>
        <p:txBody>
          <a:bodyPr wrap="square" rtlCol="0">
            <a:spAutoFit/>
          </a:bodyPr>
          <a:lstStyle/>
          <a:p>
            <a:r>
              <a:rPr lang="en-US" sz="1600" dirty="0">
                <a:solidFill>
                  <a:srgbClr val="FF0000"/>
                </a:solidFill>
              </a:rPr>
              <a:t>1.5</a:t>
            </a:r>
            <a:endParaRPr lang="en-IN" sz="1600" dirty="0">
              <a:solidFill>
                <a:srgbClr val="FF0000"/>
              </a:solidFill>
            </a:endParaRPr>
          </a:p>
        </p:txBody>
      </p:sp>
      <p:sp>
        <p:nvSpPr>
          <p:cNvPr id="15" name="TextBox 14">
            <a:extLst>
              <a:ext uri="{FF2B5EF4-FFF2-40B4-BE49-F238E27FC236}">
                <a16:creationId xmlns:a16="http://schemas.microsoft.com/office/drawing/2014/main" id="{3F0CC038-E298-9DA2-07D9-88285199C32A}"/>
              </a:ext>
            </a:extLst>
          </p:cNvPr>
          <p:cNvSpPr txBox="1"/>
          <p:nvPr/>
        </p:nvSpPr>
        <p:spPr>
          <a:xfrm>
            <a:off x="5035251" y="5432750"/>
            <a:ext cx="333928" cy="830997"/>
          </a:xfrm>
          <a:prstGeom prst="rect">
            <a:avLst/>
          </a:prstGeom>
          <a:noFill/>
        </p:spPr>
        <p:txBody>
          <a:bodyPr wrap="square" rtlCol="0">
            <a:spAutoFit/>
          </a:bodyPr>
          <a:lstStyle/>
          <a:p>
            <a:r>
              <a:rPr lang="en-US" sz="1600" dirty="0">
                <a:solidFill>
                  <a:srgbClr val="FF0000"/>
                </a:solidFill>
              </a:rPr>
              <a:t>2.5</a:t>
            </a:r>
            <a:endParaRPr lang="en-IN" sz="1600" dirty="0">
              <a:solidFill>
                <a:srgbClr val="FF0000"/>
              </a:solidFill>
            </a:endParaRPr>
          </a:p>
        </p:txBody>
      </p:sp>
      <p:sp>
        <p:nvSpPr>
          <p:cNvPr id="16" name="TextBox 15">
            <a:extLst>
              <a:ext uri="{FF2B5EF4-FFF2-40B4-BE49-F238E27FC236}">
                <a16:creationId xmlns:a16="http://schemas.microsoft.com/office/drawing/2014/main" id="{3F8E54C7-7E74-4B27-5B9A-68A4311EB5FA}"/>
              </a:ext>
            </a:extLst>
          </p:cNvPr>
          <p:cNvSpPr txBox="1"/>
          <p:nvPr/>
        </p:nvSpPr>
        <p:spPr>
          <a:xfrm>
            <a:off x="6319442" y="5331821"/>
            <a:ext cx="333928" cy="830997"/>
          </a:xfrm>
          <a:prstGeom prst="rect">
            <a:avLst/>
          </a:prstGeom>
          <a:noFill/>
        </p:spPr>
        <p:txBody>
          <a:bodyPr wrap="square" rtlCol="0">
            <a:spAutoFit/>
          </a:bodyPr>
          <a:lstStyle/>
          <a:p>
            <a:r>
              <a:rPr lang="en-US" sz="1600" dirty="0">
                <a:solidFill>
                  <a:srgbClr val="FF0000"/>
                </a:solidFill>
              </a:rPr>
              <a:t>4.5</a:t>
            </a:r>
            <a:endParaRPr lang="en-IN" sz="1600" dirty="0">
              <a:solidFill>
                <a:srgbClr val="FF0000"/>
              </a:solidFill>
            </a:endParaRPr>
          </a:p>
        </p:txBody>
      </p:sp>
      <p:sp>
        <p:nvSpPr>
          <p:cNvPr id="17" name="TextBox 16">
            <a:extLst>
              <a:ext uri="{FF2B5EF4-FFF2-40B4-BE49-F238E27FC236}">
                <a16:creationId xmlns:a16="http://schemas.microsoft.com/office/drawing/2014/main" id="{40A82628-89A7-E4E3-637E-67363E974FB1}"/>
              </a:ext>
            </a:extLst>
          </p:cNvPr>
          <p:cNvSpPr txBox="1"/>
          <p:nvPr/>
        </p:nvSpPr>
        <p:spPr>
          <a:xfrm>
            <a:off x="6682999" y="5331821"/>
            <a:ext cx="333928" cy="830997"/>
          </a:xfrm>
          <a:prstGeom prst="rect">
            <a:avLst/>
          </a:prstGeom>
          <a:noFill/>
        </p:spPr>
        <p:txBody>
          <a:bodyPr wrap="square" rtlCol="0">
            <a:spAutoFit/>
          </a:bodyPr>
          <a:lstStyle/>
          <a:p>
            <a:r>
              <a:rPr lang="en-US" sz="1600" dirty="0">
                <a:solidFill>
                  <a:srgbClr val="FF0000"/>
                </a:solidFill>
              </a:rPr>
              <a:t>5.5</a:t>
            </a:r>
            <a:endParaRPr lang="en-IN" sz="1600" dirty="0">
              <a:solidFill>
                <a:srgbClr val="FF0000"/>
              </a:solidFill>
            </a:endParaRPr>
          </a:p>
        </p:txBody>
      </p:sp>
    </p:spTree>
    <p:extLst>
      <p:ext uri="{BB962C8B-B14F-4D97-AF65-F5344CB8AC3E}">
        <p14:creationId xmlns:p14="http://schemas.microsoft.com/office/powerpoint/2010/main" val="513347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59C9C3B-7C4A-4015-8703-5CD888A7582E}"/>
              </a:ext>
            </a:extLst>
          </p:cNvPr>
          <p:cNvGraphicFramePr/>
          <p:nvPr/>
        </p:nvGraphicFramePr>
        <p:xfrm>
          <a:off x="1390236" y="356773"/>
          <a:ext cx="4057650" cy="30722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55FD5755-3688-414C-A366-1001490E7A23}"/>
              </a:ext>
            </a:extLst>
          </p:cNvPr>
          <p:cNvGraphicFramePr/>
          <p:nvPr>
            <p:extLst>
              <p:ext uri="{D42A27DB-BD31-4B8C-83A1-F6EECF244321}">
                <p14:modId xmlns:p14="http://schemas.microsoft.com/office/powerpoint/2010/main" val="3378898832"/>
              </p:ext>
            </p:extLst>
          </p:nvPr>
        </p:nvGraphicFramePr>
        <p:xfrm>
          <a:off x="6328121" y="356773"/>
          <a:ext cx="4114800" cy="29911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0C95DD5-73F1-4FF5-9788-6DCCF1C442E9}"/>
              </a:ext>
            </a:extLst>
          </p:cNvPr>
          <p:cNvGraphicFramePr/>
          <p:nvPr/>
        </p:nvGraphicFramePr>
        <p:xfrm>
          <a:off x="1437861" y="3538123"/>
          <a:ext cx="4010025" cy="31432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668D3EA5-9DC2-4D8A-BC84-1921D5688F33}"/>
              </a:ext>
            </a:extLst>
          </p:cNvPr>
          <p:cNvGraphicFramePr/>
          <p:nvPr/>
        </p:nvGraphicFramePr>
        <p:xfrm>
          <a:off x="6328120" y="3510065"/>
          <a:ext cx="4114800" cy="31908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9167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C925840E-C97D-45E3-B1EE-9914AD3B5D01}"/>
              </a:ext>
            </a:extLst>
          </p:cNvPr>
          <p:cNvGraphicFramePr/>
          <p:nvPr>
            <p:extLst>
              <p:ext uri="{D42A27DB-BD31-4B8C-83A1-F6EECF244321}">
                <p14:modId xmlns:p14="http://schemas.microsoft.com/office/powerpoint/2010/main" val="733293162"/>
              </p:ext>
            </p:extLst>
          </p:nvPr>
        </p:nvGraphicFramePr>
        <p:xfrm>
          <a:off x="429454" y="300823"/>
          <a:ext cx="3752850" cy="27604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FFE3F089-6503-48FF-847D-CF58A84E0306}"/>
              </a:ext>
            </a:extLst>
          </p:cNvPr>
          <p:cNvGraphicFramePr/>
          <p:nvPr/>
        </p:nvGraphicFramePr>
        <p:xfrm>
          <a:off x="4420097" y="300824"/>
          <a:ext cx="3589601" cy="2760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A4F63BFC-E9E1-442A-BE72-1B37A7A1E665}"/>
              </a:ext>
            </a:extLst>
          </p:cNvPr>
          <p:cNvGraphicFramePr/>
          <p:nvPr/>
        </p:nvGraphicFramePr>
        <p:xfrm>
          <a:off x="8136172" y="300824"/>
          <a:ext cx="3764280" cy="27604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E0434475-ACB9-447F-898D-6463BF690D74}"/>
              </a:ext>
            </a:extLst>
          </p:cNvPr>
          <p:cNvGraphicFramePr/>
          <p:nvPr/>
        </p:nvGraphicFramePr>
        <p:xfrm>
          <a:off x="467554" y="3417736"/>
          <a:ext cx="3714750" cy="31394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80A2F876-0F3D-427C-AD99-A90A1071119A}"/>
              </a:ext>
            </a:extLst>
          </p:cNvPr>
          <p:cNvGraphicFramePr/>
          <p:nvPr>
            <p:extLst>
              <p:ext uri="{D42A27DB-BD31-4B8C-83A1-F6EECF244321}">
                <p14:modId xmlns:p14="http://schemas.microsoft.com/office/powerpoint/2010/main" val="3100103305"/>
              </p:ext>
            </p:extLst>
          </p:nvPr>
        </p:nvGraphicFramePr>
        <p:xfrm>
          <a:off x="4420097" y="3429000"/>
          <a:ext cx="3638550" cy="312817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DE585CE9-04DF-4B75-9479-1322BC5E933F}"/>
              </a:ext>
            </a:extLst>
          </p:cNvPr>
          <p:cNvGraphicFramePr/>
          <p:nvPr>
            <p:extLst>
              <p:ext uri="{D42A27DB-BD31-4B8C-83A1-F6EECF244321}">
                <p14:modId xmlns:p14="http://schemas.microsoft.com/office/powerpoint/2010/main" val="2997667838"/>
              </p:ext>
            </p:extLst>
          </p:nvPr>
        </p:nvGraphicFramePr>
        <p:xfrm>
          <a:off x="8136172" y="3428999"/>
          <a:ext cx="3810000" cy="31281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050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20EAC36-C4DE-4C9D-A038-B0435D692159}"/>
              </a:ext>
            </a:extLst>
          </p:cNvPr>
          <p:cNvGraphicFramePr/>
          <p:nvPr/>
        </p:nvGraphicFramePr>
        <p:xfrm>
          <a:off x="1563757" y="1020417"/>
          <a:ext cx="8653669" cy="48502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3575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A5454-0C33-414D-961C-10E57F326A3C}"/>
              </a:ext>
            </a:extLst>
          </p:cNvPr>
          <p:cNvSpPr txBox="1"/>
          <p:nvPr/>
        </p:nvSpPr>
        <p:spPr>
          <a:xfrm>
            <a:off x="1497495" y="875508"/>
            <a:ext cx="6096000" cy="769441"/>
          </a:xfrm>
          <a:prstGeom prst="rect">
            <a:avLst/>
          </a:prstGeom>
          <a:noFill/>
        </p:spPr>
        <p:txBody>
          <a:bodyPr wrap="square">
            <a:spAutoFit/>
          </a:bodyPr>
          <a:lstStyle/>
          <a:p>
            <a:r>
              <a:rPr lang="en-IN" sz="4400" b="1" dirty="0">
                <a:effectLst/>
                <a:latin typeface="+mj-lt"/>
                <a:ea typeface="Times New Roman" panose="02020603050405020304" pitchFamily="18" charset="0"/>
              </a:rPr>
              <a:t>LUF at </a:t>
            </a:r>
            <a:r>
              <a:rPr lang="en-IN" sz="4400" b="1" dirty="0" err="1">
                <a:effectLst/>
                <a:latin typeface="+mj-lt"/>
                <a:ea typeface="Times New Roman" panose="02020603050405020304" pitchFamily="18" charset="0"/>
              </a:rPr>
              <a:t>Ghambiram</a:t>
            </a:r>
            <a:endParaRPr lang="en-US" sz="4400" b="1" dirty="0">
              <a:latin typeface="+mj-lt"/>
            </a:endParaRPr>
          </a:p>
        </p:txBody>
      </p:sp>
      <p:graphicFrame>
        <p:nvGraphicFramePr>
          <p:cNvPr id="4" name="Table 3">
            <a:extLst>
              <a:ext uri="{FF2B5EF4-FFF2-40B4-BE49-F238E27FC236}">
                <a16:creationId xmlns:a16="http://schemas.microsoft.com/office/drawing/2014/main" id="{1697B8A4-0122-4DCF-B5BD-F9EE24C72233}"/>
              </a:ext>
            </a:extLst>
          </p:cNvPr>
          <p:cNvGraphicFramePr>
            <a:graphicFrameLocks noGrp="1"/>
          </p:cNvGraphicFramePr>
          <p:nvPr>
            <p:extLst>
              <p:ext uri="{D42A27DB-BD31-4B8C-83A1-F6EECF244321}">
                <p14:modId xmlns:p14="http://schemas.microsoft.com/office/powerpoint/2010/main" val="2747429503"/>
              </p:ext>
            </p:extLst>
          </p:nvPr>
        </p:nvGraphicFramePr>
        <p:xfrm>
          <a:off x="2373602" y="2082876"/>
          <a:ext cx="6823405" cy="3430210"/>
        </p:xfrm>
        <a:graphic>
          <a:graphicData uri="http://schemas.openxmlformats.org/drawingml/2006/table">
            <a:tbl>
              <a:tblPr firstRow="1" firstCol="1" bandRow="1">
                <a:tableStyleId>{5C22544A-7EE6-4342-B048-85BDC9FD1C3A}</a:tableStyleId>
              </a:tblPr>
              <a:tblGrid>
                <a:gridCol w="2009188">
                  <a:extLst>
                    <a:ext uri="{9D8B030D-6E8A-4147-A177-3AD203B41FA5}">
                      <a16:colId xmlns:a16="http://schemas.microsoft.com/office/drawing/2014/main" val="630766108"/>
                    </a:ext>
                  </a:extLst>
                </a:gridCol>
                <a:gridCol w="2805029">
                  <a:extLst>
                    <a:ext uri="{9D8B030D-6E8A-4147-A177-3AD203B41FA5}">
                      <a16:colId xmlns:a16="http://schemas.microsoft.com/office/drawing/2014/main" val="3353770253"/>
                    </a:ext>
                  </a:extLst>
                </a:gridCol>
                <a:gridCol w="2009188">
                  <a:extLst>
                    <a:ext uri="{9D8B030D-6E8A-4147-A177-3AD203B41FA5}">
                      <a16:colId xmlns:a16="http://schemas.microsoft.com/office/drawing/2014/main" val="3339136282"/>
                    </a:ext>
                  </a:extLst>
                </a:gridCol>
              </a:tblGrid>
              <a:tr h="331927">
                <a:tc>
                  <a:txBody>
                    <a:bodyPr/>
                    <a:lstStyle/>
                    <a:p>
                      <a:pPr marL="0" marR="0" algn="ctr">
                        <a:lnSpc>
                          <a:spcPct val="150000"/>
                        </a:lnSpc>
                        <a:spcBef>
                          <a:spcPts val="0"/>
                        </a:spcBef>
                        <a:spcAft>
                          <a:spcPts val="0"/>
                        </a:spcAft>
                      </a:pPr>
                      <a:r>
                        <a:rPr lang="en-IN" sz="2400">
                          <a:effectLst/>
                        </a:rPr>
                        <a:t>Lane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528907"/>
                  </a:ext>
                </a:extLst>
              </a:tr>
              <a:tr h="331927">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52</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0.75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0020097"/>
                  </a:ext>
                </a:extLst>
              </a:tr>
              <a:tr h="331927">
                <a:tc>
                  <a:txBody>
                    <a:bodyPr/>
                    <a:lstStyle/>
                    <a:p>
                      <a:pPr marL="0" marR="0" algn="ctr">
                        <a:lnSpc>
                          <a:spcPct val="150000"/>
                        </a:lnSpc>
                        <a:spcBef>
                          <a:spcPts val="0"/>
                        </a:spcBef>
                        <a:spcAft>
                          <a:spcPts val="0"/>
                        </a:spcAft>
                      </a:pPr>
                      <a:r>
                        <a:rPr lang="en-IN" sz="2400">
                          <a:effectLst/>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94695727"/>
                  </a:ext>
                </a:extLst>
              </a:tr>
              <a:tr h="331927">
                <a:tc>
                  <a:txBody>
                    <a:bodyPr/>
                    <a:lstStyle/>
                    <a:p>
                      <a:pPr marL="0" marR="0" algn="ctr">
                        <a:lnSpc>
                          <a:spcPct val="150000"/>
                        </a:lnSpc>
                        <a:spcBef>
                          <a:spcPts val="0"/>
                        </a:spcBef>
                        <a:spcAft>
                          <a:spcPts val="0"/>
                        </a:spcAft>
                      </a:pPr>
                      <a:r>
                        <a:rPr lang="en-IN" sz="2400">
                          <a:effectLst/>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757832"/>
                  </a:ext>
                </a:extLst>
              </a:tr>
              <a:tr h="331927">
                <a:tc>
                  <a:txBody>
                    <a:bodyPr/>
                    <a:lstStyle/>
                    <a:p>
                      <a:pPr marL="0" marR="0" algn="ctr">
                        <a:lnSpc>
                          <a:spcPct val="150000"/>
                        </a:lnSpc>
                        <a:spcBef>
                          <a:spcPts val="0"/>
                        </a:spcBef>
                        <a:spcAft>
                          <a:spcPts val="0"/>
                        </a:spcAft>
                      </a:pPr>
                      <a:r>
                        <a:rPr lang="en-IN" sz="2400">
                          <a:effectLst/>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0.81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2249165"/>
                  </a:ext>
                </a:extLst>
              </a:tr>
              <a:tr h="331927">
                <a:tc>
                  <a:txBody>
                    <a:bodyPr/>
                    <a:lstStyle/>
                    <a:p>
                      <a:pPr marL="0" marR="0" algn="ctr">
                        <a:lnSpc>
                          <a:spcPct val="150000"/>
                        </a:lnSpc>
                        <a:spcBef>
                          <a:spcPts val="0"/>
                        </a:spcBef>
                        <a:spcAft>
                          <a:spcPts val="0"/>
                        </a:spcAft>
                      </a:pPr>
                      <a:r>
                        <a:rPr lang="en-IN" sz="2400">
                          <a:effectLst/>
                        </a:rPr>
                        <a:t>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67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58405600"/>
                  </a:ext>
                </a:extLst>
              </a:tr>
              <a:tr h="331927">
                <a:tc>
                  <a:txBody>
                    <a:bodyPr/>
                    <a:lstStyle/>
                    <a:p>
                      <a:pPr marL="0" marR="0" algn="ctr">
                        <a:lnSpc>
                          <a:spcPct val="150000"/>
                        </a:lnSpc>
                        <a:spcBef>
                          <a:spcPts val="0"/>
                        </a:spcBef>
                        <a:spcAft>
                          <a:spcPts val="0"/>
                        </a:spcAft>
                      </a:pPr>
                      <a:r>
                        <a:rPr lang="en-IN" sz="2400">
                          <a:effectLst/>
                        </a:rPr>
                        <a:t>6</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45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0.65</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85667860"/>
                  </a:ext>
                </a:extLst>
              </a:tr>
            </a:tbl>
          </a:graphicData>
        </a:graphic>
      </p:graphicFrame>
    </p:spTree>
    <p:extLst>
      <p:ext uri="{BB962C8B-B14F-4D97-AF65-F5344CB8AC3E}">
        <p14:creationId xmlns:p14="http://schemas.microsoft.com/office/powerpoint/2010/main" val="22555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9DBE-EC7C-8E4D-D891-9196CE68E451}"/>
              </a:ext>
            </a:extLst>
          </p:cNvPr>
          <p:cNvSpPr>
            <a:spLocks noGrp="1"/>
          </p:cNvSpPr>
          <p:nvPr>
            <p:ph type="title"/>
          </p:nvPr>
        </p:nvSpPr>
        <p:spPr/>
        <p:txBody>
          <a:bodyPr>
            <a:noAutofit/>
          </a:bodyPr>
          <a:lstStyle/>
          <a:p>
            <a:r>
              <a:rPr lang="en-US" dirty="0">
                <a:cs typeface="Times New Roman" panose="02020603050405020304" pitchFamily="18" charset="0"/>
              </a:rPr>
              <a:t>Data on lane distribution of different categories of vehicles collected on the area of work: Jonnada</a:t>
            </a:r>
            <a:endParaRPr lang="en-IN" dirty="0"/>
          </a:p>
        </p:txBody>
      </p:sp>
      <p:pic>
        <p:nvPicPr>
          <p:cNvPr id="4" name="Content Placeholder 4">
            <a:extLst>
              <a:ext uri="{FF2B5EF4-FFF2-40B4-BE49-F238E27FC236}">
                <a16:creationId xmlns:a16="http://schemas.microsoft.com/office/drawing/2014/main" id="{392207E9-84F9-0C2B-9CD7-10591B8F56BB}"/>
              </a:ext>
            </a:extLst>
          </p:cNvPr>
          <p:cNvPicPr>
            <a:picLocks noGrp="1" noChangeAspect="1"/>
          </p:cNvPicPr>
          <p:nvPr>
            <p:ph idx="1"/>
          </p:nvPr>
        </p:nvPicPr>
        <p:blipFill rotWithShape="1">
          <a:blip r:embed="rId2"/>
          <a:srcRect t="1" r="43750" b="621"/>
          <a:stretch/>
        </p:blipFill>
        <p:spPr>
          <a:xfrm>
            <a:off x="2729947" y="2186609"/>
            <a:ext cx="6321287" cy="2186608"/>
          </a:xfrm>
        </p:spPr>
      </p:pic>
    </p:spTree>
    <p:extLst>
      <p:ext uri="{BB962C8B-B14F-4D97-AF65-F5344CB8AC3E}">
        <p14:creationId xmlns:p14="http://schemas.microsoft.com/office/powerpoint/2010/main" val="355221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p:txBody>
          <a:bodyPr>
            <a:normAutofit lnSpcReduction="10000"/>
          </a:bodyPr>
          <a:lstStyle/>
          <a:p>
            <a:r>
              <a:rPr lang="en-IN" spc="10" dirty="0">
                <a:solidFill>
                  <a:srgbClr val="202124"/>
                </a:solidFill>
                <a:effectLst/>
                <a:ea typeface="Times New Roman" panose="02020603050405020304" pitchFamily="18" charset="0"/>
              </a:rPr>
              <a:t>The purpose of this project is to study the traffic characteristics on lane utilization. </a:t>
            </a:r>
          </a:p>
          <a:p>
            <a:r>
              <a:rPr lang="en-IN" spc="10" dirty="0">
                <a:solidFill>
                  <a:srgbClr val="202124"/>
                </a:solidFill>
                <a:effectLst/>
                <a:ea typeface="Times New Roman" panose="02020603050405020304" pitchFamily="18" charset="0"/>
              </a:rPr>
              <a:t>Lane Utilization can roughly be defined as how the rate of traffic flow is distributed among the available number of lanes in a given section. </a:t>
            </a:r>
          </a:p>
          <a:p>
            <a:r>
              <a:rPr lang="en-IN" spc="10" dirty="0">
                <a:solidFill>
                  <a:srgbClr val="202124"/>
                </a:solidFill>
                <a:effectLst/>
                <a:ea typeface="Times New Roman" panose="02020603050405020304" pitchFamily="18" charset="0"/>
              </a:rPr>
              <a:t>The importance of studying lane utilization comes from the fact that it is one of the important parameters for calibrating the parameters of micro-simulation traffic models.</a:t>
            </a:r>
          </a:p>
          <a:p>
            <a:r>
              <a:rPr lang="en-IN" spc="10" dirty="0">
                <a:solidFill>
                  <a:srgbClr val="202124"/>
                </a:solidFill>
                <a:effectLst/>
                <a:ea typeface="Times New Roman" panose="02020603050405020304" pitchFamily="18" charset="0"/>
              </a:rPr>
              <a:t>Traffic microsimulation models simulate the behaviour of individual vehicles within a predefined road network and are used to predict the likely impact of changes in traffic patterns resulting from changes to traffic flow or from changes to the physical environment. </a:t>
            </a:r>
          </a:p>
          <a:p>
            <a:endParaRPr lang="en-IN" dirty="0"/>
          </a:p>
        </p:txBody>
      </p:sp>
    </p:spTree>
    <p:extLst>
      <p:ext uri="{BB962C8B-B14F-4D97-AF65-F5344CB8AC3E}">
        <p14:creationId xmlns:p14="http://schemas.microsoft.com/office/powerpoint/2010/main" val="169960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C5B49965-2FBC-9110-716B-470668BCA964}"/>
              </a:ext>
            </a:extLst>
          </p:cNvPr>
          <p:cNvGraphicFramePr/>
          <p:nvPr>
            <p:extLst>
              <p:ext uri="{D42A27DB-BD31-4B8C-83A1-F6EECF244321}">
                <p14:modId xmlns:p14="http://schemas.microsoft.com/office/powerpoint/2010/main" val="2816448106"/>
              </p:ext>
            </p:extLst>
          </p:nvPr>
        </p:nvGraphicFramePr>
        <p:xfrm>
          <a:off x="1441008" y="350520"/>
          <a:ext cx="4305300" cy="30784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DF26DDE3-2251-9D6C-4441-DA39D95F0C80}"/>
              </a:ext>
            </a:extLst>
          </p:cNvPr>
          <p:cNvGraphicFramePr/>
          <p:nvPr>
            <p:extLst>
              <p:ext uri="{D42A27DB-BD31-4B8C-83A1-F6EECF244321}">
                <p14:modId xmlns:p14="http://schemas.microsoft.com/office/powerpoint/2010/main" val="1121137946"/>
              </p:ext>
            </p:extLst>
          </p:nvPr>
        </p:nvGraphicFramePr>
        <p:xfrm>
          <a:off x="6096000" y="358470"/>
          <a:ext cx="4389120" cy="30705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E515BCA-66C8-8876-1E83-958A791D9CB6}"/>
              </a:ext>
            </a:extLst>
          </p:cNvPr>
          <p:cNvGraphicFramePr/>
          <p:nvPr/>
        </p:nvGraphicFramePr>
        <p:xfrm>
          <a:off x="1441008" y="3497911"/>
          <a:ext cx="4305300" cy="31851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DEF71D79-B067-0387-65EA-F73049A2248C}"/>
              </a:ext>
            </a:extLst>
          </p:cNvPr>
          <p:cNvGraphicFramePr/>
          <p:nvPr/>
        </p:nvGraphicFramePr>
        <p:xfrm>
          <a:off x="6096000" y="3520771"/>
          <a:ext cx="4389120" cy="31623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12437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A2EEE97-64BE-4976-B6C9-D295680286AB}"/>
              </a:ext>
            </a:extLst>
          </p:cNvPr>
          <p:cNvGraphicFramePr/>
          <p:nvPr/>
        </p:nvGraphicFramePr>
        <p:xfrm>
          <a:off x="1042946" y="407836"/>
          <a:ext cx="4328160" cy="31437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3B1A765-171F-4C6E-B77B-91C7635C216D}"/>
              </a:ext>
            </a:extLst>
          </p:cNvPr>
          <p:cNvGraphicFramePr/>
          <p:nvPr>
            <p:extLst>
              <p:ext uri="{D42A27DB-BD31-4B8C-83A1-F6EECF244321}">
                <p14:modId xmlns:p14="http://schemas.microsoft.com/office/powerpoint/2010/main" val="167338677"/>
              </p:ext>
            </p:extLst>
          </p:nvPr>
        </p:nvGraphicFramePr>
        <p:xfrm>
          <a:off x="6067425" y="407836"/>
          <a:ext cx="4410075" cy="31437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FF86EF6-AEAD-41DA-B97B-20E75BF61A82}"/>
              </a:ext>
            </a:extLst>
          </p:cNvPr>
          <p:cNvGraphicFramePr/>
          <p:nvPr/>
        </p:nvGraphicFramePr>
        <p:xfrm>
          <a:off x="1042946" y="3710774"/>
          <a:ext cx="4328160" cy="29815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D860AC29-D174-4EA5-AE0C-4C270709B238}"/>
              </a:ext>
            </a:extLst>
          </p:cNvPr>
          <p:cNvGraphicFramePr/>
          <p:nvPr/>
        </p:nvGraphicFramePr>
        <p:xfrm>
          <a:off x="6067425" y="3710774"/>
          <a:ext cx="4410075" cy="29815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79954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84CA6B0-EB39-CE90-76D2-DFC5A5451590}"/>
              </a:ext>
            </a:extLst>
          </p:cNvPr>
          <p:cNvGraphicFramePr/>
          <p:nvPr>
            <p:extLst>
              <p:ext uri="{D42A27DB-BD31-4B8C-83A1-F6EECF244321}">
                <p14:modId xmlns:p14="http://schemas.microsoft.com/office/powerpoint/2010/main" val="349664731"/>
              </p:ext>
            </p:extLst>
          </p:nvPr>
        </p:nvGraphicFramePr>
        <p:xfrm>
          <a:off x="1285461" y="689113"/>
          <a:ext cx="9236765" cy="51550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5616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C4713-F4A2-4F5F-B5DC-7D54C60E52A5}"/>
              </a:ext>
            </a:extLst>
          </p:cNvPr>
          <p:cNvSpPr txBox="1"/>
          <p:nvPr/>
        </p:nvSpPr>
        <p:spPr>
          <a:xfrm>
            <a:off x="1616765" y="1233317"/>
            <a:ext cx="6096000" cy="769441"/>
          </a:xfrm>
          <a:prstGeom prst="rect">
            <a:avLst/>
          </a:prstGeom>
          <a:noFill/>
        </p:spPr>
        <p:txBody>
          <a:bodyPr wrap="square">
            <a:spAutoFit/>
          </a:bodyPr>
          <a:lstStyle/>
          <a:p>
            <a:r>
              <a:rPr lang="en-IN" sz="4400" b="1" dirty="0">
                <a:effectLst/>
                <a:latin typeface="+mj-lt"/>
                <a:ea typeface="Times New Roman" panose="02020603050405020304" pitchFamily="18" charset="0"/>
              </a:rPr>
              <a:t>LUF at Jonnada</a:t>
            </a:r>
            <a:endParaRPr lang="en-US" sz="4400" b="1" dirty="0">
              <a:latin typeface="+mj-lt"/>
            </a:endParaRPr>
          </a:p>
        </p:txBody>
      </p:sp>
      <p:graphicFrame>
        <p:nvGraphicFramePr>
          <p:cNvPr id="4" name="Table 3">
            <a:extLst>
              <a:ext uri="{FF2B5EF4-FFF2-40B4-BE49-F238E27FC236}">
                <a16:creationId xmlns:a16="http://schemas.microsoft.com/office/drawing/2014/main" id="{8B6623AC-CB72-4A4A-8E9D-954ED1A74AEC}"/>
              </a:ext>
            </a:extLst>
          </p:cNvPr>
          <p:cNvGraphicFramePr>
            <a:graphicFrameLocks noGrp="1"/>
          </p:cNvGraphicFramePr>
          <p:nvPr>
            <p:extLst>
              <p:ext uri="{D42A27DB-BD31-4B8C-83A1-F6EECF244321}">
                <p14:modId xmlns:p14="http://schemas.microsoft.com/office/powerpoint/2010/main" val="2591863077"/>
              </p:ext>
            </p:extLst>
          </p:nvPr>
        </p:nvGraphicFramePr>
        <p:xfrm>
          <a:off x="2536575" y="2405788"/>
          <a:ext cx="6196608" cy="2881830"/>
        </p:xfrm>
        <a:graphic>
          <a:graphicData uri="http://schemas.openxmlformats.org/drawingml/2006/table">
            <a:tbl>
              <a:tblPr firstRow="1" firstCol="1" bandRow="1">
                <a:tableStyleId>{5C22544A-7EE6-4342-B048-85BDC9FD1C3A}</a:tableStyleId>
              </a:tblPr>
              <a:tblGrid>
                <a:gridCol w="1835470">
                  <a:extLst>
                    <a:ext uri="{9D8B030D-6E8A-4147-A177-3AD203B41FA5}">
                      <a16:colId xmlns:a16="http://schemas.microsoft.com/office/drawing/2014/main" val="1533973311"/>
                    </a:ext>
                  </a:extLst>
                </a:gridCol>
                <a:gridCol w="2525668">
                  <a:extLst>
                    <a:ext uri="{9D8B030D-6E8A-4147-A177-3AD203B41FA5}">
                      <a16:colId xmlns:a16="http://schemas.microsoft.com/office/drawing/2014/main" val="1534880927"/>
                    </a:ext>
                  </a:extLst>
                </a:gridCol>
                <a:gridCol w="1835470">
                  <a:extLst>
                    <a:ext uri="{9D8B030D-6E8A-4147-A177-3AD203B41FA5}">
                      <a16:colId xmlns:a16="http://schemas.microsoft.com/office/drawing/2014/main" val="2153526476"/>
                    </a:ext>
                  </a:extLst>
                </a:gridCol>
              </a:tblGrid>
              <a:tr h="576366">
                <a:tc>
                  <a:txBody>
                    <a:bodyPr/>
                    <a:lstStyle/>
                    <a:p>
                      <a:pPr marL="0" marR="0" algn="ctr">
                        <a:lnSpc>
                          <a:spcPct val="150000"/>
                        </a:lnSpc>
                        <a:spcBef>
                          <a:spcPts val="0"/>
                        </a:spcBef>
                        <a:spcAft>
                          <a:spcPts val="0"/>
                        </a:spcAft>
                      </a:pPr>
                      <a:r>
                        <a:rPr lang="en-IN" sz="2400">
                          <a:effectLst/>
                        </a:rPr>
                        <a:t>Lane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74558038"/>
                  </a:ext>
                </a:extLst>
              </a:tr>
              <a:tr h="576366">
                <a:tc>
                  <a:txBody>
                    <a:bodyPr/>
                    <a:lstStyle/>
                    <a:p>
                      <a:pPr marL="0" marR="0" algn="ctr">
                        <a:lnSpc>
                          <a:spcPct val="150000"/>
                        </a:lnSpc>
                        <a:spcBef>
                          <a:spcPts val="0"/>
                        </a:spcBef>
                        <a:spcAft>
                          <a:spcPts val="0"/>
                        </a:spcAft>
                      </a:pPr>
                      <a:r>
                        <a:rPr lang="en-IN" sz="2400">
                          <a:effectLst/>
                        </a:rPr>
                        <a:t>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4861798"/>
                  </a:ext>
                </a:extLst>
              </a:tr>
              <a:tr h="576366">
                <a:tc>
                  <a:txBody>
                    <a:bodyPr/>
                    <a:lstStyle/>
                    <a:p>
                      <a:pPr marL="0" marR="0" algn="ctr">
                        <a:lnSpc>
                          <a:spcPct val="150000"/>
                        </a:lnSpc>
                        <a:spcBef>
                          <a:spcPts val="0"/>
                        </a:spcBef>
                        <a:spcAft>
                          <a:spcPts val="0"/>
                        </a:spcAft>
                      </a:pPr>
                      <a:r>
                        <a:rPr lang="en-IN" sz="2400">
                          <a:effectLst/>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214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0.35</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53625782"/>
                  </a:ext>
                </a:extLst>
              </a:tr>
              <a:tr h="576366">
                <a:tc>
                  <a:txBody>
                    <a:bodyPr/>
                    <a:lstStyle/>
                    <a:p>
                      <a:pPr marL="0" marR="0" algn="ctr">
                        <a:lnSpc>
                          <a:spcPct val="150000"/>
                        </a:lnSpc>
                        <a:spcBef>
                          <a:spcPts val="0"/>
                        </a:spcBef>
                        <a:spcAft>
                          <a:spcPts val="0"/>
                        </a:spcAft>
                      </a:pPr>
                      <a:r>
                        <a:rPr lang="en-IN" sz="2400">
                          <a:effectLst/>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274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0.44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1720384"/>
                  </a:ext>
                </a:extLst>
              </a:tr>
              <a:tr h="576366">
                <a:tc>
                  <a:txBody>
                    <a:bodyPr/>
                    <a:lstStyle/>
                    <a:p>
                      <a:pPr marL="0" marR="0" algn="ctr">
                        <a:lnSpc>
                          <a:spcPct val="150000"/>
                        </a:lnSpc>
                        <a:spcBef>
                          <a:spcPts val="0"/>
                        </a:spcBef>
                        <a:spcAft>
                          <a:spcPts val="0"/>
                        </a:spcAft>
                      </a:pPr>
                      <a:r>
                        <a:rPr lang="en-IN" sz="2400">
                          <a:effectLst/>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 610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89517441"/>
                  </a:ext>
                </a:extLst>
              </a:tr>
            </a:tbl>
          </a:graphicData>
        </a:graphic>
      </p:graphicFrame>
    </p:spTree>
    <p:extLst>
      <p:ext uri="{BB962C8B-B14F-4D97-AF65-F5344CB8AC3E}">
        <p14:creationId xmlns:p14="http://schemas.microsoft.com/office/powerpoint/2010/main" val="1052833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7189-88E5-766B-4D7E-915DB41EC407}"/>
              </a:ext>
            </a:extLst>
          </p:cNvPr>
          <p:cNvSpPr>
            <a:spLocks noGrp="1"/>
          </p:cNvSpPr>
          <p:nvPr>
            <p:ph type="title"/>
          </p:nvPr>
        </p:nvSpPr>
        <p:spPr/>
        <p:txBody>
          <a:bodyPr>
            <a:noAutofit/>
          </a:bodyPr>
          <a:lstStyle/>
          <a:p>
            <a:r>
              <a:rPr lang="en-US" dirty="0">
                <a:cs typeface="Times New Roman" panose="02020603050405020304" pitchFamily="18" charset="0"/>
              </a:rPr>
              <a:t>Data on lane distribution of different categories of vehicles collected on the area of work: Police barracks</a:t>
            </a:r>
            <a:endParaRPr lang="en-IN" dirty="0"/>
          </a:p>
        </p:txBody>
      </p:sp>
      <p:pic>
        <p:nvPicPr>
          <p:cNvPr id="4" name="Content Placeholder 4">
            <a:extLst>
              <a:ext uri="{FF2B5EF4-FFF2-40B4-BE49-F238E27FC236}">
                <a16:creationId xmlns:a16="http://schemas.microsoft.com/office/drawing/2014/main" id="{B287BC19-4B83-D5B5-3F08-E65821D63586}"/>
              </a:ext>
            </a:extLst>
          </p:cNvPr>
          <p:cNvPicPr>
            <a:picLocks noGrp="1" noChangeAspect="1"/>
          </p:cNvPicPr>
          <p:nvPr>
            <p:ph idx="1"/>
          </p:nvPr>
        </p:nvPicPr>
        <p:blipFill rotWithShape="1">
          <a:blip r:embed="rId2"/>
          <a:srcRect r="43903"/>
          <a:stretch/>
        </p:blipFill>
        <p:spPr>
          <a:xfrm>
            <a:off x="3186200" y="1923840"/>
            <a:ext cx="5819600" cy="1505160"/>
          </a:xfrm>
        </p:spPr>
      </p:pic>
      <p:pic>
        <p:nvPicPr>
          <p:cNvPr id="5" name="Picture 4">
            <a:extLst>
              <a:ext uri="{FF2B5EF4-FFF2-40B4-BE49-F238E27FC236}">
                <a16:creationId xmlns:a16="http://schemas.microsoft.com/office/drawing/2014/main" id="{B5ACABDE-98BE-F3E0-3F11-E0929502D1F7}"/>
              </a:ext>
            </a:extLst>
          </p:cNvPr>
          <p:cNvPicPr>
            <a:picLocks noChangeAspect="1"/>
          </p:cNvPicPr>
          <p:nvPr/>
        </p:nvPicPr>
        <p:blipFill rotWithShape="1">
          <a:blip r:embed="rId3"/>
          <a:srcRect t="3077" b="18154"/>
          <a:stretch/>
        </p:blipFill>
        <p:spPr>
          <a:xfrm>
            <a:off x="4213000" y="3662152"/>
            <a:ext cx="3766000" cy="2838985"/>
          </a:xfrm>
          <a:prstGeom prst="rect">
            <a:avLst/>
          </a:prstGeom>
        </p:spPr>
      </p:pic>
    </p:spTree>
    <p:extLst>
      <p:ext uri="{BB962C8B-B14F-4D97-AF65-F5344CB8AC3E}">
        <p14:creationId xmlns:p14="http://schemas.microsoft.com/office/powerpoint/2010/main" val="1524266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3951BB7-8BC3-4E90-82C3-34CDA9860196}"/>
              </a:ext>
            </a:extLst>
          </p:cNvPr>
          <p:cNvGraphicFramePr/>
          <p:nvPr/>
        </p:nvGraphicFramePr>
        <p:xfrm>
          <a:off x="1419473" y="259080"/>
          <a:ext cx="4396740" cy="3169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C2054DEB-8395-414F-832C-C929D041767B}"/>
              </a:ext>
            </a:extLst>
          </p:cNvPr>
          <p:cNvGraphicFramePr/>
          <p:nvPr>
            <p:extLst>
              <p:ext uri="{D42A27DB-BD31-4B8C-83A1-F6EECF244321}">
                <p14:modId xmlns:p14="http://schemas.microsoft.com/office/powerpoint/2010/main" val="1651675391"/>
              </p:ext>
            </p:extLst>
          </p:nvPr>
        </p:nvGraphicFramePr>
        <p:xfrm>
          <a:off x="6141305" y="259080"/>
          <a:ext cx="4470373" cy="3169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252E163-2C9E-4644-971A-138D8A7A2497}"/>
              </a:ext>
            </a:extLst>
          </p:cNvPr>
          <p:cNvGraphicFramePr/>
          <p:nvPr/>
        </p:nvGraphicFramePr>
        <p:xfrm>
          <a:off x="1434713" y="3608070"/>
          <a:ext cx="4381500" cy="3219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03DCFB13-CFFC-4804-8CDA-5DD66A7B2FB5}"/>
              </a:ext>
            </a:extLst>
          </p:cNvPr>
          <p:cNvGraphicFramePr/>
          <p:nvPr/>
        </p:nvGraphicFramePr>
        <p:xfrm>
          <a:off x="6141305" y="3608071"/>
          <a:ext cx="4470373" cy="31699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0172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08F2FCDA-5397-483D-A927-E6D9ACF4838E}"/>
              </a:ext>
            </a:extLst>
          </p:cNvPr>
          <p:cNvGraphicFramePr/>
          <p:nvPr>
            <p:extLst>
              <p:ext uri="{D42A27DB-BD31-4B8C-83A1-F6EECF244321}">
                <p14:modId xmlns:p14="http://schemas.microsoft.com/office/powerpoint/2010/main" val="228269684"/>
              </p:ext>
            </p:extLst>
          </p:nvPr>
        </p:nvGraphicFramePr>
        <p:xfrm>
          <a:off x="1247527" y="396240"/>
          <a:ext cx="4328160" cy="3032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5793793-DF44-4952-8C5E-6C8DC4873511}"/>
              </a:ext>
            </a:extLst>
          </p:cNvPr>
          <p:cNvGraphicFramePr/>
          <p:nvPr>
            <p:extLst>
              <p:ext uri="{D42A27DB-BD31-4B8C-83A1-F6EECF244321}">
                <p14:modId xmlns:p14="http://schemas.microsoft.com/office/powerpoint/2010/main" val="676033419"/>
              </p:ext>
            </p:extLst>
          </p:nvPr>
        </p:nvGraphicFramePr>
        <p:xfrm>
          <a:off x="6275401" y="350520"/>
          <a:ext cx="4358640" cy="3078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8CCB02F-E6C7-4FCA-BE55-58A52F89D92C}"/>
              </a:ext>
            </a:extLst>
          </p:cNvPr>
          <p:cNvGraphicFramePr/>
          <p:nvPr/>
        </p:nvGraphicFramePr>
        <p:xfrm>
          <a:off x="1247527" y="3571876"/>
          <a:ext cx="4328160" cy="30327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EA69669E-B159-407C-8167-F8AF97EDAA4F}"/>
              </a:ext>
            </a:extLst>
          </p:cNvPr>
          <p:cNvGraphicFramePr/>
          <p:nvPr/>
        </p:nvGraphicFramePr>
        <p:xfrm>
          <a:off x="6275401" y="3571877"/>
          <a:ext cx="4358640" cy="30327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7480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CCA596F-FEC3-4513-AC8F-A4A21F2F4591}"/>
              </a:ext>
            </a:extLst>
          </p:cNvPr>
          <p:cNvGraphicFramePr/>
          <p:nvPr>
            <p:extLst>
              <p:ext uri="{D42A27DB-BD31-4B8C-83A1-F6EECF244321}">
                <p14:modId xmlns:p14="http://schemas.microsoft.com/office/powerpoint/2010/main" val="3336674231"/>
              </p:ext>
            </p:extLst>
          </p:nvPr>
        </p:nvGraphicFramePr>
        <p:xfrm>
          <a:off x="1524000" y="874642"/>
          <a:ext cx="8507896" cy="49430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4387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65D06F-B8F6-492A-8534-1192C1202A87}"/>
              </a:ext>
            </a:extLst>
          </p:cNvPr>
          <p:cNvSpPr txBox="1"/>
          <p:nvPr/>
        </p:nvSpPr>
        <p:spPr>
          <a:xfrm>
            <a:off x="1431234" y="1008030"/>
            <a:ext cx="6096000" cy="769441"/>
          </a:xfrm>
          <a:prstGeom prst="rect">
            <a:avLst/>
          </a:prstGeom>
          <a:noFill/>
        </p:spPr>
        <p:txBody>
          <a:bodyPr wrap="square">
            <a:spAutoFit/>
          </a:bodyPr>
          <a:lstStyle/>
          <a:p>
            <a:r>
              <a:rPr lang="en-IN" sz="4400" b="1" dirty="0">
                <a:effectLst/>
                <a:latin typeface="+mj-lt"/>
                <a:ea typeface="Times New Roman" panose="02020603050405020304" pitchFamily="18" charset="0"/>
              </a:rPr>
              <a:t>LUF at Police barracks</a:t>
            </a:r>
            <a:endParaRPr lang="en-US" sz="4400" b="1" dirty="0">
              <a:latin typeface="+mj-lt"/>
            </a:endParaRPr>
          </a:p>
        </p:txBody>
      </p:sp>
      <p:graphicFrame>
        <p:nvGraphicFramePr>
          <p:cNvPr id="4" name="Table 3">
            <a:extLst>
              <a:ext uri="{FF2B5EF4-FFF2-40B4-BE49-F238E27FC236}">
                <a16:creationId xmlns:a16="http://schemas.microsoft.com/office/drawing/2014/main" id="{77591161-DF58-4275-944C-751A8088AF52}"/>
              </a:ext>
            </a:extLst>
          </p:cNvPr>
          <p:cNvGraphicFramePr>
            <a:graphicFrameLocks noGrp="1"/>
          </p:cNvGraphicFramePr>
          <p:nvPr>
            <p:extLst>
              <p:ext uri="{D42A27DB-BD31-4B8C-83A1-F6EECF244321}">
                <p14:modId xmlns:p14="http://schemas.microsoft.com/office/powerpoint/2010/main" val="4177567579"/>
              </p:ext>
            </p:extLst>
          </p:nvPr>
        </p:nvGraphicFramePr>
        <p:xfrm>
          <a:off x="2451652" y="2226366"/>
          <a:ext cx="5963478" cy="2955235"/>
        </p:xfrm>
        <a:graphic>
          <a:graphicData uri="http://schemas.openxmlformats.org/drawingml/2006/table">
            <a:tbl>
              <a:tblPr firstRow="1" firstCol="1" bandRow="1">
                <a:tableStyleId>{5C22544A-7EE6-4342-B048-85BDC9FD1C3A}</a:tableStyleId>
              </a:tblPr>
              <a:tblGrid>
                <a:gridCol w="1893981">
                  <a:extLst>
                    <a:ext uri="{9D8B030D-6E8A-4147-A177-3AD203B41FA5}">
                      <a16:colId xmlns:a16="http://schemas.microsoft.com/office/drawing/2014/main" val="3798481656"/>
                    </a:ext>
                  </a:extLst>
                </a:gridCol>
                <a:gridCol w="2486306">
                  <a:extLst>
                    <a:ext uri="{9D8B030D-6E8A-4147-A177-3AD203B41FA5}">
                      <a16:colId xmlns:a16="http://schemas.microsoft.com/office/drawing/2014/main" val="4102518011"/>
                    </a:ext>
                  </a:extLst>
                </a:gridCol>
                <a:gridCol w="1583191">
                  <a:extLst>
                    <a:ext uri="{9D8B030D-6E8A-4147-A177-3AD203B41FA5}">
                      <a16:colId xmlns:a16="http://schemas.microsoft.com/office/drawing/2014/main" val="812029698"/>
                    </a:ext>
                  </a:extLst>
                </a:gridCol>
              </a:tblGrid>
              <a:tr h="591047">
                <a:tc>
                  <a:txBody>
                    <a:bodyPr/>
                    <a:lstStyle/>
                    <a:p>
                      <a:pPr marL="0" marR="0" algn="ctr">
                        <a:lnSpc>
                          <a:spcPct val="150000"/>
                        </a:lnSpc>
                        <a:spcBef>
                          <a:spcPts val="0"/>
                        </a:spcBef>
                        <a:spcAft>
                          <a:spcPts val="0"/>
                        </a:spcAft>
                      </a:pPr>
                      <a:r>
                        <a:rPr lang="en-IN" sz="2400">
                          <a:effectLst/>
                        </a:rPr>
                        <a:t>Lane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Total Volume</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LUF</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88805695"/>
                  </a:ext>
                </a:extLst>
              </a:tr>
              <a:tr h="591047">
                <a:tc>
                  <a:txBody>
                    <a:bodyPr/>
                    <a:lstStyle/>
                    <a:p>
                      <a:pPr marL="0" marR="0" algn="ctr">
                        <a:lnSpc>
                          <a:spcPct val="150000"/>
                        </a:lnSpc>
                        <a:spcBef>
                          <a:spcPts val="0"/>
                        </a:spcBef>
                        <a:spcAft>
                          <a:spcPts val="0"/>
                        </a:spcAft>
                      </a:pPr>
                      <a:r>
                        <a:rPr lang="en-IN" sz="2400">
                          <a:effectLst/>
                        </a:rPr>
                        <a:t>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559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0.99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96018606"/>
                  </a:ext>
                </a:extLst>
              </a:tr>
              <a:tr h="591047">
                <a:tc>
                  <a:txBody>
                    <a:bodyPr/>
                    <a:lstStyle/>
                    <a:p>
                      <a:pPr marL="0" marR="0" algn="ctr">
                        <a:lnSpc>
                          <a:spcPct val="150000"/>
                        </a:lnSpc>
                        <a:spcBef>
                          <a:spcPts val="0"/>
                        </a:spcBef>
                        <a:spcAft>
                          <a:spcPts val="0"/>
                        </a:spcAft>
                      </a:pPr>
                      <a:r>
                        <a:rPr lang="en-IN" sz="2400">
                          <a:effectLst/>
                        </a:rPr>
                        <a:t>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417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0.74</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28761804"/>
                  </a:ext>
                </a:extLst>
              </a:tr>
              <a:tr h="591047">
                <a:tc>
                  <a:txBody>
                    <a:bodyPr/>
                    <a:lstStyle/>
                    <a:p>
                      <a:pPr marL="0" marR="0" algn="ctr">
                        <a:lnSpc>
                          <a:spcPct val="150000"/>
                        </a:lnSpc>
                        <a:spcBef>
                          <a:spcPts val="0"/>
                        </a:spcBef>
                        <a:spcAft>
                          <a:spcPts val="0"/>
                        </a:spcAft>
                      </a:pPr>
                      <a:r>
                        <a:rPr lang="en-IN" sz="2400">
                          <a:effectLst/>
                        </a:rPr>
                        <a:t>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237</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0.422</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63325975"/>
                  </a:ext>
                </a:extLst>
              </a:tr>
              <a:tr h="591047">
                <a:tc>
                  <a:txBody>
                    <a:bodyPr/>
                    <a:lstStyle/>
                    <a:p>
                      <a:pPr marL="0" marR="0" algn="ctr">
                        <a:lnSpc>
                          <a:spcPct val="150000"/>
                        </a:lnSpc>
                        <a:spcBef>
                          <a:spcPts val="0"/>
                        </a:spcBef>
                        <a:spcAft>
                          <a:spcPts val="0"/>
                        </a:spcAft>
                      </a:pPr>
                      <a:r>
                        <a:rPr lang="en-IN" sz="2400">
                          <a:effectLst/>
                        </a:rPr>
                        <a:t>4</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a:effectLst/>
                        </a:rPr>
                        <a:t>561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pPr>
                      <a:r>
                        <a:rPr lang="en-IN" sz="2400" dirty="0">
                          <a:effectLst/>
                        </a:rPr>
                        <a:t>1</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11650371"/>
                  </a:ext>
                </a:extLst>
              </a:tr>
            </a:tbl>
          </a:graphicData>
        </a:graphic>
      </p:graphicFrame>
    </p:spTree>
    <p:extLst>
      <p:ext uri="{BB962C8B-B14F-4D97-AF65-F5344CB8AC3E}">
        <p14:creationId xmlns:p14="http://schemas.microsoft.com/office/powerpoint/2010/main" val="1132035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407460"/>
            <a:ext cx="10515600" cy="5217458"/>
          </a:xfrm>
        </p:spPr>
        <p:txBody>
          <a:bodyPr>
            <a:normAutofit fontScale="85000" lnSpcReduction="20000"/>
          </a:bodyPr>
          <a:lstStyle/>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discipline is concerned, two-wheelers 97.1%, 78.5%, 93.7%, 65.6%, three-wheeler 84.8%,100%, 96%, 61.4%, four-wheeler 94.9%, 70%, 58.7%, 55.3%, Heavy Good Vehicles 10.7%, 7.4%, 15.7%, 28.3%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Police Barracks respectively follow the lane discipline. </a:t>
            </a:r>
            <a:endParaRPr lang="en-US" sz="3300"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sz="3300" dirty="0">
                <a:effectLst/>
                <a:ea typeface="Times New Roman" panose="02020603050405020304" pitchFamily="18" charset="0"/>
                <a:cs typeface="Times New Roman" panose="02020603050405020304" pitchFamily="18" charset="0"/>
              </a:rPr>
              <a:t>The Lane Utilization Factors at </a:t>
            </a:r>
            <a:r>
              <a:rPr lang="en-IN" sz="3300" dirty="0" err="1">
                <a:effectLst/>
                <a:ea typeface="Times New Roman" panose="02020603050405020304" pitchFamily="18" charset="0"/>
                <a:cs typeface="Times New Roman" panose="02020603050405020304" pitchFamily="18" charset="0"/>
              </a:rPr>
              <a:t>Boyapalem</a:t>
            </a:r>
            <a:r>
              <a:rPr lang="en-IN" sz="3300" dirty="0">
                <a:effectLst/>
                <a:ea typeface="Times New Roman" panose="02020603050405020304" pitchFamily="18" charset="0"/>
                <a:cs typeface="Times New Roman" panose="02020603050405020304" pitchFamily="18" charset="0"/>
              </a:rPr>
              <a:t> breaks down to 0.8, 0.562, 0.515,1 and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0.75, 1, 1, 0.81, 0.97, 0.65, at </a:t>
            </a:r>
            <a:r>
              <a:rPr lang="en-IN" sz="3300" dirty="0" err="1">
                <a:effectLst/>
                <a:ea typeface="Times New Roman" panose="02020603050405020304" pitchFamily="18" charset="0"/>
                <a:cs typeface="Times New Roman" panose="02020603050405020304" pitchFamily="18" charset="0"/>
              </a:rPr>
              <a:t>Jonnada</a:t>
            </a:r>
            <a:r>
              <a:rPr lang="en-IN" sz="3300" dirty="0">
                <a:effectLst/>
                <a:ea typeface="Times New Roman" panose="02020603050405020304" pitchFamily="18" charset="0"/>
                <a:cs typeface="Times New Roman" panose="02020603050405020304" pitchFamily="18" charset="0"/>
              </a:rPr>
              <a:t> the LUF is 0.93, 0.35, 0.44, 1 and at Police Barracks 0.99, 0.74, 0.422, 1 at lanes 1, 2, 3 and 4 (5 and 6 lanes at </a:t>
            </a:r>
            <a:r>
              <a:rPr lang="en-IN" sz="3300" dirty="0" err="1">
                <a:effectLst/>
                <a:ea typeface="Times New Roman" panose="02020603050405020304" pitchFamily="18" charset="0"/>
                <a:cs typeface="Times New Roman" panose="02020603050405020304" pitchFamily="18" charset="0"/>
              </a:rPr>
              <a:t>Ghambiram</a:t>
            </a:r>
            <a:r>
              <a:rPr lang="en-IN" sz="3300" dirty="0">
                <a:effectLst/>
                <a:ea typeface="Times New Roman" panose="02020603050405020304" pitchFamily="18" charset="0"/>
                <a:cs typeface="Times New Roman" panose="02020603050405020304" pitchFamily="18" charset="0"/>
              </a:rPr>
              <a:t>) respectively.</a:t>
            </a:r>
            <a:endParaRPr lang="en-US" sz="33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515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A149F-7872-FB81-F0AB-194721E8B361}"/>
              </a:ext>
            </a:extLst>
          </p:cNvPr>
          <p:cNvSpPr txBox="1"/>
          <p:nvPr/>
        </p:nvSpPr>
        <p:spPr>
          <a:xfrm>
            <a:off x="824363" y="578809"/>
            <a:ext cx="11196917" cy="6124754"/>
          </a:xfrm>
          <a:prstGeom prst="rect">
            <a:avLst/>
          </a:prstGeom>
          <a:noFill/>
        </p:spPr>
        <p:txBody>
          <a:bodyPr wrap="square" rtlCol="0">
            <a:spAutoFit/>
          </a:bodyPr>
          <a:lstStyle/>
          <a:p>
            <a:pPr marL="457200" indent="-457200">
              <a:buFont typeface="Arial" panose="020B0604020202020204" pitchFamily="34" charset="0"/>
              <a:buChar char="•"/>
            </a:pPr>
            <a:r>
              <a:rPr lang="en-IN" sz="2800" spc="10" dirty="0">
                <a:solidFill>
                  <a:srgbClr val="202124"/>
                </a:solidFill>
                <a:effectLst/>
                <a:ea typeface="Times New Roman" panose="02020603050405020304" pitchFamily="18" charset="0"/>
              </a:rPr>
              <a:t>Driving disorder, such as having difficulty in staying in the lane, abrupt lane changes and driving on the shoulder are typical consequences of many dangerous driving circumstances and can be grouped under the heading of “lateral discipline of driving”. </a:t>
            </a:r>
          </a:p>
          <a:p>
            <a:pPr marL="457200" indent="-457200">
              <a:buFont typeface="Arial" panose="020B0604020202020204" pitchFamily="34" charset="0"/>
              <a:buChar char="•"/>
            </a:pPr>
            <a:r>
              <a:rPr lang="en-IN" sz="2800" spc="10" dirty="0">
                <a:solidFill>
                  <a:srgbClr val="202124"/>
                </a:solidFill>
                <a:effectLst/>
                <a:ea typeface="Times New Roman" panose="02020603050405020304" pitchFamily="18" charset="0"/>
              </a:rPr>
              <a:t>Recognition of these situations is largely observational and spotted/examined by police at high costs. In this project, a discrete analysis on lane utilization factor is made by observing the traffic in a time period of two hours each on peak hour.</a:t>
            </a:r>
          </a:p>
          <a:p>
            <a:pPr marL="457200" indent="-457200">
              <a:buFont typeface="Arial" panose="020B0604020202020204" pitchFamily="34" charset="0"/>
              <a:buChar char="•"/>
            </a:pPr>
            <a:r>
              <a:rPr lang="en-IN" sz="2800" spc="10" dirty="0">
                <a:solidFill>
                  <a:srgbClr val="202124"/>
                </a:solidFill>
                <a:effectLst/>
                <a:ea typeface="Times New Roman" panose="02020603050405020304" pitchFamily="18" charset="0"/>
              </a:rPr>
              <a:t>The factors such as vehicle composition in each lane, type of vehicle travelling in each lane and sub-lanes are considered. A simple tallying is done for obtaining the volume of the traffic in individual lanes. The data is then extracted to excel sheets, bar diagrams and pie charts are fabricated for the better understanding of the study on lane utilization. </a:t>
            </a:r>
            <a:endParaRPr lang="en-IN" sz="2800" dirty="0">
              <a:effectLst/>
              <a:ea typeface="Times New Roman" panose="02020603050405020304" pitchFamily="18" charset="0"/>
            </a:endParaRPr>
          </a:p>
          <a:p>
            <a:endParaRPr lang="en-IN" sz="2800" dirty="0"/>
          </a:p>
        </p:txBody>
      </p:sp>
    </p:spTree>
    <p:extLst>
      <p:ext uri="{BB962C8B-B14F-4D97-AF65-F5344CB8AC3E}">
        <p14:creationId xmlns:p14="http://schemas.microsoft.com/office/powerpoint/2010/main" val="2286208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675187"/>
            <a:ext cx="10515600" cy="4726828"/>
          </a:xfrm>
        </p:spPr>
        <p:txBody>
          <a:bodyPr>
            <a:noAutofit/>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Because of smaller size, all the two-wheelers are found to follow lane-discipline. In a single designated lane, the parallel movement of two two-wheelers was observed simultaneously, which may be possible only by virtue of their smaller size.</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observed that there are significant number of cars, three-wheelers and heavy vehicles which do not follow perfect lane-discipline.</a:t>
            </a:r>
            <a:endParaRPr lang="en-IN" dirty="0"/>
          </a:p>
        </p:txBody>
      </p:sp>
    </p:spTree>
    <p:extLst>
      <p:ext uri="{BB962C8B-B14F-4D97-AF65-F5344CB8AC3E}">
        <p14:creationId xmlns:p14="http://schemas.microsoft.com/office/powerpoint/2010/main" val="204402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5481-9C5A-ED91-4C63-A5001C56F20E}"/>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52A7DC06-080D-D007-5680-6E0ADA319067}"/>
              </a:ext>
            </a:extLst>
          </p:cNvPr>
          <p:cNvSpPr>
            <a:spLocks noGrp="1"/>
          </p:cNvSpPr>
          <p:nvPr>
            <p:ph idx="1"/>
          </p:nvPr>
        </p:nvSpPr>
        <p:spPr/>
        <p:txBody>
          <a:bodyPr>
            <a:normAutofit lnSpcReduction="10000"/>
          </a:bodyPr>
          <a:lstStyle/>
          <a:p>
            <a:pPr>
              <a:lnSpc>
                <a:spcPct val="150000"/>
              </a:lnSpc>
              <a:spcBef>
                <a:spcPts val="0"/>
              </a:spcBef>
            </a:pPr>
            <a:r>
              <a:rPr lang="en-IN" dirty="0">
                <a:effectLst/>
                <a:ea typeface="Times New Roman" panose="02020603050405020304" pitchFamily="18" charset="0"/>
                <a:cs typeface="Times New Roman" panose="02020603050405020304" pitchFamily="18" charset="0"/>
              </a:rPr>
              <a:t>But, this observed degree of lane based vehicle movement is relatively different as compared to the other multilane roads (National Highways, urban arterial roads, etc.) in India.</a:t>
            </a:r>
            <a:endParaRPr lang="en-US" dirty="0">
              <a:effectLst/>
              <a:ea typeface="Times New Roman" panose="02020603050405020304" pitchFamily="18" charset="0"/>
              <a:cs typeface="Times New Roman" panose="02020603050405020304" pitchFamily="18" charset="0"/>
            </a:endParaRPr>
          </a:p>
          <a:p>
            <a:pPr>
              <a:lnSpc>
                <a:spcPct val="150000"/>
              </a:lnSpc>
              <a:spcBef>
                <a:spcPts val="0"/>
              </a:spcBef>
            </a:pPr>
            <a:r>
              <a:rPr lang="en-IN" dirty="0">
                <a:effectLst/>
                <a:ea typeface="Times New Roman" panose="02020603050405020304" pitchFamily="18" charset="0"/>
                <a:cs typeface="Times New Roman" panose="02020603050405020304" pitchFamily="18" charset="0"/>
              </a:rPr>
              <a:t>It is also found that the proportion of cars linearly decreases from median side lane to shoulder side lane i.e. from lane-1 to lane-4, whereas the proportion for two-wheelers, three-wheelers, trucks and buses linearly increases from lane-1 to lane-4.</a:t>
            </a:r>
            <a:endParaRPr lang="en-US"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200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Acknowledgements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690688"/>
            <a:ext cx="10515600" cy="4482353"/>
          </a:xfrm>
        </p:spPr>
        <p:txBody>
          <a:bodyPr>
            <a:noAutofit/>
          </a:bodyPr>
          <a:lstStyle/>
          <a:p>
            <a:pPr indent="0" algn="just">
              <a:lnSpc>
                <a:spcPct val="150000"/>
              </a:lnSpc>
              <a:buNone/>
              <a:tabLst>
                <a:tab pos="623570" algn="l"/>
              </a:tabLst>
            </a:pPr>
            <a:r>
              <a:rPr lang="en-IN" dirty="0">
                <a:effectLst/>
                <a:ea typeface="Times New Roman" panose="02020603050405020304" pitchFamily="18" charset="0"/>
              </a:rPr>
              <a:t>We are thankful to the </a:t>
            </a:r>
            <a:r>
              <a:rPr lang="en-IN" b="1" dirty="0">
                <a:effectLst/>
                <a:ea typeface="Times New Roman" panose="02020603050405020304" pitchFamily="18" charset="0"/>
              </a:rPr>
              <a:t>Dept. of Civil Engineering, MVGR College of Engineering,</a:t>
            </a:r>
            <a:r>
              <a:rPr lang="en-IN" dirty="0">
                <a:effectLst/>
                <a:ea typeface="Times New Roman" panose="02020603050405020304" pitchFamily="18" charset="0"/>
              </a:rPr>
              <a:t> for giving me the opportunity to execute this project, which is an integral part of the curriculum in B. Tech program. We are thankful to my project guide </a:t>
            </a:r>
            <a:r>
              <a:rPr lang="en-IN" b="1" dirty="0">
                <a:effectLst/>
                <a:ea typeface="Times New Roman" panose="02020603050405020304" pitchFamily="18" charset="0"/>
              </a:rPr>
              <a:t>Mr. G. Rahul Reddy, Assistant Professor</a:t>
            </a:r>
            <a:r>
              <a:rPr lang="en-IN" dirty="0">
                <a:effectLst/>
                <a:ea typeface="Times New Roman" panose="02020603050405020304" pitchFamily="18" charset="0"/>
              </a:rPr>
              <a:t> whose encouragement, guidance and support from the initial to the final level enabled me to develop an understanding of the subject. </a:t>
            </a:r>
            <a:endParaRPr lang="en-IN" dirty="0"/>
          </a:p>
        </p:txBody>
      </p:sp>
    </p:spTree>
    <p:extLst>
      <p:ext uri="{BB962C8B-B14F-4D97-AF65-F5344CB8AC3E}">
        <p14:creationId xmlns:p14="http://schemas.microsoft.com/office/powerpoint/2010/main" val="1273669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51E8-4A09-8CFD-AD28-8F71394BAA5F}"/>
              </a:ext>
            </a:extLst>
          </p:cNvPr>
          <p:cNvSpPr>
            <a:spLocks noGrp="1"/>
          </p:cNvSpPr>
          <p:nvPr>
            <p:ph type="title"/>
          </p:nvPr>
        </p:nvSpPr>
        <p:spPr/>
        <p:txBody>
          <a:bodyPr/>
          <a:lstStyle/>
          <a:p>
            <a:r>
              <a:rPr lang="en-US" dirty="0"/>
              <a:t>Acknowledgements</a:t>
            </a:r>
            <a:endParaRPr lang="en-IN" dirty="0"/>
          </a:p>
        </p:txBody>
      </p:sp>
      <p:sp>
        <p:nvSpPr>
          <p:cNvPr id="3" name="Content Placeholder 2">
            <a:extLst>
              <a:ext uri="{FF2B5EF4-FFF2-40B4-BE49-F238E27FC236}">
                <a16:creationId xmlns:a16="http://schemas.microsoft.com/office/drawing/2014/main" id="{7BE65E3D-33B0-2FCF-DCF5-7C7E033C8ADD}"/>
              </a:ext>
            </a:extLst>
          </p:cNvPr>
          <p:cNvSpPr>
            <a:spLocks noGrp="1"/>
          </p:cNvSpPr>
          <p:nvPr>
            <p:ph idx="1"/>
          </p:nvPr>
        </p:nvSpPr>
        <p:spPr/>
        <p:txBody>
          <a:bodyPr/>
          <a:lstStyle/>
          <a:p>
            <a:pPr marL="0" indent="0" algn="just">
              <a:lnSpc>
                <a:spcPct val="150000"/>
              </a:lnSpc>
              <a:buNone/>
            </a:pPr>
            <a:r>
              <a:rPr lang="en-IN" dirty="0">
                <a:effectLst/>
                <a:ea typeface="Times New Roman" panose="02020603050405020304" pitchFamily="18" charset="0"/>
              </a:rPr>
              <a:t>In spite of his busy work schedule, his constant encouragement and co-operative attitude gave me confidence to complete the study within the time frame. We are thankful to </a:t>
            </a:r>
            <a:r>
              <a:rPr lang="en-IN" b="1" dirty="0" err="1">
                <a:effectLst/>
                <a:ea typeface="Times New Roman" panose="02020603050405020304" pitchFamily="18" charset="0"/>
              </a:rPr>
              <a:t>Dr.</a:t>
            </a:r>
            <a:r>
              <a:rPr lang="en-IN" b="1" dirty="0">
                <a:effectLst/>
                <a:ea typeface="Times New Roman" panose="02020603050405020304" pitchFamily="18" charset="0"/>
              </a:rPr>
              <a:t> P. </a:t>
            </a:r>
            <a:r>
              <a:rPr lang="en-IN" b="1" dirty="0" err="1">
                <a:effectLst/>
                <a:ea typeface="Times New Roman" panose="02020603050405020304" pitchFamily="18" charset="0"/>
              </a:rPr>
              <a:t>Markandeya</a:t>
            </a:r>
            <a:r>
              <a:rPr lang="en-IN" b="1" dirty="0">
                <a:effectLst/>
                <a:ea typeface="Times New Roman" panose="02020603050405020304" pitchFamily="18" charset="0"/>
              </a:rPr>
              <a:t> Raju, Professor </a:t>
            </a:r>
            <a:r>
              <a:rPr lang="en-IN" dirty="0">
                <a:effectLst/>
                <a:ea typeface="Times New Roman" panose="02020603050405020304" pitchFamily="18" charset="0"/>
              </a:rPr>
              <a:t>and Head of Civil Engineering Department, for all the facilities provided to successfully complete this work.</a:t>
            </a:r>
            <a:endParaRPr lang="en-IN" dirty="0"/>
          </a:p>
        </p:txBody>
      </p:sp>
    </p:spTree>
    <p:extLst>
      <p:ext uri="{BB962C8B-B14F-4D97-AF65-F5344CB8AC3E}">
        <p14:creationId xmlns:p14="http://schemas.microsoft.com/office/powerpoint/2010/main" val="3686913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36">
            <a:extLst>
              <a:ext uri="{FF2B5EF4-FFF2-40B4-BE49-F238E27FC236}">
                <a16:creationId xmlns:a16="http://schemas.microsoft.com/office/drawing/2014/main" id="{F81D912C-17D6-468D-A02B-87B6231B6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506"/>
            <a:ext cx="12192000" cy="1099768"/>
          </a:xfrm>
          <a:prstGeom prst="rect">
            <a:avLst/>
          </a:prstGeom>
          <a:solidFill>
            <a:schemeClr val="tx1">
              <a:lumMod val="50000"/>
              <a:lumOff val="50000"/>
            </a:schemeClr>
          </a:solidFill>
        </p:spPr>
      </p:pic>
      <p:sp>
        <p:nvSpPr>
          <p:cNvPr id="16" name="TextBox 15">
            <a:extLst>
              <a:ext uri="{FF2B5EF4-FFF2-40B4-BE49-F238E27FC236}">
                <a16:creationId xmlns:a16="http://schemas.microsoft.com/office/drawing/2014/main" id="{3B54E224-13FD-4C0E-8549-B063BA74CCEC}"/>
              </a:ext>
            </a:extLst>
          </p:cNvPr>
          <p:cNvSpPr txBox="1"/>
          <p:nvPr/>
        </p:nvSpPr>
        <p:spPr>
          <a:xfrm>
            <a:off x="1" y="6271116"/>
            <a:ext cx="12191999" cy="523220"/>
          </a:xfrm>
          <a:prstGeom prst="rect">
            <a:avLst/>
          </a:prstGeom>
          <a:solidFill>
            <a:srgbClr val="00B050"/>
          </a:solidFill>
        </p:spPr>
        <p:txBody>
          <a:bodyPr wrap="square" rtlCol="0">
            <a:spAutoFit/>
          </a:bodyPr>
          <a:lstStyle/>
          <a:p>
            <a:pPr algn="ctr"/>
            <a:r>
              <a:rPr lang="en-IN" sz="2800" dirty="0">
                <a:solidFill>
                  <a:schemeClr val="bg1"/>
                </a:solidFill>
              </a:rPr>
              <a:t>Department of Civil Engineering, MVGR College of Engineering (Autonomous)</a:t>
            </a:r>
          </a:p>
        </p:txBody>
      </p:sp>
      <p:sp>
        <p:nvSpPr>
          <p:cNvPr id="9" name="Title 1">
            <a:extLst>
              <a:ext uri="{FF2B5EF4-FFF2-40B4-BE49-F238E27FC236}">
                <a16:creationId xmlns:a16="http://schemas.microsoft.com/office/drawing/2014/main" id="{2D2C9676-BECA-4C11-8A64-8E4A7A01B415}"/>
              </a:ext>
            </a:extLst>
          </p:cNvPr>
          <p:cNvSpPr txBox="1">
            <a:spLocks/>
          </p:cNvSpPr>
          <p:nvPr/>
        </p:nvSpPr>
        <p:spPr>
          <a:xfrm>
            <a:off x="3647660" y="3087382"/>
            <a:ext cx="4979505" cy="68323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spcBef>
                <a:spcPct val="20000"/>
              </a:spcBef>
              <a:defRPr/>
            </a:pPr>
            <a:r>
              <a:rPr lang="en-US" sz="4400" b="1" dirty="0">
                <a:solidFill>
                  <a:schemeClr val="tx1"/>
                </a:solidFill>
                <a:effectLst/>
                <a:latin typeface="+mj-lt"/>
                <a:ea typeface="Calibri" panose="020F0502020204030204" pitchFamily="34" charset="0"/>
                <a:cs typeface="Arial" panose="020B0604020202020204" pitchFamily="34" charset="0"/>
              </a:rPr>
              <a:t>Thank you</a:t>
            </a:r>
            <a:endParaRPr lang="en-US" sz="4400" b="1" dirty="0">
              <a:solidFill>
                <a:schemeClr val="tx1"/>
              </a:solidFill>
              <a:latin typeface="+mj-lt"/>
              <a:cs typeface="Arial" panose="020B0604020202020204" pitchFamily="34" charset="0"/>
            </a:endParaRPr>
          </a:p>
        </p:txBody>
      </p:sp>
    </p:spTree>
    <p:extLst>
      <p:ext uri="{BB962C8B-B14F-4D97-AF65-F5344CB8AC3E}">
        <p14:creationId xmlns:p14="http://schemas.microsoft.com/office/powerpoint/2010/main" val="278987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377389"/>
            <a:ext cx="10515600" cy="4862046"/>
          </a:xfrm>
        </p:spPr>
        <p:txBody>
          <a:bodyPr>
            <a:noAutofit/>
          </a:bodyPr>
          <a:lstStyle/>
          <a:p>
            <a:pPr marL="0" indent="0" algn="just">
              <a:buNone/>
            </a:pPr>
            <a:r>
              <a:rPr lang="en-US" dirty="0">
                <a:cs typeface="Times New Roman" panose="02020603050405020304" pitchFamily="18" charset="0"/>
              </a:rPr>
              <a:t>S</a:t>
            </a:r>
            <a:r>
              <a:rPr lang="en-US" i="0" dirty="0">
                <a:effectLst/>
                <a:cs typeface="Times New Roman" panose="02020603050405020304" pitchFamily="18" charset="0"/>
              </a:rPr>
              <a:t>tudy of Lane </a:t>
            </a:r>
            <a:r>
              <a:rPr lang="en-US" dirty="0">
                <a:cs typeface="Times New Roman" panose="02020603050405020304" pitchFamily="18" charset="0"/>
              </a:rPr>
              <a:t>U</a:t>
            </a:r>
            <a:r>
              <a:rPr lang="en-US" i="0" dirty="0">
                <a:effectLst/>
                <a:cs typeface="Times New Roman" panose="02020603050405020304" pitchFamily="18" charset="0"/>
              </a:rPr>
              <a:t>tilization </a:t>
            </a:r>
            <a:r>
              <a:rPr lang="en-US" dirty="0">
                <a:cs typeface="Times New Roman" panose="02020603050405020304" pitchFamily="18" charset="0"/>
              </a:rPr>
              <a:t>on</a:t>
            </a:r>
            <a:r>
              <a:rPr lang="en-US" i="0" dirty="0">
                <a:effectLst/>
                <a:cs typeface="Times New Roman" panose="02020603050405020304" pitchFamily="18" charset="0"/>
              </a:rPr>
              <a:t> </a:t>
            </a:r>
            <a:r>
              <a:rPr lang="en-US" dirty="0">
                <a:cs typeface="Times New Roman" panose="02020603050405020304" pitchFamily="18" charset="0"/>
              </a:rPr>
              <a:t>D</a:t>
            </a:r>
            <a:r>
              <a:rPr lang="en-US" i="0" dirty="0">
                <a:effectLst/>
                <a:cs typeface="Times New Roman" panose="02020603050405020304" pitchFamily="18" charset="0"/>
              </a:rPr>
              <a:t>elhi-</a:t>
            </a:r>
            <a:r>
              <a:rPr lang="en-US" dirty="0" err="1">
                <a:cs typeface="Times New Roman" panose="02020603050405020304" pitchFamily="18" charset="0"/>
              </a:rPr>
              <a:t>G</a:t>
            </a:r>
            <a:r>
              <a:rPr lang="en-US" i="0" dirty="0" err="1">
                <a:effectLst/>
                <a:cs typeface="Times New Roman" panose="02020603050405020304" pitchFamily="18" charset="0"/>
              </a:rPr>
              <a:t>urgoan</a:t>
            </a:r>
            <a:r>
              <a:rPr lang="en-US" i="0" dirty="0">
                <a:effectLst/>
                <a:cs typeface="Times New Roman" panose="02020603050405020304" pitchFamily="18" charset="0"/>
              </a:rPr>
              <a:t> expressway</a:t>
            </a:r>
            <a:endParaRPr lang="en-IN" i="0" dirty="0">
              <a:effectLst/>
              <a:cs typeface="Times New Roman" panose="02020603050405020304" pitchFamily="18" charset="0"/>
            </a:endParaRPr>
          </a:p>
          <a:p>
            <a:pPr algn="just"/>
            <a:r>
              <a:rPr lang="en-US" b="0" i="0" dirty="0">
                <a:effectLst/>
                <a:cs typeface="Times New Roman" panose="02020603050405020304" pitchFamily="18" charset="0"/>
              </a:rPr>
              <a:t>The lane utilization is affected by several factors such as vehicle composition, traffic flow rate and vehicular speeds. In the present study, eight hours of video graphic data was collected from a road stretch on Delhi-Gurgaon Expressway, incorporating both peak and off peak hours.</a:t>
            </a:r>
            <a:endParaRPr lang="en-IN" dirty="0">
              <a:solidFill>
                <a:srgbClr val="111111"/>
              </a:solidFill>
              <a:cs typeface="Times New Roman" panose="02020603050405020304" pitchFamily="18" charset="0"/>
            </a:endParaRPr>
          </a:p>
          <a:p>
            <a:pPr algn="just"/>
            <a:r>
              <a:rPr lang="en-US" b="0" i="0" dirty="0">
                <a:effectLst/>
                <a:cs typeface="Times New Roman" panose="02020603050405020304" pitchFamily="18" charset="0"/>
              </a:rPr>
              <a:t>The results of the present study in the form of lane utilization and lane discipline behavior by different vehicle types may help in differentiating the characteristics of traffic on expressways in relation to the other roads in India. It may be also helpful to refine the microscopic simulation models and its parameters in order to validate them at micro-level, under traffic conditions prevailing on Delhi-Gurgaon Expressway.</a:t>
            </a:r>
          </a:p>
          <a:p>
            <a:endParaRPr lang="en-IN" dirty="0"/>
          </a:p>
        </p:txBody>
      </p:sp>
    </p:spTree>
    <p:extLst>
      <p:ext uri="{BB962C8B-B14F-4D97-AF65-F5344CB8AC3E}">
        <p14:creationId xmlns:p14="http://schemas.microsoft.com/office/powerpoint/2010/main" val="175375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7899F-C879-B963-BC1F-C4AB06C248C0}"/>
              </a:ext>
            </a:extLst>
          </p:cNvPr>
          <p:cNvSpPr txBox="1"/>
          <p:nvPr/>
        </p:nvSpPr>
        <p:spPr>
          <a:xfrm>
            <a:off x="932329" y="659011"/>
            <a:ext cx="10327341" cy="5539978"/>
          </a:xfrm>
          <a:prstGeom prst="rect">
            <a:avLst/>
          </a:prstGeom>
          <a:noFill/>
        </p:spPr>
        <p:txBody>
          <a:bodyPr wrap="square" rtlCol="0">
            <a:spAutoFit/>
          </a:bodyPr>
          <a:lstStyle/>
          <a:p>
            <a:pPr marL="0" indent="0" algn="just">
              <a:buNone/>
            </a:pPr>
            <a:r>
              <a:rPr lang="en-US" sz="2800" dirty="0">
                <a:cs typeface="Times New Roman" panose="02020603050405020304" pitchFamily="18" charset="0"/>
              </a:rPr>
              <a:t>Lane-Distribution Models and Related Effects on the Capacity for a Three-Lane Freeway Section: Case Study in Italy</a:t>
            </a:r>
          </a:p>
          <a:p>
            <a:pPr marL="457200" indent="-457200" algn="just">
              <a:buFont typeface="Arial" panose="020B0604020202020204" pitchFamily="34" charset="0"/>
              <a:buChar char="•"/>
            </a:pPr>
            <a:r>
              <a:rPr lang="en-US" sz="2800" dirty="0">
                <a:cs typeface="Times New Roman" panose="02020603050405020304" pitchFamily="18" charset="0"/>
              </a:rPr>
              <a:t>One of the first studies on the lane distribution for multi-lane carriageways was that by the US Public Roads Administration (</a:t>
            </a:r>
            <a:r>
              <a:rPr lang="en-US" sz="2800" dirty="0" err="1">
                <a:cs typeface="Times New Roman" panose="02020603050405020304" pitchFamily="18" charset="0"/>
              </a:rPr>
              <a:t>Normann</a:t>
            </a:r>
            <a:r>
              <a:rPr lang="en-US" sz="2800" dirty="0">
                <a:cs typeface="Times New Roman" panose="02020603050405020304" pitchFamily="18" charset="0"/>
              </a:rPr>
              <a:t>, 1942). In these studies, the non-homogeneous use of a multilane road was highlighted, along with the observation that the percentage of use of the shoulder lane  was inversely proportional to the total flow. </a:t>
            </a:r>
          </a:p>
          <a:p>
            <a:pPr marL="457200" indent="-457200" algn="just">
              <a:buFont typeface="Arial" panose="020B0604020202020204" pitchFamily="34" charset="0"/>
              <a:buChar char="•"/>
            </a:pPr>
            <a:r>
              <a:rPr lang="en-US" sz="2800" dirty="0">
                <a:cs typeface="Times New Roman" panose="02020603050405020304" pitchFamily="18" charset="0"/>
              </a:rPr>
              <a:t>With increasing flow, vehicles seemed to prefer the middle or median lanes. The first multiple regression models were proposed in these studies to fit the functional formulation of lane use percentage, known as Lane Flow Ratio (LFR).</a:t>
            </a:r>
            <a:endParaRPr lang="en-US" sz="2800" b="1" dirty="0">
              <a:cs typeface="Times New Roman" panose="02020603050405020304" pitchFamily="18" charset="0"/>
            </a:endParaRPr>
          </a:p>
          <a:p>
            <a:endParaRPr lang="en-IN" dirty="0"/>
          </a:p>
        </p:txBody>
      </p:sp>
    </p:spTree>
    <p:extLst>
      <p:ext uri="{BB962C8B-B14F-4D97-AF65-F5344CB8AC3E}">
        <p14:creationId xmlns:p14="http://schemas.microsoft.com/office/powerpoint/2010/main" val="268740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05B48-57E3-8853-FE56-BF04B6A4473D}"/>
              </a:ext>
            </a:extLst>
          </p:cNvPr>
          <p:cNvSpPr txBox="1"/>
          <p:nvPr/>
        </p:nvSpPr>
        <p:spPr>
          <a:xfrm>
            <a:off x="860612" y="950259"/>
            <a:ext cx="10309412" cy="5539978"/>
          </a:xfrm>
          <a:prstGeom prst="rect">
            <a:avLst/>
          </a:prstGeom>
          <a:noFill/>
        </p:spPr>
        <p:txBody>
          <a:bodyPr wrap="square" rtlCol="0">
            <a:spAutoFit/>
          </a:bodyPr>
          <a:lstStyle/>
          <a:p>
            <a:pPr marL="0" indent="0" algn="just">
              <a:buNone/>
            </a:pPr>
            <a:r>
              <a:rPr lang="en-US" sz="2800" dirty="0">
                <a:cs typeface="Times New Roman" panose="02020603050405020304" pitchFamily="18" charset="0"/>
              </a:rPr>
              <a:t>Study of Speed-Flow Relationships on Individual Freeway Lanes</a:t>
            </a:r>
          </a:p>
          <a:p>
            <a:pPr marL="457200" indent="-457200" algn="just">
              <a:buFont typeface="Arial" panose="020B0604020202020204" pitchFamily="34" charset="0"/>
              <a:buChar char="•"/>
            </a:pPr>
            <a:r>
              <a:rPr lang="en-US" sz="2800" dirty="0">
                <a:cs typeface="Times New Roman" panose="02020603050405020304" pitchFamily="18" charset="0"/>
              </a:rPr>
              <a:t>In this study, the relationship was examined for each of the three lanes at two locations on Highway 401 in metropolitan Toronto. It proved possible to accurately describe the mean speed in each lane with simple linear functions over the range of flows of most practical interest.</a:t>
            </a:r>
          </a:p>
          <a:p>
            <a:pPr marL="457200" indent="-457200" algn="just">
              <a:buFont typeface="Arial" panose="020B0604020202020204" pitchFamily="34" charset="0"/>
              <a:buChar char="•"/>
            </a:pPr>
            <a:r>
              <a:rPr lang="en-US" sz="2800" dirty="0">
                <a:cs typeface="Times New Roman" panose="02020603050405020304" pitchFamily="18" charset="0"/>
              </a:rPr>
              <a:t>When an attempt was made to examine the relationship between speed and flow for the entire roadway, the linear functions were not adequate, but cubic functions performed reasonably well. The curves described in the manual are much steeper than the Highway 401 curves at high flows, implying a much more rapid loss of performance as flow approaches capacity than was observed.</a:t>
            </a:r>
          </a:p>
          <a:p>
            <a:endParaRPr lang="en-IN" dirty="0"/>
          </a:p>
        </p:txBody>
      </p:sp>
    </p:spTree>
    <p:extLst>
      <p:ext uri="{BB962C8B-B14F-4D97-AF65-F5344CB8AC3E}">
        <p14:creationId xmlns:p14="http://schemas.microsoft.com/office/powerpoint/2010/main" val="262404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560581"/>
            <a:ext cx="10515600" cy="4351338"/>
          </a:xfrm>
        </p:spPr>
        <p:txBody>
          <a:bodyPr>
            <a:noAutofit/>
          </a:bodyPr>
          <a:lstStyle/>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study lane discipline and lane utilization behavior for different categories of vehicles on various national highways.</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compare the results of lane utilization factors for different lanes and vehicles observed on the road.</a:t>
            </a:r>
            <a:endParaRPr lang="en-IN" dirty="0">
              <a:effectLst/>
              <a:ea typeface="Times New Roman" panose="02020603050405020304" pitchFamily="18" charset="0"/>
            </a:endParaRPr>
          </a:p>
          <a:p>
            <a:pPr marL="342900" lvl="0" indent="-342900">
              <a:lnSpc>
                <a:spcPct val="150000"/>
              </a:lnSpc>
              <a:buFont typeface="Symbol" panose="05050102010706020507" pitchFamily="18" charset="2"/>
              <a:buChar char=""/>
            </a:pPr>
            <a:r>
              <a:rPr lang="en-US" spc="10" dirty="0">
                <a:solidFill>
                  <a:srgbClr val="202124"/>
                </a:solidFill>
                <a:effectLst/>
                <a:ea typeface="Times New Roman" panose="02020603050405020304" pitchFamily="18" charset="0"/>
              </a:rPr>
              <a:t>To model lane utilization using parameters like classified traffic volume and average stream speed for prevailing roadway and traffic conditions on the selected area of study.</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339338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lstStyle/>
          <a:p>
            <a:r>
              <a:rPr lang="en-IN" dirty="0"/>
              <a:t>Overall Methodology (1 Slide)</a:t>
            </a:r>
          </a:p>
        </p:txBody>
      </p:sp>
      <p:sp>
        <p:nvSpPr>
          <p:cNvPr id="3" name="Content Placeholder 2">
            <a:extLst>
              <a:ext uri="{FF2B5EF4-FFF2-40B4-BE49-F238E27FC236}">
                <a16:creationId xmlns:a16="http://schemas.microsoft.com/office/drawing/2014/main" id="{2AB8C1B8-B1EA-9FC0-0C62-052CE2B3221B}"/>
              </a:ext>
            </a:extLst>
          </p:cNvPr>
          <p:cNvSpPr>
            <a:spLocks noGrp="1"/>
          </p:cNvSpPr>
          <p:nvPr>
            <p:ph idx="1"/>
          </p:nvPr>
        </p:nvSpPr>
        <p:spPr>
          <a:xfrm>
            <a:off x="838200" y="1825625"/>
            <a:ext cx="10515600" cy="4871010"/>
          </a:xfrm>
        </p:spPr>
        <p:txBody>
          <a:bodyPr>
            <a:normAutofit lnSpcReduction="10000"/>
          </a:bodyPr>
          <a:lstStyle/>
          <a:p>
            <a:r>
              <a:rPr lang="en-IN" dirty="0">
                <a:effectLst/>
                <a:ea typeface="Times New Roman" panose="02020603050405020304" pitchFamily="18" charset="0"/>
              </a:rPr>
              <a:t>The main data collection task was to manually collect the categorical vehicular count i.e., car, two-wheeler, three-wheeler, heavy good vehicle through an instantaneous cross section of the lane in individual lanes at peak hour. The time periods for data collection were opted out such that it covers wider variation of traffic flow conditions.</a:t>
            </a:r>
          </a:p>
          <a:p>
            <a:r>
              <a:rPr lang="en-IN" dirty="0">
                <a:effectLst/>
                <a:ea typeface="Times New Roman" panose="02020603050405020304" pitchFamily="18" charset="0"/>
              </a:rPr>
              <a:t>For the purpose of calculating lane utilization, the lanes were classified into three distinct types (1 denoting right-shoulder side, 2 denoting right median side, 3 denoting left median side, 4 denoting left-shoulder side, 1.5 and 3.5), each representing vehicle position on the national highway from the median, hence making it possible to quantify the degree of lane-discipline followed under the prevailing basic roadway and traffic conditions.</a:t>
            </a:r>
            <a:endParaRPr lang="en-IN" dirty="0"/>
          </a:p>
        </p:txBody>
      </p:sp>
    </p:spTree>
    <p:extLst>
      <p:ext uri="{BB962C8B-B14F-4D97-AF65-F5344CB8AC3E}">
        <p14:creationId xmlns:p14="http://schemas.microsoft.com/office/powerpoint/2010/main" val="421872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257-4FE0-48EC-63AB-2300DF6656E4}"/>
              </a:ext>
            </a:extLst>
          </p:cNvPr>
          <p:cNvSpPr>
            <a:spLocks noGrp="1"/>
          </p:cNvSpPr>
          <p:nvPr>
            <p:ph type="title"/>
          </p:nvPr>
        </p:nvSpPr>
        <p:spPr/>
        <p:txBody>
          <a:bodyPr>
            <a:noAutofit/>
          </a:bodyPr>
          <a:lstStyle/>
          <a:p>
            <a:r>
              <a:rPr lang="en-US" dirty="0">
                <a:cs typeface="Times New Roman" panose="02020603050405020304" pitchFamily="18" charset="0"/>
              </a:rPr>
              <a:t>Data on lane distribution of different categories of vehicles collected on the area of work</a:t>
            </a:r>
            <a:r>
              <a:rPr lang="en-US">
                <a:cs typeface="Times New Roman" panose="02020603050405020304" pitchFamily="18" charset="0"/>
              </a:rPr>
              <a:t>: Boyapalem</a:t>
            </a:r>
            <a:endParaRPr lang="en-IN" dirty="0"/>
          </a:p>
        </p:txBody>
      </p:sp>
      <p:pic>
        <p:nvPicPr>
          <p:cNvPr id="4" name="Picture 4">
            <a:extLst>
              <a:ext uri="{FF2B5EF4-FFF2-40B4-BE49-F238E27FC236}">
                <a16:creationId xmlns:a16="http://schemas.microsoft.com/office/drawing/2014/main" id="{EDDAD558-63A1-7595-63CC-13A913766542}"/>
              </a:ext>
            </a:extLst>
          </p:cNvPr>
          <p:cNvPicPr>
            <a:picLocks noGrp="1" noChangeAspect="1"/>
          </p:cNvPicPr>
          <p:nvPr>
            <p:ph idx="1"/>
          </p:nvPr>
        </p:nvPicPr>
        <p:blipFill rotWithShape="1">
          <a:blip r:embed="rId2"/>
          <a:srcRect l="1722" t="28697" r="62857" b="57835"/>
          <a:stretch/>
        </p:blipFill>
        <p:spPr>
          <a:xfrm>
            <a:off x="2857104" y="2043547"/>
            <a:ext cx="6477792" cy="1385453"/>
          </a:xfrm>
          <a:prstGeom prst="rect">
            <a:avLst/>
          </a:prstGeom>
        </p:spPr>
      </p:pic>
      <p:pic>
        <p:nvPicPr>
          <p:cNvPr id="5" name="Picture 4">
            <a:extLst>
              <a:ext uri="{FF2B5EF4-FFF2-40B4-BE49-F238E27FC236}">
                <a16:creationId xmlns:a16="http://schemas.microsoft.com/office/drawing/2014/main" id="{64742A98-C5A7-E27B-720D-4C3468177E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4334" y="3648635"/>
            <a:ext cx="3655529" cy="2972830"/>
          </a:xfrm>
          <a:prstGeom prst="rect">
            <a:avLst/>
          </a:prstGeom>
          <a:noFill/>
          <a:ln>
            <a:noFill/>
          </a:ln>
        </p:spPr>
      </p:pic>
      <p:pic>
        <p:nvPicPr>
          <p:cNvPr id="6" name="Picture 5">
            <a:extLst>
              <a:ext uri="{FF2B5EF4-FFF2-40B4-BE49-F238E27FC236}">
                <a16:creationId xmlns:a16="http://schemas.microsoft.com/office/drawing/2014/main" id="{B0B50242-E9BE-0160-854A-2AE98ED44A1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072139" y="3648635"/>
            <a:ext cx="3655529" cy="2972830"/>
          </a:xfrm>
          <a:prstGeom prst="rect">
            <a:avLst/>
          </a:prstGeom>
          <a:noFill/>
          <a:ln>
            <a:noFill/>
          </a:ln>
        </p:spPr>
      </p:pic>
    </p:spTree>
    <p:extLst>
      <p:ext uri="{BB962C8B-B14F-4D97-AF65-F5344CB8AC3E}">
        <p14:creationId xmlns:p14="http://schemas.microsoft.com/office/powerpoint/2010/main" val="3379575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1715</Words>
  <Application>Microsoft Office PowerPoint</Application>
  <PresentationFormat>Widescreen</PresentationFormat>
  <Paragraphs>251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Symbol</vt:lpstr>
      <vt:lpstr>Times New Roman</vt:lpstr>
      <vt:lpstr>Office Theme</vt:lpstr>
      <vt:lpstr>PowerPoint Presentation</vt:lpstr>
      <vt:lpstr>Introduction</vt:lpstr>
      <vt:lpstr>PowerPoint Presentation</vt:lpstr>
      <vt:lpstr>Literature review</vt:lpstr>
      <vt:lpstr>PowerPoint Presentation</vt:lpstr>
      <vt:lpstr>PowerPoint Presentation</vt:lpstr>
      <vt:lpstr>Objectives</vt:lpstr>
      <vt:lpstr>Overall Methodology (1 Slide)</vt:lpstr>
      <vt:lpstr>Data on lane distribution of different categories of vehicles collected on the area of work: Boyapalem</vt:lpstr>
      <vt:lpstr>PowerPoint Presentation</vt:lpstr>
      <vt:lpstr>PowerPoint Presentation</vt:lpstr>
      <vt:lpstr>PowerPoint Presentation</vt:lpstr>
      <vt:lpstr>PowerPoint Presentation</vt:lpstr>
      <vt:lpstr>Data on lane distribution of different categories of vehicles collected on the area of work : Gambhiram</vt:lpstr>
      <vt:lpstr>PowerPoint Presentation</vt:lpstr>
      <vt:lpstr>PowerPoint Presentation</vt:lpstr>
      <vt:lpstr>PowerPoint Presentation</vt:lpstr>
      <vt:lpstr>PowerPoint Presentation</vt:lpstr>
      <vt:lpstr>Data on lane distribution of different categories of vehicles collected on the area of work: Jonnada</vt:lpstr>
      <vt:lpstr>PowerPoint Presentation</vt:lpstr>
      <vt:lpstr>PowerPoint Presentation</vt:lpstr>
      <vt:lpstr>PowerPoint Presentation</vt:lpstr>
      <vt:lpstr>PowerPoint Presentation</vt:lpstr>
      <vt:lpstr>Data on lane distribution of different categories of vehicles collected on the area of work: Police barracks</vt:lpstr>
      <vt:lpstr>PowerPoint Presentation</vt:lpstr>
      <vt:lpstr>PowerPoint Presentation</vt:lpstr>
      <vt:lpstr>PowerPoint Presentation</vt:lpstr>
      <vt:lpstr>PowerPoint Presentation</vt:lpstr>
      <vt:lpstr>Results</vt:lpstr>
      <vt:lpstr>Conclusions</vt:lpstr>
      <vt:lpstr>Conclusions</vt:lpstr>
      <vt:lpstr>Acknowledgements</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Cheela Venkata Ravi Sankar</dc:creator>
  <cp:lastModifiedBy>Abhishekh Kumar Kundrapu</cp:lastModifiedBy>
  <cp:revision>34</cp:revision>
  <dcterms:created xsi:type="dcterms:W3CDTF">2022-05-11T10:47:31Z</dcterms:created>
  <dcterms:modified xsi:type="dcterms:W3CDTF">2022-06-13T07:41:34Z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2022-06-13T07:22:07Z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1cd236ee-ec86-4330-bd33-01d631aaabed</vt:lpwstr>
  </property>
  <property fmtid="{D5CDD505-2E9C-101B-9397-08002B2CF9AE}" pid="8" name="MSIP_Label_a0819fa7-4367-4500-ba88-dd630d977609_ContentBits">
    <vt:lpwstr>0</vt:lpwstr>
  </property>
</Properties>
</file>