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p:cViewPr varScale="1">
        <p:scale>
          <a:sx n="54" d="100"/>
          <a:sy n="54" d="100"/>
        </p:scale>
        <p:origin x="782"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Holla" userId="c1222ba3de696f53" providerId="LiveId" clId="{93523FDE-0F68-41D6-AAAE-B0534355F7E7}"/>
    <pc:docChg chg="undo redo custSel modSld">
      <pc:chgData name="Abhishek Holla" userId="c1222ba3de696f53" providerId="LiveId" clId="{93523FDE-0F68-41D6-AAAE-B0534355F7E7}" dt="2024-04-02T09:24:59.295" v="1245" actId="1076"/>
      <pc:docMkLst>
        <pc:docMk/>
      </pc:docMkLst>
      <pc:sldChg chg="addSp delSp modSp mod">
        <pc:chgData name="Abhishek Holla" userId="c1222ba3de696f53" providerId="LiveId" clId="{93523FDE-0F68-41D6-AAAE-B0534355F7E7}" dt="2024-04-02T09:20:04.797" v="1242" actId="14100"/>
        <pc:sldMkLst>
          <pc:docMk/>
          <pc:sldMk cId="0" sldId="260"/>
        </pc:sldMkLst>
        <pc:spChg chg="mod">
          <ac:chgData name="Abhishek Holla" userId="c1222ba3de696f53" providerId="LiveId" clId="{93523FDE-0F68-41D6-AAAE-B0534355F7E7}" dt="2024-04-02T09:20:04.797" v="1242" actId="14100"/>
          <ac:spMkLst>
            <pc:docMk/>
            <pc:sldMk cId="0" sldId="260"/>
            <ac:spMk id="15" creationId="{00000000-0000-0000-0000-000000000000}"/>
          </ac:spMkLst>
        </pc:spChg>
        <pc:spChg chg="add mod">
          <ac:chgData name="Abhishek Holla" userId="c1222ba3de696f53" providerId="LiveId" clId="{93523FDE-0F68-41D6-AAAE-B0534355F7E7}" dt="2024-04-02T09:19:54.667" v="1240" actId="1076"/>
          <ac:spMkLst>
            <pc:docMk/>
            <pc:sldMk cId="0" sldId="260"/>
            <ac:spMk id="23" creationId="{85071AA2-48B1-B88D-64E9-7B14557ED53F}"/>
          </ac:spMkLst>
        </pc:spChg>
        <pc:grpChg chg="del">
          <ac:chgData name="Abhishek Holla" userId="c1222ba3de696f53" providerId="LiveId" clId="{93523FDE-0F68-41D6-AAAE-B0534355F7E7}" dt="2024-04-02T08:51:17.105" v="6" actId="478"/>
          <ac:grpSpMkLst>
            <pc:docMk/>
            <pc:sldMk cId="0" sldId="260"/>
            <ac:grpSpMk id="16" creationId="{00000000-0000-0000-0000-000000000000}"/>
          </ac:grpSpMkLst>
        </pc:grpChg>
        <pc:grpChg chg="del">
          <ac:chgData name="Abhishek Holla" userId="c1222ba3de696f53" providerId="LiveId" clId="{93523FDE-0F68-41D6-AAAE-B0534355F7E7}" dt="2024-04-02T08:51:14.596" v="5" actId="478"/>
          <ac:grpSpMkLst>
            <pc:docMk/>
            <pc:sldMk cId="0" sldId="260"/>
            <ac:grpSpMk id="18" creationId="{00000000-0000-0000-0000-000000000000}"/>
          </ac:grpSpMkLst>
        </pc:grpChg>
        <pc:grpChg chg="mod">
          <ac:chgData name="Abhishek Holla" userId="c1222ba3de696f53" providerId="LiveId" clId="{93523FDE-0F68-41D6-AAAE-B0534355F7E7}" dt="2024-04-02T08:52:08.360" v="51" actId="1076"/>
          <ac:grpSpMkLst>
            <pc:docMk/>
            <pc:sldMk cId="0" sldId="260"/>
            <ac:grpSpMk id="21" creationId="{00000000-0000-0000-0000-000000000000}"/>
          </ac:grpSpMkLst>
        </pc:grpChg>
        <pc:grpChg chg="del">
          <ac:chgData name="Abhishek Holla" userId="c1222ba3de696f53" providerId="LiveId" clId="{93523FDE-0F68-41D6-AAAE-B0534355F7E7}" dt="2024-04-02T08:51:19.109" v="7" actId="478"/>
          <ac:grpSpMkLst>
            <pc:docMk/>
            <pc:sldMk cId="0" sldId="260"/>
            <ac:grpSpMk id="26" creationId="{00000000-0000-0000-0000-000000000000}"/>
          </ac:grpSpMkLst>
        </pc:grpChg>
        <pc:picChg chg="mod">
          <ac:chgData name="Abhishek Holla" userId="c1222ba3de696f53" providerId="LiveId" clId="{93523FDE-0F68-41D6-AAAE-B0534355F7E7}" dt="2024-04-02T08:52:11.275" v="52" actId="1076"/>
          <ac:picMkLst>
            <pc:docMk/>
            <pc:sldMk cId="0" sldId="260"/>
            <ac:picMk id="35" creationId="{A880E9D0-FD3A-DA70-B33E-1326E9CC2F42}"/>
          </ac:picMkLst>
        </pc:picChg>
      </pc:sldChg>
      <pc:sldChg chg="addSp modSp mod">
        <pc:chgData name="Abhishek Holla" userId="c1222ba3de696f53" providerId="LiveId" clId="{93523FDE-0F68-41D6-AAAE-B0534355F7E7}" dt="2024-04-02T09:22:53.882" v="1243" actId="14100"/>
        <pc:sldMkLst>
          <pc:docMk/>
          <pc:sldMk cId="0" sldId="262"/>
        </pc:sldMkLst>
        <pc:spChg chg="add mod">
          <ac:chgData name="Abhishek Holla" userId="c1222ba3de696f53" providerId="LiveId" clId="{93523FDE-0F68-41D6-AAAE-B0534355F7E7}" dt="2024-04-02T09:06:35.815" v="192" actId="1076"/>
          <ac:spMkLst>
            <pc:docMk/>
            <pc:sldMk cId="0" sldId="262"/>
            <ac:spMk id="14" creationId="{D7404749-F0BF-C489-1E54-4CDC144E5A54}"/>
          </ac:spMkLst>
        </pc:spChg>
        <pc:spChg chg="add mod">
          <ac:chgData name="Abhishek Holla" userId="c1222ba3de696f53" providerId="LiveId" clId="{93523FDE-0F68-41D6-AAAE-B0534355F7E7}" dt="2024-04-02T09:06:16.843" v="187" actId="255"/>
          <ac:spMkLst>
            <pc:docMk/>
            <pc:sldMk cId="0" sldId="262"/>
            <ac:spMk id="15" creationId="{ED48069F-D0B8-4559-957F-20ECF09DB067}"/>
          </ac:spMkLst>
        </pc:spChg>
        <pc:spChg chg="add mod">
          <ac:chgData name="Abhishek Holla" userId="c1222ba3de696f53" providerId="LiveId" clId="{93523FDE-0F68-41D6-AAAE-B0534355F7E7}" dt="2024-04-02T09:06:28.584" v="191" actId="255"/>
          <ac:spMkLst>
            <pc:docMk/>
            <pc:sldMk cId="0" sldId="262"/>
            <ac:spMk id="16" creationId="{37FF190A-50DC-1C0A-2080-160139376FA5}"/>
          </ac:spMkLst>
        </pc:spChg>
        <pc:spChg chg="add mod">
          <ac:chgData name="Abhishek Holla" userId="c1222ba3de696f53" providerId="LiveId" clId="{93523FDE-0F68-41D6-AAAE-B0534355F7E7}" dt="2024-04-02T09:22:53.882" v="1243" actId="14100"/>
          <ac:spMkLst>
            <pc:docMk/>
            <pc:sldMk cId="0" sldId="262"/>
            <ac:spMk id="17" creationId="{88875639-5595-7DDB-DFB7-4734D4548E21}"/>
          </ac:spMkLst>
        </pc:spChg>
        <pc:spChg chg="add mod">
          <ac:chgData name="Abhishek Holla" userId="c1222ba3de696f53" providerId="LiveId" clId="{93523FDE-0F68-41D6-AAAE-B0534355F7E7}" dt="2024-04-02T09:06:46.625" v="193" actId="1076"/>
          <ac:spMkLst>
            <pc:docMk/>
            <pc:sldMk cId="0" sldId="262"/>
            <ac:spMk id="18" creationId="{851CC154-F7E8-E793-E4BD-F4B8A49E0AE6}"/>
          </ac:spMkLst>
        </pc:spChg>
        <pc:spChg chg="add mod">
          <ac:chgData name="Abhishek Holla" userId="c1222ba3de696f53" providerId="LiveId" clId="{93523FDE-0F68-41D6-AAAE-B0534355F7E7}" dt="2024-04-02T09:07:00.714" v="195" actId="1076"/>
          <ac:spMkLst>
            <pc:docMk/>
            <pc:sldMk cId="0" sldId="262"/>
            <ac:spMk id="19" creationId="{20CC25CB-FCBF-0CFC-9925-5858FFE2EB49}"/>
          </ac:spMkLst>
        </pc:spChg>
        <pc:picChg chg="mod">
          <ac:chgData name="Abhishek Holla" userId="c1222ba3de696f53" providerId="LiveId" clId="{93523FDE-0F68-41D6-AAAE-B0534355F7E7}" dt="2024-04-02T08:58:10.423" v="69" actId="1076"/>
          <ac:picMkLst>
            <pc:docMk/>
            <pc:sldMk cId="0" sldId="262"/>
            <ac:picMk id="13" creationId="{00000000-0000-0000-0000-000000000000}"/>
          </ac:picMkLst>
        </pc:picChg>
      </pc:sldChg>
      <pc:sldChg chg="addSp modSp mod">
        <pc:chgData name="Abhishek Holla" userId="c1222ba3de696f53" providerId="LiveId" clId="{93523FDE-0F68-41D6-AAAE-B0534355F7E7}" dt="2024-04-02T08:54:54.238" v="56" actId="14100"/>
        <pc:sldMkLst>
          <pc:docMk/>
          <pc:sldMk cId="0" sldId="263"/>
        </pc:sldMkLst>
        <pc:graphicFrameChg chg="add mod">
          <ac:chgData name="Abhishek Holla" userId="c1222ba3de696f53" providerId="LiveId" clId="{93523FDE-0F68-41D6-AAAE-B0534355F7E7}" dt="2024-04-02T08:54:54.238" v="56" actId="14100"/>
          <ac:graphicFrameMkLst>
            <pc:docMk/>
            <pc:sldMk cId="0" sldId="263"/>
            <ac:graphicFrameMk id="27" creationId="{A3B8DF37-04E9-6848-F0B5-A6195AC54C2A}"/>
          </ac:graphicFrameMkLst>
        </pc:graphicFrameChg>
      </pc:sldChg>
      <pc:sldChg chg="addSp modSp mod">
        <pc:chgData name="Abhishek Holla" userId="c1222ba3de696f53" providerId="LiveId" clId="{93523FDE-0F68-41D6-AAAE-B0534355F7E7}" dt="2024-04-02T09:24:59.295" v="1245" actId="1076"/>
        <pc:sldMkLst>
          <pc:docMk/>
          <pc:sldMk cId="0" sldId="265"/>
        </pc:sldMkLst>
        <pc:spChg chg="mod">
          <ac:chgData name="Abhishek Holla" userId="c1222ba3de696f53" providerId="LiveId" clId="{93523FDE-0F68-41D6-AAAE-B0534355F7E7}" dt="2024-04-02T09:18:45.672" v="1238" actId="14100"/>
          <ac:spMkLst>
            <pc:docMk/>
            <pc:sldMk cId="0" sldId="265"/>
            <ac:spMk id="18" creationId="{CFE7ABBA-77CA-CD6E-B81C-1E30473B9562}"/>
          </ac:spMkLst>
        </pc:spChg>
        <pc:spChg chg="mod">
          <ac:chgData name="Abhishek Holla" userId="c1222ba3de696f53" providerId="LiveId" clId="{93523FDE-0F68-41D6-AAAE-B0534355F7E7}" dt="2024-04-02T09:18:23.939" v="1236" actId="20577"/>
          <ac:spMkLst>
            <pc:docMk/>
            <pc:sldMk cId="0" sldId="265"/>
            <ac:spMk id="19" creationId="{95E5748A-972A-C6E3-2CEC-2C67845B4970}"/>
          </ac:spMkLst>
        </pc:spChg>
        <pc:spChg chg="mod">
          <ac:chgData name="Abhishek Holla" userId="c1222ba3de696f53" providerId="LiveId" clId="{93523FDE-0F68-41D6-AAAE-B0534355F7E7}" dt="2024-04-02T09:10:22.004" v="489" actId="255"/>
          <ac:spMkLst>
            <pc:docMk/>
            <pc:sldMk cId="0" sldId="265"/>
            <ac:spMk id="21" creationId="{19A1BE45-8301-44C6-A0D0-F8FDA800622F}"/>
          </ac:spMkLst>
        </pc:spChg>
        <pc:spChg chg="mod">
          <ac:chgData name="Abhishek Holla" userId="c1222ba3de696f53" providerId="LiveId" clId="{93523FDE-0F68-41D6-AAAE-B0534355F7E7}" dt="2024-04-02T09:10:33.648" v="491" actId="14100"/>
          <ac:spMkLst>
            <pc:docMk/>
            <pc:sldMk cId="0" sldId="265"/>
            <ac:spMk id="22" creationId="{3DAE5247-0244-4123-A713-8D8809E80C70}"/>
          </ac:spMkLst>
        </pc:spChg>
        <pc:spChg chg="mod">
          <ac:chgData name="Abhishek Holla" userId="c1222ba3de696f53" providerId="LiveId" clId="{93523FDE-0F68-41D6-AAAE-B0534355F7E7}" dt="2024-04-02T09:18:55.098" v="1239" actId="14100"/>
          <ac:spMkLst>
            <pc:docMk/>
            <pc:sldMk cId="0" sldId="265"/>
            <ac:spMk id="24" creationId="{3A90234A-916B-4C29-ACF1-11F97E8C2563}"/>
          </ac:spMkLst>
        </pc:spChg>
        <pc:spChg chg="mod">
          <ac:chgData name="Abhishek Holla" userId="c1222ba3de696f53" providerId="LiveId" clId="{93523FDE-0F68-41D6-AAAE-B0534355F7E7}" dt="2024-04-02T09:13:55.302" v="885" actId="1076"/>
          <ac:spMkLst>
            <pc:docMk/>
            <pc:sldMk cId="0" sldId="265"/>
            <ac:spMk id="25" creationId="{E1CF9388-A25B-45EF-AAD4-73FE2BA72053}"/>
          </ac:spMkLst>
        </pc:spChg>
        <pc:grpChg chg="add mod">
          <ac:chgData name="Abhishek Holla" userId="c1222ba3de696f53" providerId="LiveId" clId="{93523FDE-0F68-41D6-AAAE-B0534355F7E7}" dt="2024-04-02T09:17:54.767" v="1234" actId="14100"/>
          <ac:grpSpMkLst>
            <pc:docMk/>
            <pc:sldMk cId="0" sldId="265"/>
            <ac:grpSpMk id="17" creationId="{487C0BF8-78A9-1638-C819-DDBD1EDFF703}"/>
          </ac:grpSpMkLst>
        </pc:grpChg>
        <pc:grpChg chg="mod">
          <ac:chgData name="Abhishek Holla" userId="c1222ba3de696f53" providerId="LiveId" clId="{93523FDE-0F68-41D6-AAAE-B0534355F7E7}" dt="2024-04-02T09:17:39.923" v="1231" actId="1076"/>
          <ac:grpSpMkLst>
            <pc:docMk/>
            <pc:sldMk cId="0" sldId="265"/>
            <ac:grpSpMk id="20" creationId="{C00ABEC5-EF3F-4E3E-827E-EB1F2EF17C0D}"/>
          </ac:grpSpMkLst>
        </pc:grpChg>
        <pc:grpChg chg="mod">
          <ac:chgData name="Abhishek Holla" userId="c1222ba3de696f53" providerId="LiveId" clId="{93523FDE-0F68-41D6-AAAE-B0534355F7E7}" dt="2024-04-02T09:24:59.295" v="1245" actId="1076"/>
          <ac:grpSpMkLst>
            <pc:docMk/>
            <pc:sldMk cId="0" sldId="265"/>
            <ac:grpSpMk id="23" creationId="{F49CBA38-C879-499F-B0F5-691188949921}"/>
          </ac:grpSpMkLst>
        </pc:grpChg>
      </pc:sldChg>
      <pc:sldChg chg="addSp modSp mod">
        <pc:chgData name="Abhishek Holla" userId="c1222ba3de696f53" providerId="LiveId" clId="{93523FDE-0F68-41D6-AAAE-B0534355F7E7}" dt="2024-04-02T08:55:29.120" v="61" actId="14100"/>
        <pc:sldMkLst>
          <pc:docMk/>
          <pc:sldMk cId="2453851658" sldId="267"/>
        </pc:sldMkLst>
        <pc:graphicFrameChg chg="add mod">
          <ac:chgData name="Abhishek Holla" userId="c1222ba3de696f53" providerId="LiveId" clId="{93523FDE-0F68-41D6-AAAE-B0534355F7E7}" dt="2024-04-02T08:55:29.120" v="61" actId="14100"/>
          <ac:graphicFrameMkLst>
            <pc:docMk/>
            <pc:sldMk cId="2453851658" sldId="267"/>
            <ac:graphicFrameMk id="27" creationId="{46E43B2B-E2D7-0DC3-0D5D-2A8671A3B1D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1222ba3de696f53/Desktop/FORAGE/Accenture/Data%20analyst/T2/Reactions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1222ba3de696f53/Desktop/FORAGE/Accenture/Data%20analyst/T2/Reactions_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'[Reactions_Final.xlsx]Top 5 Categories'!$B$1</c:f>
              <c:strCache>
                <c:ptCount val="1"/>
                <c:pt idx="0">
                  <c:v>Final Scores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'[Reactions_Final.xlsx]Top 5 Categories'!$A$2:$A$6</c:f>
              <c:strCache>
                <c:ptCount val="5"/>
                <c:pt idx="0">
                  <c:v>Animals</c:v>
                </c:pt>
                <c:pt idx="1">
                  <c:v>science</c:v>
                </c:pt>
                <c:pt idx="2">
                  <c:v>healthy eating</c:v>
                </c:pt>
                <c:pt idx="3">
                  <c:v>technology</c:v>
                </c:pt>
                <c:pt idx="4">
                  <c:v>food</c:v>
                </c:pt>
              </c:strCache>
            </c:strRef>
          </c:cat>
          <c:val>
            <c:numRef>
              <c:f>'[Reactions_Final.xlsx]Top 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C13B-4A8A-A210-E4F46A30852C}"/>
            </c:ext>
          </c:extLst>
        </c:ser>
        <c:dLbls>
          <c:showLegendKey val="0"/>
          <c:showVal val="0"/>
          <c:showCatName val="0"/>
          <c:showSerName val="0"/>
          <c:showPercent val="0"/>
          <c:showBubbleSize val="0"/>
        </c:dLbls>
        <c:gapWidth val="100"/>
        <c:overlap val="-24"/>
        <c:axId val="1152018736"/>
        <c:axId val="1152009136"/>
      </c:barChart>
      <c:catAx>
        <c:axId val="11520187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2009136"/>
        <c:crosses val="autoZero"/>
        <c:auto val="1"/>
        <c:lblAlgn val="ctr"/>
        <c:lblOffset val="100"/>
        <c:noMultiLvlLbl val="0"/>
      </c:catAx>
      <c:valAx>
        <c:axId val="1152009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2018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'[Reactions_Final.xlsx]Top 5 Categories'!$B$1</c:f>
              <c:strCache>
                <c:ptCount val="1"/>
                <c:pt idx="0">
                  <c:v>Final Scores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7D37-4BB8-B414-9D66E9E6121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7D37-4BB8-B414-9D66E9E6121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7D37-4BB8-B414-9D66E9E6121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7D37-4BB8-B414-9D66E9E6121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7D37-4BB8-B414-9D66E9E61215}"/>
              </c:ext>
            </c:extLst>
          </c:dPt>
          <c:dLbls>
            <c:spPr>
              <a:noFill/>
              <a:ln>
                <a:solidFill>
                  <a:schemeClr val="accent1">
                    <a:alpha val="52000"/>
                  </a:schemeClr>
                </a:solidFill>
              </a:ln>
              <a:effectLst>
                <a:softEdge rad="55880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'[Reactions_Final.xlsx]Top 5 Categories'!$A$2:$A$6</c:f>
              <c:strCache>
                <c:ptCount val="5"/>
                <c:pt idx="0">
                  <c:v>Animals</c:v>
                </c:pt>
                <c:pt idx="1">
                  <c:v>science</c:v>
                </c:pt>
                <c:pt idx="2">
                  <c:v>healthy eating</c:v>
                </c:pt>
                <c:pt idx="3">
                  <c:v>technology</c:v>
                </c:pt>
                <c:pt idx="4">
                  <c:v>food</c:v>
                </c:pt>
              </c:strCache>
            </c:strRef>
          </c:cat>
          <c:val>
            <c:numRef>
              <c:f>'[Reactions_Final.xlsx]Top 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7D37-4BB8-B414-9D66E9E6121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4550867439646962"/>
          <c:y val="0.38185116566311567"/>
          <c:w val="0.24075506186726658"/>
          <c:h val="0.348756497349596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461491" y="405126"/>
            <a:ext cx="5677467" cy="2632203"/>
            <a:chOff x="0" y="-47625"/>
            <a:chExt cx="7569956" cy="3509606"/>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2769991"/>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Animals and Science are two of the most popular content categories, this shows that people enjoy “real-life” and “factual” content the most. So I would recommended that you keep creating more contents relating of these two categories</a:t>
              </a: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2540756" cy="498256"/>
            </a:xfrm>
            <a:prstGeom prst="rect">
              <a:avLst/>
            </a:prstGeom>
          </p:spPr>
          <p:txBody>
            <a:bodyPr wrap="square" lIns="0" tIns="0" rIns="0" bIns="0" rtlCol="0" anchor="t">
              <a:spAutoFit/>
            </a:bodyPr>
            <a:lstStyle/>
            <a:p>
              <a:pPr>
                <a:lnSpc>
                  <a:spcPts val="2940"/>
                </a:lnSpc>
              </a:pPr>
              <a:r>
                <a:rPr lang="en-US" sz="2800" b="1" spc="-21" dirty="0">
                  <a:solidFill>
                    <a:srgbClr val="000000"/>
                  </a:solidFill>
                  <a:latin typeface="Graphik Regular" panose="020B0503030202060203" pitchFamily="34" charset="0"/>
                </a:rPr>
                <a:t>Analysis</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476731" y="3474747"/>
            <a:ext cx="5735913" cy="2509668"/>
            <a:chOff x="0" y="-3260746"/>
            <a:chExt cx="7647884" cy="3346225"/>
          </a:xfrm>
        </p:grpSpPr>
        <p:sp>
          <p:nvSpPr>
            <p:cNvPr id="24" name="TextBox 15">
              <a:extLst>
                <a:ext uri="{FF2B5EF4-FFF2-40B4-BE49-F238E27FC236}">
                  <a16:creationId xmlns:a16="http://schemas.microsoft.com/office/drawing/2014/main" id="{3A90234A-916B-4C29-ACF1-11F97E8C2563}"/>
                </a:ext>
              </a:extLst>
            </p:cNvPr>
            <p:cNvSpPr txBox="1"/>
            <p:nvPr/>
          </p:nvSpPr>
          <p:spPr>
            <a:xfrm>
              <a:off x="0" y="-2684511"/>
              <a:ext cx="7647884" cy="2769990"/>
            </a:xfrm>
            <a:prstGeom prst="rect">
              <a:avLst/>
            </a:prstGeom>
          </p:spPr>
          <p:txBody>
            <a:bodyPr wrap="square" lIns="0" tIns="0" rIns="0" bIns="0" rtlCol="0" anchor="t">
              <a:spAutoFit/>
            </a:bodyPr>
            <a:lstStyle/>
            <a:p>
              <a:pPr>
                <a:lnSpc>
                  <a:spcPts val="2660"/>
                </a:lnSpc>
              </a:pPr>
              <a:r>
                <a:rPr lang="en-US" sz="2400" spc="-19" dirty="0">
                  <a:solidFill>
                    <a:srgbClr val="000000"/>
                  </a:solidFill>
                  <a:latin typeface="Graphik Regular" panose="020B0503030202060203" pitchFamily="34" charset="0"/>
                </a:rPr>
                <a:t>Food is a common theme in the top 5 categories with “Healthy Eating” ranking as one of the highest. This may indicate the audience within your user base. You could use this insight to create a campaign and work with healthy eating brads to boost user engagement</a:t>
              </a:r>
            </a:p>
          </p:txBody>
        </p:sp>
        <p:sp>
          <p:nvSpPr>
            <p:cNvPr id="25" name="TextBox 16">
              <a:extLst>
                <a:ext uri="{FF2B5EF4-FFF2-40B4-BE49-F238E27FC236}">
                  <a16:creationId xmlns:a16="http://schemas.microsoft.com/office/drawing/2014/main" id="{E1CF9388-A25B-45EF-AAD4-73FE2BA72053}"/>
                </a:ext>
              </a:extLst>
            </p:cNvPr>
            <p:cNvSpPr txBox="1"/>
            <p:nvPr/>
          </p:nvSpPr>
          <p:spPr>
            <a:xfrm>
              <a:off x="77928" y="-3260746"/>
              <a:ext cx="7569956" cy="498256"/>
            </a:xfrm>
            <a:prstGeom prst="rect">
              <a:avLst/>
            </a:prstGeom>
          </p:spPr>
          <p:txBody>
            <a:bodyPr lIns="0" tIns="0" rIns="0" bIns="0" rtlCol="0" anchor="t">
              <a:spAutoFit/>
            </a:bodyPr>
            <a:lstStyle/>
            <a:p>
              <a:pPr>
                <a:lnSpc>
                  <a:spcPts val="2940"/>
                </a:lnSpc>
              </a:pPr>
              <a:r>
                <a:rPr lang="en-US" sz="2800" b="1" spc="-21" dirty="0">
                  <a:solidFill>
                    <a:srgbClr val="000000"/>
                  </a:solidFill>
                  <a:latin typeface="Graphik Regular" panose="020B0503030202060203" pitchFamily="34" charset="0"/>
                </a:rPr>
                <a:t>Insight</a:t>
              </a:r>
            </a:p>
          </p:txBody>
        </p:sp>
      </p:grpSp>
      <p:grpSp>
        <p:nvGrpSpPr>
          <p:cNvPr id="17" name="Group 14">
            <a:extLst>
              <a:ext uri="{FF2B5EF4-FFF2-40B4-BE49-F238E27FC236}">
                <a16:creationId xmlns:a16="http://schemas.microsoft.com/office/drawing/2014/main" id="{487C0BF8-78A9-1638-C819-DDBD1EDFF703}"/>
              </a:ext>
            </a:extLst>
          </p:cNvPr>
          <p:cNvGrpSpPr/>
          <p:nvPr/>
        </p:nvGrpSpPr>
        <p:grpSpPr>
          <a:xfrm>
            <a:off x="11476731" y="6482882"/>
            <a:ext cx="6277869" cy="2514910"/>
            <a:chOff x="0" y="-2955107"/>
            <a:chExt cx="7662968" cy="3038308"/>
          </a:xfrm>
        </p:grpSpPr>
        <p:sp>
          <p:nvSpPr>
            <p:cNvPr id="18" name="TextBox 15">
              <a:extLst>
                <a:ext uri="{FF2B5EF4-FFF2-40B4-BE49-F238E27FC236}">
                  <a16:creationId xmlns:a16="http://schemas.microsoft.com/office/drawing/2014/main" id="{CFE7ABBA-77CA-CD6E-B81C-1E30473B9562}"/>
                </a:ext>
              </a:extLst>
            </p:cNvPr>
            <p:cNvSpPr txBox="1"/>
            <p:nvPr/>
          </p:nvSpPr>
          <p:spPr>
            <a:xfrm>
              <a:off x="0" y="-2426654"/>
              <a:ext cx="7662968" cy="2509855"/>
            </a:xfrm>
            <a:prstGeom prst="rect">
              <a:avLst/>
            </a:prstGeom>
          </p:spPr>
          <p:txBody>
            <a:bodyPr wrap="square" lIns="0" tIns="0" rIns="0" bIns="0" rtlCol="0" anchor="t">
              <a:spAutoFit/>
            </a:bodyPr>
            <a:lstStyle/>
            <a:p>
              <a:pPr>
                <a:lnSpc>
                  <a:spcPts val="2660"/>
                </a:lnSpc>
              </a:pPr>
              <a:r>
                <a:rPr lang="en-US" sz="2400" spc="-19" dirty="0">
                  <a:solidFill>
                    <a:srgbClr val="000000"/>
                  </a:solidFill>
                  <a:latin typeface="Graphik Regular" panose="020B0503030202060203" pitchFamily="34" charset="0"/>
                </a:rPr>
                <a:t>It should come as no surprise that technological content is among the top categories given the advancement of technology material. Working with some of the biggest digital companies in the world is something I would suggest doing because it would undoubtedly increase user engagement.</a:t>
              </a:r>
            </a:p>
          </p:txBody>
        </p:sp>
        <p:sp>
          <p:nvSpPr>
            <p:cNvPr id="19" name="TextBox 16">
              <a:extLst>
                <a:ext uri="{FF2B5EF4-FFF2-40B4-BE49-F238E27FC236}">
                  <a16:creationId xmlns:a16="http://schemas.microsoft.com/office/drawing/2014/main" id="{95E5748A-972A-C6E3-2CEC-2C67845B4970}"/>
                </a:ext>
              </a:extLst>
            </p:cNvPr>
            <p:cNvSpPr txBox="1"/>
            <p:nvPr/>
          </p:nvSpPr>
          <p:spPr>
            <a:xfrm>
              <a:off x="0" y="-2955107"/>
              <a:ext cx="7569956" cy="1350054"/>
            </a:xfrm>
            <a:prstGeom prst="rect">
              <a:avLst/>
            </a:prstGeom>
          </p:spPr>
          <p:txBody>
            <a:bodyPr lIns="0" tIns="0" rIns="0" bIns="0" rtlCol="0" anchor="t">
              <a:spAutoFit/>
            </a:bodyPr>
            <a:lstStyle/>
            <a:p>
              <a:pPr>
                <a:lnSpc>
                  <a:spcPts val="2940"/>
                </a:lnSpc>
              </a:pPr>
              <a:r>
                <a:rPr lang="en-US" sz="2800" b="1" spc="-21" dirty="0">
                  <a:solidFill>
                    <a:srgbClr val="000000"/>
                  </a:solidFill>
                  <a:latin typeface="Graphik Regular" panose="020B0503030202060203" pitchFamily="34" charset="0"/>
                </a:rPr>
                <a:t>Next Steps</a:t>
              </a:r>
            </a:p>
            <a:p>
              <a:pPr>
                <a:lnSpc>
                  <a:spcPts val="2940"/>
                </a:lnSpc>
              </a:pPr>
              <a:endParaRPr lang="en-US" sz="2800" b="1" spc="-21" dirty="0">
                <a:solidFill>
                  <a:srgbClr val="000000"/>
                </a:solidFill>
                <a:latin typeface="Graphik Regular" panose="020B0503030202060203" pitchFamily="34" charset="0"/>
              </a:endParaRPr>
            </a:p>
            <a:p>
              <a:pPr>
                <a:lnSpc>
                  <a:spcPts val="2940"/>
                </a:lnSpc>
              </a:pPr>
              <a:endParaRPr lang="en-US" sz="2800" b="1"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58650" y="406152"/>
            <a:ext cx="16224550" cy="7841599"/>
            <a:chOff x="-57971" y="0"/>
            <a:chExt cx="11622562" cy="2721152"/>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57971" y="627812"/>
              <a:ext cx="11564591" cy="2093340"/>
            </a:xfrm>
            <a:prstGeom prst="rect">
              <a:avLst/>
            </a:prstGeom>
          </p:spPr>
          <p:txBody>
            <a:bodyPr lIns="0" tIns="0" rIns="0" bIns="0" rtlCol="0" anchor="t">
              <a:spAutoFit/>
            </a:bodyPr>
            <a:lstStyle/>
            <a:p>
              <a:pPr algn="l"/>
              <a:r>
                <a:rPr lang="en-US" sz="2800" b="1" i="0" dirty="0">
                  <a:effectLst/>
                  <a:latin typeface="Söhne"/>
                </a:rPr>
                <a:t>Project Recap:</a:t>
              </a:r>
              <a:r>
                <a:rPr lang="en-US" sz="2800" b="0" i="0" dirty="0">
                  <a:effectLst/>
                  <a:latin typeface="Söhne"/>
                </a:rPr>
                <a:t> To offer a comprehensive overview of the business challenges we are addressing and the specific requirements involved, we will present a summary of the entire project.</a:t>
              </a:r>
            </a:p>
            <a:p>
              <a:pPr algn="l"/>
              <a:endParaRPr lang="en-US" sz="2800" b="0" i="0" dirty="0">
                <a:effectLst/>
                <a:latin typeface="Söhne"/>
              </a:endParaRPr>
            </a:p>
            <a:p>
              <a:pPr algn="l"/>
              <a:r>
                <a:rPr lang="en-US" sz="2800" b="1" i="0" dirty="0">
                  <a:effectLst/>
                  <a:latin typeface="Söhne"/>
                </a:rPr>
                <a:t>Issue Introduction: </a:t>
              </a:r>
              <a:r>
                <a:rPr lang="en-US" sz="2800" b="0" i="0" dirty="0">
                  <a:effectLst/>
                  <a:latin typeface="Söhne"/>
                </a:rPr>
                <a:t>We will delve into the specific challenge the Data Analytics team has been focusing on and provide context as to why it holds significant importance.</a:t>
              </a:r>
            </a:p>
            <a:p>
              <a:pPr algn="l"/>
              <a:endParaRPr lang="en-US" sz="2800" b="0" i="0" dirty="0">
                <a:effectLst/>
                <a:latin typeface="Söhne"/>
              </a:endParaRPr>
            </a:p>
            <a:p>
              <a:pPr algn="l"/>
              <a:r>
                <a:rPr lang="en-US" sz="2800" b="1" i="0" dirty="0">
                  <a:effectLst/>
                  <a:latin typeface="Söhne"/>
                </a:rPr>
                <a:t>The Analytics Team:</a:t>
              </a:r>
              <a:r>
                <a:rPr lang="en-US" sz="2800" b="0" i="0" dirty="0">
                  <a:effectLst/>
                  <a:latin typeface="Söhne"/>
                </a:rPr>
                <a:t> I will commence by outlining the issue and then proceed to discuss the individual responsible for managing this assignment on our behalf.</a:t>
              </a:r>
            </a:p>
            <a:p>
              <a:pPr algn="l"/>
              <a:endParaRPr lang="en-US" sz="2800" b="0" i="0" dirty="0">
                <a:effectLst/>
                <a:latin typeface="Söhne"/>
              </a:endParaRPr>
            </a:p>
            <a:p>
              <a:pPr algn="l"/>
              <a:r>
                <a:rPr lang="en-US" sz="2800" b="1" i="0" dirty="0">
                  <a:effectLst/>
                  <a:latin typeface="Söhne"/>
                </a:rPr>
                <a:t>Process Overview:</a:t>
              </a:r>
              <a:r>
                <a:rPr lang="en-US" sz="2800" b="0" i="0" dirty="0">
                  <a:effectLst/>
                  <a:latin typeface="Söhne"/>
                </a:rPr>
                <a:t> Following that, I will detail the general steps we undertook to complete this assignment, enabling you to grasp our approach to tasks of this nature comprehensively.</a:t>
              </a:r>
            </a:p>
            <a:p>
              <a:pPr algn="l"/>
              <a:endParaRPr lang="en-US" sz="2800" b="0" i="0" dirty="0">
                <a:effectLst/>
                <a:latin typeface="Söhne"/>
              </a:endParaRPr>
            </a:p>
            <a:p>
              <a:pPr algn="l"/>
              <a:r>
                <a:rPr lang="en-US" sz="2800" b="1" i="0" dirty="0">
                  <a:effectLst/>
                  <a:latin typeface="Söhne"/>
                </a:rPr>
                <a:t>Insights &amp; Summary:</a:t>
              </a:r>
              <a:r>
                <a:rPr lang="en-US" sz="2800" b="0" i="0" dirty="0">
                  <a:effectLst/>
                  <a:latin typeface="Söhne"/>
                </a:rPr>
                <a:t> Lastly, I will review all significant findings and present them as a compilation of insights and illustrations derived from our analysis.</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535057" y="2462208"/>
            <a:ext cx="8858628" cy="5409195"/>
          </a:xfrm>
          <a:prstGeom prst="rect">
            <a:avLst/>
          </a:prstGeom>
          <a:solidFill>
            <a:schemeClr val="bg1"/>
          </a:solidFill>
          <a:ln>
            <a:noFill/>
          </a:ln>
        </p:spPr>
        <p:txBody>
          <a:bodyPr/>
          <a:lstStyle/>
          <a:p>
            <a:r>
              <a:rPr lang="en-IN" sz="2800" b="1" dirty="0"/>
              <a:t>“Social Buzz” </a:t>
            </a:r>
            <a:r>
              <a:rPr lang="en-IN" sz="2800" dirty="0"/>
              <a:t>is a rapidly expanding unicorn in the technology space that needs to quickly adjust to its global reach.</a:t>
            </a:r>
          </a:p>
          <a:p>
            <a:endParaRPr lang="en-IN" sz="2800" dirty="0"/>
          </a:p>
          <a:p>
            <a:r>
              <a:rPr lang="en-IN" sz="2800" dirty="0"/>
              <a:t>Accenture has started working on the following activities during a three-month POC:</a:t>
            </a:r>
          </a:p>
          <a:p>
            <a:pPr marL="285750" indent="-285750">
              <a:buFont typeface="Arial" panose="020B0604020202020204" pitchFamily="34" charset="0"/>
              <a:buChar char="•"/>
            </a:pPr>
            <a:r>
              <a:rPr lang="en-IN" sz="2800" dirty="0"/>
              <a:t>An examination of Social Buzz's use of Big data</a:t>
            </a:r>
          </a:p>
          <a:p>
            <a:pPr marL="285750" indent="-285750">
              <a:buFont typeface="Arial" panose="020B0604020202020204" pitchFamily="34" charset="0"/>
              <a:buChar char="•"/>
            </a:pPr>
            <a:r>
              <a:rPr lang="en-IN" sz="2800" dirty="0"/>
              <a:t>Strategies for a prosperous initial public offering (IPO)</a:t>
            </a:r>
          </a:p>
          <a:p>
            <a:pPr marL="285750" indent="-285750">
              <a:buFont typeface="Arial" panose="020B0604020202020204" pitchFamily="34" charset="0"/>
              <a:buChar char="•"/>
            </a:pPr>
            <a:r>
              <a:rPr lang="en-IN" sz="2800" dirty="0"/>
              <a:t>An examination to determine the top 5 content categories on Social Buzz</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52787"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315495" y="406153"/>
            <a:ext cx="3044712" cy="3497181"/>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127503" y="1339622"/>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Rectangle: Rounded Corners 22">
            <a:extLst>
              <a:ext uri="{FF2B5EF4-FFF2-40B4-BE49-F238E27FC236}">
                <a16:creationId xmlns:a16="http://schemas.microsoft.com/office/drawing/2014/main" id="{7B651F0F-8EAB-CA5E-3EC4-F25EC160C727}"/>
              </a:ext>
            </a:extLst>
          </p:cNvPr>
          <p:cNvSpPr/>
          <p:nvPr/>
        </p:nvSpPr>
        <p:spPr>
          <a:xfrm>
            <a:off x="2285999" y="3896479"/>
            <a:ext cx="7897793" cy="62818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marL="285750" indent="-285750">
              <a:buFont typeface="Arial" panose="020B0604020202020204" pitchFamily="34" charset="0"/>
              <a:buChar char="•"/>
            </a:pPr>
            <a:r>
              <a:rPr lang="en-US" sz="2400" dirty="0"/>
              <a:t>Every day, social media generates over 100,000 posts, amounting to a total of 36,500,000 posts annually. Given that all of this content is unstructured, it can pose a challenge to derive meaningful insights from 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Identify the specifications that need to be fulfilled for this project.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Merge tables from the sample dataset.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Analyze their content to identify the top five with the highest overall popularity.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2502186"/>
            <a:ext cx="6750815" cy="4919108"/>
          </a:xfrm>
          <a:prstGeom prst="rect">
            <a:avLst/>
          </a:prstGeom>
          <a:solidFill>
            <a:srgbClr val="FFFFFF"/>
          </a:solidFill>
        </p:spPr>
      </p:sp>
      <p:grpSp>
        <p:nvGrpSpPr>
          <p:cNvPr id="21" name="Group 21"/>
          <p:cNvGrpSpPr>
            <a:grpSpLocks noChangeAspect="1"/>
          </p:cNvGrpSpPr>
          <p:nvPr/>
        </p:nvGrpSpPr>
        <p:grpSpPr>
          <a:xfrm>
            <a:off x="11823647" y="3815163"/>
            <a:ext cx="2293153" cy="2293153"/>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5" name="Picture 34">
            <a:extLst>
              <a:ext uri="{FF2B5EF4-FFF2-40B4-BE49-F238E27FC236}">
                <a16:creationId xmlns:a16="http://schemas.microsoft.com/office/drawing/2014/main" id="{A880E9D0-FD3A-DA70-B33E-1326E9CC2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29513" y="4168837"/>
            <a:ext cx="1881419" cy="15858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Rectangle 22">
            <a:extLst>
              <a:ext uri="{FF2B5EF4-FFF2-40B4-BE49-F238E27FC236}">
                <a16:creationId xmlns:a16="http://schemas.microsoft.com/office/drawing/2014/main" id="{85071AA2-48B1-B88D-64E9-7B14557ED53F}"/>
              </a:ext>
            </a:extLst>
          </p:cNvPr>
          <p:cNvSpPr/>
          <p:nvPr/>
        </p:nvSpPr>
        <p:spPr>
          <a:xfrm>
            <a:off x="11293822" y="6125893"/>
            <a:ext cx="3352800" cy="1295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2800" b="1" dirty="0"/>
              <a:t>Abhishek Holla S</a:t>
            </a:r>
          </a:p>
          <a:p>
            <a:pPr algn="ctr"/>
            <a:r>
              <a:rPr lang="en-IN" sz="2800" b="1"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BFBD2A78-DB09-32D9-0F69-07296FF5D500}"/>
              </a:ext>
            </a:extLst>
          </p:cNvPr>
          <p:cNvSpPr txBox="1"/>
          <p:nvPr/>
        </p:nvSpPr>
        <p:spPr>
          <a:xfrm>
            <a:off x="3889021" y="1596066"/>
            <a:ext cx="3723145" cy="523220"/>
          </a:xfrm>
          <a:prstGeom prst="rect">
            <a:avLst/>
          </a:prstGeom>
          <a:noFill/>
        </p:spPr>
        <p:txBody>
          <a:bodyPr wrap="square" rtlCol="0">
            <a:spAutoFit/>
          </a:bodyPr>
          <a:lstStyle/>
          <a:p>
            <a:r>
              <a:rPr lang="en-IN" sz="2800" b="1" dirty="0">
                <a:solidFill>
                  <a:schemeClr val="bg1"/>
                </a:solidFill>
              </a:rPr>
              <a:t>Understanding Data</a:t>
            </a:r>
          </a:p>
        </p:txBody>
      </p:sp>
      <p:sp>
        <p:nvSpPr>
          <p:cNvPr id="40" name="TextBox 39">
            <a:extLst>
              <a:ext uri="{FF2B5EF4-FFF2-40B4-BE49-F238E27FC236}">
                <a16:creationId xmlns:a16="http://schemas.microsoft.com/office/drawing/2014/main" id="{B24B546B-2018-DF2B-F8F1-FA01D406A3C0}"/>
              </a:ext>
            </a:extLst>
          </p:cNvPr>
          <p:cNvSpPr txBox="1"/>
          <p:nvPr/>
        </p:nvSpPr>
        <p:spPr>
          <a:xfrm>
            <a:off x="5700222" y="3129824"/>
            <a:ext cx="3723145" cy="523220"/>
          </a:xfrm>
          <a:prstGeom prst="rect">
            <a:avLst/>
          </a:prstGeom>
          <a:noFill/>
        </p:spPr>
        <p:txBody>
          <a:bodyPr wrap="square" rtlCol="0">
            <a:spAutoFit/>
          </a:bodyPr>
          <a:lstStyle/>
          <a:p>
            <a:r>
              <a:rPr lang="en-IN" sz="2800" b="1" dirty="0">
                <a:solidFill>
                  <a:schemeClr val="bg1"/>
                </a:solidFill>
              </a:rPr>
              <a:t>Data Cleaning</a:t>
            </a:r>
          </a:p>
        </p:txBody>
      </p:sp>
      <p:sp>
        <p:nvSpPr>
          <p:cNvPr id="41" name="TextBox 40">
            <a:extLst>
              <a:ext uri="{FF2B5EF4-FFF2-40B4-BE49-F238E27FC236}">
                <a16:creationId xmlns:a16="http://schemas.microsoft.com/office/drawing/2014/main" id="{4335F0AD-9656-E187-87D0-DABD371CEB95}"/>
              </a:ext>
            </a:extLst>
          </p:cNvPr>
          <p:cNvSpPr txBox="1"/>
          <p:nvPr/>
        </p:nvSpPr>
        <p:spPr>
          <a:xfrm>
            <a:off x="7626237" y="4780750"/>
            <a:ext cx="3723145" cy="523220"/>
          </a:xfrm>
          <a:prstGeom prst="rect">
            <a:avLst/>
          </a:prstGeom>
          <a:noFill/>
        </p:spPr>
        <p:txBody>
          <a:bodyPr wrap="square" rtlCol="0">
            <a:spAutoFit/>
          </a:bodyPr>
          <a:lstStyle/>
          <a:p>
            <a:r>
              <a:rPr lang="en-IN" sz="2800" b="1" dirty="0">
                <a:solidFill>
                  <a:schemeClr val="bg1"/>
                </a:solidFill>
              </a:rPr>
              <a:t>Data Modelling</a:t>
            </a:r>
          </a:p>
        </p:txBody>
      </p:sp>
      <p:sp>
        <p:nvSpPr>
          <p:cNvPr id="42" name="TextBox 41">
            <a:extLst>
              <a:ext uri="{FF2B5EF4-FFF2-40B4-BE49-F238E27FC236}">
                <a16:creationId xmlns:a16="http://schemas.microsoft.com/office/drawing/2014/main" id="{85FDE85A-80DD-6307-051F-16A08329B050}"/>
              </a:ext>
            </a:extLst>
          </p:cNvPr>
          <p:cNvSpPr txBox="1"/>
          <p:nvPr/>
        </p:nvSpPr>
        <p:spPr>
          <a:xfrm>
            <a:off x="9476137" y="6431676"/>
            <a:ext cx="3723145" cy="523220"/>
          </a:xfrm>
          <a:prstGeom prst="rect">
            <a:avLst/>
          </a:prstGeom>
          <a:noFill/>
        </p:spPr>
        <p:txBody>
          <a:bodyPr wrap="square" rtlCol="0">
            <a:spAutoFit/>
          </a:bodyPr>
          <a:lstStyle/>
          <a:p>
            <a:r>
              <a:rPr lang="en-IN" sz="2800" b="1" dirty="0">
                <a:solidFill>
                  <a:schemeClr val="bg1"/>
                </a:solidFill>
              </a:rPr>
              <a:t>Data Analysis</a:t>
            </a:r>
          </a:p>
        </p:txBody>
      </p:sp>
      <p:sp>
        <p:nvSpPr>
          <p:cNvPr id="43" name="TextBox 42">
            <a:extLst>
              <a:ext uri="{FF2B5EF4-FFF2-40B4-BE49-F238E27FC236}">
                <a16:creationId xmlns:a16="http://schemas.microsoft.com/office/drawing/2014/main" id="{D4481636-C4F3-D681-391E-4961D04B251F}"/>
              </a:ext>
            </a:extLst>
          </p:cNvPr>
          <p:cNvSpPr txBox="1"/>
          <p:nvPr/>
        </p:nvSpPr>
        <p:spPr>
          <a:xfrm>
            <a:off x="11339857" y="8082602"/>
            <a:ext cx="3723145" cy="523220"/>
          </a:xfrm>
          <a:prstGeom prst="rect">
            <a:avLst/>
          </a:prstGeom>
          <a:noFill/>
        </p:spPr>
        <p:txBody>
          <a:bodyPr wrap="square" rtlCol="0">
            <a:spAutoFit/>
          </a:bodyPr>
          <a:lstStyle/>
          <a:p>
            <a:r>
              <a:rPr lang="en-IN" sz="2800" b="1"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417207" y="6480309"/>
            <a:ext cx="2972219" cy="881758"/>
          </a:xfrm>
          <a:prstGeom prst="rect">
            <a:avLst/>
          </a:prstGeom>
        </p:spPr>
      </p:pic>
      <p:sp>
        <p:nvSpPr>
          <p:cNvPr id="14" name="Rectangle: Rounded Corners 13">
            <a:extLst>
              <a:ext uri="{FF2B5EF4-FFF2-40B4-BE49-F238E27FC236}">
                <a16:creationId xmlns:a16="http://schemas.microsoft.com/office/drawing/2014/main" id="{D7404749-F0BF-C489-1E54-4CDC144E5A54}"/>
              </a:ext>
            </a:extLst>
          </p:cNvPr>
          <p:cNvSpPr/>
          <p:nvPr/>
        </p:nvSpPr>
        <p:spPr>
          <a:xfrm>
            <a:off x="2227942" y="4046293"/>
            <a:ext cx="2972219" cy="2209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800" dirty="0"/>
              <a:t>16</a:t>
            </a:r>
          </a:p>
        </p:txBody>
      </p:sp>
      <p:sp>
        <p:nvSpPr>
          <p:cNvPr id="15" name="Rectangle: Rounded Corners 14">
            <a:extLst>
              <a:ext uri="{FF2B5EF4-FFF2-40B4-BE49-F238E27FC236}">
                <a16:creationId xmlns:a16="http://schemas.microsoft.com/office/drawing/2014/main" id="{ED48069F-D0B8-4559-957F-20ECF09DB067}"/>
              </a:ext>
            </a:extLst>
          </p:cNvPr>
          <p:cNvSpPr/>
          <p:nvPr/>
        </p:nvSpPr>
        <p:spPr>
          <a:xfrm>
            <a:off x="7256233" y="4000500"/>
            <a:ext cx="2972219" cy="2209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800" dirty="0"/>
              <a:t>75K</a:t>
            </a:r>
          </a:p>
        </p:txBody>
      </p:sp>
      <p:sp>
        <p:nvSpPr>
          <p:cNvPr id="16" name="Rectangle: Rounded Corners 15">
            <a:extLst>
              <a:ext uri="{FF2B5EF4-FFF2-40B4-BE49-F238E27FC236}">
                <a16:creationId xmlns:a16="http://schemas.microsoft.com/office/drawing/2014/main" id="{37FF190A-50DC-1C0A-2080-160139376FA5}"/>
              </a:ext>
            </a:extLst>
          </p:cNvPr>
          <p:cNvSpPr/>
          <p:nvPr/>
        </p:nvSpPr>
        <p:spPr>
          <a:xfrm>
            <a:off x="12417207" y="4046293"/>
            <a:ext cx="2972219" cy="2209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4800" dirty="0"/>
              <a:t>MAY</a:t>
            </a:r>
          </a:p>
        </p:txBody>
      </p:sp>
      <p:sp>
        <p:nvSpPr>
          <p:cNvPr id="17" name="Rectangle 16">
            <a:extLst>
              <a:ext uri="{FF2B5EF4-FFF2-40B4-BE49-F238E27FC236}">
                <a16:creationId xmlns:a16="http://schemas.microsoft.com/office/drawing/2014/main" id="{88875639-5595-7DDB-DFB7-4734D4548E21}"/>
              </a:ext>
            </a:extLst>
          </p:cNvPr>
          <p:cNvSpPr/>
          <p:nvPr/>
        </p:nvSpPr>
        <p:spPr>
          <a:xfrm>
            <a:off x="7467601" y="2400300"/>
            <a:ext cx="2514600" cy="15427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dirty="0"/>
              <a:t>Category with Highest Score </a:t>
            </a:r>
            <a:r>
              <a:rPr lang="en-IN" sz="2800" b="1" dirty="0">
                <a:solidFill>
                  <a:schemeClr val="accent4">
                    <a:lumMod val="75000"/>
                  </a:schemeClr>
                </a:solidFill>
              </a:rPr>
              <a:t>Animals</a:t>
            </a:r>
          </a:p>
        </p:txBody>
      </p:sp>
      <p:sp>
        <p:nvSpPr>
          <p:cNvPr id="18" name="Rectangle 17">
            <a:extLst>
              <a:ext uri="{FF2B5EF4-FFF2-40B4-BE49-F238E27FC236}">
                <a16:creationId xmlns:a16="http://schemas.microsoft.com/office/drawing/2014/main" id="{851CC154-F7E8-E793-E4BD-F4B8A49E0AE6}"/>
              </a:ext>
            </a:extLst>
          </p:cNvPr>
          <p:cNvSpPr/>
          <p:nvPr/>
        </p:nvSpPr>
        <p:spPr>
          <a:xfrm>
            <a:off x="2656758" y="3122257"/>
            <a:ext cx="2114585" cy="8116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dirty="0"/>
              <a:t>Unique Categories</a:t>
            </a:r>
          </a:p>
        </p:txBody>
      </p:sp>
      <p:sp>
        <p:nvSpPr>
          <p:cNvPr id="19" name="Rectangle 18">
            <a:extLst>
              <a:ext uri="{FF2B5EF4-FFF2-40B4-BE49-F238E27FC236}">
                <a16:creationId xmlns:a16="http://schemas.microsoft.com/office/drawing/2014/main" id="{20CC25CB-FCBF-0CFC-9925-5858FFE2EB49}"/>
              </a:ext>
            </a:extLst>
          </p:cNvPr>
          <p:cNvSpPr/>
          <p:nvPr/>
        </p:nvSpPr>
        <p:spPr>
          <a:xfrm>
            <a:off x="12846023" y="3122257"/>
            <a:ext cx="2114585" cy="8116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A3B8DF37-04E9-6848-F0B5-A6195AC54C2A}"/>
              </a:ext>
            </a:extLst>
          </p:cNvPr>
          <p:cNvGraphicFramePr>
            <a:graphicFrameLocks/>
          </p:cNvGraphicFramePr>
          <p:nvPr>
            <p:extLst>
              <p:ext uri="{D42A27DB-BD31-4B8C-83A1-F6EECF244321}">
                <p14:modId xmlns:p14="http://schemas.microsoft.com/office/powerpoint/2010/main" val="2541572763"/>
              </p:ext>
            </p:extLst>
          </p:nvPr>
        </p:nvGraphicFramePr>
        <p:xfrm>
          <a:off x="3657599" y="2023499"/>
          <a:ext cx="14007781" cy="6827817"/>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6E43B2B-E2D7-0DC3-0D5D-2A8671A3B1DF}"/>
              </a:ext>
            </a:extLst>
          </p:cNvPr>
          <p:cNvGraphicFramePr>
            <a:graphicFrameLocks/>
          </p:cNvGraphicFramePr>
          <p:nvPr>
            <p:extLst>
              <p:ext uri="{D42A27DB-BD31-4B8C-83A1-F6EECF244321}">
                <p14:modId xmlns:p14="http://schemas.microsoft.com/office/powerpoint/2010/main" val="2270527894"/>
              </p:ext>
            </p:extLst>
          </p:nvPr>
        </p:nvGraphicFramePr>
        <p:xfrm>
          <a:off x="4419600" y="2476500"/>
          <a:ext cx="12192000" cy="55750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510</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Calibri</vt:lpstr>
      <vt:lpstr>Söhne</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Abhishek Holla</cp:lastModifiedBy>
  <cp:revision>9</cp:revision>
  <dcterms:created xsi:type="dcterms:W3CDTF">2006-08-16T00:00:00Z</dcterms:created>
  <dcterms:modified xsi:type="dcterms:W3CDTF">2024-04-02T09:25:11Z</dcterms:modified>
  <dc:identifier>DAEhDyfaYKE</dc:identifier>
</cp:coreProperties>
</file>