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72" r:id="rId1"/>
  </p:sldMasterIdLst>
  <p:notesMasterIdLst>
    <p:notesMasterId r:id="rId13"/>
  </p:notesMasterIdLst>
  <p:sldIdLst>
    <p:sldId id="379" r:id="rId2"/>
    <p:sldId id="380" r:id="rId3"/>
    <p:sldId id="390" r:id="rId4"/>
    <p:sldId id="391" r:id="rId5"/>
    <p:sldId id="392" r:id="rId6"/>
    <p:sldId id="394" r:id="rId7"/>
    <p:sldId id="395" r:id="rId8"/>
    <p:sldId id="396" r:id="rId9"/>
    <p:sldId id="397" r:id="rId10"/>
    <p:sldId id="398" r:id="rId11"/>
    <p:sldId id="389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99" autoAdjust="0"/>
    <p:restoredTop sz="94041" autoAdjust="0"/>
  </p:normalViewPr>
  <p:slideViewPr>
    <p:cSldViewPr snapToGrid="0">
      <p:cViewPr varScale="1">
        <p:scale>
          <a:sx n="77" d="100"/>
          <a:sy n="77" d="100"/>
        </p:scale>
        <p:origin x="1642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08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2C18445B-3D83-48F8-8074-7A945437CEF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14DCF11-2565-4585-B14D-DE65C8B338D4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fld id="{F5D7F702-C849-4981-AD7E-916FA0F2FB34}" type="datetimeFigureOut">
              <a:rPr lang="en-US"/>
              <a:pPr>
                <a:defRPr/>
              </a:pPr>
              <a:t>8/7/2025</a:t>
            </a:fld>
            <a:endParaRPr lang="en-US" dirty="0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3EBBC463-3244-48B7-9B27-FE9395C4618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 dirty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5410931D-B801-4759-8B55-646BB45BD9E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049E9F1-013D-4E40-8E40-E44D90C541BB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E0D85-C464-4273-89B9-031AFAC5EF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 smtClean="0">
                <a:latin typeface="Calibri" panose="020F0502020204030204" pitchFamily="34" charset="0"/>
              </a:defRPr>
            </a:lvl1pPr>
          </a:lstStyle>
          <a:p>
            <a:pPr>
              <a:defRPr/>
            </a:pPr>
            <a:fld id="{3850892F-F9FC-456A-BEE2-9EDE45E6D0B8}" type="slidenum">
              <a:rPr lang="en-US" altLang="en-US"/>
              <a:pPr>
                <a:defRPr/>
              </a:pPr>
              <a:t>‹#›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67301257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Slide Image Placeholder 1">
            <a:extLst>
              <a:ext uri="{FF2B5EF4-FFF2-40B4-BE49-F238E27FC236}">
                <a16:creationId xmlns:a16="http://schemas.microsoft.com/office/drawing/2014/main" id="{010EEB2E-AD9B-413B-B6C3-EB5E83782000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71600" y="1143000"/>
            <a:ext cx="4114800" cy="3086100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94E90F94-B400-4281-83AE-CCE5888FF2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r>
              <a:rPr lang="en-US" altLang="en-US" dirty="0"/>
              <a:t>Presentation slide for courses, classes, lectures et al. </a:t>
            </a:r>
          </a:p>
        </p:txBody>
      </p:sp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1627386B-90AB-4EC7-BBB6-8EBBD1B3E13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/>
          <a:lstStyle/>
          <a:p>
            <a:pPr>
              <a:defRPr/>
            </a:pPr>
            <a:fld id="{1D71760B-D2A6-42F8-B9C5-E0C097D11814}" type="slidenum">
              <a:rPr lang="en-US">
                <a:solidFill>
                  <a:prstClr val="black"/>
                </a:solidFill>
                <a:latin typeface="Calibri"/>
                <a:cs typeface="+mn-cs"/>
              </a:rPr>
              <a:pPr>
                <a:defRPr/>
              </a:pPr>
              <a:t>1</a:t>
            </a:fld>
            <a:endParaRPr lang="en-US">
              <a:solidFill>
                <a:prstClr val="black"/>
              </a:solidFill>
              <a:latin typeface="Calibri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904668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6200" baseline="0">
                <a:solidFill>
                  <a:schemeClr val="tx1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46404" y="4800600"/>
            <a:ext cx="7063740" cy="1691640"/>
          </a:xfrm>
        </p:spPr>
        <p:txBody>
          <a:bodyPr>
            <a:normAutofit/>
          </a:bodyPr>
          <a:lstStyle>
            <a:lvl1pPr marL="0" indent="0" algn="l">
              <a:buNone/>
              <a:defRPr sz="2000" spc="3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20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E9FDA555-E7D0-42F0-AC4C-4811C25EA4F9}" type="datetime8">
              <a:rPr lang="en-US" smtClean="0"/>
              <a:pPr>
                <a:defRPr/>
              </a:pPr>
              <a:t>8/7/2025 4:31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2">
                    <a:lumMod val="60000"/>
                    <a:lumOff val="40000"/>
                  </a:schemeClr>
                </a:solidFill>
              </a:defRPr>
            </a:lvl1pPr>
          </a:lstStyle>
          <a:p>
            <a:pPr>
              <a:defRPr/>
            </a:pPr>
            <a:fld id="{98247BE2-61CD-463C-AD78-643FCA7B2A7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57284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3759BA1-3B3D-49D7-B679-4527783122F8}" type="datetime8">
              <a:rPr lang="en-US" smtClean="0"/>
              <a:pPr>
                <a:defRPr/>
              </a:pPr>
              <a:t>8/7/2025 4:31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720B14-E841-43C9-B349-AC4B576B0B80}" type="slidenum">
              <a:rPr lang="en-US" smtClean="0"/>
              <a:pPr>
                <a:defRPr/>
              </a:pPr>
              <a:t>‹#›</a:t>
            </a:fld>
            <a:endParaRPr lang="en-US" sz="10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2714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486525" y="381000"/>
            <a:ext cx="1857375" cy="5897562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71500" y="381000"/>
            <a:ext cx="5800725" cy="5897562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26EFFC-9F40-4763-B739-1C539166ACDE}" type="datetime8">
              <a:rPr lang="en-US" smtClean="0"/>
              <a:pPr>
                <a:defRPr/>
              </a:pPr>
              <a:t>8/7/2025 4:31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1ABE1C5-EE8B-4BC6-9CA6-2359143DF2B8}" type="slidenum">
              <a:rPr lang="en-US" smtClean="0"/>
              <a:pPr>
                <a:defRPr/>
              </a:pPr>
              <a:t>‹#›</a:t>
            </a:fld>
            <a:endParaRPr lang="en-US" sz="105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68169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9" descr="sm_globe.png">
            <a:extLst>
              <a:ext uri="{FF2B5EF4-FFF2-40B4-BE49-F238E27FC236}">
                <a16:creationId xmlns:a16="http://schemas.microsoft.com/office/drawing/2014/main" id="{09D0E091-9432-4B8A-83A8-FAA0571AE4CE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3172" y="1755775"/>
            <a:ext cx="1614488" cy="1689100"/>
          </a:xfrm>
          <a:prstGeom prst="rect">
            <a:avLst/>
          </a:prstGeom>
          <a:noFill/>
          <a:ln w="50800" cap="sq" cmpd="dbl">
            <a:solidFill>
              <a:schemeClr val="accent2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8077200" cy="869950"/>
          </a:xfrm>
        </p:spPr>
        <p:txBody>
          <a:bodyPr/>
          <a:lstStyle>
            <a:lvl1pPr algn="l">
              <a:buNone/>
              <a:defRPr sz="33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362200" y="1752600"/>
            <a:ext cx="6400800" cy="44196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A5AAB-E0EE-42C4-9DC4-6495C8701D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3168CF-9361-4963-AFD4-61E898C8E6D4}" type="datetime8">
              <a:rPr lang="en-US" smtClean="0"/>
              <a:pPr>
                <a:defRPr/>
              </a:pPr>
              <a:t>8/7/2025 4:31 PM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874615-F617-433B-BCA5-EEDB193A1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7E2315F-E1FB-4BBC-9A69-9E76F9217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05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51AC466F-202A-449E-ABD9-88FA7D413812}" type="slidenum">
              <a:rPr lang="en-US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4271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335752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A5EB19C7-A313-4953-8844-CFDFBDB67712}" type="datetime8">
              <a:rPr lang="en-US" smtClean="0"/>
              <a:pPr>
                <a:defRPr/>
              </a:pPr>
              <a:t>8/7/2025 4:31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8BBDA1B-EB2C-49E2-A1CF-4342CA4EF36C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040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6404" y="758952"/>
            <a:ext cx="706374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200" b="1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4800600"/>
            <a:ext cx="706374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7650DA2-C70C-4FFB-9E2D-CA69753C4E81}" type="datetime8">
              <a:rPr lang="en-US" smtClean="0"/>
              <a:pPr>
                <a:defRPr/>
              </a:pPr>
              <a:t>8/7/2025 4:31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66A1CEC-9DD6-4F71-8FF7-224B44B36D75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3429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1280712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6404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94860" y="1828801"/>
            <a:ext cx="3360420" cy="4351337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02A22236-1168-4432-ABC0-6C926F115FB2}" type="datetime8">
              <a:rPr lang="en-US" smtClean="0"/>
              <a:pPr>
                <a:defRPr/>
              </a:pPr>
              <a:t>8/7/2025 4:31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D9237E2-D6D8-4F93-B4E7-7A3A919C426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264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717185"/>
            <a:ext cx="336042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46404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3"/>
          </p:nvPr>
        </p:nvSpPr>
        <p:spPr>
          <a:xfrm>
            <a:off x="4599432" y="1717185"/>
            <a:ext cx="3364992" cy="731520"/>
          </a:xfrm>
        </p:spPr>
        <p:txBody>
          <a:bodyPr anchor="b"/>
          <a:lstStyle>
            <a:lvl1pPr marL="0" indent="0">
              <a:spcBef>
                <a:spcPts val="0"/>
              </a:spcBef>
              <a:buNone/>
              <a:defRPr>
                <a:solidFill>
                  <a:schemeClr val="tx2"/>
                </a:solidFill>
              </a:defRPr>
            </a:lvl1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594860" y="2507550"/>
            <a:ext cx="336042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32F45-0E06-4599-AAE4-53FB7B523600}" type="datetime8">
              <a:rPr lang="en-US" smtClean="0"/>
              <a:pPr>
                <a:defRPr/>
              </a:pPr>
              <a:t>8/7/2025 4:31 PM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3ACCE-3850-4732-B3C7-553D9AFBE5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53246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E7950DC9-D196-45CC-BA9F-D6D5EE325BD5}" type="datetime8">
              <a:rPr lang="en-US" smtClean="0"/>
              <a:pPr>
                <a:defRPr/>
              </a:pPr>
              <a:t>8/7/2025 4:31 PM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0D1442FA-41D6-4256-AB11-698261B17F2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996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AE3B4A3-0DFD-4DB7-87BB-BDD024516FD0}" type="datetime8">
              <a:rPr lang="en-US" smtClean="0"/>
              <a:pPr>
                <a:defRPr/>
              </a:pPr>
              <a:t>8/7/2025 4:31 PM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A9458CC-7BDB-4AF7-84A8-156B462129CE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22850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936" y="457201"/>
            <a:ext cx="2400300" cy="1600197"/>
          </a:xfrm>
        </p:spPr>
        <p:txBody>
          <a:bodyPr anchor="b">
            <a:normAutofit/>
          </a:bodyPr>
          <a:lstStyle>
            <a:lvl1pPr>
              <a:defRPr sz="2800" b="1" baseline="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78200" y="685800"/>
            <a:ext cx="4559300" cy="5486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936" y="2099735"/>
            <a:ext cx="24003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46932F45-0E06-4599-AAE4-53FB7B523600}" type="datetime8">
              <a:rPr lang="en-US" smtClean="0"/>
              <a:pPr>
                <a:defRPr/>
              </a:pPr>
              <a:t>8/7/2025 4:31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683ACCE-3850-4732-B3C7-553D9AFBE5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9777510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-1" y="5105400"/>
            <a:ext cx="8417859" cy="1752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257800"/>
            <a:ext cx="7486650" cy="914400"/>
          </a:xfrm>
        </p:spPr>
        <p:txBody>
          <a:bodyPr anchor="b">
            <a:normAutofit/>
          </a:bodyPr>
          <a:lstStyle>
            <a:lvl1pPr>
              <a:defRPr sz="2800" b="1">
                <a:solidFill>
                  <a:srgbClr val="FFFFFF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1"/>
            <a:ext cx="8469630" cy="512892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6108590"/>
            <a:ext cx="748665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400">
                <a:solidFill>
                  <a:schemeClr val="accent1">
                    <a:lumMod val="20000"/>
                    <a:lumOff val="8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6A64BEE4-B63B-4B07-A227-E3BC01DE73A7}" type="datetime8">
              <a:rPr lang="en-US" smtClean="0"/>
              <a:pPr>
                <a:defRPr/>
              </a:pPr>
              <a:t>8/7/2025 4:31 PM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A8110B99-22AD-4655-8E97-9D99EF66D449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879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8418195" y="0"/>
            <a:ext cx="73152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6404" y="365760"/>
            <a:ext cx="726948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6404" y="1828801"/>
            <a:ext cx="644652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7831456" y="1044178"/>
            <a:ext cx="1904999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fld id="{46932F45-0E06-4599-AAE4-53FB7B523600}" type="datetime8">
              <a:rPr lang="en-US" smtClean="0"/>
              <a:pPr>
                <a:defRPr/>
              </a:pPr>
              <a:t>8/7/2025 4:31 PM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6993255" y="4092178"/>
            <a:ext cx="3581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40000"/>
                    <a:lumOff val="60000"/>
                  </a:schemeClr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41055" y="6172201"/>
            <a:ext cx="685800" cy="593725"/>
          </a:xfrm>
          <a:prstGeom prst="rect">
            <a:avLst/>
          </a:prstGeom>
        </p:spPr>
        <p:txBody>
          <a:bodyPr vert="horz" lIns="27432" tIns="45720" rIns="27432" bIns="45720" rtlCol="0" anchor="ctr">
            <a:normAutofit/>
          </a:bodyPr>
          <a:lstStyle>
            <a:lvl1pPr algn="ctr">
              <a:defRPr sz="3200">
                <a:solidFill>
                  <a:schemeClr val="tx2">
                    <a:lumMod val="60000"/>
                    <a:lumOff val="40000"/>
                  </a:schemeClr>
                </a:solidFill>
                <a:latin typeface="+mj-lt"/>
              </a:defRPr>
            </a:lvl1pPr>
          </a:lstStyle>
          <a:p>
            <a:pPr>
              <a:defRPr/>
            </a:pPr>
            <a:fld id="{1683ACCE-3850-4732-B3C7-553D9AFBE5E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9656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3" r:id="rId1"/>
    <p:sldLayoutId id="2147483874" r:id="rId2"/>
    <p:sldLayoutId id="2147483875" r:id="rId3"/>
    <p:sldLayoutId id="2147483876" r:id="rId4"/>
    <p:sldLayoutId id="2147483877" r:id="rId5"/>
    <p:sldLayoutId id="2147483878" r:id="rId6"/>
    <p:sldLayoutId id="2147483879" r:id="rId7"/>
    <p:sldLayoutId id="2147483880" r:id="rId8"/>
    <p:sldLayoutId id="2147483881" r:id="rId9"/>
    <p:sldLayoutId id="2147483882" r:id="rId10"/>
    <p:sldLayoutId id="2147483883" r:id="rId11"/>
    <p:sldLayoutId id="2147483830" r:id="rId12"/>
    <p:sldLayoutId id="2147483835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 spc="-7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2000" kern="1200" spc="1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A85A211-1621-40B3-8498-92D63F04F94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383157" y="5546035"/>
            <a:ext cx="3950575" cy="1114678"/>
          </a:xfrm>
        </p:spPr>
        <p:txBody>
          <a:bodyPr>
            <a:noAutofit/>
          </a:bodyPr>
          <a:lstStyle/>
          <a:p>
            <a:pPr algn="just" eaLnBrk="1" fontAlgn="auto" hangingPunct="1">
              <a:spcAft>
                <a:spcPts val="0"/>
              </a:spcAft>
              <a:defRPr/>
            </a:pPr>
            <a:r>
              <a:rPr lang="en-US" sz="19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 Institute of Engineering &amp; Technology (Autonomous)</a:t>
            </a:r>
          </a:p>
        </p:txBody>
      </p:sp>
      <p:pic>
        <p:nvPicPr>
          <p:cNvPr id="17411" name="Picture 3" descr="MIET_icon.png">
            <a:extLst>
              <a:ext uri="{FF2B5EF4-FFF2-40B4-BE49-F238E27FC236}">
                <a16:creationId xmlns:a16="http://schemas.microsoft.com/office/drawing/2014/main" id="{6A8C676B-388B-4B11-B609-B6726FCA0E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86450" y="2514600"/>
            <a:ext cx="1920479" cy="2959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7412" name="Picture 6" descr="shrast.png">
            <a:extLst>
              <a:ext uri="{FF2B5EF4-FFF2-40B4-BE49-F238E27FC236}">
                <a16:creationId xmlns:a16="http://schemas.microsoft.com/office/drawing/2014/main" id="{863684A2-ACEE-402C-8327-54A4870815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0268" y="6203513"/>
            <a:ext cx="653653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7747A4E-E27F-440E-AC5C-08CA6872DEFA}"/>
              </a:ext>
            </a:extLst>
          </p:cNvPr>
          <p:cNvSpPr txBox="1">
            <a:spLocks/>
          </p:cNvSpPr>
          <p:nvPr/>
        </p:nvSpPr>
        <p:spPr bwMode="auto">
          <a:xfrm>
            <a:off x="1688306" y="1828800"/>
            <a:ext cx="3771900" cy="1371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>
            <a:normAutofit fontScale="97500"/>
          </a:bodyPr>
          <a:lstStyle>
            <a:lvl1pPr algn="l" rtl="0" fontAlgn="base">
              <a:spcBef>
                <a:spcPct val="0"/>
              </a:spcBef>
              <a:spcAft>
                <a:spcPct val="0"/>
              </a:spcAft>
              <a:defRPr sz="4400" kern="1200" cap="all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2pPr>
            <a:lvl3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3pPr>
            <a:lvl4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4pPr>
            <a:lvl5pPr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w Cen MT" pitchFamily="34" charset="0"/>
              </a:defRPr>
            </a:lvl9pPr>
          </a:lstStyle>
          <a:p>
            <a:pPr eaLnBrk="1" hangingPunct="1">
              <a:defRPr/>
            </a:pPr>
            <a:endParaRPr lang="en-US" sz="2250" dirty="0">
              <a:solidFill>
                <a:srgbClr val="424456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415" name="TextBox 3">
            <a:extLst>
              <a:ext uri="{FF2B5EF4-FFF2-40B4-BE49-F238E27FC236}">
                <a16:creationId xmlns:a16="http://schemas.microsoft.com/office/drawing/2014/main" id="{829753C7-FA66-496E-A2F6-D15FD2486C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221493"/>
            <a:ext cx="9228083" cy="41549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pPr algn="ctr" eaLnBrk="1" hangingPunct="1"/>
            <a:endParaRPr lang="en-US" altLang="en-US" sz="2200" b="1" u="sng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 eaLnBrk="1" hangingPunct="1"/>
            <a:endParaRPr lang="en-US" altLang="en-US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Topic: </a:t>
            </a: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Arrays in Data Structures</a:t>
            </a:r>
            <a:endParaRPr lang="en-US" altLang="en-US" sz="24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endParaRPr lang="en-US" altLang="en-US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Group Members:</a:t>
            </a:r>
          </a:p>
          <a:p>
            <a:pPr marL="457200" indent="-457200" eaLnBrk="1" hangingPunct="1">
              <a:buAutoNum type="arabicPeriod"/>
            </a:pPr>
            <a:r>
              <a:rPr lang="en-US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Nishant Patyad (2022A1R021)</a:t>
            </a:r>
          </a:p>
          <a:p>
            <a:pPr marL="457200" indent="-457200" eaLnBrk="1" hangingPunct="1">
              <a:buAutoNum type="arabicPeriod"/>
            </a:pPr>
            <a:r>
              <a:rPr lang="en-US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Shivang Sanyal (2022A1R028)</a:t>
            </a:r>
          </a:p>
          <a:p>
            <a:pPr marL="457200" indent="-457200" eaLnBrk="1" hangingPunct="1">
              <a:buAutoNum type="arabicPeriod"/>
            </a:pPr>
            <a:r>
              <a:rPr lang="en-US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Devish Verma    (2022A1R039)</a:t>
            </a:r>
          </a:p>
          <a:p>
            <a:pPr marL="457200" indent="-457200" eaLnBrk="1" hangingPunct="1">
              <a:buAutoNum type="arabicPeriod"/>
            </a:pPr>
            <a:r>
              <a:rPr lang="en-US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Abhishek Abrol (2022A1R161)</a:t>
            </a:r>
          </a:p>
          <a:p>
            <a:pPr marL="457200" indent="-457200" eaLnBrk="1" hangingPunct="1">
              <a:buAutoNum type="arabicPeriod"/>
            </a:pPr>
            <a:r>
              <a:rPr lang="en-US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Anmol Gupta     (2022A3R015)</a:t>
            </a:r>
          </a:p>
          <a:p>
            <a:pPr eaLnBrk="1" hangingPunct="1"/>
            <a:endParaRPr lang="en-IN" altLang="en-US" sz="22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sz="22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</a:t>
            </a:r>
          </a:p>
        </p:txBody>
      </p:sp>
    </p:spTree>
    <p:extLst>
      <p:ext uri="{BB962C8B-B14F-4D97-AF65-F5344CB8AC3E}">
        <p14:creationId xmlns:p14="http://schemas.microsoft.com/office/powerpoint/2010/main" val="121640491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DD9A0C-238A-87CD-A686-C552E90D6E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B5C857-9F84-A3F3-FC75-4A07535E77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Arrays are foundational in DSA.</a:t>
            </a:r>
          </a:p>
          <a:p>
            <a:r>
              <a:rPr lang="en-GB" dirty="0"/>
              <a:t>Efficient for access and traversal.</a:t>
            </a:r>
          </a:p>
          <a:p>
            <a:r>
              <a:rPr lang="en-GB" dirty="0"/>
              <a:t>Limited by fixed size and poor insertion/deletion performance.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06304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B2E563-6E6F-45CB-0440-DFF99D00C6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6404" y="365759"/>
            <a:ext cx="7269480" cy="3916873"/>
          </a:xfrm>
        </p:spPr>
        <p:txBody>
          <a:bodyPr/>
          <a:lstStyle/>
          <a:p>
            <a:r>
              <a:rPr lang="en-IN" dirty="0"/>
              <a:t>THANKYOU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352ED8-F328-8BE9-3A6C-864E8CD4FD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46404" y="5509549"/>
            <a:ext cx="45719" cy="670589"/>
          </a:xfrm>
        </p:spPr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347155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8E16E-1E4E-336F-A0F1-993ED0AE4F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0" dirty="0"/>
              <a:t> Arrays in Data Structures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58CEA9-5B42-EE81-E0FB-E8603B55B2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What is an Array?</a:t>
            </a:r>
            <a:endParaRPr lang="en-GB" dirty="0"/>
          </a:p>
          <a:p>
            <a:r>
              <a:rPr lang="en-GB" dirty="0"/>
              <a:t>A collection of elements stored in contiguous memory.</a:t>
            </a:r>
          </a:p>
          <a:p>
            <a:r>
              <a:rPr lang="en-GB" dirty="0"/>
              <a:t>All elements are of the same data type.</a:t>
            </a:r>
          </a:p>
          <a:p>
            <a:r>
              <a:rPr lang="en-GB" dirty="0"/>
              <a:t>Accessed using index (0-based in most languages).</a:t>
            </a:r>
          </a:p>
          <a:p>
            <a:pPr marL="0" indent="0">
              <a:buNone/>
            </a:pPr>
            <a:endParaRPr lang="en-GB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20E4699-2927-86DD-B385-30A46CBF50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500"/>
            <a:ext cx="65" cy="276999"/>
          </a:xfrm>
          <a:prstGeom prst="rect">
            <a:avLst/>
          </a:prstGeom>
          <a:solidFill>
            <a:srgbClr val="2121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371428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B483E-DD6C-4A8B-AE2C-9F3C76069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 </a:t>
            </a:r>
            <a:r>
              <a:rPr lang="en-IN" dirty="0"/>
              <a:t>Declaration &amp; Initialization (C++)</a:t>
            </a:r>
            <a:br>
              <a:rPr lang="en-GB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DD4ACA3-D35A-AF51-8104-CC2CFB1A1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int </a:t>
            </a:r>
            <a:r>
              <a:rPr lang="en-GB" dirty="0" err="1"/>
              <a:t>arr</a:t>
            </a:r>
            <a:r>
              <a:rPr lang="en-GB" dirty="0"/>
              <a:t>[5]; // declaration</a:t>
            </a:r>
          </a:p>
          <a:p>
            <a:r>
              <a:rPr lang="en-GB" dirty="0"/>
              <a:t>int </a:t>
            </a:r>
            <a:r>
              <a:rPr lang="en-GB" dirty="0" err="1"/>
              <a:t>arr</a:t>
            </a:r>
            <a:r>
              <a:rPr lang="en-GB" dirty="0"/>
              <a:t>[] = {10, 20, 30, 40}; // initialization</a:t>
            </a:r>
          </a:p>
          <a:p>
            <a:r>
              <a:rPr lang="en-GB" dirty="0"/>
              <a:t>Static vs dynamic arrays.</a:t>
            </a:r>
          </a:p>
          <a:p>
            <a:r>
              <a:rPr lang="en-GB" dirty="0"/>
              <a:t>Size must be known at compile-time (for static arrays).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9631749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F8EC7-5681-D839-3923-8C9770AD76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dirty="0"/>
              <a:t>Array Operations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6E1BC-0B7E-1449-EEA4-472BEBC237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Access – O(1)</a:t>
            </a:r>
          </a:p>
          <a:p>
            <a:r>
              <a:rPr lang="pt-BR" dirty="0"/>
              <a:t>Insertion – O(n)</a:t>
            </a:r>
          </a:p>
          <a:p>
            <a:r>
              <a:rPr lang="pt-BR" dirty="0"/>
              <a:t>Deletion – O(n)</a:t>
            </a:r>
          </a:p>
          <a:p>
            <a:r>
              <a:rPr lang="pt-BR" dirty="0"/>
              <a:t>Traversal – O(n)</a:t>
            </a:r>
          </a:p>
          <a:p>
            <a:r>
              <a:rPr lang="pt-BR" dirty="0"/>
              <a:t>Searching – O(n) or O(log n) for sorted arrays.</a:t>
            </a:r>
          </a:p>
          <a:p>
            <a:pPr marL="0" indent="0">
              <a:buNone/>
            </a:pP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4576085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B942E-8882-7B21-4A98-3FDE65698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Applications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CF65C-2ED1-A0CF-D40B-077896094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Matrix representation.</a:t>
            </a:r>
          </a:p>
          <a:p>
            <a:r>
              <a:rPr lang="en-GB" dirty="0"/>
              <a:t>Hashing (array of buckets).</a:t>
            </a:r>
          </a:p>
          <a:p>
            <a:r>
              <a:rPr lang="en-GB" dirty="0"/>
              <a:t>Sliding window / two-pointer techniques.</a:t>
            </a:r>
          </a:p>
          <a:p>
            <a:r>
              <a:rPr lang="en-GB" dirty="0"/>
              <a:t>Image processing.</a:t>
            </a:r>
          </a:p>
          <a:p>
            <a:r>
              <a:rPr lang="en-GB" dirty="0"/>
              <a:t>Leaderboard / ranking systems.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50439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A3E41-5FB8-B493-E328-190F8EA48F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Common Array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01590A-0293-F992-B630-3DE7453E3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Find maximum element – Traversal.</a:t>
            </a:r>
          </a:p>
          <a:p>
            <a:r>
              <a:rPr lang="en-GB" dirty="0"/>
              <a:t>Reverse an array – Two-pointer technique.</a:t>
            </a:r>
          </a:p>
          <a:p>
            <a:r>
              <a:rPr lang="en-GB" dirty="0"/>
              <a:t>Remove duplicates from sorted array – In-place method.</a:t>
            </a:r>
          </a:p>
          <a:p>
            <a:r>
              <a:rPr lang="en-GB" dirty="0"/>
              <a:t>Maximum Subarray Sum – </a:t>
            </a:r>
            <a:r>
              <a:rPr lang="en-GB" dirty="0" err="1"/>
              <a:t>Kadane’s</a:t>
            </a:r>
            <a:r>
              <a:rPr lang="en-GB" dirty="0"/>
              <a:t> Algorithm.</a:t>
            </a:r>
          </a:p>
        </p:txBody>
      </p:sp>
    </p:spTree>
    <p:extLst>
      <p:ext uri="{BB962C8B-B14F-4D97-AF65-F5344CB8AC3E}">
        <p14:creationId xmlns:p14="http://schemas.microsoft.com/office/powerpoint/2010/main" val="41869000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92E0E-89C3-A8AD-6E55-81CA24C6C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Advantages &amp; Disadvantages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7411C9-C402-3E8F-36DF-490A0E8F4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Advantages: Fast access (O(1)), Easy to implement.</a:t>
            </a:r>
          </a:p>
          <a:p>
            <a:r>
              <a:rPr lang="en-GB" dirty="0"/>
              <a:t>Disadvantages: Fixed size (static arrays),</a:t>
            </a:r>
          </a:p>
          <a:p>
            <a:r>
              <a:rPr lang="en-GB" dirty="0"/>
              <a:t>Costly insertions/deletions (O(n)).</a:t>
            </a:r>
          </a:p>
        </p:txBody>
      </p:sp>
    </p:spTree>
    <p:extLst>
      <p:ext uri="{BB962C8B-B14F-4D97-AF65-F5344CB8AC3E}">
        <p14:creationId xmlns:p14="http://schemas.microsoft.com/office/powerpoint/2010/main" val="3577288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BAF9BC-077B-72C6-3039-105BBF6383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Array vs Linked List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42612A-102A-0BAE-96D3-58BF0C2987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Array: Contiguous memory, O(1) access, O(n) insert/delete.</a:t>
            </a:r>
          </a:p>
          <a:p>
            <a:r>
              <a:rPr lang="en-IN" dirty="0"/>
              <a:t>Linked List: Non-contiguous memory, O(n) access, O(1) insert at head.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89759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1ED09-FF47-28AA-C593-CE538CDD1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Real-Life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ECDC9E-BD6E-AD68-2F22-B5DDB313B3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Music playlist (static list).</a:t>
            </a:r>
          </a:p>
          <a:p>
            <a:r>
              <a:rPr lang="en-GB" dirty="0"/>
              <a:t>Elevators stopping at floors (array of floors).</a:t>
            </a:r>
          </a:p>
          <a:p>
            <a:r>
              <a:rPr lang="en-GB" dirty="0"/>
              <a:t>RGB pixel array in image processing.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71628075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Office 2013 - 2022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3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23C5FE65-18CC-4A65-9EBC-B05E331504E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18557</TotalTime>
  <Words>367</Words>
  <Application>Microsoft Office PowerPoint</Application>
  <PresentationFormat>On-screen Show (4:3)</PresentationFormat>
  <Paragraphs>58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Century Schoolbook</vt:lpstr>
      <vt:lpstr>Times New Roman</vt:lpstr>
      <vt:lpstr>Wingdings 2</vt:lpstr>
      <vt:lpstr>View</vt:lpstr>
      <vt:lpstr>PowerPoint Presentation</vt:lpstr>
      <vt:lpstr> Arrays in Data Structures </vt:lpstr>
      <vt:lpstr> Declaration &amp; Initialization (C++) </vt:lpstr>
      <vt:lpstr>Array Operations</vt:lpstr>
      <vt:lpstr>Applications of Arrays</vt:lpstr>
      <vt:lpstr>Common Array Problems</vt:lpstr>
      <vt:lpstr>Advantages &amp; Disadvantages</vt:lpstr>
      <vt:lpstr>Array vs Linked List</vt:lpstr>
      <vt:lpstr>Real-Life Examples</vt:lpstr>
      <vt:lpstr>Conclusion</vt:lpstr>
      <vt:lpstr>THANKYOU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sahil.adm@mietjammu.in</dc:creator>
  <cp:lastModifiedBy>Nishant Patyad</cp:lastModifiedBy>
  <cp:revision>295</cp:revision>
  <dcterms:created xsi:type="dcterms:W3CDTF">2020-08-09T07:27:56Z</dcterms:created>
  <dcterms:modified xsi:type="dcterms:W3CDTF">2025-08-07T11:16:16Z</dcterms:modified>
</cp:coreProperties>
</file>