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69" r:id="rId6"/>
    <p:sldId id="257" r:id="rId7"/>
    <p:sldId id="270" r:id="rId8"/>
    <p:sldId id="271" r:id="rId9"/>
    <p:sldId id="256" r:id="rId10"/>
    <p:sldId id="258" r:id="rId11"/>
    <p:sldId id="261" r:id="rId12"/>
    <p:sldId id="259" r:id="rId13"/>
    <p:sldId id="260" r:id="rId14"/>
    <p:sldId id="263" r:id="rId15"/>
    <p:sldId id="264" r:id="rId16"/>
    <p:sldId id="265" r:id="rId17"/>
    <p:sldId id="266" r:id="rId18"/>
    <p:sldId id="267" r:id="rId19"/>
    <p:sldId id="268" r:id="rId20"/>
    <p:sldId id="272" r:id="rId21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/>
  <p:extLst>
    <p:ext uri="smNativeData">
      <pr:smAppRevision xmlns:pr="smNativeData" dt="1593687101" val="976" rev64="64" revOS="3"/>
      <pr:smFileRevision xmlns:pr="smNativeData" dt="1593687101" val="0"/>
      <pr:guideOptions xmlns:pr="smNativeData" dt="159368710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>
      <p:cViewPr varScale="1">
        <p:scale>
          <a:sx n="59" d="100"/>
          <a:sy n="59" d="100"/>
        </p:scale>
        <p:origin x="375" y="213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Grid="0">
      <p:cViewPr>
        <p:scale>
          <a:sx n="59" d="100"/>
          <a:sy n="59" d="100"/>
        </p:scale>
        <p:origin x="375" y="213"/>
      </p:cViewPr>
    </p:cSldViewPr>
  </p:notesViewPr>
  <p:gridSpacing cx="76200" cy="762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Pbz9X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0ALa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CQAA6AYAAKBBAACYFQAAEAAAACYAAAAIAAAAgYAAAAAAAAA=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en-us" sz="6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val="SMDATA_13_Pbz9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CQAAKRYAAKBBAABYIAAAEAAAACYAAAAIAAAAAYAAAAAAAAA=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n-us" sz="2400"/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64E5F20-6EDB-1BA9-95F6-98FC11B863CD}" type="datetime1">
              <a:t>5/29/2020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s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4841363-2DA9-D1E5-E73C-DBB05D72118E}" type="slidenum"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val="SMDATA_13_Pbz9Xh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50CFA23-6DF8-590C-B6B4-9B59B4FA40CE}" type="datetime1">
              <a:t>5/29/2020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DE2E1F6-B8E0-B717-AE5A-4E42AF14581B}" type="slidenum"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sNQAAPwIAANhFAAAAJgAAEAAAACYAAAAIAAAAAwAAAAAAAAA=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val="SMDATA_13_Pbz9Xh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Lw0AAAAJgAAEAAAACYAAAAIAAAAAwAAAAAAAAA=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A98999B-D5E7-CD6F-A920-233AD76E5F76}" type="datetime1">
              <a:t>5/29/2020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0615948-069D-34AF-D3D9-F0FA179725A5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Pbz9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3fdw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8FF77F0-BEE5-AA81-AB47-48D439095D1D}" type="datetime1">
              <a:t>5/29/2020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ACDD019-57F7-9826-B975-A1739E3B4FF4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Pbz9X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50cy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BQAAhQoAAM5FAAARHAAAEAAAACYAAAAIAAAAgYAAAAAAAAA=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6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Pbz9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k1bX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BQAAPBwAAM5FAAB2JQAAEAAAACYAAAAIAAAAAYAAAAAAAAA=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8C8C8C"/>
                </a:solidFill>
              </a:defRPr>
            </a:lvl1pPr>
            <a:lvl2pPr marL="457200" indent="0">
              <a:buNone/>
              <a:defRPr lang="en-us" sz="2000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Rldm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954610D-43F4-0197-BAEC-B5C22FA24CE0}" type="datetime1">
              <a:t>5/29/2020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581B8A7-E988-D44E-C639-1F1BF677304A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LCaw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Pbz9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AglAAAAJgAAEAAAACYAAAAIAAAAAQAAAAAAAAA=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val="SMDATA_13_Pbz9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OwsAANhFAAAAJgAAEAAAACYAAAAIAAAAAQAAAAAAAAA=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BxkA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637E60F-41DB-6210-958F-B745A8C163E2}" type="datetime1">
              <a:t>5/29/2020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B4170C3-8D86-1486-C8F9-7BD33EB73E2E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PwIAANtFAABnCgAAEAAAACYAAAAIAAAAAQAAAAAAAAA=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Pbz9X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WAoAAOUkAABpDwAAEAAAACYAAAAIAAAAgYAAAAAAAAA=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val="SMDATA_13_Pbz9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aQ8AAOUkAAAUJgAAEAAAACYAAAAIAAAAAQAAAAAAAAA=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val="SMDATA_13_Pbz9X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WAoAANtFAABpDwAAEAAAACYAAAAIAAAAgYAAAAAAAAA=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val="SMDATA_13_Pbz9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aQ8AANtFAAAUJgAAEAAAACYAAAAIAAAAAQAAAAAAAAA=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0AF2E14-5AED-FAD8-A317-AC8D605955F9}" type="datetime1">
              <a:t>5/29/2020</a:t>
            </a:fld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CCC855E-10C1-9973-8F74-E626CB3A79B3}" type="slidenum"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42209A7-E9E9-77FF-A79A-1FAA47D4514A}" type="datetime1">
              <a:t>5/29/2020</a:t>
            </a:fld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84E6C4D-03E5-1B9A-ABF6-F5CF22B85DA0}" type="slidenum"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6E358032-7C83-6076-CD8D-8A23CEC33BDF}" type="datetime1">
              <a:t>5/29/2020</a:t>
            </a:fld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10E0DFC-B29C-5BFB-D2B6-44AE43F82411}" type="slidenum"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Pbz9X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0AIAAFsdAACoDAAAEAAAACYAAAAIAAAAgYAAAAAAAAA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Pbz9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jHwAAEwYAANtFAAAOJAAAEAAAACYAAAAIAAAAAYAAAAAAAAA=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  <a:lvl6pPr>
              <a:defRPr lang="en-us" sz="2000"/>
            </a:lvl6pPr>
            <a:lvl7pPr>
              <a:defRPr lang="en-us" sz="2000"/>
            </a:lvl7pPr>
            <a:lvl8pPr>
              <a:defRPr lang="en-us" sz="2000"/>
            </a:lvl8pPr>
            <a:lvl9pPr>
              <a:defRPr lang="en-us" sz="2000"/>
            </a:lvl9pPr>
          </a:lstStyle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3_Pbz9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qAwAAFsdAAAbJAAAEAAAACYAAAAIAAAAAYAAAAAAAAA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14769C7-89AC-129F-E2FF-7FCA27B1142A}" type="datetime1">
              <a:t>5/29/2020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1BDB29-67D7-4E2D-99A3-917895ED6FC4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Pbz9X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0AIAAFsdAACoDAAAEAAAACYAAAAIAAAAgYAAAAAAAAA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val="SMDATA_13_Pbz9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jHwAAEwYAANtFAAAOJAAAEAAAACYAAAAIAAAAAYAAAAAAAAA=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n-us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>
              <a:defRPr lang="en-us"/>
            </a:pP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3_Pbz9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qAwAAFsdAAAbJAAAEAAAACYAAAAIAAAAAYAAAAAAAAA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B9A881C-52D6-CF7E-9822-A42BC66C6EF1}" type="datetime1">
              <a:t>5/29/2020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0EB1F0C-42ED-BEE9-A353-B4BC511D55E1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0AY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CYAAAAIAAAAvy8AAAAAAAA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Pbz9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k2Nz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CYAAAAIAAAAPy8AAAAAAAA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A0MD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CYAAAAIAAAAv48AAAAAAAA=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4BD0FA91-DFA6-850C-E868-2959B4261E7C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90IE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CYAAAAIAAAAv48AAAAAAAA=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r+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v48AAAAAAAA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725C944A-049F-0962-D1E4-F237DAAA27A7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spc="0" baseline="0">
          <a:solidFill>
            <a:schemeClr val="tx1"/>
          </a:solidFill>
          <a:effectLst/>
          <a:latin typeface="Calibri Light" pitchFamily="0" charset="0"/>
          <a:ea typeface="Calibri Light" pitchFamily="0" charset="0"/>
          <a:cs typeface="Calibri Light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>
            <a:extLst>
              <a:ext uri="smNativeData">
                <pr:smNativeData xmlns:pr="smNativeData" val="SMDATA_13_Pbz9Xh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H9/fwDn5uYDzMzMAMDA/wB/f38AAAAAAAAAAAAAAAAAAAAAAAAAAAAhAAAAGAAAABQAAABIAgAAOwYAAE9IAACLHwAAACAAACYAAAAIAAAA//////////8="/>
              </a:ext>
            </a:extLst>
          </p:cNvSpPr>
          <p:nvPr/>
        </p:nvSpPr>
        <p:spPr>
          <a:xfrm>
            <a:off x="370840" y="1012825"/>
            <a:ext cx="11383645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en-us" sz="4400" b="1"/>
              <a:t>Walmart Demand forecasting</a:t>
            </a:r>
            <a:endParaRPr lang="en-us" sz="4400" b="1"/>
          </a:p>
          <a:p>
            <a:pPr algn="ctr">
              <a:defRPr lang="en-us"/>
            </a:pPr>
            <a:r>
              <a:rPr lang="en-us" sz="4400" b="1"/>
              <a:t> @</a:t>
            </a:r>
            <a:endParaRPr lang="en-us" sz="4400" b="1"/>
          </a:p>
          <a:p>
            <a:pPr algn="ctr">
              <a:defRPr lang="en-us"/>
            </a:pPr>
            <a:r>
              <a:rPr lang="en-us" sz="4400" b="1"/>
              <a:t>EDA</a:t>
            </a:r>
            <a:endParaRPr lang="en-us" sz="4400" b="1"/>
          </a:p>
          <a:p>
            <a:pPr algn="ctr">
              <a:defRPr lang="en-us"/>
            </a:pPr>
            <a:endParaRPr lang="en-us" sz="4400"/>
          </a:p>
          <a:p>
            <a:pPr algn="ctr">
              <a:defRPr lang="en-us"/>
            </a:pPr>
            <a:endParaRPr lang="en-us" sz="4400"/>
          </a:p>
          <a:p>
            <a:pPr algn="ctr">
              <a:defRPr lang="en-us"/>
            </a:pPr>
            <a:endParaRPr lang="en-us" sz="4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3AgAADgQAACdDAAA1DAAAEAAAACYAAAAIAAAAAQAAAAAAAAA="/>
              </a:ext>
            </a:extLst>
          </p:cNvSpPr>
          <p:nvPr>
            <p:ph type="title"/>
          </p:nvPr>
        </p:nvSpPr>
        <p:spPr>
          <a:xfrm>
            <a:off x="400685" y="659130"/>
            <a:ext cx="10515600" cy="1325245"/>
          </a:xfrm>
        </p:spPr>
        <p:txBody>
          <a:bodyPr/>
          <a:lstStyle/>
          <a:p>
            <a:pPr>
              <a:defRPr lang="en-us"/>
            </a:pPr>
            <a:r>
              <a:t>Rare Values in Categorical variables </a:t>
            </a:r>
          </a:p>
        </p:txBody>
      </p:sp>
      <p:sp>
        <p:nvSpPr>
          <p:cNvPr id="3" name="TextBox 3"/>
          <p:cNvSpPr>
            <a:extLst>
              <a:ext uri="smNativeData">
                <pr:smNativeData xmlns:pr="smNativeData" val="SMDATA_13_Pbz9Xh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qAwAANQ0AAC4wAABLFgAAECAAACYAAAAIAAAA//////////8="/>
              </a:ext>
            </a:extLst>
          </p:cNvSpPr>
          <p:nvPr/>
        </p:nvSpPr>
        <p:spPr>
          <a:xfrm>
            <a:off x="636270" y="2146935"/>
            <a:ext cx="7195820" cy="1477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</a:p>
          <a:p>
            <a:pPr>
              <a:defRPr lang="en-us"/>
            </a:pPr>
            <a:r>
              <a:t>1 Replace the rare level by most frequent level</a:t>
            </a:r>
          </a:p>
          <a:p>
            <a:pPr>
              <a:defRPr lang="en-us"/>
            </a:pPr>
            <a:r>
              <a:t>2 Grouping the observations that show rare labels into unique category </a:t>
            </a:r>
          </a:p>
          <a:p>
            <a:pPr>
              <a:defRPr lang="en-us"/>
            </a:pPr>
          </a:p>
          <a:p>
            <a:pPr>
              <a:defRPr lang="en-us"/>
            </a:pPr>
          </a:p>
        </p:txBody>
      </p:sp>
      <p:sp>
        <p:nvSpPr>
          <p:cNvPr id="4" name="TextBox 4"/>
          <p:cNvSpPr>
            <a:extLst>
              <a:ext uri="smNativeData">
                <pr:smNativeData xmlns:pr="smNativeData" val="SMDATA_13_Pbz9Xh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qAwAAWxcAAC4wAADaIwAAECAAACYAAAAIAAAA//////////8="/>
              </a:ext>
            </a:extLst>
          </p:cNvSpPr>
          <p:nvPr/>
        </p:nvSpPr>
        <p:spPr>
          <a:xfrm>
            <a:off x="636270" y="3796665"/>
            <a:ext cx="7195820" cy="2031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t>Decision Points</a:t>
            </a:r>
          </a:p>
          <a:p>
            <a:pPr>
              <a:defRPr lang="en-us"/>
            </a:pPr>
          </a:p>
          <a:p>
            <a:pPr>
              <a:defRPr lang="en-us"/>
            </a:pPr>
            <a:r>
              <a:t>1 One Category</a:t>
            </a:r>
          </a:p>
          <a:p>
            <a:pPr>
              <a:defRPr lang="en-us"/>
            </a:pPr>
            <a:r>
              <a:t>2 High cardinality</a:t>
            </a:r>
          </a:p>
          <a:p>
            <a:pPr>
              <a:defRPr lang="en-us"/>
            </a:pPr>
            <a:r>
              <a:t>3 Low Cardinality</a:t>
            </a:r>
          </a:p>
          <a:p>
            <a:pPr>
              <a:defRPr lang="en-us"/>
            </a:pPr>
          </a:p>
          <a:p>
            <a:pPr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0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Engineering level in categorical variables </a:t>
            </a:r>
          </a:p>
        </p:txBody>
      </p:sp>
      <p:sp>
        <p:nvSpPr>
          <p:cNvPr id="3" name="TextBox 3"/>
          <p:cNvSpPr>
            <a:extLst>
              <a:ext uri="smNativeData">
                <pr:smNativeData xmlns:pr="smNativeData" val="SMDATA_13_Pbz9Xh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qAwAANQ0AAJYhAAAKKQAAECAAACYAAAAIAAAA//////////8="/>
              </a:ext>
            </a:extLst>
          </p:cNvSpPr>
          <p:nvPr/>
        </p:nvSpPr>
        <p:spPr>
          <a:xfrm>
            <a:off x="636270" y="2146935"/>
            <a:ext cx="4823460" cy="4524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</a:p>
          <a:p>
            <a:pPr>
              <a:defRPr lang="en-us"/>
            </a:pPr>
            <a:r>
              <a:t>1 One hot Encoding</a:t>
            </a:r>
          </a:p>
          <a:p>
            <a:pPr>
              <a:defRPr lang="en-us"/>
            </a:pPr>
          </a:p>
          <a:p>
            <a:pPr>
              <a:defRPr lang="en-us"/>
            </a:pPr>
            <a:r>
              <a:t>2 One hot Encoding with many levels</a:t>
            </a:r>
          </a:p>
          <a:p>
            <a:pPr>
              <a:defRPr lang="en-us"/>
            </a:pPr>
          </a:p>
          <a:p>
            <a:pPr>
              <a:defRPr lang="en-us"/>
            </a:pPr>
            <a:r>
              <a:t>3 Ordinal  Number coding</a:t>
            </a:r>
          </a:p>
          <a:p>
            <a:pPr>
              <a:defRPr lang="en-us"/>
            </a:pPr>
          </a:p>
          <a:p>
            <a:pPr>
              <a:defRPr lang="en-us"/>
            </a:pPr>
            <a:r>
              <a:t>4 count of frequency encoding</a:t>
            </a:r>
          </a:p>
          <a:p>
            <a:pPr>
              <a:defRPr lang="en-us"/>
            </a:pPr>
          </a:p>
          <a:p>
            <a:pPr>
              <a:defRPr lang="en-us"/>
            </a:pPr>
            <a:r>
              <a:t>5 Target guided ordinal encoding</a:t>
            </a:r>
          </a:p>
          <a:p>
            <a:pPr>
              <a:defRPr lang="en-us"/>
            </a:pPr>
          </a:p>
          <a:p>
            <a:pPr>
              <a:defRPr lang="en-us"/>
            </a:pPr>
            <a:r>
              <a:t>6 Mean encoding</a:t>
            </a:r>
          </a:p>
          <a:p>
            <a:pPr>
              <a:defRPr lang="en-us"/>
            </a:pPr>
          </a:p>
          <a:p>
            <a:pPr>
              <a:defRPr lang="en-us"/>
            </a:pPr>
            <a:r>
              <a:t>7 WOE</a:t>
            </a:r>
          </a:p>
          <a:p>
            <a:pPr>
              <a:defRPr lang="en-us"/>
            </a:pPr>
          </a:p>
          <a:p>
            <a:pPr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3AgAADgQAACdDAAA1DAAAEAAAACYAAAAIAAAAAQAAAAAAAAA="/>
              </a:ext>
            </a:extLst>
          </p:cNvSpPr>
          <p:nvPr>
            <p:ph type="title"/>
          </p:nvPr>
        </p:nvSpPr>
        <p:spPr>
          <a:xfrm>
            <a:off x="400685" y="659130"/>
            <a:ext cx="10515600" cy="1325245"/>
          </a:xfrm>
        </p:spPr>
        <p:txBody>
          <a:bodyPr/>
          <a:lstStyle/>
          <a:p>
            <a:pPr>
              <a:defRPr lang="en-us"/>
            </a:pPr>
            <a:r>
              <a:t>Feature Engineering/Transformation </a:t>
            </a:r>
          </a:p>
        </p:txBody>
      </p:sp>
      <p:sp>
        <p:nvSpPr>
          <p:cNvPr id="3" name="TextBox 3"/>
          <p:cNvSpPr>
            <a:extLst>
              <a:ext uri="smNativeData">
                <pr:smNativeData xmlns:pr="smNativeData" val="SMDATA_13_Pbz9Xh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VAJs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jBQAAAQwAAGcxAACdHQAAECAAACYAAAAIAAAA//////////8="/>
              </a:ext>
            </a:extLst>
          </p:cNvSpPr>
          <p:nvPr/>
        </p:nvSpPr>
        <p:spPr>
          <a:xfrm>
            <a:off x="835025" y="1951355"/>
            <a:ext cx="7195820" cy="28625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t>Mixed Variables</a:t>
            </a:r>
          </a:p>
          <a:p>
            <a:pPr marL="285750" indent="-285750">
              <a:buFont typeface="Arial" pitchFamily="2" charset="0"/>
              <a:buChar char="•"/>
              <a:defRPr lang="en-us"/>
            </a:pP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t>Dates</a:t>
            </a:r>
          </a:p>
          <a:p>
            <a:pPr marL="285750" indent="-285750">
              <a:buFont typeface="Arial" pitchFamily="2" charset="0"/>
              <a:buChar char="•"/>
              <a:defRPr lang="en-us"/>
            </a:pP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t>Numeric Variables</a:t>
            </a:r>
          </a:p>
          <a:p>
            <a:pPr marL="285750" indent="-285750">
              <a:buFont typeface="Arial" pitchFamily="2" charset="0"/>
              <a:buChar char="•"/>
              <a:defRPr lang="en-us"/>
            </a:pP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t>Categorical Variables </a:t>
            </a:r>
          </a:p>
          <a:p>
            <a:pPr marL="285750" indent="-285750">
              <a:buFont typeface="Arial" pitchFamily="2" charset="0"/>
              <a:buChar char="•"/>
              <a:defRPr lang="en-us"/>
            </a:pPr>
          </a:p>
          <a:p>
            <a:pPr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gS6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Feature Scaling</a:t>
            </a:r>
          </a:p>
        </p:txBody>
      </p:sp>
      <p:sp>
        <p:nvSpPr>
          <p:cNvPr id="3" name="TextBox 3"/>
          <p:cNvSpPr>
            <a:extLst>
              <a:ext uri="smNativeData">
                <pr:smNativeData xmlns:pr="smNativeData" val="SMDATA_13_Pbz9Xh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+fBXI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fBQAA4QwAAC4wAABEFAAAECAAACYAAAAIAAAA//////////8="/>
              </a:ext>
            </a:extLst>
          </p:cNvSpPr>
          <p:nvPr/>
        </p:nvSpPr>
        <p:spPr>
          <a:xfrm>
            <a:off x="954405" y="2093595"/>
            <a:ext cx="6877685" cy="12007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>
              <a:buFont typeface="Arial" pitchFamily="2" charset="0"/>
              <a:buChar char="•"/>
              <a:defRPr lang="en-us"/>
            </a:pPr>
            <a:r>
              <a:t>Min Max Scaling</a:t>
            </a: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t>Box cox Transformation</a:t>
            </a:r>
          </a:p>
          <a:p>
            <a:pPr>
              <a:defRPr lang="en-us"/>
            </a:pPr>
          </a:p>
          <a:p>
            <a:pPr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Discretization</a:t>
            </a:r>
          </a:p>
        </p:txBody>
      </p:sp>
      <p:sp>
        <p:nvSpPr>
          <p:cNvPr id="3" name="TextBox 3"/>
          <p:cNvSpPr>
            <a:extLst>
              <a:ext uri="smNativeData">
                <pr:smNativeData xmlns:pr="smNativeData" val="SMDATA_13_Pbz9Xh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tAwAAcw0AAEA4AADyGQAAECAAACYAAAAIAAAA//////////8="/>
              </a:ext>
            </a:extLst>
          </p:cNvSpPr>
          <p:nvPr/>
        </p:nvSpPr>
        <p:spPr>
          <a:xfrm>
            <a:off x="556895" y="2186305"/>
            <a:ext cx="8587105" cy="2031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>
              <a:buFont typeface="Arial" pitchFamily="2" charset="0"/>
              <a:buChar char="•"/>
              <a:defRPr lang="en-us"/>
            </a:pPr>
            <a:r>
              <a:t>Equal frequency </a:t>
            </a:r>
          </a:p>
          <a:p>
            <a:pPr marL="285750" indent="-285750">
              <a:buFont typeface="Arial" pitchFamily="2" charset="0"/>
              <a:buChar char="•"/>
              <a:defRPr lang="en-us"/>
            </a:pP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t>Equal width </a:t>
            </a:r>
          </a:p>
          <a:p>
            <a:pPr marL="285750" indent="-285750">
              <a:buFont typeface="Arial" pitchFamily="2" charset="0"/>
              <a:buChar char="•"/>
              <a:defRPr lang="en-us"/>
            </a:pP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t>Domain knowledge</a:t>
            </a:r>
          </a:p>
          <a:p>
            <a:pPr marL="285750" indent="-285750">
              <a:buFont typeface="Arial" pitchFamily="2" charset="0"/>
              <a:buChar char="•"/>
              <a:defRPr lang="en-us"/>
            </a:pP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t>Decision tress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EDA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Pbz9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defRPr lang="en-us"/>
            </a:pPr>
            <a:r>
              <a:rPr lang="en-us" sz="1800"/>
              <a:t>Pair plot</a:t>
            </a:r>
            <a:endParaRPr lang="en-us" sz="1800"/>
          </a:p>
          <a:p>
            <a:pPr marL="285750" indent="-285750">
              <a:defRPr lang="en-us"/>
            </a:pPr>
            <a:endParaRPr lang="en-us" sz="1800"/>
          </a:p>
          <a:p>
            <a:pPr marL="285750" indent="-285750">
              <a:defRPr lang="en-us"/>
            </a:pPr>
            <a:r>
              <a:rPr lang="en-us" sz="1800"/>
              <a:t>Line Plot</a:t>
            </a:r>
            <a:endParaRPr lang="en-us" sz="1800"/>
          </a:p>
          <a:p>
            <a:pPr marL="285750" indent="-285750">
              <a:defRPr lang="en-us"/>
            </a:pPr>
            <a:endParaRPr lang="en-us" sz="1800"/>
          </a:p>
          <a:p>
            <a:pPr marL="285750" indent="-285750">
              <a:defRPr lang="en-us"/>
            </a:pPr>
            <a:r>
              <a:rPr lang="en-us" sz="1800"/>
              <a:t>Correlation 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ata Visualization – How to Pick the Right Chart Type?"/>
          <p:cNvPicPr>
            <a:picLocks noChangeAspect="1"/>
            <a:extLst>
              <a:ext uri="smNativeData">
                <pr:smNativeData xmlns:pr="smNativeData" val="SMDATA_15_Pbz9X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cQFFg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gQMAAAAAAAAcRg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69595" y="0"/>
            <a:ext cx="10827385" cy="685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BnAQAAwQEAAORIAADOBQAAEAAAACYAAAAIAAAAASAAAAAAAAA="/>
              </a:ext>
            </a:extLst>
          </p:cNvSpPr>
          <p:nvPr>
            <p:ph type="title"/>
          </p:nvPr>
        </p:nvSpPr>
        <p:spPr>
          <a:xfrm>
            <a:off x="227965" y="285115"/>
            <a:ext cx="11621135" cy="65849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en-us" sz="3960"/>
            </a:pPr>
            <a:r>
              <a:t>Convo Framework to translate Business context into analytics problem</a:t>
            </a:r>
          </a:p>
        </p:txBody>
      </p:sp>
      <p:sp>
        <p:nvSpPr>
          <p:cNvPr id="3" name="TextBox 4"/>
          <p:cNvSpPr>
            <a:extLst>
              <a:ext uri="smNativeData">
                <pr:smNativeData xmlns:pr="smNativeData" val="SMDATA_13_Pbz9XhMAAAAlAAAAZAAAAE0AAAAAIAEAAOYAAAAgAQAA5g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VOAAAMAAAAEAAAAAAAAAAAAAAAAAAAAAAAAAAeAAAAaAAAAAAAAAAAAAAAAAAAAAAAAAAAAAAAECcAABAnAAAAAAAAAAAAAAAAAAAAAAAAAAAAAAAAAAAAAAAAAAAAABQAAAAAAAAAwMD/AAAAAABkAAAAMgAAAAAAAABkAAAAAAAAAH9/fwAKAAAAHwAAAFQAAABEcsQF////AQAAAAAAAAAAAAAAAAAAAAAAAAAAAAAAAAAAAAAAAAAAAAAAAH9/fwDn5uYDzMzMAMDA/wB/f38AAAAAAAAAAAAAAAAAAAAAAAAAAAAhAAAAGAAAABQAAADvAgAAqgYAAIRGAADkCwAAECAAACYAAAAIAAAA//////////8="/>
              </a:ext>
            </a:extLst>
          </p:cNvSpPr>
          <p:nvPr/>
        </p:nvSpPr>
        <p:spPr>
          <a:xfrm>
            <a:off x="476885" y="1083310"/>
            <a:ext cx="10986135" cy="8496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2880" tIns="146050" rIns="182880" bIns="146050" numCol="1" spcCol="215900" anchor="t"/>
          <a:lstStyle/>
          <a:p>
            <a:pPr algn="ctr">
              <a:lnSpc>
                <a:spcPct val="90000"/>
              </a:lnSpc>
              <a:defRPr lang="en-us"/>
            </a:pPr>
            <a:r>
              <a:rPr lang="en-us" sz="2000">
                <a:solidFill>
                  <a:srgbClr val="0070C0"/>
                </a:solidFill>
              </a:rPr>
              <a:t>CoNVO Framework focuses on understanding the business requirement in more detail. </a:t>
            </a:r>
            <a:endParaRPr lang="en-us" sz="200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  <a:defRPr lang="en-us"/>
            </a:pPr>
            <a:r>
              <a:rPr lang="en-us" sz="2000">
                <a:solidFill>
                  <a:srgbClr val="0070C0"/>
                </a:solidFill>
              </a:rPr>
              <a:t>Four components define the CONVO framework – Context, Need, Vision and Outcome.</a:t>
            </a:r>
            <a:r>
              <a:rPr lang="en-us" sz="2000"/>
              <a:t> </a:t>
            </a:r>
            <a:endParaRPr lang="en-us" sz="2000"/>
          </a:p>
        </p:txBody>
      </p:sp>
      <p:sp>
        <p:nvSpPr>
          <p:cNvPr id="4" name="Chevron 40"/>
          <p:cNvSpPr>
            <a:extLst>
              <a:ext uri="smNativeData">
                <pr:smNativeData xmlns:pr="smNativeData" val="SMDATA_13_Pbz9XhMAAAAlAAAA2wAAAA0AAAAAkAAAAAAAAACQAAAAAAAAAAAAAAABAAAAAAAAAAEAAABQAAAAHMPvDYbv6D8AAAAAAADgPwAAAAAAAOA/AAAAAAAA4D8AAAAAAADgPwAAAAAAAOA/AAAAAAAA4D8AAAAAAADgPwAAAAAAAOA/AAAAAAAA4D8CAAAAjAAAAAEAAAAAAAAANkyKAP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wEAAAMAAAAEAAAAAAAAAAAAAAAAAAAAAAAAAAeAAAAaAAAAAAAAAAAAAAAAAAAAAAAAAAAAAAAECcAABAnAAAAAAAAAAAAAAAAAAAAAAAAAAAAAAAAAAAAAAAAAAAAABQAAAAAAAAAwMD/AAAAAABkAAAAMgAAAAAAAABkAAAAAAAAAH9/fwAKAAAAHwAAAFQAAAA2TIoA////AQAAAAAAAAAAAAAAAAAAAAAAAAAAAAAAAAAAAAAAAAAAMlWRAH9/fwDn5uYDzMzMAMDA/wB/f38AAAAAAAAAAAAAAAAAAAAAAAAAAAAhAAAAGAAAABQAAAC6CQAA8A8AAIAWAACUFQAAEAAAACYAAAAIAAAA//////////8="/>
              </a:ext>
            </a:extLst>
          </p:cNvSpPr>
          <p:nvPr/>
        </p:nvSpPr>
        <p:spPr>
          <a:xfrm>
            <a:off x="1581150" y="2590800"/>
            <a:ext cx="2076450" cy="916940"/>
          </a:xfrm>
          <a:prstGeom prst="chevron">
            <a:avLst>
              <a:gd name="adj" fmla="val 49992"/>
            </a:avLst>
          </a:prstGeom>
          <a:solidFill>
            <a:srgbClr val="364C8A"/>
          </a:solidFill>
          <a:ln>
            <a:noFill/>
          </a:ln>
          <a:effectLst/>
        </p:spPr>
        <p:txBody>
          <a:bodyPr vert="horz" wrap="square" lIns="91440" tIns="0" rIns="91440" bIns="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1400" b="1">
                <a:solidFill>
                  <a:schemeClr val="bg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CONTEXT</a:t>
            </a:r>
            <a:endParaRPr lang="en-in" sz="1400" b="1">
              <a:solidFill>
                <a:schemeClr val="bg1"/>
              </a:solidFill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5" name="Chevron 40"/>
          <p:cNvSpPr>
            <a:extLst>
              <a:ext uri="smNativeData">
                <pr:smNativeData xmlns:pr="smNativeData" val="SMDATA_13_Pbz9XhMAAAAlAAAA2wAAAA0AAAAAkAAAAAAAAACQAAAAAAAAAAAAAAABAAAAAAAAAAEAAABQAAAAHMPvDYbv6D8AAAAAAADgPwAAAAAAAOA/AAAAAAAA4D8AAAAAAADgPwAAAAAAAOA/AAAAAAAA4D8AAAAAAADgPwAAAAAAAOA/AAAAAAAA4D8CAAAAjAAAAAEAAAAAAAAAdnJyAP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2cnIA////AQAAAAAAAAAAAAAAAAAAAAAAAAAAAAAAAAAAAAAAAAAAMlWRAH9/fwDn5uYDzMzMAMDA/wB/f38AAAAAAAAAAAAAAAAAAAAAAAAAAAAhAAAAGAAAABQAAAAoFAAA8A8AAO4gAACUFQAAEAAAACYAAAAIAAAA//////////8="/>
              </a:ext>
            </a:extLst>
          </p:cNvSpPr>
          <p:nvPr/>
        </p:nvSpPr>
        <p:spPr>
          <a:xfrm>
            <a:off x="3276600" y="2590800"/>
            <a:ext cx="2076450" cy="916940"/>
          </a:xfrm>
          <a:prstGeom prst="chevron">
            <a:avLst>
              <a:gd name="adj" fmla="val 49992"/>
            </a:avLst>
          </a:prstGeom>
          <a:solidFill>
            <a:srgbClr val="767272"/>
          </a:solidFill>
          <a:ln>
            <a:noFill/>
          </a:ln>
          <a:effectLst/>
        </p:spPr>
        <p:txBody>
          <a:bodyPr vert="horz" wrap="square" lIns="91440" tIns="0" rIns="91440" bIns="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1400" b="1">
                <a:solidFill>
                  <a:schemeClr val="bg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NEED</a:t>
            </a:r>
            <a:endParaRPr lang="en-in" sz="1400" b="1">
              <a:solidFill>
                <a:schemeClr val="bg1"/>
              </a:solidFill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6" name="Chevron 40"/>
          <p:cNvSpPr>
            <a:extLst>
              <a:ext uri="smNativeData">
                <pr:smNativeData xmlns:pr="smNativeData" val="SMDATA_13_Pbz9XhMAAAAlAAAA2wAAAA0AAAAAkAAAAAAAAACQAAAAAAAAAAAAAAABAAAAAAAAAAEAAABQAAAAHMPvDYbv6D8AAAAAAADgPwAAAAAAAOA/AAAAAAAA4D8AAAAAAADgPwAAAAAAAOA/AAAAAAAA4D8AAAAAAADgPwAAAAAAAOA/AAAAAAAA4D8CAAAAjAAAAAEAAAAAAAAAr6urAP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vq6sA////AQAAAAAAAAAAAAAAAAAAAAAAAAAAAAAAAAAAAAAAAAAAMlWRAH9/fwDn5uYDzMzMAMDA/wB/f38AAAAAAAAAAAAAAAAAAAAAAAAAAAAhAAAAGAAAABQAAAB4HgAA8A8AAD4rAACUFQAAEAAAACYAAAAIAAAA//////////8="/>
              </a:ext>
            </a:extLst>
          </p:cNvSpPr>
          <p:nvPr/>
        </p:nvSpPr>
        <p:spPr>
          <a:xfrm>
            <a:off x="4953000" y="2590800"/>
            <a:ext cx="2076450" cy="916940"/>
          </a:xfrm>
          <a:prstGeom prst="chevron">
            <a:avLst>
              <a:gd name="adj" fmla="val 49992"/>
            </a:avLst>
          </a:prstGeom>
          <a:solidFill>
            <a:srgbClr val="AFABAB"/>
          </a:solidFill>
          <a:ln>
            <a:noFill/>
          </a:ln>
          <a:effectLst/>
        </p:spPr>
        <p:txBody>
          <a:bodyPr vert="horz" wrap="square" lIns="91440" tIns="0" rIns="91440" bIns="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1400" b="1">
                <a:solidFill>
                  <a:schemeClr val="bg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VISION</a:t>
            </a:r>
            <a:endParaRPr lang="en-in" sz="1400" b="1">
              <a:solidFill>
                <a:schemeClr val="bg1"/>
              </a:solidFill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7" name="Chevron 40"/>
          <p:cNvSpPr>
            <a:extLst>
              <a:ext uri="smNativeData">
                <pr:smNativeData xmlns:pr="smNativeData" val="SMDATA_13_Pbz9XhMAAAAlAAAA2wAAAA0AAAAAkAAAAAAAAACQAAAAAAAAAAAAAAABAAAAAAAAAAEAAABQAAAAHMPvDYbv6D8AAAAAAADgPwAAAAAAAOA/AAAAAAAA4D8AAAAAAADgPwAAAAAAAOA/AAAAAAAA4D8AAAAAAADgPwAAAAAAAOA/AAAAAAAA4D8CAAAAjAAAAAEAAAAAAAAA0M7OAP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Qzs4A////AQAAAAAAAAAAAAAAAAAAAAAAAAAAAAAAAAAAAAAAAAAAMlWRAH9/fwDn5uYDzMzMAMDA/wB/f38AAAAAAAAAAAAAAAAAAAAAAAAAAAAhAAAAGAAAABQAAADIKAAA8A8AAI41AACUFQAAEAAAACYAAAAIAAAA//////////8="/>
              </a:ext>
            </a:extLst>
          </p:cNvSpPr>
          <p:nvPr/>
        </p:nvSpPr>
        <p:spPr>
          <a:xfrm>
            <a:off x="6629400" y="2590800"/>
            <a:ext cx="2076450" cy="916940"/>
          </a:xfrm>
          <a:prstGeom prst="chevron">
            <a:avLst>
              <a:gd name="adj" fmla="val 49992"/>
            </a:avLst>
          </a:prstGeom>
          <a:solidFill>
            <a:srgbClr val="D0CECE"/>
          </a:solidFill>
          <a:ln>
            <a:noFill/>
          </a:ln>
          <a:effectLst/>
        </p:spPr>
        <p:txBody>
          <a:bodyPr vert="horz" wrap="square" lIns="91440" tIns="0" rIns="91440" bIns="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1400" b="1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OUTCOME</a:t>
            </a:r>
            <a:endParaRPr lang="en-in" sz="1400" b="1">
              <a:solidFill>
                <a:schemeClr val="tx1"/>
              </a:solidFill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pic>
        <p:nvPicPr>
          <p:cNvPr id="8" name="Picture 6" descr="Image result for insight icon"/>
          <p:cNvPicPr>
            <a:picLocks noChangeAspect="1"/>
            <a:extLst>
              <a:ext uri="smNativeData">
                <pr:smNativeData xmlns:pr="smNativeData" val="SMDATA_15_Pbz9X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hzcAABwPAADTPgAAaB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9026525" y="2456180"/>
            <a:ext cx="1186180" cy="118618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Isosceles Triangle 10"/>
          <p:cNvSpPr>
            <a:extLst>
              <a:ext uri="smNativeData">
                <pr:smNativeData xmlns:pr="smNativeData" val="SMDATA_13_Pbz9XhMAAAAlAAAAagAAAA0AAAAAIAEAAOYAAAAgAQAA5gAAAAAAAAAAAAAAAAAAAAEAAABQAAAAAAAAAAAA4D8AAAAAAADgPwAAAAAAAOA/AAAAAAAA4D8AAAAAAADgPwAAAAAAAOA/AAAAAAAA4D8AAAAAAADgPwAAAAAAAOA/AAAAAAAA4D8CAAAAjAAAAAEAAAAAAAAApaWlAOVsGwAAAAAAAAAAAAAAAAAAAAAAAAAAAAAAAAAAAAAAZAAAAAEAAABAAAAAAAAAAGQAAAAOAQAAAAAAAAEAAAAyAAAA+HonAAAAAAAAAAAAAAAAAAAAAAAAAAAAAAAAAAAAAAAAAAAAAAAAAAAAAAAAAAAAAAAAAAAAAAAAAAAAFAAAADwAAAAAAAAAAAAAAO19MQ0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lpaUA5WwbAPh6JwAAAAAAAAAAAAAAAAAAAAAAAAAAAAAAAAAAAAAA7X0xBn9/fwDn5uYDzMzMAMDA/wB/f38AAAAAAAAAAAAAAAAAAAAAAAAAAAAhAAAAGAAAABQAAADYCQAAaBYAACgUAABQGQAAEAAAACYAAAAIAAAA//////////8="/>
              </a:ext>
            </a:extLst>
          </p:cNvSpPr>
          <p:nvPr/>
        </p:nvSpPr>
        <p:spPr>
          <a:xfrm rot="10800000">
            <a:off x="1600200" y="3642360"/>
            <a:ext cx="1676400" cy="472440"/>
          </a:xfrm>
          <a:prstGeom prst="triangle">
            <a:avLst>
              <a:gd name="adj" fmla="val 50000"/>
            </a:avLst>
          </a:prstGeom>
          <a:solidFill>
            <a:srgbClr val="A5A5A5"/>
          </a:solidFill>
          <a:ln>
            <a:noFill/>
          </a:ln>
          <a:effectLst/>
        </p:spPr>
        <p:txBody>
          <a:bodyPr vert="horz" wrap="square" lIns="182880" tIns="146050" rIns="182880" bIns="146050" numCol="1" spcCol="215900" anchor="t"/>
          <a:lstStyle/>
          <a:p>
            <a:pPr algn="ctr" defTabSz="93218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/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sz="2400"/>
          </a:p>
        </p:txBody>
      </p:sp>
      <p:sp>
        <p:nvSpPr>
          <p:cNvPr id="10" name="Isosceles Triangle 11"/>
          <p:cNvSpPr>
            <a:extLst>
              <a:ext uri="smNativeData">
                <pr:smNativeData xmlns:pr="smNativeData" val="SMDATA_13_Pbz9XhMAAAAlAAAAagAAAA0AAAAAIAEAAOYAAAAgAQAA5gAAAAAAAAAAAAAAAAAAAAEAAABQAAAAAAAAAAAA4D8AAAAAAADgPwAAAAAAAOA/AAAAAAAA4D8AAAAAAADgPwAAAAAAAOA/AAAAAAAA4D8AAAAAAADgPwAAAAAAAOA/AAAAAAAA4D8CAAAAjAAAAAEAAAAAAAAApaWlAOVsGwAAAAAAAAAAAAAAAAAAAAAAAAAAAAAAAAAAAAAAZAAAAAEAAABAAAAAAAAAAGQAAAAOAQAAAAAAAAEAAAAyAAAA+HonAAAAAAAAAAAAAAAAAAAAAAAAAAAAAAAAAAAAAAAAAAAAAAAAAAAAAAAAAAAAAAAAAAAAAAAAAAAAFAAAADwAAAAAAAAAAAAAAO19MQ0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lpaUA5WwbAPh6JwAAAAAAAAAAAAAAAAAAAAAAAAAAAAAAAAAAAAAA7X0xBn9/fwDn5uYDzMzMAMDA/wB/f38AAAAAAAAAAAAAAAAAAAAAAAAAAAAhAAAAGAAAABQAAABkFAAAaBYAALQeAABQGQAAEAAAACYAAAAIAAAA//////////8="/>
              </a:ext>
            </a:extLst>
          </p:cNvSpPr>
          <p:nvPr/>
        </p:nvSpPr>
        <p:spPr>
          <a:xfrm rot="10800000">
            <a:off x="3314700" y="3642360"/>
            <a:ext cx="1676400" cy="472440"/>
          </a:xfrm>
          <a:prstGeom prst="triangle">
            <a:avLst>
              <a:gd name="adj" fmla="val 50000"/>
            </a:avLst>
          </a:prstGeom>
          <a:solidFill>
            <a:srgbClr val="A5A5A5"/>
          </a:solidFill>
          <a:ln>
            <a:noFill/>
          </a:ln>
          <a:effectLst/>
        </p:spPr>
        <p:txBody>
          <a:bodyPr vert="horz" wrap="square" lIns="182880" tIns="146050" rIns="182880" bIns="146050" numCol="1" spcCol="215900" anchor="t"/>
          <a:lstStyle/>
          <a:p>
            <a:pPr algn="ctr" defTabSz="93218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/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sz="2400"/>
          </a:p>
        </p:txBody>
      </p:sp>
      <p:sp>
        <p:nvSpPr>
          <p:cNvPr id="11" name="Isosceles Triangle 12"/>
          <p:cNvSpPr>
            <a:extLst>
              <a:ext uri="smNativeData">
                <pr:smNativeData xmlns:pr="smNativeData" val="SMDATA_13_Pbz9XhMAAAAlAAAAagAAAA0AAAAAIAEAAOYAAAAgAQAA5gAAAAAAAAAAAAAAAAAAAAEAAABQAAAAAAAAAAAA4D8AAAAAAADgPwAAAAAAAOA/AAAAAAAA4D8AAAAAAADgPwAAAAAAAOA/AAAAAAAA4D8AAAAAAADgPwAAAAAAAOA/AAAAAAAA4D8CAAAAjAAAAAEAAAAAAAAApaWlAOVsGwAAAAAAAAAAAAAAAAAAAAAAAAAAAAAAAAAAAAAAZAAAAAEAAABAAAAAAAAAAGQAAAAOAQAAAAAAAAEAAAAyAAAA+HonAAAAAAAAAAAAAAAAAAAAAAAAAAAAAAAAAAAAAAAAAAAAAAAAAAAAAAAAAAAAAAAAAAAAAAAAAAAAFAAAADwAAAAAAAAAAAAAAO19MQ0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sACgAMAAAAEAAAAAAAAAAAAAAAAAAAAAAAAAAeAAAAaAAAAAAAAAAAAAAAAAAAAAAAAAAAAAAAECcAABAnAAAAAAAAAAAAAAAAAAAAAAAAAAAAAAAAAAAAAAAAAAAAABQAAAAAAAAAwMD/AAAAAABkAAAAMgAAAAAAAABkAAAAAAAAAH9/fwAKAAAAHwAAAFQAAAClpaUA5WwbAPh6JwAAAAAAAAAAAAAAAAAAAAAAAAAAAAAAAAAAAAAA7X0xBn9/fwDn5uYDzMzMAMDA/wB/f38AAAAAAAAAAAAAAAAAAAAAAAAAAAAhAAAAGAAAABQAAADwHgAAaBYAAEApAABQGQAAEAAAACYAAAAIAAAA//////////8="/>
              </a:ext>
            </a:extLst>
          </p:cNvSpPr>
          <p:nvPr/>
        </p:nvSpPr>
        <p:spPr>
          <a:xfrm rot="10800000">
            <a:off x="5029200" y="3642360"/>
            <a:ext cx="1676400" cy="472440"/>
          </a:xfrm>
          <a:prstGeom prst="triangle">
            <a:avLst>
              <a:gd name="adj" fmla="val 50000"/>
            </a:avLst>
          </a:prstGeom>
          <a:solidFill>
            <a:srgbClr val="A5A5A5"/>
          </a:solidFill>
          <a:ln>
            <a:noFill/>
          </a:ln>
          <a:effectLst/>
        </p:spPr>
        <p:txBody>
          <a:bodyPr vert="horz" wrap="square" lIns="182880" tIns="146050" rIns="182880" bIns="146050" numCol="1" spcCol="215900" anchor="t"/>
          <a:lstStyle/>
          <a:p>
            <a:pPr algn="ctr" defTabSz="93218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/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sz="2400"/>
          </a:p>
        </p:txBody>
      </p:sp>
      <p:sp>
        <p:nvSpPr>
          <p:cNvPr id="12" name="Isosceles Triangle 13"/>
          <p:cNvSpPr>
            <a:extLst>
              <a:ext uri="smNativeData">
                <pr:smNativeData xmlns:pr="smNativeData" val="SMDATA_13_Pbz9XhMAAAAlAAAAagAAAA0AAAAAIAEAAOYAAAAgAQAA5gAAAAAAAAAAAAAAAAAAAAEAAABQAAAAAAAAAAAA4D8AAAAAAADgPwAAAAAAAOA/AAAAAAAA4D8AAAAAAADgPwAAAAAAAOA/AAAAAAAA4D8AAAAAAADgPwAAAAAAAOA/AAAAAAAA4D8CAAAAjAAAAAEAAAAAAAAApaWlAOVsGwAAAAAAAAAAAAAAAAAAAAAAAAAAAAAAAAAAAAAAZAAAAAEAAABAAAAAAAAAAGQAAAAOAQAAAAAAAAEAAAAyAAAA+HonAAAAAAAAAAAAAAAAAAAAAAAAAAAAAAAAAAAAAAAAAAAAAAAAAAAAAAAAAAAAAAAAAAAAAAAAAAAAFAAAADwAAAAAAAAAAAAAAO19MQ0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EAggAMAAAAEAAAAAAAAAAAAAAAAAAAAAAAAAAeAAAAaAAAAAAAAAAAAAAAAAAAAAAAAAAAAAAAECcAABAnAAAAAAAAAAAAAAAAAAAAAAAAAAAAAAAAAAAAAAAAAAAAABQAAAAAAAAAwMD/AAAAAABkAAAAMgAAAAAAAABkAAAAAAAAAH9/fwAKAAAAHwAAAFQAAAClpaUA5WwbAPh6JwAAAAAAAAAAAAAAAAAAAAAAAAAAAAAAAAAAAAAA7X0xBn9/fwDn5uYDzMzMAMDA/wB/f38AAAAAAAAAAAAAAAAAAAAAAAAAAAAhAAAAGAAAABQAAACaKQAAaBYAAOozAABQGQAAEAAAACYAAAAIAAAA//////////8="/>
              </a:ext>
            </a:extLst>
          </p:cNvSpPr>
          <p:nvPr/>
        </p:nvSpPr>
        <p:spPr>
          <a:xfrm rot="10800000">
            <a:off x="6762750" y="3642360"/>
            <a:ext cx="1676400" cy="472440"/>
          </a:xfrm>
          <a:prstGeom prst="triangle">
            <a:avLst>
              <a:gd name="adj" fmla="val 50000"/>
            </a:avLst>
          </a:prstGeom>
          <a:solidFill>
            <a:srgbClr val="A5A5A5"/>
          </a:solidFill>
          <a:ln>
            <a:noFill/>
          </a:ln>
          <a:effectLst/>
        </p:spPr>
        <p:txBody>
          <a:bodyPr vert="horz" wrap="square" lIns="182880" tIns="146050" rIns="182880" bIns="146050" numCol="1" spcCol="215900" anchor="t"/>
          <a:lstStyle/>
          <a:p>
            <a:pPr algn="ctr" defTabSz="93218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/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sz="2400"/>
          </a:p>
        </p:txBody>
      </p:sp>
      <p:sp>
        <p:nvSpPr>
          <p:cNvPr id="13" name="TextBox 14"/>
          <p:cNvSpPr>
            <a:extLst>
              <a:ext uri="smNativeData">
                <pr:smNativeData xmlns:pr="smNativeData" val="SMDATA_13_Pbz9XhMAAAAlAAAAZAAAAE0AAAAAIAEAAOYAAAAgAQAA5g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GBQAMAAAAEAAAAAAAAAAAAAAAAAAAAAAAAAAeAAAAaAAAAAAAAAAAAAAAAAAAAAAAAAAAAAAAECcAABAnAAAAAAAAAAAAAAAAAAAAAAAAAAAAAAAAAAAAAAAAAAAAABQAAAAAAAAAwMD/AAAAAABkAAAAMgAAAAAAAABkAAAAAAAAAH9/fwAKAAAAHwAAAFQAAABEcsQF////AQAAAAAAAAAAAAAAAAAAAAAAAAAAAAAAAAAAAAAAAAAAAAAAAH9/fwDn5uYDzMzMAMDA/wB/f38AAAAAAAAAAAAAAAAAAAAAAAAAAAAhAAAAGAAAABQAAADYCQAAUBkAAIIUAAA4HwAAECAAACYAAAAIAAAA//////////8="/>
              </a:ext>
            </a:extLst>
          </p:cNvSpPr>
          <p:nvPr/>
        </p:nvSpPr>
        <p:spPr>
          <a:xfrm>
            <a:off x="1600200" y="4114800"/>
            <a:ext cx="1733550" cy="960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2880" tIns="146050" rIns="182880" bIns="146050" numCol="1" spcCol="215900" anchor="t"/>
          <a:lstStyle/>
          <a:p>
            <a:pPr>
              <a:lnSpc>
                <a:spcPct val="90000"/>
              </a:lnSpc>
              <a:defRPr lang="en-us"/>
            </a:pPr>
            <a:r>
              <a:rPr lang="en-us" sz="1600"/>
              <a:t>Forecast store sales for Walmart stores </a:t>
            </a:r>
            <a:endParaRPr lang="en-us" sz="1600"/>
          </a:p>
        </p:txBody>
      </p:sp>
      <p:sp>
        <p:nvSpPr>
          <p:cNvPr id="14" name="TextBox 15"/>
          <p:cNvSpPr>
            <a:extLst>
              <a:ext uri="smNativeData">
                <pr:smNativeData xmlns:pr="smNativeData" val="SMDATA_13_Pbz9XhMAAAAlAAAAZAAAAE0AAAAAIAEAAOYAAAAgAQAA5g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CgAMAAAAEAAAAAAAAAAAAAAAAAAAAAAAAAAeAAAAaAAAAAAAAAAAAAAAAAAAAAAAAAAAAAAAECcAABAnAAAAAAAAAAAAAAAAAAAAAAAAAAAAAAAAAAAAAAAAAAAAABQAAAAAAAAAwMD/AAAAAABkAAAAMgAAAAAAAABkAAAAAAAAAH9/fwAKAAAAHwAAAFQAAABEcsQF////AQAAAAAAAAAAAAAAAAAAAAAAAAAAAAAAAAAAAAAAAAAAAAAAAH9/fwDn5uYDzMzMAMDA/wB/f38AAAAAAAAAAAAAAAAAAAAAAAAAAAAhAAAAGAAAABQAAAA4EwAAixkAAOAfAAChJwAAECAAACYAAAAIAAAA//////////8="/>
              </a:ext>
            </a:extLst>
          </p:cNvSpPr>
          <p:nvPr/>
        </p:nvSpPr>
        <p:spPr>
          <a:xfrm>
            <a:off x="3124200" y="4152265"/>
            <a:ext cx="2057400" cy="22898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2880" tIns="146050" rIns="182880" bIns="146050" numCol="1" spcCol="215900" anchor="t"/>
          <a:lstStyle/>
          <a:p>
            <a:pPr>
              <a:lnSpc>
                <a:spcPct val="90000"/>
              </a:lnSpc>
              <a:defRPr lang="en-us"/>
            </a:pPr>
            <a:r>
              <a:rPr lang="en-us" sz="1600"/>
              <a:t>Its wants to improve supply chain efficiency</a:t>
            </a:r>
            <a:endParaRPr lang="en-us" sz="1600"/>
          </a:p>
          <a:p>
            <a:pPr>
              <a:lnSpc>
                <a:spcPct val="90000"/>
              </a:lnSpc>
              <a:defRPr lang="en-us"/>
            </a:pPr>
            <a:r>
              <a:rPr lang="en-us" sz="1600"/>
              <a:t>1 Inventory turn over</a:t>
            </a:r>
            <a:endParaRPr lang="en-us" sz="1600"/>
          </a:p>
          <a:p>
            <a:pPr>
              <a:lnSpc>
                <a:spcPct val="90000"/>
              </a:lnSpc>
              <a:defRPr lang="en-us"/>
            </a:pPr>
            <a:r>
              <a:rPr lang="en-us" sz="1600"/>
              <a:t>2 reduce cost of goods sold </a:t>
            </a:r>
            <a:endParaRPr lang="en-us" sz="1600"/>
          </a:p>
          <a:p>
            <a:pPr>
              <a:lnSpc>
                <a:spcPct val="90000"/>
              </a:lnSpc>
              <a:defRPr lang="en-us"/>
            </a:pPr>
            <a:r>
              <a:rPr lang="en-us" sz="1600"/>
              <a:t> </a:t>
            </a:r>
            <a:endParaRPr lang="en-us" sz="1600"/>
          </a:p>
          <a:p>
            <a:pPr>
              <a:lnSpc>
                <a:spcPct val="90000"/>
              </a:lnSpc>
              <a:defRPr lang="en-us"/>
            </a:pPr>
            <a:endParaRPr lang="en-us" sz="1600"/>
          </a:p>
        </p:txBody>
      </p:sp>
      <p:sp>
        <p:nvSpPr>
          <p:cNvPr id="15" name="Straight Connector 16"/>
          <p:cNvSpPr>
            <a:extLst>
              <a:ext uri="smNativeData">
                <pr:smNativeData xmlns:pr="smNativeData" val="SMDATA_13_Pbz9Xh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JHAAAMAAAAEAAAAAAAAAAAAAAAAAAAAAAAAAAeAAAAaAAAAAAAAAAAAAAAAAAAAAAAAAAAAAAAECcAABAnAAAAAAAAAAAAAAAAAAAAAAAAAAAAAAAAAAAAAAAAAAAAABQAAAAAAAAAwMD/AAAAAABkAAAAMgAAAAAAAABkAAAAAAAAAH9/fwAKAAAAHwAAAFQAAAD///8A////AQAAAAAAAAAAAAAAAAAAAAAAAAAAAAAAAAAAAAAAAAAAAAAAAn9/fwDn5uYDzMzMAMDA/wB/f38AAAAAAAAAAAAAAAAAAAAAAAAAAAAhAAAAGAAAABQAAACwEwAAYhoAALATAAB4HgAAEAAAACYAAAAIAAAA//////////8="/>
              </a:ext>
            </a:extLst>
          </p:cNvSpPr>
          <p:nvPr/>
        </p:nvSpPr>
        <p:spPr>
          <a:xfrm>
            <a:off x="3200400" y="4288790"/>
            <a:ext cx="0" cy="66421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16" name="Straight Connector 17"/>
          <p:cNvSpPr>
            <a:extLst>
              <a:ext uri="smNativeData">
                <pr:smNativeData xmlns:pr="smNativeData" val="SMDATA_13_Pbz9Xh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IJAAAMAAAAEAAAAAAAAAAAAAAAAAAAAAAAAAAeAAAAaAAAAAAAAAAAAAAAAAAAAAAAAAAAAAAAECcAABAnAAAAAAAAAAAAAAAAAAAAAAAAAAAAAAAAAAAAAAAAAAAAABQAAAAAAAAAwMD/AAAAAABkAAAAMgAAAAAAAABkAAAAAAAAAH9/fwAKAAAAHwAAAFQAAAD///8A////AQAAAAAAAAAAAAAAAAAAAAAAAAAAAAAAAAAAAAAAAAAAAAAAAn9/fwDn5uYDzMzMAMDA/wB/f38AAAAAAAAAAAAAAAAAAAAAAAAAAAAhAAAAGAAAABQAAABoHwAAYhoAAGgfAAB4HgAAEAAAACYAAAAIAAAA//////////8="/>
              </a:ext>
            </a:extLst>
          </p:cNvSpPr>
          <p:nvPr/>
        </p:nvSpPr>
        <p:spPr>
          <a:xfrm>
            <a:off x="5105400" y="4288790"/>
            <a:ext cx="0" cy="66421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17" name="Straight Connector 18"/>
          <p:cNvSpPr>
            <a:extLst>
              <a:ext uri="smNativeData">
                <pr:smNativeData xmlns:pr="smNativeData" val="SMDATA_13_Pbz9Xh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wKAAAMAAAAEAAAAAAAAAAAAAAAAAAAAAAAAAAeAAAAaAAAAAAAAAAAAAAAAAAAAAAAAAAAAAAAECcAABAnAAAAAAAAAAAAAAAAAAAAAAAAAAAAAAAAAAAAAAAAAAAAABQAAAAAAAAAwMD/AAAAAABkAAAAMgAAAAAAAABkAAAAAAAAAH9/fwAKAAAAHwAAAFQAAAD///8A////AQAAAAAAAAAAAAAAAAAAAAAAAAAAAAAAAAAAAAAAAAAAAAAAAn9/fwDn5uYDzMzMAMDA/wB/f38AAAAAAAAAAAAAAAAAAAAAAAAAAAAhAAAAGAAAABQAAAAwKgAAQBoAADAqAABWHgAAEAAAACYAAAAIAAAA//////////8="/>
              </a:ext>
            </a:extLst>
          </p:cNvSpPr>
          <p:nvPr/>
        </p:nvSpPr>
        <p:spPr>
          <a:xfrm>
            <a:off x="6858000" y="4267200"/>
            <a:ext cx="0" cy="66421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18" name="TextBox 19"/>
          <p:cNvSpPr>
            <a:extLst>
              <a:ext uri="smNativeData">
                <pr:smNativeData xmlns:pr="smNativeData" val="SMDATA_13_Pbz9XhMAAAAlAAAAZAAAAE0AAAAAIAEAAOYAAAAgAQAA5g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J0bD0MAAAAEAAAAAAAAAAAAAAAAAAAAAAAAAAeAAAAaAAAAAAAAAAAAAAAAAAAAAAAAAAAAAAAECcAABAnAAAAAAAAAAAAAAAAAAAAAAAAAAAAAAAAAAAAAAAAAAAAABQAAAAAAAAAwMD/AAAAAABkAAAAMgAAAAAAAABkAAAAAAAAAH9/fwAKAAAAHwAAAFQAAABEcsQF////AQAAAAAAAAAAAAAAAAAAAAAAAAAAAAAAAAAAAAAAAAAAAAAAAH9/fwDn5uYDzMzMAMDA/wB/f38AAAAAAAAAAAAAAAAAAAAAAAAAAAAhAAAAGAAAABQAAACvHwAA+BkAADAqAADgHwAAECAAACYAAAAIAAAA//////////8="/>
              </a:ext>
            </a:extLst>
          </p:cNvSpPr>
          <p:nvPr/>
        </p:nvSpPr>
        <p:spPr>
          <a:xfrm>
            <a:off x="5150485" y="4221480"/>
            <a:ext cx="1707515" cy="960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2880" tIns="146050" rIns="182880" bIns="146050" numCol="1" spcCol="215900" anchor="t"/>
          <a:lstStyle/>
          <a:p>
            <a:pPr>
              <a:lnSpc>
                <a:spcPct val="90000"/>
              </a:lnSpc>
              <a:defRPr lang="en-us"/>
            </a:pPr>
            <a:r>
              <a:rPr lang="en-us" sz="1600"/>
              <a:t>It wants to become lean organization</a:t>
            </a:r>
            <a:endParaRPr lang="en-us" sz="1600"/>
          </a:p>
        </p:txBody>
      </p:sp>
      <p:sp>
        <p:nvSpPr>
          <p:cNvPr id="19" name="TextBox 20"/>
          <p:cNvSpPr>
            <a:extLst>
              <a:ext uri="smNativeData">
                <pr:smNativeData xmlns:pr="smNativeData" val="SMDATA_13_Pbz9XhMAAAAlAAAAZAAAAE0AAAAAIAEAAOYAAAAgAQAA5g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ZhY2UMAAAAEAAAAAAAAAAAAAAAAAAAAAAAAAAeAAAAaAAAAAAAAAAAAAAAAAAAAAAAAAAAAAAAECcAABAnAAAAAAAAAAAAAAAAAAAAAAAAAAAAAAAAAAAAAAAAAAAAABQAAAAAAAAAwMD/AAAAAABkAAAAMgAAAAAAAABkAAAAAAAAAH9/fwAKAAAAHwAAAFQAAABEcsQF////AQAAAAAAAAAAAAAAAAAAAAAAAAAAAAAAAAAAAAAAAAAAAAAAAH9/fwDn5uYDzMzMAMDA/wB/f38AAAAAAAAAAAAAAAAAAAAAAAAAAAAhAAAAGAAAABQAAAA+KwAA+BkAAIc3AAAmHQAAECAAACYAAAAIAAAA//////////8="/>
              </a:ext>
            </a:extLst>
          </p:cNvSpPr>
          <p:nvPr/>
        </p:nvSpPr>
        <p:spPr>
          <a:xfrm>
            <a:off x="7029450" y="4221480"/>
            <a:ext cx="1997075" cy="5168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2880" tIns="146050" rIns="182880" bIns="146050" numCol="1" spcCol="215900" anchor="t"/>
          <a:lstStyle/>
          <a:p>
            <a:pPr>
              <a:lnSpc>
                <a:spcPct val="90000"/>
              </a:lnSpc>
              <a:defRPr lang="en-us"/>
            </a:pPr>
            <a:r>
              <a:rPr lang="en-us" sz="1600"/>
              <a:t>Forecasting engine 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  <a:extLst>
              <a:ext uri="smNativeData">
                <pr:smNativeData xmlns:pr="smNativeData" val="SMDATA_15_Pbz9X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VB8AAB4EAAAASwAAQC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092700" y="669290"/>
            <a:ext cx="7099300" cy="60363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4"/>
          <p:cNvPicPr>
            <a:picLocks noChangeAspect="1"/>
            <a:extLst>
              <a:ext uri="smNativeData">
                <pr:smNativeData xmlns:pr="smNativeData" val="SMDATA_15_Pbz9X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AAAAAB4EAABUHwAAEiY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9290"/>
            <a:ext cx="5092700" cy="55194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  <a:extLst>
              <a:ext uri="smNativeData">
                <pr:smNativeData xmlns:pr="smNativeData" val="SMDATA_15_Pbz9X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NwUAAGgBAADJRQAAyC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28600"/>
            <a:ext cx="10496550" cy="6400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>
            <a:extLst>
              <a:ext uri="smNativeData">
                <pr:smNativeData xmlns:pr="smNativeData" val="SMDATA_13_Pbz9Xh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Qp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mAAAA5AAAADkuAAA1BQAAECAAACYAAAAIAAAA//////////8="/>
              </a:ext>
            </a:extLst>
          </p:cNvSpPr>
          <p:nvPr/>
        </p:nvSpPr>
        <p:spPr>
          <a:xfrm>
            <a:off x="146050" y="144780"/>
            <a:ext cx="7367905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90000"/>
              </a:lnSpc>
              <a:spcBef>
                <a:spcPts val="0"/>
              </a:spcBef>
              <a:defRPr lang="en-us"/>
            </a:pPr>
            <a:r>
              <a:rPr lang="en-us" sz="4400">
                <a:latin typeface="Calibri Light" pitchFamily="0" charset="0"/>
                <a:ea typeface="Calibri Light" pitchFamily="0" charset="0"/>
                <a:cs typeface="Calibri Light" pitchFamily="0" charset="0"/>
              </a:rPr>
              <a:t>What is Data Preprocessing </a:t>
            </a:r>
            <a:endParaRPr lang="en-us" sz="4400">
              <a:latin typeface="Calibri Light" pitchFamily="0" charset="0"/>
              <a:ea typeface="Calibri Light" pitchFamily="0" charset="0"/>
              <a:cs typeface="Calibri Light" pitchFamily="0" charset="0"/>
            </a:endParaRPr>
          </a:p>
        </p:txBody>
      </p:sp>
      <p:pic>
        <p:nvPicPr>
          <p:cNvPr id="3" name="Picture 4"/>
          <p:cNvPicPr>
            <a:picLocks noChangeAspect="1"/>
            <a:extLst>
              <a:ext uri="smNativeData">
                <pr:smNativeData xmlns:pr="smNativeData" val="SMDATA_15_Pbz9X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IAAAD//+E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AQAAAB8AAABUAAAAAAAABQAAAAEAAAAAAAAAAAAAAAAAAAAAAAAAAAAAAAAAAAAAAAAAAAAAAAJ/f38AAAAAA8zMzADAwP8Af39/AAAAAAAAAAAAAAAAAP///wD//+EAIQAAABgAAAAUAAAAAwcAADUFAABDPwAAoScAABAAAAAmAAAACAAAAP//////////"/>
              </a:ext>
            </a:extLst>
          </p:cNvPicPr>
          <p:nvPr/>
        </p:nvPicPr>
        <p:blipFill>
          <a:blip r:embed="rId2">
            <a:clrChange>
              <a:clrFrom>
                <a:srgbClr val="FFFFE1"/>
              </a:clrFrom>
              <a:clrTo>
                <a:srgbClr val="FFFFE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9825" y="846455"/>
            <a:ext cx="9144000" cy="55956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>
            <a:extLst>
              <a:ext uri="smNativeData">
                <pr:smNativeData xmlns:pr="smNativeData" val="SMDATA_13_Pbz9Xh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nAAAAgAMAAFksAADRBwAAECAAACYAAAAIAAAA//////////8="/>
              </a:ext>
            </a:extLst>
          </p:cNvSpPr>
          <p:nvPr/>
        </p:nvSpPr>
        <p:spPr>
          <a:xfrm>
            <a:off x="106045" y="568960"/>
            <a:ext cx="7103110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90000"/>
              </a:lnSpc>
              <a:spcBef>
                <a:spcPts val="0"/>
              </a:spcBef>
              <a:defRPr lang="en-us"/>
            </a:pPr>
            <a:r>
              <a:rPr lang="en-us" sz="4400">
                <a:latin typeface="Calibri Light" pitchFamily="0" charset="0"/>
                <a:ea typeface="Calibri Light" pitchFamily="0" charset="0"/>
                <a:cs typeface="Calibri Light" pitchFamily="0" charset="0"/>
              </a:rPr>
              <a:t>Types of variables </a:t>
            </a:r>
            <a:endParaRPr lang="en-us" sz="4400">
              <a:latin typeface="Calibri Light" pitchFamily="0" charset="0"/>
              <a:ea typeface="Calibri Light" pitchFamily="0" charset="0"/>
              <a:cs typeface="Calibri Light" pitchFamily="0" charset="0"/>
            </a:endParaRPr>
          </a:p>
        </p:txBody>
      </p:sp>
      <p:sp>
        <p:nvSpPr>
          <p:cNvPr id="3" name="TextBox 4"/>
          <p:cNvSpPr>
            <a:extLst>
              <a:ext uri="smNativeData">
                <pr:smNativeData xmlns:pr="smNativeData" val="SMDATA_13_Pbz9Xh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CAiEU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1AQAAPAgAAB8+AACSFwAAECAAACYAAAAIAAAA//////////8="/>
              </a:ext>
            </a:extLst>
          </p:cNvSpPr>
          <p:nvPr/>
        </p:nvSpPr>
        <p:spPr>
          <a:xfrm>
            <a:off x="318135" y="1338580"/>
            <a:ext cx="9780270" cy="2493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1400"/>
              <a:t>1 </a:t>
            </a:r>
            <a:r>
              <a:t>Categorical</a:t>
            </a:r>
          </a:p>
          <a:p>
            <a:pPr lvl="2" marL="457200" indent="-285750">
              <a:buFont typeface="Wingdings" pitchFamily="0" charset="0"/>
              <a:buChar char="§"/>
              <a:defRPr lang="en-us"/>
            </a:pPr>
            <a:r>
              <a:t>Ordinal</a:t>
            </a:r>
          </a:p>
          <a:p>
            <a:pPr lvl="2" marL="457200" indent="-285750">
              <a:buFont typeface="Wingdings" pitchFamily="0" charset="0"/>
              <a:buChar char="§"/>
              <a:defRPr lang="en-us"/>
            </a:pPr>
            <a:r>
              <a:t>Nominal </a:t>
            </a:r>
          </a:p>
          <a:p>
            <a:pPr>
              <a:defRPr lang="en-us"/>
            </a:pPr>
            <a:endParaRPr lang="en-us" sz="2800"/>
          </a:p>
          <a:p>
            <a:pPr>
              <a:defRPr lang="en-us"/>
            </a:pPr>
            <a:r>
              <a:rPr lang="en-us" sz="1400"/>
              <a:t>2</a:t>
            </a:r>
            <a:r>
              <a:rPr lang="en-us" sz="2800"/>
              <a:t> </a:t>
            </a:r>
            <a:r>
              <a:t>Numerical(Date, Geographical etc)</a:t>
            </a:r>
          </a:p>
          <a:p>
            <a:pPr>
              <a:defRPr lang="en-us"/>
            </a:pPr>
            <a:endParaRPr lang="en-us" sz="2800"/>
          </a:p>
          <a:p>
            <a:pPr>
              <a:defRPr lang="en-us"/>
            </a:pPr>
            <a:r>
              <a:rPr lang="en-us" sz="1400"/>
              <a:t>3</a:t>
            </a:r>
            <a:r>
              <a:t> Mixed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ZBB6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zAwAAPwIAAONDAABnCgAAEAAAACYAAAAIAAAAAQAAAAAAAAA="/>
              </a:ext>
            </a:extLst>
          </p:cNvSpPr>
          <p:nvPr>
            <p:ph type="title"/>
          </p:nvPr>
        </p:nvSpPr>
        <p:spPr>
          <a:xfrm>
            <a:off x="520065" y="365125"/>
            <a:ext cx="10515600" cy="1325880"/>
          </a:xfrm>
        </p:spPr>
        <p:txBody>
          <a:bodyPr/>
          <a:lstStyle/>
          <a:p>
            <a:pPr>
              <a:defRPr lang="en-us"/>
            </a:pPr>
            <a:r>
              <a:t>Problems in variables </a:t>
            </a:r>
          </a:p>
        </p:txBody>
      </p:sp>
      <p:sp>
        <p:nvSpPr>
          <p:cNvPr id="3" name="TextBox 3"/>
          <p:cNvSpPr>
            <a:extLst>
              <a:ext uri="smNativeData">
                <pr:smNativeData xmlns:pr="smNativeData" val="SMDATA_13_Pbz9Xh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aAgAA8Q0AABNAAABwGgAAECAAACYAAAAIAAAA//////////8="/>
              </a:ext>
            </a:extLst>
          </p:cNvSpPr>
          <p:nvPr/>
        </p:nvSpPr>
        <p:spPr>
          <a:xfrm>
            <a:off x="463550" y="2266315"/>
            <a:ext cx="9952355" cy="2031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>
              <a:buFont typeface="Arial" pitchFamily="2" charset="0"/>
              <a:buChar char="•"/>
              <a:defRPr lang="en-us"/>
            </a:pPr>
            <a:r>
              <a:t>Missing values </a:t>
            </a:r>
          </a:p>
          <a:p>
            <a:pPr marL="285750" indent="-285750">
              <a:buFont typeface="Arial" pitchFamily="2" charset="0"/>
              <a:buChar char="•"/>
              <a:defRPr lang="en-us"/>
            </a:pP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t>Outliers</a:t>
            </a:r>
          </a:p>
          <a:p>
            <a:pPr marL="285750" indent="-285750">
              <a:buFont typeface="Arial" pitchFamily="2" charset="0"/>
              <a:buChar char="•"/>
              <a:defRPr lang="en-us"/>
            </a:pP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t>Labels</a:t>
            </a:r>
          </a:p>
          <a:p>
            <a:pPr marL="285750" indent="-285750">
              <a:buFont typeface="Arial" pitchFamily="2" charset="0"/>
              <a:buChar char="•"/>
              <a:defRPr lang="en-us"/>
            </a:pP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t>Rare Values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E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IAwAAgwEAAPhDAACrCQAAEAAAACYAAAAIAAAAAQAAAAAAAAA="/>
              </a:ext>
            </a:extLst>
          </p:cNvSpPr>
          <p:nvPr>
            <p:ph type="title"/>
          </p:nvPr>
        </p:nvSpPr>
        <p:spPr>
          <a:xfrm>
            <a:off x="533400" y="245745"/>
            <a:ext cx="10515600" cy="1325880"/>
          </a:xfrm>
        </p:spPr>
        <p:txBody>
          <a:bodyPr/>
          <a:lstStyle/>
          <a:p>
            <a:pPr>
              <a:defRPr lang="en-us"/>
            </a:pPr>
            <a:r>
              <a:t>Missing Value </a:t>
            </a:r>
          </a:p>
        </p:txBody>
      </p:sp>
      <p:sp>
        <p:nvSpPr>
          <p:cNvPr id="3" name="TextBox 3"/>
          <p:cNvSpPr>
            <a:extLst>
              <a:ext uri="smNativeData">
                <pr:smNativeData xmlns:pr="smNativeData" val="SMDATA_13_Pbz9Xh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w8PDw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qAwAANQ0AAGopAAC0GQAAECAAACYAAAAIAAAA//////////8="/>
              </a:ext>
            </a:extLst>
          </p:cNvSpPr>
          <p:nvPr/>
        </p:nvSpPr>
        <p:spPr>
          <a:xfrm>
            <a:off x="636270" y="2146935"/>
            <a:ext cx="6096000" cy="2031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t>Numeric </a:t>
            </a:r>
          </a:p>
          <a:p>
            <a:pPr>
              <a:defRPr lang="en-us"/>
            </a:pPr>
          </a:p>
          <a:p>
            <a:pPr>
              <a:defRPr lang="en-us"/>
            </a:pPr>
            <a:r>
              <a:t>1 Mean Median Imputation</a:t>
            </a:r>
          </a:p>
          <a:p>
            <a:pPr>
              <a:defRPr lang="en-us"/>
            </a:pPr>
            <a:r>
              <a:t>2 Random sampling Imputation</a:t>
            </a:r>
          </a:p>
          <a:p>
            <a:pPr>
              <a:defRPr lang="en-us"/>
            </a:pPr>
            <a:r>
              <a:t>3 Adding a new variable to indicate missingness</a:t>
            </a:r>
          </a:p>
          <a:p>
            <a:pPr>
              <a:defRPr lang="en-us"/>
            </a:pPr>
            <a:r>
              <a:t>4 Replace the variable by values at end of distribution </a:t>
            </a:r>
          </a:p>
          <a:p>
            <a:pPr>
              <a:defRPr lang="en-us"/>
            </a:pPr>
          </a:p>
        </p:txBody>
      </p:sp>
      <p:sp>
        <p:nvSpPr>
          <p:cNvPr id="4" name="TextBox 4"/>
          <p:cNvSpPr>
            <a:extLst>
              <a:ext uri="smNativeData">
                <pr:smNativeData xmlns:pr="smNativeData" val="SMDATA_13_Pbz9Xh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qAwAAtBkAAJYhAAB/JAAAECAAACYAAAAIAAAA//////////8="/>
              </a:ext>
            </a:extLst>
          </p:cNvSpPr>
          <p:nvPr/>
        </p:nvSpPr>
        <p:spPr>
          <a:xfrm>
            <a:off x="636270" y="4178300"/>
            <a:ext cx="4823460" cy="1754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t>Categorical</a:t>
            </a:r>
          </a:p>
          <a:p>
            <a:pPr>
              <a:defRPr lang="en-us"/>
            </a:pPr>
          </a:p>
          <a:p>
            <a:pPr>
              <a:defRPr lang="en-us"/>
            </a:pPr>
            <a:r>
              <a:t>1 frequency Imputation</a:t>
            </a:r>
          </a:p>
          <a:p>
            <a:pPr>
              <a:defRPr lang="en-us"/>
            </a:pPr>
            <a:r>
              <a:t>2 Random sampling Imputation</a:t>
            </a:r>
          </a:p>
          <a:p>
            <a:pPr>
              <a:defRPr lang="en-us"/>
            </a:pPr>
            <a:r>
              <a:t>3 Adding a new category as missing </a:t>
            </a:r>
          </a:p>
          <a:p>
            <a:pPr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Pbz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ZKD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Outliers </a:t>
            </a:r>
          </a:p>
        </p:txBody>
      </p:sp>
      <p:sp>
        <p:nvSpPr>
          <p:cNvPr id="3" name="TextBox 3"/>
          <p:cNvSpPr>
            <a:extLst>
              <a:ext uri="smNativeData">
                <pr:smNativeData xmlns:pr="smNativeData" val="SMDATA_13_Pbz9Xh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wS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qAwAANQ0AAJYhAACXFAAAECAAACYAAAAIAAAA//////////8="/>
              </a:ext>
            </a:extLst>
          </p:cNvSpPr>
          <p:nvPr/>
        </p:nvSpPr>
        <p:spPr>
          <a:xfrm>
            <a:off x="636270" y="2146935"/>
            <a:ext cx="4823460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t> </a:t>
            </a:r>
          </a:p>
          <a:p>
            <a:pPr>
              <a:defRPr lang="en-us"/>
            </a:pPr>
          </a:p>
          <a:p>
            <a:pPr>
              <a:defRPr lang="en-us"/>
            </a:pPr>
            <a:r>
              <a:t>1 Top coding bottom coding Zero coding </a:t>
            </a:r>
          </a:p>
          <a:p>
            <a:pPr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 Framework to translate Business context into analytics problem</dc:title>
  <dc:subject/>
  <dc:creator>Arghya Mukherjee</dc:creator>
  <cp:keywords/>
  <dc:description/>
  <cp:lastModifiedBy>abhishek</cp:lastModifiedBy>
  <cp:revision>0</cp:revision>
  <dcterms:created xsi:type="dcterms:W3CDTF">2019-01-31T10:58:06Z</dcterms:created>
  <dcterms:modified xsi:type="dcterms:W3CDTF">2020-07-02T10:51:41Z</dcterms:modified>
</cp:coreProperties>
</file>