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59" r:id="rId6"/>
    <p:sldId id="260" r:id="rId7"/>
    <p:sldId id="261" r:id="rId8"/>
    <p:sldId id="262" r:id="rId9"/>
    <p:sldId id="264" r:id="rId10"/>
    <p:sldId id="263" r:id="rId11"/>
    <p:sldId id="272" r:id="rId12"/>
    <p:sldId id="273" r:id="rId13"/>
    <p:sldId id="266" r:id="rId14"/>
    <p:sldId id="267" r:id="rId15"/>
    <p:sldId id="274" r:id="rId16"/>
    <p:sldId id="268"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7D4029A-83D0-43BF-9ABC-7098C6CEF6CD}" type="datetimeFigureOut">
              <a:rPr lang="en-US" smtClean="0"/>
              <a:pPr/>
              <a:t>7/1/2020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DA7301A-52AD-4B64-BB84-B108262A384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D4029A-83D0-43BF-9ABC-7098C6CEF6CD}"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D4029A-83D0-43BF-9ABC-7098C6CEF6CD}"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D4029A-83D0-43BF-9ABC-7098C6CEF6CD}"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D4029A-83D0-43BF-9ABC-7098C6CEF6CD}"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7301A-52AD-4B64-BB84-B108262A384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D4029A-83D0-43BF-9ABC-7098C6CEF6CD}"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D4029A-83D0-43BF-9ABC-7098C6CEF6CD}" type="datetimeFigureOut">
              <a:rPr lang="en-US" smtClean="0"/>
              <a:pPr/>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D4029A-83D0-43BF-9ABC-7098C6CEF6CD}" type="datetimeFigureOut">
              <a:rPr lang="en-US" smtClean="0"/>
              <a:pPr/>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4029A-83D0-43BF-9ABC-7098C6CEF6CD}" type="datetimeFigureOut">
              <a:rPr lang="en-US" smtClean="0"/>
              <a:pPr/>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D4029A-83D0-43BF-9ABC-7098C6CEF6CD}"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7301A-52AD-4B64-BB84-B108262A384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D4029A-83D0-43BF-9ABC-7098C6CEF6CD}"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DA7301A-52AD-4B64-BB84-B108262A384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6250" advClick="0" advTm="25000">
        <p:sndAc>
          <p:stSnd>
            <p:snd r:embed="rId1" name="coin.wav"/>
          </p:stSnd>
        </p:sndAc>
      </p:transition>
    </mc:Choice>
    <mc:Fallback xmlns="">
      <p:transition spd="slow" advClick="0" advTm="25000">
        <p:sndAc>
          <p:stSnd>
            <p:snd r:embed="rId3" name="coin.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7D4029A-83D0-43BF-9ABC-7098C6CEF6CD}" type="datetimeFigureOut">
              <a:rPr lang="en-US" smtClean="0"/>
              <a:pPr/>
              <a:t>7/1/2020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A7301A-52AD-4B64-BB84-B108262A384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250" advClick="0" advTm="25000">
        <p:sndAc>
          <p:stSnd>
            <p:snd r:embed="rId13" name="coin.wav"/>
          </p:stSnd>
        </p:sndAc>
      </p:transition>
    </mc:Choice>
    <mc:Fallback xmlns="">
      <p:transition spd="slow" advClick="0" advTm="25000">
        <p:sndAc>
          <p:stSnd>
            <p:snd r:embed="rId14" name="coin.wav"/>
          </p:stSnd>
        </p:sndAc>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3124200"/>
          </a:xfrm>
        </p:spPr>
        <p:txBody>
          <a:bodyPr>
            <a:normAutofit fontScale="90000"/>
          </a:bodyPr>
          <a:lstStyle/>
          <a:p>
            <a:r>
              <a:rPr lang="en-US" dirty="0" smtClean="0"/>
              <a:t>Internet of Things Security -         Multilayered Method For End to End Data Communications Over Cellular Networks</a:t>
            </a:r>
            <a:endParaRPr lang="en-US" dirty="0"/>
          </a:p>
        </p:txBody>
      </p:sp>
      <p:sp>
        <p:nvSpPr>
          <p:cNvPr id="4" name="TextBox 3"/>
          <p:cNvSpPr txBox="1"/>
          <p:nvPr/>
        </p:nvSpPr>
        <p:spPr>
          <a:xfrm>
            <a:off x="990600" y="4634805"/>
            <a:ext cx="7772400" cy="1384995"/>
          </a:xfrm>
          <a:prstGeom prst="rect">
            <a:avLst/>
          </a:prstGeom>
          <a:noFill/>
        </p:spPr>
        <p:txBody>
          <a:bodyPr wrap="square" rtlCol="0">
            <a:spAutoFit/>
          </a:bodyPr>
          <a:lstStyle/>
          <a:p>
            <a:pPr algn="r"/>
            <a:r>
              <a:rPr lang="en-US" sz="2800" dirty="0" smtClean="0">
                <a:solidFill>
                  <a:srgbClr val="002060"/>
                </a:solidFill>
              </a:rPr>
              <a:t>ABHISHEK J.M &amp; ASHISH K.P</a:t>
            </a:r>
          </a:p>
          <a:p>
            <a:pPr algn="r"/>
            <a:r>
              <a:rPr lang="en-US" sz="2800" dirty="0" smtClean="0">
                <a:solidFill>
                  <a:srgbClr val="002060"/>
                </a:solidFill>
              </a:rPr>
              <a:t>III Semester ISE</a:t>
            </a:r>
          </a:p>
          <a:p>
            <a:pPr algn="r"/>
            <a:r>
              <a:rPr lang="en-US" sz="2800" dirty="0" smtClean="0">
                <a:solidFill>
                  <a:srgbClr val="002060"/>
                </a:solidFill>
              </a:rPr>
              <a:t>J N </a:t>
            </a:r>
            <a:r>
              <a:rPr lang="en-US" sz="2800" dirty="0" err="1" smtClean="0">
                <a:solidFill>
                  <a:srgbClr val="002060"/>
                </a:solidFill>
              </a:rPr>
              <a:t>N</a:t>
            </a:r>
            <a:r>
              <a:rPr lang="en-US" sz="2800" dirty="0" smtClean="0">
                <a:solidFill>
                  <a:srgbClr val="002060"/>
                </a:solidFill>
              </a:rPr>
              <a:t> C E  SHIMOGA</a:t>
            </a:r>
            <a:endParaRPr lang="en-US" sz="2800" dirty="0">
              <a:solidFill>
                <a:srgbClr val="00206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5000" advTm="16308"/>
    </mc:Choice>
    <mc:Fallback xmlns="">
      <p:transition spd="slow" advTm="163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3"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01000" cy="1219202"/>
          </a:xfrm>
        </p:spPr>
        <p:txBody>
          <a:bodyPr/>
          <a:lstStyle/>
          <a:p>
            <a:pPr algn="ctr"/>
            <a:r>
              <a:rPr lang="en-US" dirty="0" smtClean="0"/>
              <a:t> </a:t>
            </a:r>
            <a:r>
              <a:rPr lang="en-US" sz="4000" dirty="0" smtClean="0"/>
              <a:t>AUTHENTICATION &amp; KEY AGREEMENT</a:t>
            </a:r>
            <a:endParaRPr lang="en-US" dirty="0"/>
          </a:p>
        </p:txBody>
      </p:sp>
      <p:sp>
        <p:nvSpPr>
          <p:cNvPr id="3" name="Text Placeholder 2"/>
          <p:cNvSpPr>
            <a:spLocks noGrp="1"/>
          </p:cNvSpPr>
          <p:nvPr>
            <p:ph type="body" idx="2"/>
          </p:nvPr>
        </p:nvSpPr>
        <p:spPr>
          <a:xfrm>
            <a:off x="304800" y="1295400"/>
            <a:ext cx="3276600" cy="5334000"/>
          </a:xfrm>
        </p:spPr>
        <p:txBody>
          <a:bodyPr>
            <a:noAutofit/>
          </a:bodyPr>
          <a:lstStyle/>
          <a:p>
            <a:pPr>
              <a:buFont typeface="Arial" pitchFamily="34" charset="0"/>
              <a:buChar char="•"/>
            </a:pPr>
            <a:r>
              <a:rPr lang="en-US" sz="1800" dirty="0" smtClean="0"/>
              <a:t>  The authentication and key agreement mechanism diagrammed in Fig. 3, utilizes a secret key K which is known only to the SIM and the Internet of Things home carrier .</a:t>
            </a:r>
          </a:p>
          <a:p>
            <a:pPr>
              <a:buFont typeface="Arial" pitchFamily="34" charset="0"/>
              <a:buChar char="•"/>
            </a:pPr>
            <a:r>
              <a:rPr lang="en-US" sz="1800" dirty="0" smtClean="0"/>
              <a:t>The SIM provides a very secure method to authenticate an IOT device even before the data link is established. The SIM also plays a role in several of the other security functional elements as articulated next.</a:t>
            </a:r>
          </a:p>
          <a:p>
            <a:pPr>
              <a:buFont typeface="Arial" pitchFamily="34" charset="0"/>
              <a:buChar char="•"/>
            </a:pPr>
            <a:r>
              <a:rPr lang="en-US" sz="1800" dirty="0" smtClean="0"/>
              <a:t> There are many methodologies in place, not addressed in this paper, to ensure that the Internet of Things device uses the desired radio carrier to attach to.</a:t>
            </a:r>
          </a:p>
          <a:p>
            <a:pPr>
              <a:buFont typeface="Arial" pitchFamily="34" charset="0"/>
              <a:buChar char="•"/>
            </a:pPr>
            <a:endParaRPr lang="en-US" sz="1800" dirty="0" smtClean="0"/>
          </a:p>
        </p:txBody>
      </p:sp>
      <p:pic>
        <p:nvPicPr>
          <p:cNvPr id="1026" name="Picture 2"/>
          <p:cNvPicPr>
            <a:picLocks noGrp="1" noChangeAspect="1" noChangeArrowheads="1"/>
          </p:cNvPicPr>
          <p:nvPr>
            <p:ph sz="half" idx="1"/>
          </p:nvPr>
        </p:nvPicPr>
        <p:blipFill>
          <a:blip r:embed="rId3"/>
          <a:srcRect/>
          <a:stretch>
            <a:fillRect/>
          </a:stretch>
        </p:blipFill>
        <p:spPr bwMode="auto">
          <a:xfrm>
            <a:off x="3733800" y="1219200"/>
            <a:ext cx="5257800" cy="5486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000" fill="hold"/>
                                        <p:tgtEl>
                                          <p:spTgt spid="1026"/>
                                        </p:tgtEl>
                                        <p:attrNameLst>
                                          <p:attrName>ppt_x</p:attrName>
                                        </p:attrNameLst>
                                      </p:cBhvr>
                                      <p:tavLst>
                                        <p:tav tm="0">
                                          <p:val>
                                            <p:strVal val="#ppt_x-.2"/>
                                          </p:val>
                                        </p:tav>
                                        <p:tav tm="100000">
                                          <p:val>
                                            <p:strVal val="#ppt_x"/>
                                          </p:val>
                                        </p:tav>
                                      </p:tavLst>
                                    </p:anim>
                                    <p:anim calcmode="lin" valueType="num">
                                      <p:cBhvr>
                                        <p:cTn id="13"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1162050"/>
          </a:xfrm>
        </p:spPr>
        <p:txBody>
          <a:bodyPr/>
          <a:lstStyle/>
          <a:p>
            <a:pPr algn="ctr"/>
            <a:r>
              <a:rPr lang="en-US" sz="4400" dirty="0" smtClean="0"/>
              <a:t>  Radio Access Network Encryption</a:t>
            </a:r>
            <a:endParaRPr lang="en-US" sz="4400" dirty="0"/>
          </a:p>
        </p:txBody>
      </p:sp>
      <p:sp>
        <p:nvSpPr>
          <p:cNvPr id="3" name="Text Placeholder 2"/>
          <p:cNvSpPr>
            <a:spLocks noGrp="1"/>
          </p:cNvSpPr>
          <p:nvPr>
            <p:ph type="body" idx="2"/>
          </p:nvPr>
        </p:nvSpPr>
        <p:spPr/>
        <p:txBody>
          <a:bodyPr>
            <a:noAutofit/>
          </a:bodyPr>
          <a:lstStyle/>
          <a:p>
            <a:r>
              <a:rPr lang="en-US" sz="1800" dirty="0" smtClean="0">
                <a:solidFill>
                  <a:srgbClr val="FF0000"/>
                </a:solidFill>
              </a:rPr>
              <a:t>B. RADIO ACCESS NETWORK ENCRYPTION:</a:t>
            </a:r>
          </a:p>
          <a:p>
            <a:pPr>
              <a:buFont typeface="Arial" pitchFamily="34" charset="0"/>
              <a:buChar char="•"/>
            </a:pPr>
            <a:r>
              <a:rPr lang="en-US" sz="1800" dirty="0" smtClean="0"/>
              <a:t>  An additional security element as part of the overall data transport security methodology is that the radio link layer between the IOT device radio module and the cellular tower is 128-bit encrypted, utilizing the key from the previous section, as part of the standard GSM protocol for 3G and above transmissions.</a:t>
            </a:r>
          </a:p>
          <a:p>
            <a:endParaRPr lang="en-US" sz="1800" dirty="0"/>
          </a:p>
        </p:txBody>
      </p:sp>
      <p:sp>
        <p:nvSpPr>
          <p:cNvPr id="6" name="TextBox 5"/>
          <p:cNvSpPr txBox="1"/>
          <p:nvPr/>
        </p:nvSpPr>
        <p:spPr>
          <a:xfrm>
            <a:off x="4267200" y="4867870"/>
            <a:ext cx="4343400" cy="923330"/>
          </a:xfrm>
          <a:prstGeom prst="rect">
            <a:avLst/>
          </a:prstGeom>
          <a:noFill/>
        </p:spPr>
        <p:txBody>
          <a:bodyPr wrap="square" rtlCol="0">
            <a:spAutoFit/>
          </a:bodyPr>
          <a:lstStyle/>
          <a:p>
            <a:r>
              <a:rPr lang="en-US" dirty="0" smtClean="0">
                <a:solidFill>
                  <a:srgbClr val="002060"/>
                </a:solidFill>
              </a:rPr>
              <a:t>END TO END ARCHITECTURE FOR CONNECTING IOT WIRELESS DEVICES TO A DESTINATION HOST.</a:t>
            </a:r>
            <a:endParaRPr lang="en-US" dirty="0">
              <a:solidFill>
                <a:srgbClr val="002060"/>
              </a:solidFill>
            </a:endParaRPr>
          </a:p>
        </p:txBody>
      </p:sp>
      <p:pic>
        <p:nvPicPr>
          <p:cNvPr id="7" name="image1.jpeg"/>
          <p:cNvPicPr>
            <a:picLocks/>
          </p:cNvPicPr>
          <p:nvPr/>
        </p:nvPicPr>
        <p:blipFill>
          <a:blip r:embed="rId3" cstate="print"/>
          <a:stretch>
            <a:fillRect/>
          </a:stretch>
        </p:blipFill>
        <p:spPr>
          <a:xfrm>
            <a:off x="3429000" y="1981200"/>
            <a:ext cx="5181600" cy="2819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4"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wheel(4)">
                                      <p:cBhvr>
                                        <p:cTn id="40"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924800" cy="1162050"/>
          </a:xfrm>
        </p:spPr>
        <p:txBody>
          <a:bodyPr/>
          <a:lstStyle/>
          <a:p>
            <a:pPr algn="ctr"/>
            <a:r>
              <a:rPr lang="en-US" sz="3600" dirty="0" smtClean="0"/>
              <a:t>THE INTERLOCKING FUNCTIONAL ELEMENTS</a:t>
            </a:r>
            <a:endParaRPr lang="en-US" sz="3600" dirty="0"/>
          </a:p>
        </p:txBody>
      </p:sp>
      <p:sp>
        <p:nvSpPr>
          <p:cNvPr id="3" name="Text Placeholder 2"/>
          <p:cNvSpPr>
            <a:spLocks noGrp="1"/>
          </p:cNvSpPr>
          <p:nvPr>
            <p:ph type="body" idx="2"/>
          </p:nvPr>
        </p:nvSpPr>
        <p:spPr/>
        <p:txBody>
          <a:bodyPr>
            <a:noAutofit/>
          </a:bodyPr>
          <a:lstStyle/>
          <a:p>
            <a:pPr algn="ctr"/>
            <a:r>
              <a:rPr lang="en-US" sz="1600" dirty="0" smtClean="0">
                <a:solidFill>
                  <a:srgbClr val="FF0000"/>
                </a:solidFill>
              </a:rPr>
              <a:t>C. CUSTOM ACCESS POINT NAME( APN): </a:t>
            </a:r>
          </a:p>
          <a:p>
            <a:pPr>
              <a:buFont typeface="Arial" pitchFamily="34" charset="0"/>
              <a:buChar char="•"/>
            </a:pPr>
            <a:r>
              <a:rPr lang="en-US" sz="1600" dirty="0" smtClean="0"/>
              <a:t>Once the Internet of Things device has authenticated, the microprocessor within the Internet of Things device can initiate a encrypted data for End to end error free transport. </a:t>
            </a:r>
            <a:r>
              <a:rPr lang="en-US" sz="1600" dirty="0" err="1" smtClean="0"/>
              <a:t>i.e</a:t>
            </a:r>
            <a:r>
              <a:rPr lang="en-US" sz="1600" dirty="0" smtClean="0"/>
              <a:t> TCP/IP.</a:t>
            </a:r>
          </a:p>
          <a:p>
            <a:pPr>
              <a:buFont typeface="Arial" pitchFamily="34" charset="0"/>
              <a:buChar char="•"/>
            </a:pPr>
            <a:r>
              <a:rPr lang="en-US" sz="1600" dirty="0" smtClean="0"/>
              <a:t> APN is the name of a gateway between a ,3G,4G mobile network, frequently the public network. A mobile device making a data connection must be </a:t>
            </a:r>
            <a:r>
              <a:rPr lang="en-US" sz="1600" dirty="0" err="1" smtClean="0"/>
              <a:t>confiqured</a:t>
            </a:r>
            <a:r>
              <a:rPr lang="en-US" sz="1600" dirty="0" smtClean="0"/>
              <a:t>. The carrier will then examine this to determine what type of network to be created. </a:t>
            </a:r>
          </a:p>
          <a:p>
            <a:r>
              <a:rPr lang="en-US" sz="1600" dirty="0" smtClean="0"/>
              <a:t> </a:t>
            </a:r>
          </a:p>
          <a:p>
            <a:endParaRPr lang="en-US" sz="1600" dirty="0" smtClean="0"/>
          </a:p>
          <a:p>
            <a:endParaRPr lang="en-US" sz="1600" dirty="0"/>
          </a:p>
        </p:txBody>
      </p:sp>
      <p:pic>
        <p:nvPicPr>
          <p:cNvPr id="13" name="Picture 2"/>
          <p:cNvPicPr>
            <a:picLocks noChangeAspect="1" noChangeArrowheads="1"/>
          </p:cNvPicPr>
          <p:nvPr/>
        </p:nvPicPr>
        <p:blipFill>
          <a:blip r:embed="rId3"/>
          <a:srcRect/>
          <a:stretch>
            <a:fillRect/>
          </a:stretch>
        </p:blipFill>
        <p:spPr bwMode="auto">
          <a:xfrm>
            <a:off x="3886200" y="1752600"/>
            <a:ext cx="4800600" cy="4572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trips(downLeft)">
                                      <p:cBhvr>
                                        <p:cTn id="15" dur="500"/>
                                        <p:tgtEl>
                                          <p:spTgt spid="3">
                                            <p:txEl>
                                              <p:pRg st="0" end="0"/>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trips(down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4)">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dirty="0" smtClean="0"/>
              <a:t>THE INTERLOCKING FUNCTIONAL ELEMENTS</a:t>
            </a:r>
            <a:endParaRPr lang="en-US" dirty="0"/>
          </a:p>
        </p:txBody>
      </p:sp>
      <p:sp>
        <p:nvSpPr>
          <p:cNvPr id="3" name="Content Placeholder 2"/>
          <p:cNvSpPr>
            <a:spLocks noGrp="1"/>
          </p:cNvSpPr>
          <p:nvPr>
            <p:ph idx="1"/>
          </p:nvPr>
        </p:nvSpPr>
        <p:spPr>
          <a:xfrm>
            <a:off x="457200" y="1752600"/>
            <a:ext cx="8229600" cy="4800600"/>
          </a:xfrm>
        </p:spPr>
        <p:txBody>
          <a:bodyPr>
            <a:normAutofit fontScale="92500" lnSpcReduction="20000"/>
          </a:bodyPr>
          <a:lstStyle/>
          <a:p>
            <a:r>
              <a:rPr lang="en-US" sz="2400" dirty="0" smtClean="0">
                <a:solidFill>
                  <a:srgbClr val="FF0000"/>
                </a:solidFill>
              </a:rPr>
              <a:t>D. PRIVATE NON-ROUTABLE TCP/IP ADDRESSING</a:t>
            </a:r>
          </a:p>
          <a:p>
            <a:pPr>
              <a:buNone/>
            </a:pPr>
            <a:r>
              <a:rPr lang="en-US" sz="2400" dirty="0" smtClean="0"/>
              <a:t>    In the Internet addressing architecture, a private network is a network that uses private IP address space. These addresses are commonly used for local area networks in residential, office &amp; enterprise environments. Those are actually the authenticated networks.</a:t>
            </a:r>
          </a:p>
          <a:p>
            <a:r>
              <a:rPr lang="en-US" sz="2400" dirty="0" smtClean="0">
                <a:solidFill>
                  <a:srgbClr val="FF0000"/>
                </a:solidFill>
              </a:rPr>
              <a:t>E. NON-SPLIT  TUNNEL ROUTING SCHEMA:</a:t>
            </a:r>
          </a:p>
          <a:p>
            <a:pPr>
              <a:buNone/>
            </a:pPr>
            <a:r>
              <a:rPr lang="en-US" sz="2400" dirty="0" smtClean="0">
                <a:solidFill>
                  <a:srgbClr val="FF0000"/>
                </a:solidFill>
              </a:rPr>
              <a:t>	</a:t>
            </a:r>
            <a:r>
              <a:rPr lang="en-US" sz="2400" dirty="0" smtClean="0"/>
              <a:t>Poorly architected solutions often provision an APN to split the data packet tunnel. In other words, while the private data packets are directly sent to the enterprise customers as previously described, the public destined packets are directly</a:t>
            </a:r>
          </a:p>
          <a:p>
            <a:pPr>
              <a:buNone/>
            </a:pPr>
            <a:r>
              <a:rPr lang="en-US" sz="2400" dirty="0" smtClean="0"/>
              <a:t>	routed from the mobility data center off to the public Internet. While this is a possible architecture, it is one that breaks this security methodology because now an IOT device has a path to the public Internet that is not under the control of the enterprise customer.</a:t>
            </a:r>
          </a:p>
          <a:p>
            <a:pPr>
              <a:buNone/>
            </a:pPr>
            <a:endParaRPr lang="en-US" sz="2400" dirty="0" smtClean="0">
              <a:solidFill>
                <a:srgbClr val="FF0000"/>
              </a:solidFill>
            </a:endParaRP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3">
                                            <p:txEl>
                                              <p:pRg st="0" end="0"/>
                                            </p:txEl>
                                          </p:spTgt>
                                        </p:tgtEl>
                                      </p:cBhvr>
                                    </p:animEffect>
                                  </p:childTnLst>
                                </p:cTn>
                              </p:par>
                              <p:par>
                                <p:cTn id="16" presetID="49" presetClass="entr" presetSubtype="0" decel="10000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down)">
                                      <p:cBhvr>
                                        <p:cTn id="26" dur="580">
                                          <p:stCondLst>
                                            <p:cond delay="0"/>
                                          </p:stCondLst>
                                        </p:cTn>
                                        <p:tgtEl>
                                          <p:spTgt spid="3">
                                            <p:txEl>
                                              <p:pRg st="2" end="2"/>
                                            </p:txEl>
                                          </p:spTgt>
                                        </p:tgtEl>
                                      </p:cBhvr>
                                    </p:animEffect>
                                    <p:anim calcmode="lin" valueType="num">
                                      <p:cBhvr>
                                        <p:cTn id="2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xEl>
                                              <p:pRg st="2" end="2"/>
                                            </p:txEl>
                                          </p:spTgt>
                                        </p:tgtEl>
                                      </p:cBhvr>
                                      <p:to x="100000" y="60000"/>
                                    </p:animScale>
                                    <p:animScale>
                                      <p:cBhvr>
                                        <p:cTn id="33" dur="166" decel="50000">
                                          <p:stCondLst>
                                            <p:cond delay="676"/>
                                          </p:stCondLst>
                                        </p:cTn>
                                        <p:tgtEl>
                                          <p:spTgt spid="3">
                                            <p:txEl>
                                              <p:pRg st="2" end="2"/>
                                            </p:txEl>
                                          </p:spTgt>
                                        </p:tgtEl>
                                      </p:cBhvr>
                                      <p:to x="100000" y="100000"/>
                                    </p:animScale>
                                    <p:animScale>
                                      <p:cBhvr>
                                        <p:cTn id="34" dur="26">
                                          <p:stCondLst>
                                            <p:cond delay="1312"/>
                                          </p:stCondLst>
                                        </p:cTn>
                                        <p:tgtEl>
                                          <p:spTgt spid="3">
                                            <p:txEl>
                                              <p:pRg st="2" end="2"/>
                                            </p:txEl>
                                          </p:spTgt>
                                        </p:tgtEl>
                                      </p:cBhvr>
                                      <p:to x="100000" y="80000"/>
                                    </p:animScale>
                                    <p:animScale>
                                      <p:cBhvr>
                                        <p:cTn id="35" dur="166" decel="50000">
                                          <p:stCondLst>
                                            <p:cond delay="1338"/>
                                          </p:stCondLst>
                                        </p:cTn>
                                        <p:tgtEl>
                                          <p:spTgt spid="3">
                                            <p:txEl>
                                              <p:pRg st="2" end="2"/>
                                            </p:txEl>
                                          </p:spTgt>
                                        </p:tgtEl>
                                      </p:cBhvr>
                                      <p:to x="100000" y="100000"/>
                                    </p:animScale>
                                    <p:animScale>
                                      <p:cBhvr>
                                        <p:cTn id="36" dur="26">
                                          <p:stCondLst>
                                            <p:cond delay="1642"/>
                                          </p:stCondLst>
                                        </p:cTn>
                                        <p:tgtEl>
                                          <p:spTgt spid="3">
                                            <p:txEl>
                                              <p:pRg st="2" end="2"/>
                                            </p:txEl>
                                          </p:spTgt>
                                        </p:tgtEl>
                                      </p:cBhvr>
                                      <p:to x="100000" y="90000"/>
                                    </p:animScale>
                                    <p:animScale>
                                      <p:cBhvr>
                                        <p:cTn id="37" dur="166" decel="50000">
                                          <p:stCondLst>
                                            <p:cond delay="1668"/>
                                          </p:stCondLst>
                                        </p:cTn>
                                        <p:tgtEl>
                                          <p:spTgt spid="3">
                                            <p:txEl>
                                              <p:pRg st="2" end="2"/>
                                            </p:txEl>
                                          </p:spTgt>
                                        </p:tgtEl>
                                      </p:cBhvr>
                                      <p:to x="100000" y="100000"/>
                                    </p:animScale>
                                    <p:animScale>
                                      <p:cBhvr>
                                        <p:cTn id="38" dur="26">
                                          <p:stCondLst>
                                            <p:cond delay="1808"/>
                                          </p:stCondLst>
                                        </p:cTn>
                                        <p:tgtEl>
                                          <p:spTgt spid="3">
                                            <p:txEl>
                                              <p:pRg st="2" end="2"/>
                                            </p:txEl>
                                          </p:spTgt>
                                        </p:tgtEl>
                                      </p:cBhvr>
                                      <p:to x="100000" y="95000"/>
                                    </p:animScale>
                                    <p:animScale>
                                      <p:cBhvr>
                                        <p:cTn id="39" dur="166" decel="50000">
                                          <p:stCondLst>
                                            <p:cond delay="1834"/>
                                          </p:stCondLst>
                                        </p:cTn>
                                        <p:tgtEl>
                                          <p:spTgt spid="3">
                                            <p:txEl>
                                              <p:pRg st="2" end="2"/>
                                            </p:txEl>
                                          </p:spTgt>
                                        </p:tgtEl>
                                      </p:cBhvr>
                                      <p:to x="100000" y="100000"/>
                                    </p:animScale>
                                  </p:childTnLst>
                                </p:cTn>
                              </p:par>
                              <p:par>
                                <p:cTn id="40" presetID="26" presetClass="entr" presetSubtype="0" fill="hold"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down)">
                                      <p:cBhvr>
                                        <p:cTn id="42" dur="580">
                                          <p:stCondLst>
                                            <p:cond delay="0"/>
                                          </p:stCondLst>
                                        </p:cTn>
                                        <p:tgtEl>
                                          <p:spTgt spid="3">
                                            <p:txEl>
                                              <p:pRg st="3" end="3"/>
                                            </p:txEl>
                                          </p:spTgt>
                                        </p:tgtEl>
                                      </p:cBhvr>
                                    </p:animEffect>
                                    <p:anim calcmode="lin" valueType="num">
                                      <p:cBhvr>
                                        <p:cTn id="4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3" end="3"/>
                                            </p:txEl>
                                          </p:spTgt>
                                        </p:tgtEl>
                                      </p:cBhvr>
                                      <p:to x="100000" y="60000"/>
                                    </p:animScale>
                                    <p:animScale>
                                      <p:cBhvr>
                                        <p:cTn id="49" dur="166" decel="50000">
                                          <p:stCondLst>
                                            <p:cond delay="676"/>
                                          </p:stCondLst>
                                        </p:cTn>
                                        <p:tgtEl>
                                          <p:spTgt spid="3">
                                            <p:txEl>
                                              <p:pRg st="3" end="3"/>
                                            </p:txEl>
                                          </p:spTgt>
                                        </p:tgtEl>
                                      </p:cBhvr>
                                      <p:to x="100000" y="100000"/>
                                    </p:animScale>
                                    <p:animScale>
                                      <p:cBhvr>
                                        <p:cTn id="50" dur="26">
                                          <p:stCondLst>
                                            <p:cond delay="1312"/>
                                          </p:stCondLst>
                                        </p:cTn>
                                        <p:tgtEl>
                                          <p:spTgt spid="3">
                                            <p:txEl>
                                              <p:pRg st="3" end="3"/>
                                            </p:txEl>
                                          </p:spTgt>
                                        </p:tgtEl>
                                      </p:cBhvr>
                                      <p:to x="100000" y="80000"/>
                                    </p:animScale>
                                    <p:animScale>
                                      <p:cBhvr>
                                        <p:cTn id="51" dur="166" decel="50000">
                                          <p:stCondLst>
                                            <p:cond delay="1338"/>
                                          </p:stCondLst>
                                        </p:cTn>
                                        <p:tgtEl>
                                          <p:spTgt spid="3">
                                            <p:txEl>
                                              <p:pRg st="3" end="3"/>
                                            </p:txEl>
                                          </p:spTgt>
                                        </p:tgtEl>
                                      </p:cBhvr>
                                      <p:to x="100000" y="100000"/>
                                    </p:animScale>
                                    <p:animScale>
                                      <p:cBhvr>
                                        <p:cTn id="52" dur="26">
                                          <p:stCondLst>
                                            <p:cond delay="1642"/>
                                          </p:stCondLst>
                                        </p:cTn>
                                        <p:tgtEl>
                                          <p:spTgt spid="3">
                                            <p:txEl>
                                              <p:pRg st="3" end="3"/>
                                            </p:txEl>
                                          </p:spTgt>
                                        </p:tgtEl>
                                      </p:cBhvr>
                                      <p:to x="100000" y="90000"/>
                                    </p:animScale>
                                    <p:animScale>
                                      <p:cBhvr>
                                        <p:cTn id="53" dur="166" decel="50000">
                                          <p:stCondLst>
                                            <p:cond delay="1668"/>
                                          </p:stCondLst>
                                        </p:cTn>
                                        <p:tgtEl>
                                          <p:spTgt spid="3">
                                            <p:txEl>
                                              <p:pRg st="3" end="3"/>
                                            </p:txEl>
                                          </p:spTgt>
                                        </p:tgtEl>
                                      </p:cBhvr>
                                      <p:to x="100000" y="100000"/>
                                    </p:animScale>
                                    <p:animScale>
                                      <p:cBhvr>
                                        <p:cTn id="54" dur="26">
                                          <p:stCondLst>
                                            <p:cond delay="1808"/>
                                          </p:stCondLst>
                                        </p:cTn>
                                        <p:tgtEl>
                                          <p:spTgt spid="3">
                                            <p:txEl>
                                              <p:pRg st="3" end="3"/>
                                            </p:txEl>
                                          </p:spTgt>
                                        </p:tgtEl>
                                      </p:cBhvr>
                                      <p:to x="100000" y="95000"/>
                                    </p:animScale>
                                    <p:animScale>
                                      <p:cBhvr>
                                        <p:cTn id="55" dur="166" decel="50000">
                                          <p:stCondLst>
                                            <p:cond delay="1834"/>
                                          </p:stCondLst>
                                        </p:cTn>
                                        <p:tgtEl>
                                          <p:spTgt spid="3">
                                            <p:txEl>
                                              <p:pRg st="3" end="3"/>
                                            </p:txEl>
                                          </p:spTgt>
                                        </p:tgtEl>
                                      </p:cBhvr>
                                      <p:to x="100000" y="100000"/>
                                    </p:animScale>
                                  </p:childTnLst>
                                </p:cTn>
                              </p:par>
                              <p:par>
                                <p:cTn id="56" presetID="26" presetClass="entr" presetSubtype="0" fill="hold" nodeType="with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Effect transition="in" filter="wipe(down)">
                                      <p:cBhvr>
                                        <p:cTn id="58" dur="580">
                                          <p:stCondLst>
                                            <p:cond delay="0"/>
                                          </p:stCondLst>
                                        </p:cTn>
                                        <p:tgtEl>
                                          <p:spTgt spid="3">
                                            <p:txEl>
                                              <p:pRg st="4" end="4"/>
                                            </p:txEl>
                                          </p:spTgt>
                                        </p:tgtEl>
                                      </p:cBhvr>
                                    </p:animEffect>
                                    <p:anim calcmode="lin" valueType="num">
                                      <p:cBhvr>
                                        <p:cTn id="5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4" end="4"/>
                                            </p:txEl>
                                          </p:spTgt>
                                        </p:tgtEl>
                                      </p:cBhvr>
                                      <p:to x="100000" y="60000"/>
                                    </p:animScale>
                                    <p:animScale>
                                      <p:cBhvr>
                                        <p:cTn id="65" dur="166" decel="50000">
                                          <p:stCondLst>
                                            <p:cond delay="676"/>
                                          </p:stCondLst>
                                        </p:cTn>
                                        <p:tgtEl>
                                          <p:spTgt spid="3">
                                            <p:txEl>
                                              <p:pRg st="4" end="4"/>
                                            </p:txEl>
                                          </p:spTgt>
                                        </p:tgtEl>
                                      </p:cBhvr>
                                      <p:to x="100000" y="100000"/>
                                    </p:animScale>
                                    <p:animScale>
                                      <p:cBhvr>
                                        <p:cTn id="66" dur="26">
                                          <p:stCondLst>
                                            <p:cond delay="1312"/>
                                          </p:stCondLst>
                                        </p:cTn>
                                        <p:tgtEl>
                                          <p:spTgt spid="3">
                                            <p:txEl>
                                              <p:pRg st="4" end="4"/>
                                            </p:txEl>
                                          </p:spTgt>
                                        </p:tgtEl>
                                      </p:cBhvr>
                                      <p:to x="100000" y="80000"/>
                                    </p:animScale>
                                    <p:animScale>
                                      <p:cBhvr>
                                        <p:cTn id="67" dur="166" decel="50000">
                                          <p:stCondLst>
                                            <p:cond delay="1338"/>
                                          </p:stCondLst>
                                        </p:cTn>
                                        <p:tgtEl>
                                          <p:spTgt spid="3">
                                            <p:txEl>
                                              <p:pRg st="4" end="4"/>
                                            </p:txEl>
                                          </p:spTgt>
                                        </p:tgtEl>
                                      </p:cBhvr>
                                      <p:to x="100000" y="100000"/>
                                    </p:animScale>
                                    <p:animScale>
                                      <p:cBhvr>
                                        <p:cTn id="68" dur="26">
                                          <p:stCondLst>
                                            <p:cond delay="1642"/>
                                          </p:stCondLst>
                                        </p:cTn>
                                        <p:tgtEl>
                                          <p:spTgt spid="3">
                                            <p:txEl>
                                              <p:pRg st="4" end="4"/>
                                            </p:txEl>
                                          </p:spTgt>
                                        </p:tgtEl>
                                      </p:cBhvr>
                                      <p:to x="100000" y="90000"/>
                                    </p:animScale>
                                    <p:animScale>
                                      <p:cBhvr>
                                        <p:cTn id="69" dur="166" decel="50000">
                                          <p:stCondLst>
                                            <p:cond delay="1668"/>
                                          </p:stCondLst>
                                        </p:cTn>
                                        <p:tgtEl>
                                          <p:spTgt spid="3">
                                            <p:txEl>
                                              <p:pRg st="4" end="4"/>
                                            </p:txEl>
                                          </p:spTgt>
                                        </p:tgtEl>
                                      </p:cBhvr>
                                      <p:to x="100000" y="100000"/>
                                    </p:animScale>
                                    <p:animScale>
                                      <p:cBhvr>
                                        <p:cTn id="70" dur="26">
                                          <p:stCondLst>
                                            <p:cond delay="1808"/>
                                          </p:stCondLst>
                                        </p:cTn>
                                        <p:tgtEl>
                                          <p:spTgt spid="3">
                                            <p:txEl>
                                              <p:pRg st="4" end="4"/>
                                            </p:txEl>
                                          </p:spTgt>
                                        </p:tgtEl>
                                      </p:cBhvr>
                                      <p:to x="100000" y="95000"/>
                                    </p:animScale>
                                    <p:animScale>
                                      <p:cBhvr>
                                        <p:cTn id="71"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pPr algn="ctr"/>
            <a:r>
              <a:rPr lang="en-US" dirty="0" smtClean="0"/>
              <a:t> THE INTERLOCKING FUNCTIONAL ELEMENTS</a:t>
            </a:r>
            <a:endParaRPr lang="en-US" dirty="0"/>
          </a:p>
        </p:txBody>
      </p:sp>
      <p:sp>
        <p:nvSpPr>
          <p:cNvPr id="3" name="Content Placeholder 2"/>
          <p:cNvSpPr>
            <a:spLocks noGrp="1"/>
          </p:cNvSpPr>
          <p:nvPr>
            <p:ph idx="1"/>
          </p:nvPr>
        </p:nvSpPr>
        <p:spPr>
          <a:xfrm>
            <a:off x="457200" y="1600200"/>
            <a:ext cx="8229600" cy="4389120"/>
          </a:xfrm>
        </p:spPr>
        <p:txBody>
          <a:bodyPr>
            <a:normAutofit lnSpcReduction="10000"/>
          </a:bodyPr>
          <a:lstStyle/>
          <a:p>
            <a:r>
              <a:rPr lang="en-US" sz="2000" dirty="0" smtClean="0">
                <a:solidFill>
                  <a:srgbClr val="FF0000"/>
                </a:solidFill>
              </a:rPr>
              <a:t>F. POINT TO POINT DATA TRANSPORT BETWEEN CELLULAR CARRIER AND HOST:</a:t>
            </a:r>
          </a:p>
          <a:p>
            <a:pPr>
              <a:buNone/>
            </a:pPr>
            <a:r>
              <a:rPr lang="en-US" sz="2000" dirty="0" smtClean="0"/>
              <a:t>	The point-to-point connection between the mobility data center and the destination host may take the form of an  VPN tunnel. VPN generally utilizing Cisco firewall VPN equipment at both the carrier and the host data sites. Here all the encrypted data will be interacted privately to avoid the hostile attacks.</a:t>
            </a:r>
          </a:p>
          <a:p>
            <a:r>
              <a:rPr lang="en-US" sz="2000" dirty="0" smtClean="0">
                <a:solidFill>
                  <a:srgbClr val="FF0000"/>
                </a:solidFill>
              </a:rPr>
              <a:t>G. NO DIRECT DEVICE TO DEVICE COMMUINICATION:</a:t>
            </a:r>
          </a:p>
          <a:p>
            <a:pPr>
              <a:buNone/>
            </a:pPr>
            <a:r>
              <a:rPr lang="en-US" sz="2000" dirty="0" smtClean="0">
                <a:solidFill>
                  <a:srgbClr val="FF0000"/>
                </a:solidFill>
              </a:rPr>
              <a:t>	</a:t>
            </a:r>
            <a:r>
              <a:rPr lang="en-US" sz="2000" dirty="0" smtClean="0"/>
              <a:t>It is interesting to note here that a commonly used term for IOT is Machine to Machine (M2M), creating the misconception that IOT devices talk directly with one another. The methodology as described in this paper prohibits direct device-to-device communications via the carrier or customer’s host router. In fact, IOT device communications are only routed to the application layer managing the IOT solutions within the backend host. </a:t>
            </a:r>
            <a:endParaRPr lang="en-US" sz="2000" dirty="0" smtClean="0">
              <a:solidFill>
                <a:srgbClr val="FF0000"/>
              </a:solidFill>
            </a:endParaRPr>
          </a:p>
          <a:p>
            <a:endParaRPr lang="en-US" sz="2000" dirty="0" smtClean="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3">
                                            <p:txEl>
                                              <p:pRg st="0" end="0"/>
                                            </p:txEl>
                                          </p:spTgt>
                                        </p:tgtEl>
                                      </p:cBhvr>
                                    </p:animEffect>
                                  </p:childTnLst>
                                </p:cTn>
                              </p:par>
                              <p:par>
                                <p:cTn id="16" presetID="49" presetClass="entr" presetSubtype="0" decel="10000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algn="ctr"/>
            <a:r>
              <a:rPr lang="en-US" sz="4800" dirty="0" smtClean="0"/>
              <a:t>H.DESTINATION HOST ROUTER MONITORING</a:t>
            </a:r>
            <a:endParaRPr lang="en-US" sz="4800" dirty="0"/>
          </a:p>
        </p:txBody>
      </p:sp>
      <p:sp>
        <p:nvSpPr>
          <p:cNvPr id="3" name="Content Placeholder 2"/>
          <p:cNvSpPr>
            <a:spLocks noGrp="1"/>
          </p:cNvSpPr>
          <p:nvPr>
            <p:ph idx="1"/>
          </p:nvPr>
        </p:nvSpPr>
        <p:spPr/>
        <p:txBody>
          <a:bodyPr>
            <a:normAutofit/>
          </a:bodyPr>
          <a:lstStyle/>
          <a:p>
            <a:r>
              <a:rPr lang="en-US" sz="2800" dirty="0" smtClean="0"/>
              <a:t>Another benefit of this secure routing schema is that all data packets to and from the </a:t>
            </a:r>
            <a:r>
              <a:rPr lang="en-US" sz="2800" dirty="0" smtClean="0">
                <a:solidFill>
                  <a:srgbClr val="FF0000"/>
                </a:solidFill>
              </a:rPr>
              <a:t>IOT</a:t>
            </a:r>
            <a:r>
              <a:rPr lang="en-US" sz="2800" dirty="0" smtClean="0"/>
              <a:t> device passes through the enterprise customer’s router. </a:t>
            </a:r>
          </a:p>
          <a:p>
            <a:r>
              <a:rPr lang="en-US" sz="2800" dirty="0" smtClean="0"/>
              <a:t>Deep packet inspection at the customer’s router  can detect in real-time that </a:t>
            </a:r>
            <a:r>
              <a:rPr lang="en-US" sz="2800" dirty="0" smtClean="0">
                <a:solidFill>
                  <a:srgbClr val="FF0000"/>
                </a:solidFill>
              </a:rPr>
              <a:t>abnormal data behavior </a:t>
            </a:r>
            <a:r>
              <a:rPr lang="en-US" sz="2800" dirty="0" smtClean="0"/>
              <a:t>is occurring from the </a:t>
            </a:r>
            <a:r>
              <a:rPr lang="en-US" sz="2800" dirty="0" smtClean="0">
                <a:solidFill>
                  <a:srgbClr val="FF0000"/>
                </a:solidFill>
              </a:rPr>
              <a:t>IOT</a:t>
            </a:r>
            <a:r>
              <a:rPr lang="en-US" sz="2800" dirty="0" smtClean="0"/>
              <a:t> devices, which may indicate fraudulent or malicious activity. </a:t>
            </a:r>
          </a:p>
          <a:p>
            <a:r>
              <a:rPr lang="en-US" sz="2800" dirty="0" smtClean="0">
                <a:solidFill>
                  <a:srgbClr val="FF0000"/>
                </a:solidFill>
              </a:rPr>
              <a:t>Automated alarm </a:t>
            </a:r>
            <a:r>
              <a:rPr lang="en-US" sz="2800" dirty="0" smtClean="0"/>
              <a:t>is used when the system goes with some bias activities. </a:t>
            </a:r>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accent1"/>
                </a:solidFill>
              </a:rPr>
              <a:t>I.SIM TOOLKIT IMEI VALIDATION AND ALERTING.</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sz="2400" dirty="0" smtClean="0"/>
              <a:t>Once the </a:t>
            </a:r>
            <a:r>
              <a:rPr lang="en-US" sz="2400" dirty="0" smtClean="0">
                <a:solidFill>
                  <a:srgbClr val="FF0000"/>
                </a:solidFill>
              </a:rPr>
              <a:t>IOT</a:t>
            </a:r>
            <a:r>
              <a:rPr lang="en-US" sz="2400" dirty="0" smtClean="0"/>
              <a:t> device has established a secure connection between its radio module and its backend serving host, additional security is garnered in the form of physical protection. One method already described is the physical hardware security included in the </a:t>
            </a:r>
            <a:r>
              <a:rPr lang="en-US" sz="2400" dirty="0" smtClean="0">
                <a:solidFill>
                  <a:srgbClr val="FF0000"/>
                </a:solidFill>
              </a:rPr>
              <a:t>SIM</a:t>
            </a:r>
            <a:r>
              <a:rPr lang="en-US" sz="2400" dirty="0" smtClean="0"/>
              <a:t> element to protect the encrypted keys held within. </a:t>
            </a:r>
          </a:p>
          <a:p>
            <a:r>
              <a:rPr lang="en-US" sz="2400" dirty="0" smtClean="0"/>
              <a:t>And one more is referred to as the </a:t>
            </a:r>
            <a:r>
              <a:rPr lang="en-US" sz="2400" dirty="0" smtClean="0">
                <a:solidFill>
                  <a:srgbClr val="FF0000"/>
                </a:solidFill>
              </a:rPr>
              <a:t>IMEI</a:t>
            </a:r>
            <a:r>
              <a:rPr lang="en-US" sz="2400" dirty="0" smtClean="0"/>
              <a:t> or international mobile equipment identifier. Each manufacturer of wireless devices after completing the required  approval testing is assigned its own unique range of IMEI’s for its product.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4)">
                                      <p:cBhvr>
                                        <p:cTn id="25" dur="1000"/>
                                        <p:tgtEl>
                                          <p:spTgt spid="3">
                                            <p:txEl>
                                              <p:pRg st="0" end="0"/>
                                            </p:txEl>
                                          </p:spTgt>
                                        </p:tgtEl>
                                      </p:cBhvr>
                                    </p:animEffect>
                                  </p:childTnLst>
                                </p:cTn>
                              </p:par>
                              <p:par>
                                <p:cTn id="26" presetID="21" presetClass="entr" presetSubtype="4"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heel(4)">
                                      <p:cBhvr>
                                        <p:cTn id="2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371600"/>
          </a:xfrm>
        </p:spPr>
        <p:txBody>
          <a:bodyPr>
            <a:normAutofit fontScale="90000"/>
          </a:bodyPr>
          <a:lstStyle/>
          <a:p>
            <a:pPr algn="ctr"/>
            <a:r>
              <a:rPr lang="en-US" dirty="0" smtClean="0"/>
              <a:t>J. PIN LOCKING OF SIM</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r>
              <a:rPr lang="en-US" dirty="0" smtClean="0"/>
              <a:t>The standard </a:t>
            </a:r>
            <a:r>
              <a:rPr lang="en-US" dirty="0" smtClean="0">
                <a:solidFill>
                  <a:srgbClr val="FF0000"/>
                </a:solidFill>
              </a:rPr>
              <a:t>PIN</a:t>
            </a:r>
            <a:r>
              <a:rPr lang="en-US" dirty="0" smtClean="0"/>
              <a:t> locking functionality of the</a:t>
            </a:r>
            <a:r>
              <a:rPr lang="en-US" dirty="0" smtClean="0">
                <a:solidFill>
                  <a:srgbClr val="FF0000"/>
                </a:solidFill>
              </a:rPr>
              <a:t> SIM </a:t>
            </a:r>
            <a:r>
              <a:rPr lang="en-US" dirty="0" smtClean="0"/>
              <a:t>is utilized by the </a:t>
            </a:r>
            <a:r>
              <a:rPr lang="en-US" dirty="0" smtClean="0">
                <a:solidFill>
                  <a:srgbClr val="FF0000"/>
                </a:solidFill>
              </a:rPr>
              <a:t>IOT</a:t>
            </a:r>
            <a:r>
              <a:rPr lang="en-US" dirty="0" smtClean="0"/>
              <a:t> device as a security method.</a:t>
            </a:r>
          </a:p>
          <a:p>
            <a:r>
              <a:rPr lang="en-US" dirty="0" smtClean="0"/>
              <a:t>The device manufacturer creates a secure</a:t>
            </a:r>
            <a:r>
              <a:rPr lang="en-US" dirty="0" smtClean="0">
                <a:solidFill>
                  <a:srgbClr val="FF0000"/>
                </a:solidFill>
              </a:rPr>
              <a:t> hashing algorithm</a:t>
            </a:r>
            <a:r>
              <a:rPr lang="en-US" dirty="0" smtClean="0"/>
              <a:t> within the device processor’s the hashing algorithm to produce the 4 digit unlock code and passes to the SIM. If the code matches the </a:t>
            </a:r>
            <a:r>
              <a:rPr lang="en-US" dirty="0" smtClean="0">
                <a:solidFill>
                  <a:srgbClr val="FF0000"/>
                </a:solidFill>
              </a:rPr>
              <a:t>SIM’s</a:t>
            </a:r>
            <a:r>
              <a:rPr lang="en-US" dirty="0" smtClean="0"/>
              <a:t> then the SIM is enabled for operation. If the pin does not match after 3 attempts, the </a:t>
            </a:r>
            <a:r>
              <a:rPr lang="en-US" dirty="0" smtClean="0">
                <a:solidFill>
                  <a:srgbClr val="FF0000"/>
                </a:solidFill>
              </a:rPr>
              <a:t>SIM</a:t>
            </a:r>
            <a:r>
              <a:rPr lang="en-US" dirty="0" smtClean="0"/>
              <a:t> is rendered unusable or blocked. </a:t>
            </a:r>
          </a:p>
          <a:p>
            <a:r>
              <a:rPr lang="en-US" dirty="0" smtClean="0"/>
              <a:t>There is an unblocking sequence using an </a:t>
            </a:r>
            <a:r>
              <a:rPr lang="en-US" dirty="0" smtClean="0">
                <a:solidFill>
                  <a:srgbClr val="FF0000"/>
                </a:solidFill>
              </a:rPr>
              <a:t>8-digit code </a:t>
            </a:r>
            <a:r>
              <a:rPr lang="en-US" dirty="0" smtClean="0"/>
              <a:t>known only to the device provider that can unblock a SIM and if that is incorrectly administered </a:t>
            </a:r>
            <a:r>
              <a:rPr lang="en-US" dirty="0" smtClean="0">
                <a:solidFill>
                  <a:srgbClr val="FF0000"/>
                </a:solidFill>
              </a:rPr>
              <a:t>10</a:t>
            </a:r>
            <a:r>
              <a:rPr lang="en-US" dirty="0" smtClean="0"/>
              <a:t> times, the SIM becomes permanently inoperable.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290">
                                          <p:stCondLst>
                                            <p:cond delay="0"/>
                                          </p:stCondLst>
                                        </p:cTn>
                                        <p:tgtEl>
                                          <p:spTgt spid="3">
                                            <p:txEl>
                                              <p:pRg st="0" end="0"/>
                                            </p:txEl>
                                          </p:spTgt>
                                        </p:tgtEl>
                                      </p:cBhvr>
                                    </p:animEffect>
                                    <p:anim calcmode="lin" valueType="num">
                                      <p:cBhvr>
                                        <p:cTn id="15"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13">
                                          <p:stCondLst>
                                            <p:cond delay="325"/>
                                          </p:stCondLst>
                                        </p:cTn>
                                        <p:tgtEl>
                                          <p:spTgt spid="3">
                                            <p:txEl>
                                              <p:pRg st="0" end="0"/>
                                            </p:txEl>
                                          </p:spTgt>
                                        </p:tgtEl>
                                      </p:cBhvr>
                                      <p:to x="100000" y="60000"/>
                                    </p:animScale>
                                    <p:animScale>
                                      <p:cBhvr>
                                        <p:cTn id="21" dur="83" decel="50000">
                                          <p:stCondLst>
                                            <p:cond delay="338"/>
                                          </p:stCondLst>
                                        </p:cTn>
                                        <p:tgtEl>
                                          <p:spTgt spid="3">
                                            <p:txEl>
                                              <p:pRg st="0" end="0"/>
                                            </p:txEl>
                                          </p:spTgt>
                                        </p:tgtEl>
                                      </p:cBhvr>
                                      <p:to x="100000" y="100000"/>
                                    </p:animScale>
                                    <p:animScale>
                                      <p:cBhvr>
                                        <p:cTn id="22" dur="13">
                                          <p:stCondLst>
                                            <p:cond delay="656"/>
                                          </p:stCondLst>
                                        </p:cTn>
                                        <p:tgtEl>
                                          <p:spTgt spid="3">
                                            <p:txEl>
                                              <p:pRg st="0" end="0"/>
                                            </p:txEl>
                                          </p:spTgt>
                                        </p:tgtEl>
                                      </p:cBhvr>
                                      <p:to x="100000" y="80000"/>
                                    </p:animScale>
                                    <p:animScale>
                                      <p:cBhvr>
                                        <p:cTn id="23" dur="83" decel="50000">
                                          <p:stCondLst>
                                            <p:cond delay="669"/>
                                          </p:stCondLst>
                                        </p:cTn>
                                        <p:tgtEl>
                                          <p:spTgt spid="3">
                                            <p:txEl>
                                              <p:pRg st="0" end="0"/>
                                            </p:txEl>
                                          </p:spTgt>
                                        </p:tgtEl>
                                      </p:cBhvr>
                                      <p:to x="100000" y="100000"/>
                                    </p:animScale>
                                    <p:animScale>
                                      <p:cBhvr>
                                        <p:cTn id="24" dur="13">
                                          <p:stCondLst>
                                            <p:cond delay="821"/>
                                          </p:stCondLst>
                                        </p:cTn>
                                        <p:tgtEl>
                                          <p:spTgt spid="3">
                                            <p:txEl>
                                              <p:pRg st="0" end="0"/>
                                            </p:txEl>
                                          </p:spTgt>
                                        </p:tgtEl>
                                      </p:cBhvr>
                                      <p:to x="100000" y="90000"/>
                                    </p:animScale>
                                    <p:animScale>
                                      <p:cBhvr>
                                        <p:cTn id="25" dur="83" decel="50000">
                                          <p:stCondLst>
                                            <p:cond delay="834"/>
                                          </p:stCondLst>
                                        </p:cTn>
                                        <p:tgtEl>
                                          <p:spTgt spid="3">
                                            <p:txEl>
                                              <p:pRg st="0" end="0"/>
                                            </p:txEl>
                                          </p:spTgt>
                                        </p:tgtEl>
                                      </p:cBhvr>
                                      <p:to x="100000" y="100000"/>
                                    </p:animScale>
                                    <p:animScale>
                                      <p:cBhvr>
                                        <p:cTn id="26" dur="13">
                                          <p:stCondLst>
                                            <p:cond delay="904"/>
                                          </p:stCondLst>
                                        </p:cTn>
                                        <p:tgtEl>
                                          <p:spTgt spid="3">
                                            <p:txEl>
                                              <p:pRg st="0" end="0"/>
                                            </p:txEl>
                                          </p:spTgt>
                                        </p:tgtEl>
                                      </p:cBhvr>
                                      <p:to x="100000" y="95000"/>
                                    </p:animScale>
                                    <p:animScale>
                                      <p:cBhvr>
                                        <p:cTn id="27" dur="83" decel="50000">
                                          <p:stCondLst>
                                            <p:cond delay="917"/>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290">
                                          <p:stCondLst>
                                            <p:cond delay="0"/>
                                          </p:stCondLst>
                                        </p:cTn>
                                        <p:tgtEl>
                                          <p:spTgt spid="3">
                                            <p:txEl>
                                              <p:pRg st="1" end="1"/>
                                            </p:txEl>
                                          </p:spTgt>
                                        </p:tgtEl>
                                      </p:cBhvr>
                                    </p:animEffect>
                                    <p:anim calcmode="lin" valueType="num">
                                      <p:cBhvr>
                                        <p:cTn id="31"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13">
                                          <p:stCondLst>
                                            <p:cond delay="325"/>
                                          </p:stCondLst>
                                        </p:cTn>
                                        <p:tgtEl>
                                          <p:spTgt spid="3">
                                            <p:txEl>
                                              <p:pRg st="1" end="1"/>
                                            </p:txEl>
                                          </p:spTgt>
                                        </p:tgtEl>
                                      </p:cBhvr>
                                      <p:to x="100000" y="60000"/>
                                    </p:animScale>
                                    <p:animScale>
                                      <p:cBhvr>
                                        <p:cTn id="37" dur="83" decel="50000">
                                          <p:stCondLst>
                                            <p:cond delay="338"/>
                                          </p:stCondLst>
                                        </p:cTn>
                                        <p:tgtEl>
                                          <p:spTgt spid="3">
                                            <p:txEl>
                                              <p:pRg st="1" end="1"/>
                                            </p:txEl>
                                          </p:spTgt>
                                        </p:tgtEl>
                                      </p:cBhvr>
                                      <p:to x="100000" y="100000"/>
                                    </p:animScale>
                                    <p:animScale>
                                      <p:cBhvr>
                                        <p:cTn id="38" dur="13">
                                          <p:stCondLst>
                                            <p:cond delay="656"/>
                                          </p:stCondLst>
                                        </p:cTn>
                                        <p:tgtEl>
                                          <p:spTgt spid="3">
                                            <p:txEl>
                                              <p:pRg st="1" end="1"/>
                                            </p:txEl>
                                          </p:spTgt>
                                        </p:tgtEl>
                                      </p:cBhvr>
                                      <p:to x="100000" y="80000"/>
                                    </p:animScale>
                                    <p:animScale>
                                      <p:cBhvr>
                                        <p:cTn id="39" dur="83" decel="50000">
                                          <p:stCondLst>
                                            <p:cond delay="669"/>
                                          </p:stCondLst>
                                        </p:cTn>
                                        <p:tgtEl>
                                          <p:spTgt spid="3">
                                            <p:txEl>
                                              <p:pRg st="1" end="1"/>
                                            </p:txEl>
                                          </p:spTgt>
                                        </p:tgtEl>
                                      </p:cBhvr>
                                      <p:to x="100000" y="100000"/>
                                    </p:animScale>
                                    <p:animScale>
                                      <p:cBhvr>
                                        <p:cTn id="40" dur="13">
                                          <p:stCondLst>
                                            <p:cond delay="821"/>
                                          </p:stCondLst>
                                        </p:cTn>
                                        <p:tgtEl>
                                          <p:spTgt spid="3">
                                            <p:txEl>
                                              <p:pRg st="1" end="1"/>
                                            </p:txEl>
                                          </p:spTgt>
                                        </p:tgtEl>
                                      </p:cBhvr>
                                      <p:to x="100000" y="90000"/>
                                    </p:animScale>
                                    <p:animScale>
                                      <p:cBhvr>
                                        <p:cTn id="41" dur="83" decel="50000">
                                          <p:stCondLst>
                                            <p:cond delay="834"/>
                                          </p:stCondLst>
                                        </p:cTn>
                                        <p:tgtEl>
                                          <p:spTgt spid="3">
                                            <p:txEl>
                                              <p:pRg st="1" end="1"/>
                                            </p:txEl>
                                          </p:spTgt>
                                        </p:tgtEl>
                                      </p:cBhvr>
                                      <p:to x="100000" y="100000"/>
                                    </p:animScale>
                                    <p:animScale>
                                      <p:cBhvr>
                                        <p:cTn id="42" dur="13">
                                          <p:stCondLst>
                                            <p:cond delay="904"/>
                                          </p:stCondLst>
                                        </p:cTn>
                                        <p:tgtEl>
                                          <p:spTgt spid="3">
                                            <p:txEl>
                                              <p:pRg st="1" end="1"/>
                                            </p:txEl>
                                          </p:spTgt>
                                        </p:tgtEl>
                                      </p:cBhvr>
                                      <p:to x="100000" y="95000"/>
                                    </p:animScale>
                                    <p:animScale>
                                      <p:cBhvr>
                                        <p:cTn id="43" dur="83" decel="50000">
                                          <p:stCondLst>
                                            <p:cond delay="917"/>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290">
                                          <p:stCondLst>
                                            <p:cond delay="0"/>
                                          </p:stCondLst>
                                        </p:cTn>
                                        <p:tgtEl>
                                          <p:spTgt spid="3">
                                            <p:txEl>
                                              <p:pRg st="2" end="2"/>
                                            </p:txEl>
                                          </p:spTgt>
                                        </p:tgtEl>
                                      </p:cBhvr>
                                    </p:animEffect>
                                    <p:anim calcmode="lin" valueType="num">
                                      <p:cBhvr>
                                        <p:cTn id="47"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13">
                                          <p:stCondLst>
                                            <p:cond delay="325"/>
                                          </p:stCondLst>
                                        </p:cTn>
                                        <p:tgtEl>
                                          <p:spTgt spid="3">
                                            <p:txEl>
                                              <p:pRg st="2" end="2"/>
                                            </p:txEl>
                                          </p:spTgt>
                                        </p:tgtEl>
                                      </p:cBhvr>
                                      <p:to x="100000" y="60000"/>
                                    </p:animScale>
                                    <p:animScale>
                                      <p:cBhvr>
                                        <p:cTn id="53" dur="83" decel="50000">
                                          <p:stCondLst>
                                            <p:cond delay="338"/>
                                          </p:stCondLst>
                                        </p:cTn>
                                        <p:tgtEl>
                                          <p:spTgt spid="3">
                                            <p:txEl>
                                              <p:pRg st="2" end="2"/>
                                            </p:txEl>
                                          </p:spTgt>
                                        </p:tgtEl>
                                      </p:cBhvr>
                                      <p:to x="100000" y="100000"/>
                                    </p:animScale>
                                    <p:animScale>
                                      <p:cBhvr>
                                        <p:cTn id="54" dur="13">
                                          <p:stCondLst>
                                            <p:cond delay="656"/>
                                          </p:stCondLst>
                                        </p:cTn>
                                        <p:tgtEl>
                                          <p:spTgt spid="3">
                                            <p:txEl>
                                              <p:pRg st="2" end="2"/>
                                            </p:txEl>
                                          </p:spTgt>
                                        </p:tgtEl>
                                      </p:cBhvr>
                                      <p:to x="100000" y="80000"/>
                                    </p:animScale>
                                    <p:animScale>
                                      <p:cBhvr>
                                        <p:cTn id="55" dur="83" decel="50000">
                                          <p:stCondLst>
                                            <p:cond delay="669"/>
                                          </p:stCondLst>
                                        </p:cTn>
                                        <p:tgtEl>
                                          <p:spTgt spid="3">
                                            <p:txEl>
                                              <p:pRg st="2" end="2"/>
                                            </p:txEl>
                                          </p:spTgt>
                                        </p:tgtEl>
                                      </p:cBhvr>
                                      <p:to x="100000" y="100000"/>
                                    </p:animScale>
                                    <p:animScale>
                                      <p:cBhvr>
                                        <p:cTn id="56" dur="13">
                                          <p:stCondLst>
                                            <p:cond delay="821"/>
                                          </p:stCondLst>
                                        </p:cTn>
                                        <p:tgtEl>
                                          <p:spTgt spid="3">
                                            <p:txEl>
                                              <p:pRg st="2" end="2"/>
                                            </p:txEl>
                                          </p:spTgt>
                                        </p:tgtEl>
                                      </p:cBhvr>
                                      <p:to x="100000" y="90000"/>
                                    </p:animScale>
                                    <p:animScale>
                                      <p:cBhvr>
                                        <p:cTn id="57" dur="83" decel="50000">
                                          <p:stCondLst>
                                            <p:cond delay="834"/>
                                          </p:stCondLst>
                                        </p:cTn>
                                        <p:tgtEl>
                                          <p:spTgt spid="3">
                                            <p:txEl>
                                              <p:pRg st="2" end="2"/>
                                            </p:txEl>
                                          </p:spTgt>
                                        </p:tgtEl>
                                      </p:cBhvr>
                                      <p:to x="100000" y="100000"/>
                                    </p:animScale>
                                    <p:animScale>
                                      <p:cBhvr>
                                        <p:cTn id="58" dur="13">
                                          <p:stCondLst>
                                            <p:cond delay="904"/>
                                          </p:stCondLst>
                                        </p:cTn>
                                        <p:tgtEl>
                                          <p:spTgt spid="3">
                                            <p:txEl>
                                              <p:pRg st="2" end="2"/>
                                            </p:txEl>
                                          </p:spTgt>
                                        </p:tgtEl>
                                      </p:cBhvr>
                                      <p:to x="100000" y="95000"/>
                                    </p:animScale>
                                    <p:animScale>
                                      <p:cBhvr>
                                        <p:cTn id="59" dur="83" decel="50000">
                                          <p:stCondLst>
                                            <p:cond delay="917"/>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CONCLUSION</a:t>
            </a:r>
            <a:endParaRPr lang="en-US" sz="7200" dirty="0"/>
          </a:p>
        </p:txBody>
      </p:sp>
      <p:sp>
        <p:nvSpPr>
          <p:cNvPr id="3" name="Content Placeholder 2"/>
          <p:cNvSpPr>
            <a:spLocks noGrp="1"/>
          </p:cNvSpPr>
          <p:nvPr>
            <p:ph idx="1"/>
          </p:nvPr>
        </p:nvSpPr>
        <p:spPr/>
        <p:txBody>
          <a:bodyPr>
            <a:normAutofit fontScale="92500"/>
          </a:bodyPr>
          <a:lstStyle/>
          <a:p>
            <a:r>
              <a:rPr lang="en-US" sz="3200" dirty="0" smtClean="0"/>
              <a:t>This paper has set forth a multi-tiered solution for securely establishing end-to-end </a:t>
            </a:r>
            <a:r>
              <a:rPr lang="en-US" sz="3200" dirty="0" smtClean="0">
                <a:solidFill>
                  <a:srgbClr val="FF0000"/>
                </a:solidFill>
              </a:rPr>
              <a:t>TCP/IP</a:t>
            </a:r>
            <a:r>
              <a:rPr lang="en-US" sz="3200" dirty="0" smtClean="0"/>
              <a:t> based Internet of Things communications over cellular-based networks. This </a:t>
            </a:r>
            <a:r>
              <a:rPr lang="en-US" sz="3200" dirty="0" smtClean="0">
                <a:solidFill>
                  <a:srgbClr val="FF0000"/>
                </a:solidFill>
              </a:rPr>
              <a:t>methodology</a:t>
            </a:r>
            <a:r>
              <a:rPr lang="en-US" sz="3200" dirty="0" smtClean="0"/>
              <a:t> consists of standards based </a:t>
            </a:r>
            <a:r>
              <a:rPr lang="en-US" sz="3200" dirty="0" smtClean="0">
                <a:solidFill>
                  <a:srgbClr val="FF0000"/>
                </a:solidFill>
              </a:rPr>
              <a:t>interlocking functional elements </a:t>
            </a:r>
            <a:r>
              <a:rPr lang="en-US" sz="3200" dirty="0" smtClean="0"/>
              <a:t>deployed in a securely architected carrier network providing a secure end to end communications channel for </a:t>
            </a:r>
            <a:r>
              <a:rPr lang="en-US" sz="3200" dirty="0" smtClean="0">
                <a:solidFill>
                  <a:srgbClr val="FF0000"/>
                </a:solidFill>
              </a:rPr>
              <a:t>Internet of Things </a:t>
            </a:r>
            <a:r>
              <a:rPr lang="en-US" sz="3200" dirty="0" smtClean="0"/>
              <a:t>devices and applications.</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strips(downLeft)">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		FURTHER STUDY</a:t>
            </a: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In this paper, an introduction to IOT security over cellular networks is presented ,and point of the current research problems and research prospects hoping to provide a useful reference for the further study of IOT security for cellular devices.</a:t>
            </a:r>
          </a:p>
          <a:p>
            <a:pPr>
              <a:buNone/>
            </a:pPr>
            <a:r>
              <a:rPr lang="en-US" dirty="0" smtClean="0"/>
              <a:t>				</a:t>
            </a:r>
            <a:r>
              <a:rPr lang="en-US" sz="2800" dirty="0" smtClean="0">
                <a:solidFill>
                  <a:srgbClr val="FF0000"/>
                </a:solidFill>
              </a:rPr>
              <a:t>REFERENCE</a:t>
            </a:r>
          </a:p>
          <a:p>
            <a:pPr lvl="0"/>
            <a:r>
              <a:rPr lang="en-US" sz="1100" dirty="0" smtClean="0"/>
              <a:t>3GPP TS 11.113rd Generation Partnership Project; Technical Specification Group Terminals Specification of the Subscriber Identity Module - Mobile Equipment (SIM</a:t>
            </a:r>
          </a:p>
          <a:p>
            <a:r>
              <a:rPr lang="en-US" sz="1100" dirty="0" smtClean="0"/>
              <a:t>- ME) interface</a:t>
            </a:r>
          </a:p>
          <a:p>
            <a:pPr lvl="0"/>
            <a:r>
              <a:rPr lang="en-US" sz="1100" dirty="0" smtClean="0"/>
              <a:t>3GPP TS 22.022 3rd Generation Partnership Project; Technical Specification Group Services and System Aspects; </a:t>
            </a:r>
            <a:r>
              <a:rPr lang="en-US" sz="1100" dirty="0" err="1" smtClean="0"/>
              <a:t>Personalisation</a:t>
            </a:r>
            <a:r>
              <a:rPr lang="en-US" sz="1100" dirty="0" smtClean="0"/>
              <a:t> of Mobile Equipment (ME);</a:t>
            </a:r>
          </a:p>
          <a:p>
            <a:r>
              <a:rPr lang="en-US" sz="1100" dirty="0" smtClean="0"/>
              <a:t>Mobile functionality specification</a:t>
            </a:r>
          </a:p>
          <a:p>
            <a:pPr lvl="0"/>
            <a:r>
              <a:rPr lang="en-US" sz="1100" dirty="0" smtClean="0"/>
              <a:t>3GPP TS 23.122 3rd Generation Partnership Project; Technical Specification Group Core Network and Terminals; Non-Access-Stratum (NAS) functions related to Mobile Station (MS) in idle mode</a:t>
            </a:r>
          </a:p>
          <a:p>
            <a:pPr lvl="0"/>
            <a:r>
              <a:rPr lang="en-US" sz="1100" dirty="0" smtClean="0"/>
              <a:t>3GPP TS 33.102 3rd Generation Partnership Project; Technical Specification Group Services and System Aspects; 3G Security; Security architecture</a:t>
            </a:r>
          </a:p>
          <a:p>
            <a:pPr lvl="0"/>
            <a:r>
              <a:rPr lang="en-US" sz="1100" dirty="0" smtClean="0"/>
              <a:t>3GPP TS 21.111 3rd Generation Partnership Project; Technical Specification Group Core Network and Terminals; Universal Subscriber Identity Module (USIM) Application Toolkit (USAT)</a:t>
            </a:r>
          </a:p>
          <a:p>
            <a:endParaRPr lang="en-US" sz="1100"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p:cTn id="4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7" end="7"/>
                                            </p:txEl>
                                          </p:spTgt>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p:cTn id="4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80288"/>
          </a:xfrm>
        </p:spPr>
        <p:txBody>
          <a:bodyPr>
            <a:noAutofit/>
          </a:bodyPr>
          <a:lstStyle/>
          <a:p>
            <a:pPr algn="ctr"/>
            <a:r>
              <a:rPr lang="en-US" sz="5400" dirty="0" smtClean="0">
                <a:latin typeface="Algerian" pitchFamily="82" charset="0"/>
              </a:rPr>
              <a:t>This paper </a:t>
            </a:r>
            <a:r>
              <a:rPr lang="en-US" sz="5400" dirty="0" err="1" smtClean="0">
                <a:latin typeface="Algerian" pitchFamily="82" charset="0"/>
              </a:rPr>
              <a:t>coverS</a:t>
            </a:r>
            <a:r>
              <a:rPr lang="en-US" sz="5400" dirty="0" smtClean="0">
                <a:latin typeface="Algerian" pitchFamily="82" charset="0"/>
              </a:rPr>
              <a:t> </a:t>
            </a:r>
            <a:endParaRPr lang="en-US" sz="5400" dirty="0">
              <a:latin typeface="Algerian" pitchFamily="82" charset="0"/>
            </a:endParaRPr>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r>
              <a:rPr lang="en-US" sz="4400" dirty="0" smtClean="0"/>
              <a:t>WHAT IS AN IOT?</a:t>
            </a:r>
          </a:p>
          <a:p>
            <a:r>
              <a:rPr lang="en-US" sz="4400" dirty="0" smtClean="0"/>
              <a:t>INTRODUCTION</a:t>
            </a:r>
          </a:p>
          <a:p>
            <a:r>
              <a:rPr lang="en-US" sz="4400" dirty="0" smtClean="0"/>
              <a:t>THE MULTILAYERED METHODOLOGY</a:t>
            </a:r>
          </a:p>
          <a:p>
            <a:r>
              <a:rPr lang="en-US" sz="4400" dirty="0" smtClean="0"/>
              <a:t>ARCHITECTURAL SYSTEM DESCRIPTION</a:t>
            </a:r>
          </a:p>
          <a:p>
            <a:r>
              <a:rPr lang="en-US" sz="4400" dirty="0" smtClean="0"/>
              <a:t>THE INTERLOCKING FUNCTIONAL ELEMENTS</a:t>
            </a:r>
          </a:p>
          <a:p>
            <a:r>
              <a:rPr lang="en-US" sz="4400" dirty="0" smtClean="0"/>
              <a:t>CONCLUSION</a:t>
            </a:r>
          </a:p>
          <a:p>
            <a:pPr>
              <a:buNone/>
            </a:pP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250" advTm="4714">
        <p:sndAc>
          <p:stSnd>
            <p:snd r:embed="rId3" name="coin.wav"/>
          </p:stSnd>
        </p:sndAc>
      </p:transition>
    </mc:Choice>
    <mc:Fallback xmlns="">
      <p:transition spd="slow" advTm="4714">
        <p:sndAc>
          <p:stSnd>
            <p:snd r:embed="rId5"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edge">
                                      <p:cBhvr>
                                        <p:cTn id="15" dur="2000"/>
                                        <p:tgtEl>
                                          <p:spTgt spid="3">
                                            <p:txEl>
                                              <p:pRg st="0" end="0"/>
                                            </p:txEl>
                                          </p:spTgt>
                                        </p:tgtEl>
                                      </p:cBhvr>
                                    </p:animEffect>
                                  </p:childTnLst>
                                </p:cTn>
                              </p:par>
                              <p:par>
                                <p:cTn id="16" presetID="2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edge">
                                      <p:cBhvr>
                                        <p:cTn id="18" dur="2000"/>
                                        <p:tgtEl>
                                          <p:spTgt spid="3">
                                            <p:txEl>
                                              <p:pRg st="1" end="1"/>
                                            </p:txEl>
                                          </p:spTgt>
                                        </p:tgtEl>
                                      </p:cBhvr>
                                    </p:animEffect>
                                  </p:childTnLst>
                                </p:cTn>
                              </p:par>
                              <p:par>
                                <p:cTn id="19" presetID="2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edge">
                                      <p:cBhvr>
                                        <p:cTn id="21" dur="2000"/>
                                        <p:tgtEl>
                                          <p:spTgt spid="3">
                                            <p:txEl>
                                              <p:pRg st="2" end="2"/>
                                            </p:txEl>
                                          </p:spTgt>
                                        </p:tgtEl>
                                      </p:cBhvr>
                                    </p:animEffect>
                                  </p:childTnLst>
                                </p:cTn>
                              </p:par>
                              <p:par>
                                <p:cTn id="22" presetID="2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edge">
                                      <p:cBhvr>
                                        <p:cTn id="24" dur="2000"/>
                                        <p:tgtEl>
                                          <p:spTgt spid="3">
                                            <p:txEl>
                                              <p:pRg st="3" end="3"/>
                                            </p:txEl>
                                          </p:spTgt>
                                        </p:tgtEl>
                                      </p:cBhvr>
                                    </p:animEffect>
                                  </p:childTnLst>
                                </p:cTn>
                              </p:par>
                              <p:par>
                                <p:cTn id="25" presetID="20"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edge">
                                      <p:cBhvr>
                                        <p:cTn id="27" dur="2000"/>
                                        <p:tgtEl>
                                          <p:spTgt spid="3">
                                            <p:txEl>
                                              <p:pRg st="4" end="4"/>
                                            </p:txEl>
                                          </p:spTgt>
                                        </p:tgtEl>
                                      </p:cBhvr>
                                    </p:animEffect>
                                  </p:childTnLst>
                                </p:cTn>
                              </p:par>
                              <p:par>
                                <p:cTn id="28" presetID="2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edge">
                                      <p:cBhvr>
                                        <p:cTn id="3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971800"/>
            <a:ext cx="7851648" cy="1828800"/>
          </a:xfrm>
        </p:spPr>
        <p:txBody>
          <a:bodyPr>
            <a:noAutofit/>
          </a:bodyPr>
          <a:lstStyle/>
          <a:p>
            <a:pPr algn="ctr"/>
            <a:r>
              <a:rPr lang="en-US" sz="13800" dirty="0" smtClean="0"/>
              <a:t>THANK YOU</a:t>
            </a:r>
            <a:endParaRPr lang="en-US" sz="13800" dirty="0"/>
          </a:p>
        </p:txBody>
      </p:sp>
      <p:sp>
        <p:nvSpPr>
          <p:cNvPr id="3" name="Subtitle 2"/>
          <p:cNvSpPr>
            <a:spLocks noGrp="1"/>
          </p:cNvSpPr>
          <p:nvPr>
            <p:ph type="subTitle" idx="1"/>
          </p:nvPr>
        </p:nvSpPr>
        <p:spPr>
          <a:xfrm>
            <a:off x="533400" y="4953000"/>
            <a:ext cx="7854696" cy="1752600"/>
          </a:xfrm>
        </p:spPr>
        <p:txBody>
          <a:bodyPr/>
          <a:lstStyle/>
          <a:p>
            <a:r>
              <a:rPr lang="en-US" dirty="0" smtClean="0"/>
              <a:t>ASHISH K.P &amp; ABHISHEK J.M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	WHAT IS AN IOT?</a:t>
            </a:r>
            <a:endParaRPr lang="en-US" sz="6600" dirty="0"/>
          </a:p>
        </p:txBody>
      </p:sp>
      <p:sp>
        <p:nvSpPr>
          <p:cNvPr id="3" name="Content Placeholder 2"/>
          <p:cNvSpPr>
            <a:spLocks noGrp="1"/>
          </p:cNvSpPr>
          <p:nvPr>
            <p:ph idx="1"/>
          </p:nvPr>
        </p:nvSpPr>
        <p:spPr/>
        <p:txBody>
          <a:bodyPr>
            <a:normAutofit fontScale="85000" lnSpcReduction="10000"/>
          </a:bodyPr>
          <a:lstStyle/>
          <a:p>
            <a:r>
              <a:rPr lang="en-US" sz="2800" dirty="0" smtClean="0"/>
              <a:t>Today Internet applications demand is very high. So </a:t>
            </a:r>
            <a:r>
              <a:rPr lang="en-US" sz="2800" dirty="0" smtClean="0">
                <a:solidFill>
                  <a:srgbClr val="FF0000"/>
                </a:solidFill>
              </a:rPr>
              <a:t>IOT</a:t>
            </a:r>
            <a:r>
              <a:rPr lang="en-US" sz="2800" dirty="0" smtClean="0"/>
              <a:t> is a major technology by which we can produce various useful internet applications. </a:t>
            </a:r>
          </a:p>
          <a:p>
            <a:r>
              <a:rPr lang="en-US" sz="2800" dirty="0" smtClean="0">
                <a:solidFill>
                  <a:srgbClr val="FF0000"/>
                </a:solidFill>
              </a:rPr>
              <a:t>IOT</a:t>
            </a:r>
            <a:r>
              <a:rPr lang="en-US" sz="2800" dirty="0" smtClean="0"/>
              <a:t> is a very good and intelligent technique which reduces human effort as well as easy access to physical devices. This technique has autonomous control feature by which any device can control without any human interactions.</a:t>
            </a:r>
          </a:p>
          <a:p>
            <a:r>
              <a:rPr lang="en-US" sz="2800" dirty="0" smtClean="0"/>
              <a:t>With the explosive growth of </a:t>
            </a:r>
            <a:r>
              <a:rPr lang="en-US" sz="2800" dirty="0" smtClean="0">
                <a:solidFill>
                  <a:srgbClr val="FF0000"/>
                </a:solidFill>
              </a:rPr>
              <a:t>Internet of Things (IOT)</a:t>
            </a:r>
            <a:r>
              <a:rPr lang="en-US" sz="2800" dirty="0" smtClean="0"/>
              <a:t> solutions comes the greater concern over security issues associated with the plurality of devices being connected. It is projected that the growth in Internet of Things connected devices will exceed </a:t>
            </a:r>
            <a:r>
              <a:rPr lang="en-US" sz="2800" dirty="0" smtClean="0">
                <a:solidFill>
                  <a:srgbClr val="FF0000"/>
                </a:solidFill>
              </a:rPr>
              <a:t>20</a:t>
            </a:r>
            <a:r>
              <a:rPr lang="en-US" sz="2800" dirty="0" smtClean="0"/>
              <a:t> Billion devices by </a:t>
            </a:r>
            <a:r>
              <a:rPr lang="en-US" sz="2800" dirty="0" smtClean="0">
                <a:solidFill>
                  <a:srgbClr val="FF0000"/>
                </a:solidFill>
              </a:rPr>
              <a:t>2020. </a:t>
            </a:r>
          </a:p>
          <a:p>
            <a:endParaRPr lang="en-US" sz="28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advTm="5881">
        <p:sndAc>
          <p:stSnd>
            <p:snd r:embed="rId2" name="coin.wav"/>
          </p:stSnd>
        </p:sndAc>
      </p:transition>
    </mc:Choice>
    <mc:Fallback xmlns="">
      <p:transition spd="slow" advTm="5881">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sz="6600" dirty="0" smtClean="0"/>
              <a:t>INTRODUCTION</a:t>
            </a:r>
            <a:endParaRPr lang="en-US" dirty="0"/>
          </a:p>
        </p:txBody>
      </p:sp>
      <p:sp>
        <p:nvSpPr>
          <p:cNvPr id="3" name="Content Placeholder 2"/>
          <p:cNvSpPr>
            <a:spLocks noGrp="1"/>
          </p:cNvSpPr>
          <p:nvPr>
            <p:ph idx="1"/>
          </p:nvPr>
        </p:nvSpPr>
        <p:spPr>
          <a:xfrm>
            <a:off x="457200" y="1676400"/>
            <a:ext cx="8229600" cy="4724400"/>
          </a:xfrm>
        </p:spPr>
        <p:txBody>
          <a:bodyPr>
            <a:noAutofit/>
          </a:bodyPr>
          <a:lstStyle/>
          <a:p>
            <a:pPr algn="ctr">
              <a:buNone/>
            </a:pPr>
            <a:r>
              <a:rPr lang="en-US" sz="2400" dirty="0" smtClean="0"/>
              <a:t>    AS THESE </a:t>
            </a:r>
            <a:r>
              <a:rPr lang="en-US" sz="2400" dirty="0" smtClean="0">
                <a:solidFill>
                  <a:srgbClr val="FF0000"/>
                </a:solidFill>
              </a:rPr>
              <a:t>DEVICES</a:t>
            </a:r>
            <a:r>
              <a:rPr lang="en-US" sz="2400" dirty="0" smtClean="0"/>
              <a:t> UTILIZE CELLULAR CONNECTION </a:t>
            </a:r>
            <a:r>
              <a:rPr lang="en-US" sz="2400" dirty="0" smtClean="0">
                <a:solidFill>
                  <a:srgbClr val="FF0000"/>
                </a:solidFill>
              </a:rPr>
              <a:t>CONNECTIVITY </a:t>
            </a:r>
            <a:r>
              <a:rPr lang="en-US" sz="2400" dirty="0" smtClean="0"/>
              <a:t>TO</a:t>
            </a:r>
            <a:r>
              <a:rPr lang="en-US" sz="2400" dirty="0" smtClean="0">
                <a:solidFill>
                  <a:srgbClr val="FF0000"/>
                </a:solidFill>
              </a:rPr>
              <a:t> INTERCONNECT;</a:t>
            </a:r>
          </a:p>
          <a:p>
            <a:r>
              <a:rPr lang="en-US" sz="2400" dirty="0" smtClean="0"/>
              <a:t> Poorly Architected cellular connectivity can open the solution to </a:t>
            </a:r>
            <a:r>
              <a:rPr lang="en-US" sz="2400" dirty="0" smtClean="0">
                <a:solidFill>
                  <a:srgbClr val="FF0000"/>
                </a:solidFill>
              </a:rPr>
              <a:t>potential security issues</a:t>
            </a:r>
            <a:r>
              <a:rPr lang="en-US" sz="2400" dirty="0" smtClean="0"/>
              <a:t>. </a:t>
            </a:r>
          </a:p>
          <a:p>
            <a:r>
              <a:rPr lang="en-US" sz="2400" dirty="0" smtClean="0"/>
              <a:t>A highly secured architectural solution requires a good </a:t>
            </a:r>
            <a:r>
              <a:rPr lang="en-US" sz="2400" dirty="0" smtClean="0">
                <a:solidFill>
                  <a:srgbClr val="FF0000"/>
                </a:solidFill>
              </a:rPr>
              <a:t>multilayered security approach </a:t>
            </a:r>
            <a:r>
              <a:rPr lang="en-US" sz="2400" dirty="0" smtClean="0"/>
              <a:t>encompassing the overall architectural design for connectivity.</a:t>
            </a:r>
          </a:p>
          <a:p>
            <a:r>
              <a:rPr lang="en-US" sz="2400" dirty="0" smtClean="0"/>
              <a:t>Alternatives to cellular connectivity include solutions that may utilize </a:t>
            </a:r>
            <a:r>
              <a:rPr lang="en-US" sz="2400" dirty="0" smtClean="0">
                <a:solidFill>
                  <a:srgbClr val="FF0000"/>
                </a:solidFill>
              </a:rPr>
              <a:t>Ethernet or wireless Wi-Fi </a:t>
            </a:r>
            <a:r>
              <a:rPr lang="en-US" sz="2400" dirty="0" smtClean="0"/>
              <a:t>and depend upon the public Internet for transport of data from the edge device to the host. These alternative solutions present a number of </a:t>
            </a:r>
            <a:r>
              <a:rPr lang="en-US" sz="2400" dirty="0" smtClean="0">
                <a:solidFill>
                  <a:srgbClr val="FF0000"/>
                </a:solidFill>
              </a:rPr>
              <a:t>security vulnerabilities</a:t>
            </a:r>
            <a:r>
              <a:rPr lang="en-US" sz="2400" dirty="0" smtClean="0"/>
              <a:t>. </a:t>
            </a:r>
          </a:p>
          <a:p>
            <a:pPr algn="ctr">
              <a:buNone/>
            </a:pPr>
            <a:r>
              <a:rPr lang="en-US" sz="2400" dirty="0" smtClean="0"/>
              <a:t>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1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plus(in)">
                                      <p:cBhvr>
                                        <p:cTn id="18" dur="1000"/>
                                        <p:tgtEl>
                                          <p:spTgt spid="3">
                                            <p:txEl>
                                              <p:pRg st="1" end="1"/>
                                            </p:txEl>
                                          </p:spTgt>
                                        </p:tgtEl>
                                      </p:cBhvr>
                                    </p:animEffect>
                                  </p:childTnLst>
                                </p:cTn>
                              </p:par>
                              <p:par>
                                <p:cTn id="19" presetID="13" presetClass="entr" presetSubtype="16"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plus(in)">
                                      <p:cBhvr>
                                        <p:cTn id="21" dur="1000"/>
                                        <p:tgtEl>
                                          <p:spTgt spid="3">
                                            <p:txEl>
                                              <p:pRg st="2" end="2"/>
                                            </p:txEl>
                                          </p:spTgt>
                                        </p:tgtEl>
                                      </p:cBhvr>
                                    </p:animEffect>
                                  </p:childTnLst>
                                </p:cTn>
                              </p:par>
                              <p:par>
                                <p:cTn id="22" presetID="13"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plus(in)">
                                      <p:cBhvr>
                                        <p:cTn id="2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dirty="0" smtClean="0"/>
              <a:t> </a:t>
            </a:r>
            <a:r>
              <a:rPr lang="en-US" sz="4000" dirty="0" smtClean="0"/>
              <a:t>A MULTILAYERED METHODOLOGY</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20000"/>
          </a:bodyPr>
          <a:lstStyle/>
          <a:p>
            <a:r>
              <a:rPr lang="en-US" sz="2400" dirty="0" smtClean="0"/>
              <a:t>The </a:t>
            </a:r>
            <a:r>
              <a:rPr lang="en-US" sz="2400" dirty="0" smtClean="0">
                <a:solidFill>
                  <a:srgbClr val="FF0000"/>
                </a:solidFill>
              </a:rPr>
              <a:t>multilayered methodology </a:t>
            </a:r>
            <a:r>
              <a:rPr lang="en-US" sz="2400" dirty="0" smtClean="0"/>
              <a:t>described here provides a secure wireless connection utilizing </a:t>
            </a:r>
            <a:r>
              <a:rPr lang="en-US" sz="2400" dirty="0" smtClean="0">
                <a:solidFill>
                  <a:srgbClr val="FF0000"/>
                </a:solidFill>
              </a:rPr>
              <a:t>packetized data </a:t>
            </a:r>
            <a:r>
              <a:rPr lang="en-US" sz="2400" dirty="0" smtClean="0"/>
              <a:t>as found in </a:t>
            </a:r>
            <a:r>
              <a:rPr lang="en-US" sz="2400" dirty="0" smtClean="0">
                <a:solidFill>
                  <a:srgbClr val="FF0000"/>
                </a:solidFill>
              </a:rPr>
              <a:t>3G</a:t>
            </a:r>
            <a:r>
              <a:rPr lang="en-US" sz="2400" dirty="0" smtClean="0"/>
              <a:t> and above cellular carrier technology to establish a robust connection between the </a:t>
            </a:r>
            <a:r>
              <a:rPr lang="en-US" sz="2400" dirty="0" smtClean="0">
                <a:solidFill>
                  <a:srgbClr val="FF0000"/>
                </a:solidFill>
              </a:rPr>
              <a:t>IOT</a:t>
            </a:r>
            <a:r>
              <a:rPr lang="en-US" sz="2400" dirty="0" smtClean="0"/>
              <a:t> device and the backend host for bidirectional communications. </a:t>
            </a:r>
          </a:p>
          <a:p>
            <a:r>
              <a:rPr lang="en-US" sz="2400" dirty="0" smtClean="0"/>
              <a:t>It consists of interlocking functional elements they are;</a:t>
            </a:r>
          </a:p>
          <a:p>
            <a:pPr lvl="1"/>
            <a:r>
              <a:rPr lang="en-US" sz="2200" dirty="0" smtClean="0"/>
              <a:t>SIM based authentication and key agreement.</a:t>
            </a:r>
          </a:p>
          <a:p>
            <a:pPr lvl="1"/>
            <a:r>
              <a:rPr lang="en-US" sz="2200" dirty="0" smtClean="0"/>
              <a:t>Radio access network encryption,</a:t>
            </a:r>
          </a:p>
          <a:p>
            <a:pPr lvl="1"/>
            <a:r>
              <a:rPr lang="en-US" sz="2200" dirty="0" smtClean="0"/>
              <a:t>Custom access point name (</a:t>
            </a:r>
            <a:r>
              <a:rPr lang="en-US" sz="2200" dirty="0" smtClean="0">
                <a:solidFill>
                  <a:srgbClr val="FF0000"/>
                </a:solidFill>
              </a:rPr>
              <a:t>APN</a:t>
            </a:r>
            <a:r>
              <a:rPr lang="en-US" sz="2200" dirty="0" smtClean="0"/>
              <a:t>),</a:t>
            </a:r>
          </a:p>
          <a:p>
            <a:pPr lvl="1"/>
            <a:r>
              <a:rPr lang="en-US" sz="2200" dirty="0" smtClean="0"/>
              <a:t>Private non-routable </a:t>
            </a:r>
            <a:r>
              <a:rPr lang="en-US" sz="2200" dirty="0" smtClean="0">
                <a:solidFill>
                  <a:srgbClr val="FF0000"/>
                </a:solidFill>
              </a:rPr>
              <a:t>TCP/IP</a:t>
            </a:r>
            <a:r>
              <a:rPr lang="en-US" sz="2200" dirty="0" smtClean="0"/>
              <a:t> addressing,</a:t>
            </a:r>
          </a:p>
          <a:p>
            <a:pPr lvl="1"/>
            <a:r>
              <a:rPr lang="en-US" sz="2200" dirty="0" smtClean="0"/>
              <a:t>Non-split tunnel routing schema,</a:t>
            </a:r>
          </a:p>
          <a:p>
            <a:pPr lvl="1"/>
            <a:r>
              <a:rPr lang="en-US" sz="2200" dirty="0" smtClean="0"/>
              <a:t>Point to point data transport to host,</a:t>
            </a:r>
          </a:p>
          <a:p>
            <a:pPr lvl="1"/>
            <a:r>
              <a:rPr lang="en-US" sz="2200" dirty="0" smtClean="0"/>
              <a:t>Destination host router monitoring,</a:t>
            </a:r>
          </a:p>
          <a:p>
            <a:pPr lvl="1"/>
            <a:r>
              <a:rPr lang="en-US" sz="2200" dirty="0" smtClean="0"/>
              <a:t>No direct device to device communications,</a:t>
            </a:r>
          </a:p>
          <a:p>
            <a:pPr lvl="1"/>
            <a:r>
              <a:rPr lang="en-US" sz="2200" dirty="0" smtClean="0"/>
              <a:t>SIM v toolkit </a:t>
            </a:r>
            <a:r>
              <a:rPr lang="en-US" sz="2200" dirty="0" smtClean="0">
                <a:solidFill>
                  <a:srgbClr val="FF0000"/>
                </a:solidFill>
              </a:rPr>
              <a:t>IMEI</a:t>
            </a:r>
            <a:r>
              <a:rPr lang="en-US" sz="2200" dirty="0" smtClean="0"/>
              <a:t> </a:t>
            </a:r>
            <a:r>
              <a:rPr lang="en-US" sz="2200" dirty="0" err="1" smtClean="0"/>
              <a:t>alidation</a:t>
            </a:r>
            <a:r>
              <a:rPr lang="en-US" sz="2200" dirty="0" smtClean="0"/>
              <a:t> and alerting,</a:t>
            </a:r>
          </a:p>
          <a:p>
            <a:pPr lvl="1"/>
            <a:r>
              <a:rPr lang="en-US" sz="2200" dirty="0" smtClean="0"/>
              <a:t>PIN locking of </a:t>
            </a:r>
            <a:r>
              <a:rPr lang="en-US" sz="2200" dirty="0" smtClean="0">
                <a:solidFill>
                  <a:srgbClr val="FF0000"/>
                </a:solidFill>
              </a:rPr>
              <a:t>SIM</a:t>
            </a:r>
          </a:p>
          <a:p>
            <a:pPr>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strips(downLeft)">
                                      <p:cBhvr>
                                        <p:cTn id="25" dur="500"/>
                                        <p:tgtEl>
                                          <p:spTgt spid="3">
                                            <p:txEl>
                                              <p:pRg st="3" end="3"/>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strips(downLeft)">
                                      <p:cBhvr>
                                        <p:cTn id="28" dur="500"/>
                                        <p:tgtEl>
                                          <p:spTgt spid="3">
                                            <p:txEl>
                                              <p:pRg st="4" end="4"/>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strips(downLeft)">
                                      <p:cBhvr>
                                        <p:cTn id="31" dur="500"/>
                                        <p:tgtEl>
                                          <p:spTgt spid="3">
                                            <p:txEl>
                                              <p:pRg st="5" end="5"/>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strips(downLeft)">
                                      <p:cBhvr>
                                        <p:cTn id="34" dur="500"/>
                                        <p:tgtEl>
                                          <p:spTgt spid="3">
                                            <p:txEl>
                                              <p:pRg st="6" end="6"/>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strips(downLeft)">
                                      <p:cBhvr>
                                        <p:cTn id="37" dur="500"/>
                                        <p:tgtEl>
                                          <p:spTgt spid="3">
                                            <p:txEl>
                                              <p:pRg st="7" end="7"/>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strips(downLeft)">
                                      <p:cBhvr>
                                        <p:cTn id="40" dur="500"/>
                                        <p:tgtEl>
                                          <p:spTgt spid="3">
                                            <p:txEl>
                                              <p:pRg st="8" end="8"/>
                                            </p:txEl>
                                          </p:spTgt>
                                        </p:tgtEl>
                                      </p:cBhvr>
                                    </p:animEffect>
                                  </p:childTnLst>
                                </p:cTn>
                              </p:par>
                              <p:par>
                                <p:cTn id="41" presetID="18" presetClass="entr" presetSubtype="12"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strips(downLeft)">
                                      <p:cBhvr>
                                        <p:cTn id="43" dur="500"/>
                                        <p:tgtEl>
                                          <p:spTgt spid="3">
                                            <p:txEl>
                                              <p:pRg st="9" end="9"/>
                                            </p:txEl>
                                          </p:spTgt>
                                        </p:tgtEl>
                                      </p:cBhvr>
                                    </p:animEffect>
                                  </p:childTnLst>
                                </p:cTn>
                              </p:par>
                              <p:par>
                                <p:cTn id="44" presetID="18" presetClass="entr" presetSubtype="12"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strips(downLeft)">
                                      <p:cBhvr>
                                        <p:cTn id="46" dur="500"/>
                                        <p:tgtEl>
                                          <p:spTgt spid="3">
                                            <p:txEl>
                                              <p:pRg st="10" end="10"/>
                                            </p:txEl>
                                          </p:spTgt>
                                        </p:tgtEl>
                                      </p:cBhvr>
                                    </p:animEffect>
                                  </p:childTnLst>
                                </p:cTn>
                              </p:par>
                              <p:par>
                                <p:cTn id="47" presetID="18" presetClass="entr" presetSubtype="12"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strips(downLeft)">
                                      <p:cBhvr>
                                        <p:cTn id="4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pPr algn="ctr"/>
            <a:r>
              <a:rPr lang="en-US" dirty="0" smtClean="0"/>
              <a:t/>
            </a:r>
            <a:br>
              <a:rPr lang="en-US" dirty="0" smtClean="0"/>
            </a:br>
            <a:r>
              <a:rPr lang="en-US" dirty="0" smtClean="0"/>
              <a:t>ARCHITECTURAL SYSTEM DESCRIPTION</a:t>
            </a:r>
            <a:endParaRPr lang="en-US" dirty="0"/>
          </a:p>
        </p:txBody>
      </p:sp>
      <p:sp>
        <p:nvSpPr>
          <p:cNvPr id="3" name="Content Placeholder 2"/>
          <p:cNvSpPr>
            <a:spLocks noGrp="1"/>
          </p:cNvSpPr>
          <p:nvPr>
            <p:ph idx="1"/>
          </p:nvPr>
        </p:nvSpPr>
        <p:spPr>
          <a:xfrm>
            <a:off x="457200" y="1600200"/>
            <a:ext cx="8229600" cy="4617720"/>
          </a:xfrm>
        </p:spPr>
        <p:txBody>
          <a:bodyPr/>
          <a:lstStyle/>
          <a:p>
            <a:r>
              <a:rPr lang="en-US" sz="2400" dirty="0" smtClean="0"/>
              <a:t>Simplified end to end architecture for connecting </a:t>
            </a:r>
            <a:r>
              <a:rPr lang="en-US" sz="2400" dirty="0" smtClean="0">
                <a:solidFill>
                  <a:srgbClr val="FF0000"/>
                </a:solidFill>
              </a:rPr>
              <a:t>IOT </a:t>
            </a:r>
            <a:r>
              <a:rPr lang="en-US" sz="2400" dirty="0" smtClean="0"/>
              <a:t>	wireless devices to a destination host.</a:t>
            </a:r>
          </a:p>
          <a:p>
            <a:pPr>
              <a:buNone/>
            </a:pPr>
            <a:endParaRPr lang="en-US" dirty="0" smtClean="0"/>
          </a:p>
          <a:p>
            <a:pPr>
              <a:buNone/>
            </a:pPr>
            <a:r>
              <a:rPr lang="en-US" dirty="0" smtClean="0"/>
              <a:t> </a:t>
            </a:r>
          </a:p>
          <a:p>
            <a:pPr>
              <a:buNone/>
            </a:pPr>
            <a:endParaRPr lang="en-US" dirty="0"/>
          </a:p>
        </p:txBody>
      </p:sp>
      <p:pic>
        <p:nvPicPr>
          <p:cNvPr id="4" name="image1.jpeg"/>
          <p:cNvPicPr/>
          <p:nvPr/>
        </p:nvPicPr>
        <p:blipFill>
          <a:blip r:embed="rId3" cstate="print"/>
          <a:stretch>
            <a:fillRect/>
          </a:stretch>
        </p:blipFill>
        <p:spPr>
          <a:xfrm>
            <a:off x="533400" y="2362200"/>
            <a:ext cx="7848600" cy="2514600"/>
          </a:xfrm>
          <a:prstGeom prst="rect">
            <a:avLst/>
          </a:prstGeom>
        </p:spPr>
      </p:pic>
      <p:sp>
        <p:nvSpPr>
          <p:cNvPr id="7" name="TextBox 6"/>
          <p:cNvSpPr txBox="1"/>
          <p:nvPr/>
        </p:nvSpPr>
        <p:spPr>
          <a:xfrm>
            <a:off x="609600" y="4648200"/>
            <a:ext cx="7924800" cy="2523768"/>
          </a:xfrm>
          <a:prstGeom prst="rect">
            <a:avLst/>
          </a:prstGeom>
          <a:noFill/>
        </p:spPr>
        <p:txBody>
          <a:bodyPr wrap="square" rtlCol="0">
            <a:spAutoFit/>
          </a:bodyPr>
          <a:lstStyle/>
          <a:p>
            <a:r>
              <a:rPr lang="en-US" sz="2000" dirty="0" smtClean="0"/>
              <a:t>This fig shows a highly simplified diagram of the architecture described in this paper. The </a:t>
            </a:r>
            <a:r>
              <a:rPr lang="en-US" sz="2000" dirty="0" smtClean="0">
                <a:solidFill>
                  <a:srgbClr val="FF0000"/>
                </a:solidFill>
              </a:rPr>
              <a:t>IOT</a:t>
            </a:r>
            <a:r>
              <a:rPr lang="en-US" sz="2000" dirty="0" smtClean="0"/>
              <a:t> cellular device is connected to the local serving cell tower via an encrypted radio access network. The local tower is securely connected to the home carrier’s mobility data center. The </a:t>
            </a:r>
            <a:r>
              <a:rPr lang="en-US" sz="2000" dirty="0" smtClean="0">
                <a:solidFill>
                  <a:srgbClr val="FF0000"/>
                </a:solidFill>
              </a:rPr>
              <a:t>destination host </a:t>
            </a:r>
            <a:r>
              <a:rPr lang="en-US" sz="2000" dirty="0" smtClean="0"/>
              <a:t>is connected via a point to point encrypted link.</a:t>
            </a:r>
          </a:p>
          <a:p>
            <a:r>
              <a:rPr lang="en-US" sz="2000" dirty="0" smtClean="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dissolv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algn="ctr"/>
            <a:r>
              <a:rPr lang="en-US" dirty="0" smtClean="0"/>
              <a:t> </a:t>
            </a:r>
            <a:r>
              <a:rPr lang="en-US" sz="4400" dirty="0" smtClean="0"/>
              <a:t>ARCHITECTURAL  SYSTEM  DESCRIPTION</a:t>
            </a:r>
            <a:endParaRPr lang="en-US" dirty="0"/>
          </a:p>
        </p:txBody>
      </p:sp>
      <p:sp>
        <p:nvSpPr>
          <p:cNvPr id="4" name="Content Placeholder 3"/>
          <p:cNvSpPr>
            <a:spLocks noGrp="1"/>
          </p:cNvSpPr>
          <p:nvPr>
            <p:ph idx="1"/>
          </p:nvPr>
        </p:nvSpPr>
        <p:spPr>
          <a:xfrm>
            <a:off x="457200" y="1447800"/>
            <a:ext cx="8229600" cy="5105400"/>
          </a:xfrm>
        </p:spPr>
        <p:txBody>
          <a:bodyPr>
            <a:normAutofit lnSpcReduction="10000"/>
          </a:bodyPr>
          <a:lstStyle/>
          <a:p>
            <a:pPr>
              <a:buNone/>
            </a:pPr>
            <a:r>
              <a:rPr lang="en-US" sz="2400" dirty="0" smtClean="0"/>
              <a:t>     TWO INHERENT </a:t>
            </a:r>
            <a:r>
              <a:rPr lang="en-US" sz="2400" dirty="0" smtClean="0">
                <a:solidFill>
                  <a:srgbClr val="FF0000"/>
                </a:solidFill>
              </a:rPr>
              <a:t>BENEFITS</a:t>
            </a:r>
            <a:r>
              <a:rPr lang="en-US" sz="2400" dirty="0" smtClean="0"/>
              <a:t> OF THIS ARCHITECTURE;</a:t>
            </a:r>
          </a:p>
          <a:p>
            <a:pPr marL="457200" indent="-457200">
              <a:buFont typeface="+mj-lt"/>
              <a:buAutoNum type="arabicPeriod"/>
            </a:pPr>
            <a:r>
              <a:rPr lang="en-US" sz="2400" dirty="0" smtClean="0"/>
              <a:t>Leveraging standards-based elements so that the solution may be applied to off-the-shelf </a:t>
            </a:r>
            <a:r>
              <a:rPr lang="en-US" sz="2400" dirty="0" smtClean="0">
                <a:solidFill>
                  <a:srgbClr val="FF0000"/>
                </a:solidFill>
              </a:rPr>
              <a:t>IOT </a:t>
            </a:r>
            <a:r>
              <a:rPr lang="en-US" sz="2400" dirty="0" smtClean="0"/>
              <a:t>devices.</a:t>
            </a:r>
          </a:p>
          <a:p>
            <a:pPr marL="457200" indent="-457200">
              <a:buFont typeface="+mj-lt"/>
              <a:buAutoNum type="arabicPeriod"/>
            </a:pPr>
            <a:r>
              <a:rPr lang="en-US" sz="2400" dirty="0" smtClean="0">
                <a:solidFill>
                  <a:srgbClr val="FF0000"/>
                </a:solidFill>
              </a:rPr>
              <a:t>End-to-end security, </a:t>
            </a:r>
            <a:r>
              <a:rPr lang="en-US" sz="2400" dirty="0" smtClean="0"/>
              <a:t>which is achieved without a costly over-the-top data encryption from the device to the host.</a:t>
            </a:r>
          </a:p>
          <a:p>
            <a:pPr marL="457200" indent="-457200"/>
            <a:r>
              <a:rPr lang="en-US" sz="2400" dirty="0" smtClean="0"/>
              <a:t>While encrypting the data stream prior to leaving the edge device and un encrypting at the host does provide an extra layer of security, it typically comes at the cost of higher data throughput which in the cellular space is metered </a:t>
            </a:r>
            <a:r>
              <a:rPr lang="en-US" sz="2400" dirty="0" smtClean="0">
                <a:solidFill>
                  <a:srgbClr val="FF0000"/>
                </a:solidFill>
              </a:rPr>
              <a:t>per byte or kilobyte</a:t>
            </a:r>
            <a:r>
              <a:rPr lang="en-US" sz="2400" dirty="0" smtClean="0"/>
              <a:t>.</a:t>
            </a:r>
          </a:p>
          <a:p>
            <a:pPr marL="457200" indent="-457200"/>
            <a:r>
              <a:rPr lang="en-US" sz="2400" dirty="0" smtClean="0"/>
              <a:t>The secure architecture provides a suite of satisfactory security </a:t>
            </a:r>
            <a:r>
              <a:rPr lang="en-US" sz="2400" dirty="0" smtClean="0">
                <a:solidFill>
                  <a:srgbClr val="FF0000"/>
                </a:solidFill>
              </a:rPr>
              <a:t>interlocking functional elements </a:t>
            </a:r>
            <a:r>
              <a:rPr lang="en-US" sz="2400" dirty="0" smtClean="0"/>
              <a:t>that properly combined can prevent unauthorized access to the data channel.</a:t>
            </a:r>
          </a:p>
          <a:p>
            <a:pPr marL="457200" indent="-457200">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Horizont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to="" calcmode="lin" valueType="num">
                                      <p:cBhvr>
                                        <p:cTn id="19" dur="1" fill="hold"/>
                                        <p:tgtEl>
                                          <p:spTgt spid="4">
                                            <p:txEl>
                                              <p:pRg st="1" end="1"/>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to="" calcmode="lin" valueType="num">
                                      <p:cBhvr>
                                        <p:cTn id="22" dur="1" fill="hold"/>
                                        <p:tgtEl>
                                          <p:spTgt spid="4">
                                            <p:txEl>
                                              <p:pRg st="2" end="2"/>
                                            </p:txEl>
                                          </p:spTgt>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to="" calcmode="lin" valueType="num">
                                      <p:cBhvr>
                                        <p:cTn id="25" dur="1" fill="hold"/>
                                        <p:tgtEl>
                                          <p:spTgt spid="4">
                                            <p:txEl>
                                              <p:pRg st="3" end="3"/>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to="" calcmode="lin" valueType="num">
                                      <p:cBhvr>
                                        <p:cTn id="28" dur="1" fill="hold"/>
                                        <p:tgtEl>
                                          <p:spTgt spid="4">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ctr"/>
            <a:r>
              <a:rPr lang="en-US" dirty="0" smtClean="0"/>
              <a:t> </a:t>
            </a:r>
            <a:r>
              <a:rPr lang="en-US" sz="4400" dirty="0" smtClean="0"/>
              <a:t>THE INTERLOCKNG FUNCTIONAL ELEMENTS</a:t>
            </a:r>
            <a:r>
              <a:rPr lang="en-US" dirty="0" smtClean="0"/>
              <a:t>.</a:t>
            </a:r>
            <a:endParaRPr lang="en-US" dirty="0"/>
          </a:p>
        </p:txBody>
      </p:sp>
      <p:sp>
        <p:nvSpPr>
          <p:cNvPr id="5" name="Content Placeholder 4"/>
          <p:cNvSpPr>
            <a:spLocks noGrp="1"/>
          </p:cNvSpPr>
          <p:nvPr>
            <p:ph idx="1"/>
          </p:nvPr>
        </p:nvSpPr>
        <p:spPr>
          <a:xfrm>
            <a:off x="457200" y="1524000"/>
            <a:ext cx="8229600" cy="4800600"/>
          </a:xfrm>
        </p:spPr>
        <p:txBody>
          <a:bodyPr/>
          <a:lstStyle/>
          <a:p>
            <a:pPr marL="514350" indent="-514350" algn="ctr">
              <a:buFont typeface="+mj-lt"/>
              <a:buAutoNum type="alphaUcPeriod"/>
            </a:pPr>
            <a:r>
              <a:rPr lang="en-US" sz="2400" dirty="0" smtClean="0"/>
              <a:t>SIM-BASED AUTHENTICATION AND KEY AGREEMENT.</a:t>
            </a:r>
          </a:p>
          <a:p>
            <a:pPr marL="514350" indent="-514350"/>
            <a:endParaRPr lang="en-US" dirty="0"/>
          </a:p>
        </p:txBody>
      </p:sp>
      <p:pic>
        <p:nvPicPr>
          <p:cNvPr id="6" name="image2.jpeg"/>
          <p:cNvPicPr/>
          <p:nvPr/>
        </p:nvPicPr>
        <p:blipFill>
          <a:blip r:embed="rId3" cstate="print"/>
          <a:stretch>
            <a:fillRect/>
          </a:stretch>
        </p:blipFill>
        <p:spPr>
          <a:xfrm>
            <a:off x="838200" y="2362200"/>
            <a:ext cx="7543800" cy="3048000"/>
          </a:xfrm>
          <a:prstGeom prst="rect">
            <a:avLst/>
          </a:prstGeom>
        </p:spPr>
      </p:pic>
      <p:sp>
        <p:nvSpPr>
          <p:cNvPr id="7" name="TextBox 6"/>
          <p:cNvSpPr txBox="1"/>
          <p:nvPr/>
        </p:nvSpPr>
        <p:spPr>
          <a:xfrm>
            <a:off x="914400" y="5486400"/>
            <a:ext cx="7315200" cy="1107996"/>
          </a:xfrm>
          <a:prstGeom prst="rect">
            <a:avLst/>
          </a:prstGeom>
          <a:noFill/>
        </p:spPr>
        <p:txBody>
          <a:bodyPr wrap="square" rtlCol="0">
            <a:spAutoFit/>
          </a:bodyPr>
          <a:lstStyle/>
          <a:p>
            <a:pPr algn="ctr"/>
            <a:r>
              <a:rPr lang="en-US" sz="1600" dirty="0"/>
              <a:t>Fig. 2. Typical </a:t>
            </a:r>
            <a:r>
              <a:rPr lang="en-US" sz="1600" dirty="0" smtClean="0">
                <a:solidFill>
                  <a:srgbClr val="FF0000"/>
                </a:solidFill>
              </a:rPr>
              <a:t>IOT</a:t>
            </a:r>
            <a:r>
              <a:rPr lang="en-US" sz="1600" dirty="0" smtClean="0"/>
              <a:t> </a:t>
            </a:r>
            <a:r>
              <a:rPr lang="en-US" sz="1600" dirty="0"/>
              <a:t>wireless device components highlighting SIM connectivity to the Radio Module and the AT command interface where radio chip set probe </a:t>
            </a:r>
            <a:r>
              <a:rPr lang="en-US" sz="1600" dirty="0">
                <a:solidFill>
                  <a:srgbClr val="FF0000"/>
                </a:solidFill>
              </a:rPr>
              <a:t>information</a:t>
            </a:r>
            <a:r>
              <a:rPr lang="en-US" sz="1600" dirty="0"/>
              <a:t> is exchanged.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4"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iterate type="lt">
                                    <p:tmPct val="5000"/>
                                  </p:iterate>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900" decel="100000" fill="hold"/>
                                        <p:tgtEl>
                                          <p:spTgt spid="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US" dirty="0" smtClean="0"/>
              <a:t> </a:t>
            </a:r>
            <a:r>
              <a:rPr lang="en-US" sz="4400" dirty="0" smtClean="0"/>
              <a:t>SIM BASED AUTHENTICATION &amp; KEY AGREEMENT</a:t>
            </a:r>
            <a:r>
              <a:rPr lang="en-US" dirty="0" smtClean="0"/>
              <a:t>. </a:t>
            </a:r>
            <a:endParaRPr lang="en-US" dirty="0"/>
          </a:p>
        </p:txBody>
      </p:sp>
      <p:sp>
        <p:nvSpPr>
          <p:cNvPr id="3" name="Content Placeholder 2"/>
          <p:cNvSpPr>
            <a:spLocks noGrp="1"/>
          </p:cNvSpPr>
          <p:nvPr>
            <p:ph idx="1"/>
          </p:nvPr>
        </p:nvSpPr>
        <p:spPr>
          <a:xfrm>
            <a:off x="0" y="1524000"/>
            <a:ext cx="9144000" cy="5105400"/>
          </a:xfrm>
        </p:spPr>
        <p:txBody>
          <a:bodyPr>
            <a:normAutofit fontScale="92500" lnSpcReduction="20000"/>
          </a:bodyPr>
          <a:lstStyle/>
          <a:p>
            <a:r>
              <a:rPr lang="en-US" dirty="0" smtClean="0"/>
              <a:t>The </a:t>
            </a:r>
            <a:r>
              <a:rPr lang="en-US" dirty="0" smtClean="0">
                <a:solidFill>
                  <a:srgbClr val="FF0000"/>
                </a:solidFill>
              </a:rPr>
              <a:t>SIM’s</a:t>
            </a:r>
            <a:r>
              <a:rPr lang="en-US" dirty="0" smtClean="0"/>
              <a:t> basic function is to protect </a:t>
            </a:r>
            <a:r>
              <a:rPr lang="en-US" dirty="0" smtClean="0">
                <a:solidFill>
                  <a:srgbClr val="FF0000"/>
                </a:solidFill>
              </a:rPr>
              <a:t>Authentication keys </a:t>
            </a:r>
            <a:r>
              <a:rPr lang="en-US" dirty="0" smtClean="0"/>
              <a:t>from being compromised. </a:t>
            </a:r>
          </a:p>
          <a:p>
            <a:r>
              <a:rPr lang="en-US" dirty="0" smtClean="0"/>
              <a:t>The SIM consists of a </a:t>
            </a:r>
            <a:r>
              <a:rPr lang="en-US" dirty="0" smtClean="0">
                <a:solidFill>
                  <a:srgbClr val="FF0000"/>
                </a:solidFill>
              </a:rPr>
              <a:t>microprocessor</a:t>
            </a:r>
            <a:r>
              <a:rPr lang="en-US" dirty="0" smtClean="0"/>
              <a:t> that incorporates a number of hardware protection technologies to prevent compromise through chemical decomposition, x-ray or any number of attempts to reverse engineer. </a:t>
            </a:r>
          </a:p>
          <a:p>
            <a:r>
              <a:rPr lang="en-US" dirty="0" smtClean="0"/>
              <a:t>Additionally, protection procedures are applied to the </a:t>
            </a:r>
            <a:r>
              <a:rPr lang="en-US" dirty="0" smtClean="0">
                <a:solidFill>
                  <a:srgbClr val="FF0000"/>
                </a:solidFill>
              </a:rPr>
              <a:t>I/O</a:t>
            </a:r>
            <a:r>
              <a:rPr lang="en-US" dirty="0" smtClean="0"/>
              <a:t> pins of the SIM to prevent forced external anomalies from rendering the SIM vulnerable to compromise. </a:t>
            </a:r>
          </a:p>
          <a:p>
            <a:r>
              <a:rPr lang="en-US" dirty="0" smtClean="0"/>
              <a:t>For instance, inducing a higher or lower voltage on the </a:t>
            </a:r>
            <a:r>
              <a:rPr lang="en-US" dirty="0" smtClean="0">
                <a:solidFill>
                  <a:srgbClr val="FF0000"/>
                </a:solidFill>
              </a:rPr>
              <a:t>TX</a:t>
            </a:r>
            <a:r>
              <a:rPr lang="en-US" dirty="0" smtClean="0"/>
              <a:t> and </a:t>
            </a:r>
            <a:r>
              <a:rPr lang="en-US" dirty="0" smtClean="0">
                <a:solidFill>
                  <a:srgbClr val="FF0000"/>
                </a:solidFill>
              </a:rPr>
              <a:t>RX</a:t>
            </a:r>
            <a:r>
              <a:rPr lang="en-US" dirty="0" smtClean="0"/>
              <a:t> pins in reference to the supply and ground in an effort to cause the </a:t>
            </a:r>
            <a:r>
              <a:rPr lang="en-US" dirty="0" smtClean="0">
                <a:solidFill>
                  <a:srgbClr val="FF0000"/>
                </a:solidFill>
              </a:rPr>
              <a:t>I/O</a:t>
            </a:r>
            <a:r>
              <a:rPr lang="en-US" dirty="0" smtClean="0"/>
              <a:t> circuitry to latch up or go into an unintended state is monitored by the SIM </a:t>
            </a:r>
            <a:r>
              <a:rPr lang="en-US" dirty="0" smtClean="0">
                <a:solidFill>
                  <a:srgbClr val="FF0000"/>
                </a:solidFill>
              </a:rPr>
              <a:t>I/O</a:t>
            </a:r>
            <a:r>
              <a:rPr lang="en-US" dirty="0" smtClean="0"/>
              <a:t> circuitry and will disable the SIM if these conditions exist. </a:t>
            </a:r>
          </a:p>
          <a:p>
            <a:r>
              <a:rPr lang="en-US" dirty="0" smtClean="0"/>
              <a:t>The SIM is also protected against anomalous clocking and input data.</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250">
        <p:sndAc>
          <p:stSnd>
            <p:snd r:embed="rId2" name="coin.wav"/>
          </p:stSnd>
        </p:sndAc>
      </p:transition>
    </mc:Choice>
    <mc:Fallback xmlns="">
      <p:transition spd="slow">
        <p:sndAc>
          <p:stSnd>
            <p:snd r:embed="rId3"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7"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7"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7"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7"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2.6"/>
</p:tagLst>
</file>

<file path=ppt/tags/tag2.xml><?xml version="1.0" encoding="utf-8"?>
<p:tagLst xmlns:a="http://schemas.openxmlformats.org/drawingml/2006/main" xmlns:r="http://schemas.openxmlformats.org/officeDocument/2006/relationships" xmlns:p="http://schemas.openxmlformats.org/presentationml/2006/main">
  <p:tag name="TIMING" val="|0.8|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1028</TotalTime>
  <Words>1386</Words>
  <Application>Microsoft Office PowerPoint</Application>
  <PresentationFormat>On-screen Show (4:3)</PresentationFormat>
  <Paragraphs>104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Internet of Things Security -         Multilayered Method For End to End Data Communications Over Cellular Networks</vt:lpstr>
      <vt:lpstr>This paper coverS </vt:lpstr>
      <vt:lpstr> WHAT IS AN IOT?</vt:lpstr>
      <vt:lpstr>INTRODUCTION</vt:lpstr>
      <vt:lpstr> A MULTILAYERED METHODOLOGY</vt:lpstr>
      <vt:lpstr> ARCHITECTURAL SYSTEM DESCRIPTION</vt:lpstr>
      <vt:lpstr> ARCHITECTURAL  SYSTEM  DESCRIPTION</vt:lpstr>
      <vt:lpstr> THE INTERLOCKNG FUNCTIONAL ELEMENTS.</vt:lpstr>
      <vt:lpstr> SIM BASED AUTHENTICATION &amp; KEY AGREEMENT. </vt:lpstr>
      <vt:lpstr> AUTHENTICATION &amp; KEY AGREEMENT</vt:lpstr>
      <vt:lpstr>  Radio Access Network Encryption</vt:lpstr>
      <vt:lpstr>THE INTERLOCKING FUNCTIONAL ELEMENTS</vt:lpstr>
      <vt:lpstr>THE INTERLOCKING FUNCTIONAL ELEMENTS</vt:lpstr>
      <vt:lpstr> THE INTERLOCKING FUNCTIONAL ELEMENTS</vt:lpstr>
      <vt:lpstr>H.DESTINATION HOST ROUTER MONITORING</vt:lpstr>
      <vt:lpstr>I.SIM TOOLKIT IMEI VALIDATION AND ALERTING.</vt:lpstr>
      <vt:lpstr>J. PIN LOCKING OF SIM </vt:lpstr>
      <vt:lpstr>CONCLUSION</vt:lpstr>
      <vt:lpstr>  FURTHER STUDY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Security - Multilayered Method For End to End Data Communications Over Cellular Networks</dc:title>
  <dc:creator>admin</dc:creator>
  <cp:lastModifiedBy>ABHISHEK J.M </cp:lastModifiedBy>
  <cp:revision>118</cp:revision>
  <dcterms:created xsi:type="dcterms:W3CDTF">2019-09-29T04:50:38Z</dcterms:created>
  <dcterms:modified xsi:type="dcterms:W3CDTF">2020-07-01T16:05:57Z</dcterms:modified>
</cp:coreProperties>
</file>