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808AF0-BF2D-4CD4-A103-2A83883EF56A}" type="datetimeFigureOut">
              <a:rPr lang="en-US" smtClean="0"/>
              <a:pPr/>
              <a:t>29-Sep-19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FDB6DB-7DBE-4B70-BBDD-7A58E360C0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808AF0-BF2D-4CD4-A103-2A83883EF56A}"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808AF0-BF2D-4CD4-A103-2A83883EF56A}"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808AF0-BF2D-4CD4-A103-2A83883EF56A}"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808AF0-BF2D-4CD4-A103-2A83883EF56A}"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DB6DB-7DBE-4B70-BBDD-7A58E360C0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808AF0-BF2D-4CD4-A103-2A83883EF56A}"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808AF0-BF2D-4CD4-A103-2A83883EF56A}" type="datetimeFigureOut">
              <a:rPr lang="en-US" smtClean="0"/>
              <a:pPr/>
              <a:t>29-Sep-19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808AF0-BF2D-4CD4-A103-2A83883EF56A}" type="datetimeFigureOut">
              <a:rPr lang="en-US" smtClean="0"/>
              <a:pPr/>
              <a:t>29-Sep-19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08AF0-BF2D-4CD4-A103-2A83883EF56A}" type="datetimeFigureOut">
              <a:rPr lang="en-US" smtClean="0"/>
              <a:pPr/>
              <a:t>29-Sep-19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808AF0-BF2D-4CD4-A103-2A83883EF56A}"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DB6DB-7DBE-4B70-BBDD-7A58E360C0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808AF0-BF2D-4CD4-A103-2A83883EF56A}"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AFDB6DB-7DBE-4B70-BBDD-7A58E360C03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808AF0-BF2D-4CD4-A103-2A83883EF56A}" type="datetimeFigureOut">
              <a:rPr lang="en-US" smtClean="0"/>
              <a:pPr/>
              <a:t>29-Sep-19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FDB6DB-7DBE-4B70-BBDD-7A58E360C03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a:t>A Survey on Autonomic Computing </a:t>
            </a:r>
            <a:r>
              <a:rPr lang="en-US" b="1" dirty="0" smtClean="0"/>
              <a:t>Research</a:t>
            </a:r>
            <a:endParaRPr lang="en-US" dirty="0"/>
          </a:p>
        </p:txBody>
      </p:sp>
      <p:sp>
        <p:nvSpPr>
          <p:cNvPr id="3" name="Subtitle 2"/>
          <p:cNvSpPr>
            <a:spLocks noGrp="1"/>
          </p:cNvSpPr>
          <p:nvPr>
            <p:ph type="subTitle" idx="1"/>
          </p:nvPr>
        </p:nvSpPr>
        <p:spPr>
          <a:xfrm>
            <a:off x="533400" y="3228536"/>
            <a:ext cx="7854696" cy="2486464"/>
          </a:xfrm>
        </p:spPr>
        <p:txBody>
          <a:bodyPr>
            <a:normAutofit/>
          </a:bodyPr>
          <a:lstStyle/>
          <a:p>
            <a:r>
              <a:rPr lang="en-US" sz="4800" b="1" i="1" dirty="0" err="1"/>
              <a:t>Abhishek</a:t>
            </a:r>
            <a:r>
              <a:rPr lang="en-US" sz="4800" b="1" i="1" dirty="0"/>
              <a:t> J M </a:t>
            </a:r>
            <a:endParaRPr lang="en-US" sz="4800" dirty="0"/>
          </a:p>
          <a:p>
            <a:r>
              <a:rPr lang="en-US" b="1" i="1" dirty="0" smtClean="0"/>
              <a:t>7019120854</a:t>
            </a:r>
          </a:p>
          <a:p>
            <a:r>
              <a:rPr lang="en-US" b="1" i="1" dirty="0" smtClean="0"/>
              <a:t> ISE-JNNCE</a:t>
            </a:r>
          </a:p>
          <a:p>
            <a:r>
              <a:rPr lang="en-US" b="1" i="1" dirty="0" smtClean="0"/>
              <a:t>karunadu4@gmail.com</a:t>
            </a:r>
            <a:endParaRPr lang="en-US" dirty="0"/>
          </a:p>
          <a:p>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80">
                                          <p:stCondLst>
                                            <p:cond delay="0"/>
                                          </p:stCondLst>
                                        </p:cTn>
                                        <p:tgtEl>
                                          <p:spTgt spid="3">
                                            <p:txEl>
                                              <p:pRg st="0" end="0"/>
                                            </p:txEl>
                                          </p:spTgt>
                                        </p:tgtEl>
                                      </p:cBhvr>
                                    </p:animEffect>
                                    <p:anim calcmode="lin" valueType="num">
                                      <p:cBhvr>
                                        <p:cTn id="1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0" end="0"/>
                                            </p:txEl>
                                          </p:spTgt>
                                        </p:tgtEl>
                                      </p:cBhvr>
                                      <p:to x="100000" y="60000"/>
                                    </p:animScale>
                                    <p:animScale>
                                      <p:cBhvr>
                                        <p:cTn id="25" dur="166" decel="50000">
                                          <p:stCondLst>
                                            <p:cond delay="676"/>
                                          </p:stCondLst>
                                        </p:cTn>
                                        <p:tgtEl>
                                          <p:spTgt spid="3">
                                            <p:txEl>
                                              <p:pRg st="0" end="0"/>
                                            </p:txEl>
                                          </p:spTgt>
                                        </p:tgtEl>
                                      </p:cBhvr>
                                      <p:to x="100000" y="100000"/>
                                    </p:animScale>
                                    <p:animScale>
                                      <p:cBhvr>
                                        <p:cTn id="26" dur="26">
                                          <p:stCondLst>
                                            <p:cond delay="1312"/>
                                          </p:stCondLst>
                                        </p:cTn>
                                        <p:tgtEl>
                                          <p:spTgt spid="3">
                                            <p:txEl>
                                              <p:pRg st="0" end="0"/>
                                            </p:txEl>
                                          </p:spTgt>
                                        </p:tgtEl>
                                      </p:cBhvr>
                                      <p:to x="100000" y="80000"/>
                                    </p:animScale>
                                    <p:animScale>
                                      <p:cBhvr>
                                        <p:cTn id="27" dur="166" decel="50000">
                                          <p:stCondLst>
                                            <p:cond delay="1338"/>
                                          </p:stCondLst>
                                        </p:cTn>
                                        <p:tgtEl>
                                          <p:spTgt spid="3">
                                            <p:txEl>
                                              <p:pRg st="0" end="0"/>
                                            </p:txEl>
                                          </p:spTgt>
                                        </p:tgtEl>
                                      </p:cBhvr>
                                      <p:to x="100000" y="100000"/>
                                    </p:animScale>
                                    <p:animScale>
                                      <p:cBhvr>
                                        <p:cTn id="28" dur="26">
                                          <p:stCondLst>
                                            <p:cond delay="1642"/>
                                          </p:stCondLst>
                                        </p:cTn>
                                        <p:tgtEl>
                                          <p:spTgt spid="3">
                                            <p:txEl>
                                              <p:pRg st="0" end="0"/>
                                            </p:txEl>
                                          </p:spTgt>
                                        </p:tgtEl>
                                      </p:cBhvr>
                                      <p:to x="100000" y="90000"/>
                                    </p:animScale>
                                    <p:animScale>
                                      <p:cBhvr>
                                        <p:cTn id="29" dur="166" decel="50000">
                                          <p:stCondLst>
                                            <p:cond delay="1668"/>
                                          </p:stCondLst>
                                        </p:cTn>
                                        <p:tgtEl>
                                          <p:spTgt spid="3">
                                            <p:txEl>
                                              <p:pRg st="0" end="0"/>
                                            </p:txEl>
                                          </p:spTgt>
                                        </p:tgtEl>
                                      </p:cBhvr>
                                      <p:to x="100000" y="100000"/>
                                    </p:animScale>
                                    <p:animScale>
                                      <p:cBhvr>
                                        <p:cTn id="30" dur="26">
                                          <p:stCondLst>
                                            <p:cond delay="1808"/>
                                          </p:stCondLst>
                                        </p:cTn>
                                        <p:tgtEl>
                                          <p:spTgt spid="3">
                                            <p:txEl>
                                              <p:pRg st="0" end="0"/>
                                            </p:txEl>
                                          </p:spTgt>
                                        </p:tgtEl>
                                      </p:cBhvr>
                                      <p:to x="100000" y="95000"/>
                                    </p:animScale>
                                    <p:animScale>
                                      <p:cBhvr>
                                        <p:cTn id="31" dur="166" decel="50000">
                                          <p:stCondLst>
                                            <p:cond delay="1834"/>
                                          </p:stCondLst>
                                        </p:cTn>
                                        <p:tgtEl>
                                          <p:spTgt spid="3">
                                            <p:txEl>
                                              <p:pRg st="0" end="0"/>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p:cTn id="36" dur="5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37" dur="5000" fill="hold"/>
                                        <p:tgtEl>
                                          <p:spTgt spid="3">
                                            <p:txEl>
                                              <p:pRg st="1" end="1"/>
                                            </p:txEl>
                                          </p:spTgt>
                                        </p:tgtEl>
                                        <p:attrNameLst>
                                          <p:attrName>ppt_h</p:attrName>
                                        </p:attrNameLst>
                                      </p:cBhvr>
                                      <p:tavLst>
                                        <p:tav tm="0">
                                          <p:val>
                                            <p:strVal val="#ppt_h"/>
                                          </p:val>
                                        </p:tav>
                                        <p:tav tm="100000">
                                          <p:val>
                                            <p:strVal val="#ppt_h"/>
                                          </p:val>
                                        </p:tav>
                                      </p:tavLst>
                                    </p:anim>
                                  </p:childTnLst>
                                </p:cTn>
                              </p:par>
                              <p:par>
                                <p:cTn id="38" presetID="19" presetClass="entr" presetSubtype="10" fill="hold" nodeType="with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p:cTn id="40" dur="5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41" dur="5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6" presetClass="entr" presetSubtype="0" fill="hold" nodeType="clickEffect">
                                  <p:stCondLst>
                                    <p:cond delay="0"/>
                                  </p:stCondLst>
                                  <p:iterate type="lt">
                                    <p:tmPct val="10000"/>
                                  </p:iterate>
                                  <p:childTnLst>
                                    <p:set>
                                      <p:cBhvr>
                                        <p:cTn id="45" dur="1" fill="hold">
                                          <p:stCondLst>
                                            <p:cond delay="0"/>
                                          </p:stCondLst>
                                        </p:cTn>
                                        <p:tgtEl>
                                          <p:spTgt spid="3">
                                            <p:txEl>
                                              <p:pRg st="3" end="3"/>
                                            </p:txEl>
                                          </p:spTgt>
                                        </p:tgtEl>
                                        <p:attrNameLst>
                                          <p:attrName>style.visibility</p:attrName>
                                        </p:attrNameLst>
                                      </p:cBhvr>
                                      <p:to>
                                        <p:strVal val="visible"/>
                                      </p:to>
                                    </p:set>
                                    <p:anim by="(-#ppt_w*2)" calcmode="lin" valueType="num">
                                      <p:cBhvr rctx="PPT">
                                        <p:cTn id="46" dur="500" autoRev="1" fill="hold">
                                          <p:stCondLst>
                                            <p:cond delay="0"/>
                                          </p:stCondLst>
                                        </p:cTn>
                                        <p:tgtEl>
                                          <p:spTgt spid="3">
                                            <p:txEl>
                                              <p:pRg st="3" end="3"/>
                                            </p:txEl>
                                          </p:spTgt>
                                        </p:tgtEl>
                                        <p:attrNameLst>
                                          <p:attrName>ppt_w</p:attrName>
                                        </p:attrNameLst>
                                      </p:cBhvr>
                                    </p:anim>
                                    <p:anim by="(#ppt_w*0.50)" calcmode="lin" valueType="num">
                                      <p:cBhvr>
                                        <p:cTn id="47" dur="500" decel="50000" autoRev="1" fill="hold">
                                          <p:stCondLst>
                                            <p:cond delay="0"/>
                                          </p:stCondLst>
                                        </p:cTn>
                                        <p:tgtEl>
                                          <p:spTgt spid="3">
                                            <p:txEl>
                                              <p:pRg st="3" end="3"/>
                                            </p:txEl>
                                          </p:spTgt>
                                        </p:tgtEl>
                                        <p:attrNameLst>
                                          <p:attrName>ppt_x</p:attrName>
                                        </p:attrNameLst>
                                      </p:cBhvr>
                                    </p:anim>
                                    <p:anim from="(-#ppt_h/2)" to="(#ppt_y)" calcmode="lin" valueType="num">
                                      <p:cBhvr>
                                        <p:cTn id="48" dur="1000" fill="hold">
                                          <p:stCondLst>
                                            <p:cond delay="0"/>
                                          </p:stCondLst>
                                        </p:cTn>
                                        <p:tgtEl>
                                          <p:spTgt spid="3">
                                            <p:txEl>
                                              <p:pRg st="3" end="3"/>
                                            </p:txEl>
                                          </p:spTgt>
                                        </p:tgtEl>
                                        <p:attrNameLst>
                                          <p:attrName>ppt_y</p:attrName>
                                        </p:attrNameLst>
                                      </p:cBhvr>
                                    </p:anim>
                                    <p:animRot by="21600000">
                                      <p:cBhvr>
                                        <p:cTn id="49" dur="1000" fill="hold">
                                          <p:stCondLst>
                                            <p:cond delay="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876800"/>
          </a:xfrm>
        </p:spPr>
        <p:txBody>
          <a:bodyPr>
            <a:noAutofit/>
          </a:bodyPr>
          <a:lstStyle/>
          <a:p>
            <a:r>
              <a:rPr lang="en-US" sz="3600" b="1" dirty="0" smtClean="0"/>
              <a:t>AUTONOMIC COMPUTING PROPERTIES AND APPLICATIONS</a:t>
            </a:r>
          </a:p>
          <a:p>
            <a:r>
              <a:rPr lang="en-US" sz="3600" i="1" dirty="0" smtClean="0">
                <a:solidFill>
                  <a:srgbClr val="FF0000"/>
                </a:solidFill>
              </a:rPr>
              <a:t>A. </a:t>
            </a:r>
            <a:r>
              <a:rPr lang="en-US" sz="3600" i="1" u="sng" dirty="0" smtClean="0">
                <a:solidFill>
                  <a:srgbClr val="FF0000"/>
                </a:solidFill>
              </a:rPr>
              <a:t>Self-configuration</a:t>
            </a:r>
            <a:endParaRPr lang="en-US" sz="3600" dirty="0" smtClean="0">
              <a:solidFill>
                <a:srgbClr val="FF0000"/>
              </a:solidFill>
            </a:endParaRPr>
          </a:p>
          <a:p>
            <a:pPr algn="just">
              <a:buNone/>
            </a:pPr>
            <a:r>
              <a:rPr lang="en-US" sz="3600" dirty="0" smtClean="0"/>
              <a:t>		An autonomic computing system configures itself based on the needs of the platform or a strategy provided by IT professionals to adapt to changing environment.</a:t>
            </a:r>
            <a:endParaRPr lang="en-US" sz="36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486400"/>
          </a:xfrm>
        </p:spPr>
        <p:txBody>
          <a:bodyPr>
            <a:noAutofit/>
          </a:bodyPr>
          <a:lstStyle/>
          <a:p>
            <a:r>
              <a:rPr lang="en-US" sz="3600" b="1" dirty="0" smtClean="0"/>
              <a:t>AUTONOMIC COMPUTING PROPERTIES AND APPLICATIONS</a:t>
            </a:r>
          </a:p>
          <a:p>
            <a:r>
              <a:rPr lang="en-US" sz="3200" i="1" dirty="0" smtClean="0">
                <a:solidFill>
                  <a:srgbClr val="FF0000"/>
                </a:solidFill>
              </a:rPr>
              <a:t>B. </a:t>
            </a:r>
            <a:r>
              <a:rPr lang="en-US" sz="3200" i="1" u="sng" dirty="0" smtClean="0">
                <a:solidFill>
                  <a:srgbClr val="FF0000"/>
                </a:solidFill>
              </a:rPr>
              <a:t>Self-healing</a:t>
            </a:r>
            <a:endParaRPr lang="en-US" sz="3200" dirty="0" smtClean="0">
              <a:solidFill>
                <a:srgbClr val="FF0000"/>
              </a:solidFill>
            </a:endParaRPr>
          </a:p>
          <a:p>
            <a:pPr algn="just">
              <a:buNone/>
            </a:pPr>
            <a:r>
              <a:rPr lang="en-US" sz="3200" dirty="0" smtClean="0"/>
              <a:t>		An autonomic computing system detects, diagnoses abnormalities and makes the appropriate repair measures. Self-healing component can detect system failure and in the case of uninterrupted service, it initiates repair measures automatically based on pre-specified strategy by IT professionals</a:t>
            </a:r>
            <a:r>
              <a:rPr lang="en-US" sz="3600" dirty="0" smtClean="0"/>
              <a:t>.</a:t>
            </a:r>
            <a:endParaRPr lang="en-US" sz="36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486400"/>
          </a:xfrm>
        </p:spPr>
        <p:txBody>
          <a:bodyPr>
            <a:noAutofit/>
          </a:bodyPr>
          <a:lstStyle/>
          <a:p>
            <a:r>
              <a:rPr lang="en-US" sz="3600" b="1" dirty="0" smtClean="0"/>
              <a:t>AUTONOMIC COMPUTING PROPERTIES AND APPLICATIONS</a:t>
            </a:r>
          </a:p>
          <a:p>
            <a:r>
              <a:rPr lang="en-US" sz="3200" dirty="0" smtClean="0">
                <a:solidFill>
                  <a:srgbClr val="FF0000"/>
                </a:solidFill>
              </a:rPr>
              <a:t>C. </a:t>
            </a:r>
            <a:r>
              <a:rPr lang="en-US" sz="3200" i="1" u="sng" dirty="0" smtClean="0">
                <a:solidFill>
                  <a:srgbClr val="FF0000"/>
                </a:solidFill>
              </a:rPr>
              <a:t>Self-protection</a:t>
            </a:r>
            <a:endParaRPr lang="en-US" sz="3200" dirty="0" smtClean="0">
              <a:solidFill>
                <a:srgbClr val="FF0000"/>
              </a:solidFill>
            </a:endParaRPr>
          </a:p>
          <a:p>
            <a:pPr algn="just">
              <a:buNone/>
            </a:pPr>
            <a:r>
              <a:rPr lang="en-US" sz="3200" dirty="0" smtClean="0"/>
              <a:t>		</a:t>
            </a:r>
            <a:r>
              <a:rPr lang="en-US" sz="3600" dirty="0" smtClean="0"/>
              <a:t>An autonomic computing system predicts, identifies and prevents the threat which is from anywhere. Self-protection component can detect hostile acts and take appropriate measures to ensure stability of the system.</a:t>
            </a:r>
            <a:endParaRPr lang="en-US" sz="40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800" decel="100000"/>
                                        <p:tgtEl>
                                          <p:spTgt spid="3">
                                            <p:txEl>
                                              <p:pRg st="1" end="1"/>
                                            </p:txEl>
                                          </p:spTgt>
                                        </p:tgtEl>
                                      </p:cBhvr>
                                    </p:animEffect>
                                    <p:anim calcmode="lin" valueType="num">
                                      <p:cBhvr>
                                        <p:cTn id="1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plus(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486400"/>
          </a:xfrm>
        </p:spPr>
        <p:txBody>
          <a:bodyPr>
            <a:noAutofit/>
          </a:bodyPr>
          <a:lstStyle/>
          <a:p>
            <a:r>
              <a:rPr lang="en-US" sz="3600" b="1" dirty="0" smtClean="0"/>
              <a:t>AUTONOMIC COMPUTING PROPERTIES AND APPLICATIONS</a:t>
            </a:r>
          </a:p>
          <a:p>
            <a:r>
              <a:rPr lang="en-US" sz="3200" i="1" dirty="0" smtClean="0">
                <a:solidFill>
                  <a:srgbClr val="FF0000"/>
                </a:solidFill>
              </a:rPr>
              <a:t>D. </a:t>
            </a:r>
            <a:r>
              <a:rPr lang="en-US" sz="3200" i="1" u="sng" dirty="0" smtClean="0">
                <a:solidFill>
                  <a:srgbClr val="FF0000"/>
                </a:solidFill>
              </a:rPr>
              <a:t>Self-optimization</a:t>
            </a:r>
            <a:endParaRPr lang="en-US" sz="3200" dirty="0" smtClean="0">
              <a:solidFill>
                <a:srgbClr val="FF0000"/>
              </a:solidFill>
            </a:endParaRPr>
          </a:p>
          <a:p>
            <a:pPr algn="just">
              <a:buNone/>
            </a:pPr>
            <a:r>
              <a:rPr lang="en-US" sz="3200" dirty="0" smtClean="0"/>
              <a:t>		</a:t>
            </a:r>
            <a:r>
              <a:rPr lang="en-US" sz="3600" dirty="0" smtClean="0"/>
              <a:t>An autonomic computing system automatically optimizes managed resources, and the optimization component adjusts itself to meet the needs of their end-user and business needs</a:t>
            </a:r>
            <a:endParaRPr lang="en-US" sz="40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486400"/>
          </a:xfrm>
        </p:spPr>
        <p:txBody>
          <a:bodyPr>
            <a:noAutofit/>
          </a:bodyPr>
          <a:lstStyle/>
          <a:p>
            <a:pPr algn="ctr">
              <a:buNone/>
            </a:pPr>
            <a:r>
              <a:rPr lang="en-US" sz="4000" b="1" dirty="0" smtClean="0">
                <a:solidFill>
                  <a:srgbClr val="FF0000"/>
                </a:solidFill>
              </a:rPr>
              <a:t>THEORIES AND TECHNOLOGIES</a:t>
            </a:r>
          </a:p>
          <a:p>
            <a:pPr algn="ctr">
              <a:buNone/>
            </a:pPr>
            <a:r>
              <a:rPr lang="en-US" sz="4800" dirty="0" smtClean="0"/>
              <a:t>Autonomic computing system involves service-oriented technology, Agent technology, adaptive control theory, machine learning, and optimization theory and so on</a:t>
            </a:r>
            <a:endParaRPr lang="en-US" sz="48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iterate type="lt">
                                    <p:tmPct val="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6096000" cy="685800"/>
          </a:xfrm>
        </p:spPr>
        <p:txBody>
          <a:bodyPr>
            <a:noAutofit/>
          </a:bodyPr>
          <a:lstStyle/>
          <a:p>
            <a:pPr marL="742950" indent="-742950" algn="ctr">
              <a:buAutoNum type="alphaUcPeriod"/>
            </a:pPr>
            <a:r>
              <a:rPr lang="en-US" sz="3600" i="1" u="sng" dirty="0" smtClean="0">
                <a:solidFill>
                  <a:srgbClr val="FF0000"/>
                </a:solidFill>
              </a:rPr>
              <a:t>Adaptive Control Theory</a:t>
            </a:r>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Picture 4"/>
          <p:cNvPicPr/>
          <p:nvPr/>
        </p:nvPicPr>
        <p:blipFill>
          <a:blip r:embed="rId2"/>
          <a:srcRect l="31625" t="31250" r="28111" b="17500"/>
          <a:stretch>
            <a:fillRect/>
          </a:stretch>
        </p:blipFill>
        <p:spPr bwMode="auto">
          <a:xfrm>
            <a:off x="76200" y="1219201"/>
            <a:ext cx="5791200" cy="4800600"/>
          </a:xfrm>
          <a:prstGeom prst="rect">
            <a:avLst/>
          </a:prstGeom>
          <a:noFill/>
          <a:ln w="9525">
            <a:noFill/>
            <a:miter lim="800000"/>
            <a:headEnd/>
            <a:tailEnd/>
          </a:ln>
        </p:spPr>
      </p:pic>
      <p:sp>
        <p:nvSpPr>
          <p:cNvPr id="2049" name="Rectangle 1"/>
          <p:cNvSpPr>
            <a:spLocks noChangeArrowheads="1"/>
          </p:cNvSpPr>
          <p:nvPr/>
        </p:nvSpPr>
        <p:spPr bwMode="auto">
          <a:xfrm>
            <a:off x="0" y="6096000"/>
            <a:ext cx="588917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8588"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Times-Roman"/>
              </a:rPr>
              <a:t>Autonomic Element Based on Adaptive Control Theory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019800" y="838200"/>
            <a:ext cx="3048000" cy="5909310"/>
          </a:xfrm>
          <a:prstGeom prst="rect">
            <a:avLst/>
          </a:prstGeom>
        </p:spPr>
        <p:txBody>
          <a:bodyPr wrap="square">
            <a:spAutoFit/>
          </a:bodyPr>
          <a:lstStyle/>
          <a:p>
            <a:r>
              <a:rPr lang="en-US" sz="2100" dirty="0" smtClean="0"/>
              <a:t>Here, Adaptive Control System measures </a:t>
            </a:r>
            <a:r>
              <a:rPr lang="en-US" sz="2100" dirty="0"/>
              <a:t>the input /output information, obtains the dynamic characteristics of the managed object and systematic errors in </a:t>
            </a:r>
            <a:r>
              <a:rPr lang="en-US" sz="2100" dirty="0" smtClean="0"/>
              <a:t>time and </a:t>
            </a:r>
            <a:r>
              <a:rPr lang="en-US" sz="2100" dirty="0"/>
              <a:t>makes decisions and modifies the controller parameters autonomously to adapt control signal to meet the changes of object and disturbance, to maintain optimal control performance of </a:t>
            </a:r>
            <a:r>
              <a:rPr lang="en-US" sz="2100" dirty="0" smtClean="0"/>
              <a:t>system.</a:t>
            </a: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9"/>
                                        </p:tgtEl>
                                        <p:attrNameLst>
                                          <p:attrName>style.visibility</p:attrName>
                                        </p:attrNameLst>
                                      </p:cBhvr>
                                      <p:to>
                                        <p:strVal val="visible"/>
                                      </p:to>
                                    </p:set>
                                    <p:animEffect transition="in" filter="dissolve">
                                      <p:cBhvr>
                                        <p:cTn id="18" dur="500"/>
                                        <p:tgtEl>
                                          <p:spTgt spid="2049"/>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plus(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28673" name="Rectangle 1"/>
          <p:cNvSpPr>
            <a:spLocks noChangeArrowheads="1"/>
          </p:cNvSpPr>
          <p:nvPr/>
        </p:nvSpPr>
        <p:spPr bwMode="auto">
          <a:xfrm>
            <a:off x="91190" y="803731"/>
            <a:ext cx="89154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chemeClr val="tx1"/>
                </a:solidFill>
                <a:effectLst/>
                <a:latin typeface="Arial" pitchFamily="34" charset="0"/>
                <a:ea typeface="Times New Roman" pitchFamily="18" charset="0"/>
                <a:cs typeface="Times-Italic"/>
              </a:rPr>
              <a:t>B. </a:t>
            </a:r>
            <a:r>
              <a:rPr kumimoji="0" lang="en-US" sz="4000" b="0" i="1" u="sng" strike="noStrike" cap="none" normalizeH="0" baseline="0" dirty="0" smtClean="0">
                <a:ln>
                  <a:noFill/>
                </a:ln>
                <a:solidFill>
                  <a:srgbClr val="FF0000"/>
                </a:solidFill>
                <a:effectLst/>
                <a:latin typeface="Arial" pitchFamily="34" charset="0"/>
                <a:ea typeface="Times New Roman" pitchFamily="18" charset="0"/>
                <a:cs typeface="Times-Italic"/>
              </a:rPr>
              <a:t>Agent Technology</a:t>
            </a:r>
          </a:p>
          <a:p>
            <a:pPr lvl="0" fontAlgn="base">
              <a:spcBef>
                <a:spcPct val="0"/>
              </a:spcBef>
              <a:spcAft>
                <a:spcPct val="0"/>
              </a:spcAft>
            </a:pPr>
            <a:r>
              <a:rPr lang="en-US" sz="3200" dirty="0"/>
              <a:t>Agent called intelligent agent has the properties of reactivity, autonomy and social. It can sense the environment to make a reaction (Reaction Agent) or to achieve the goal-oriented behavior (Deliberative Agent) by </a:t>
            </a:r>
            <a:r>
              <a:rPr lang="en-US" sz="3200" dirty="0" smtClean="0"/>
              <a:t>plan</a:t>
            </a:r>
          </a:p>
          <a:p>
            <a:pPr lvl="0" fontAlgn="base">
              <a:spcBef>
                <a:spcPct val="0"/>
              </a:spcBef>
              <a:spcAft>
                <a:spcPct val="0"/>
              </a:spcAft>
            </a:pPr>
            <a:r>
              <a:rPr lang="en-US" sz="3200" dirty="0"/>
              <a:t>Also, agent has been widely known as the key technology which supports the large-scale, open and distributed information systems to achieve dynamic service integration and teamwork</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anim calcmode="lin" valueType="num">
                                      <p:cBhvr additive="base">
                                        <p:cTn id="7" dur="500" fill="hold"/>
                                        <p:tgtEl>
                                          <p:spTgt spid="286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8673">
                                            <p:txEl>
                                              <p:pRg st="1" end="1"/>
                                            </p:txEl>
                                          </p:spTgt>
                                        </p:tgtEl>
                                        <p:attrNameLst>
                                          <p:attrName>style.visibility</p:attrName>
                                        </p:attrNameLst>
                                      </p:cBhvr>
                                      <p:to>
                                        <p:strVal val="visible"/>
                                      </p:to>
                                    </p:set>
                                    <p:animEffect transition="in" filter="diamond(in)">
                                      <p:cBhvr>
                                        <p:cTn id="13" dur="2000"/>
                                        <p:tgtEl>
                                          <p:spTgt spid="2867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28673">
                                            <p:txEl>
                                              <p:pRg st="2" end="2"/>
                                            </p:txEl>
                                          </p:spTgt>
                                        </p:tgtEl>
                                        <p:attrNameLst>
                                          <p:attrName>style.visibility</p:attrName>
                                        </p:attrNameLst>
                                      </p:cBhvr>
                                      <p:to>
                                        <p:strVal val="visible"/>
                                      </p:to>
                                    </p:set>
                                    <p:animEffect transition="in" filter="barn(inHorizontal)">
                                      <p:cBhvr>
                                        <p:cTn id="18" dur="500"/>
                                        <p:tgtEl>
                                          <p:spTgt spid="286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28673" name="Rectangle 1"/>
          <p:cNvSpPr>
            <a:spLocks noChangeArrowheads="1"/>
          </p:cNvSpPr>
          <p:nvPr/>
        </p:nvSpPr>
        <p:spPr bwMode="auto">
          <a:xfrm>
            <a:off x="91190" y="803731"/>
            <a:ext cx="364261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solidFill>
                  <a:srgbClr val="FF0000"/>
                </a:solidFill>
              </a:rPr>
              <a:t>C. </a:t>
            </a:r>
            <a:r>
              <a:rPr lang="en-US" sz="2400" i="1" u="sng" dirty="0">
                <a:solidFill>
                  <a:srgbClr val="FF0000"/>
                </a:solidFill>
              </a:rPr>
              <a:t>Utility Function</a:t>
            </a:r>
            <a:endParaRPr lang="en-US" sz="2400" dirty="0">
              <a:solidFill>
                <a:srgbClr val="FF0000"/>
              </a:solidFill>
            </a:endParaRPr>
          </a:p>
          <a:p>
            <a:r>
              <a:rPr lang="en-US" sz="2400" dirty="0"/>
              <a:t>Utility is one of the most commonly used concepts in economics. In autonomic computing, utility function maps each possible state (system performance) of the entity (autonomic element) to a real number, for showing the value which corresponds to system performance (such as reaction time, delay, throughput, etc.).</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8" name="Picture 4"/>
          <p:cNvPicPr>
            <a:picLocks noChangeAspect="1" noChangeArrowheads="1"/>
          </p:cNvPicPr>
          <p:nvPr/>
        </p:nvPicPr>
        <p:blipFill>
          <a:blip r:embed="rId2"/>
          <a:srcRect l="48492" t="22501" r="17570" b="13750"/>
          <a:stretch>
            <a:fillRect/>
          </a:stretch>
        </p:blipFill>
        <p:spPr bwMode="auto">
          <a:xfrm>
            <a:off x="3752850" y="1343025"/>
            <a:ext cx="5134988" cy="4905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checkerboard(across)">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3">
                                            <p:txEl>
                                              <p:pRg st="0" end="0"/>
                                            </p:txEl>
                                          </p:spTgt>
                                        </p:tgtEl>
                                        <p:attrNameLst>
                                          <p:attrName>style.visibility</p:attrName>
                                        </p:attrNameLst>
                                      </p:cBhvr>
                                      <p:to>
                                        <p:strVal val="visible"/>
                                      </p:to>
                                    </p:set>
                                    <p:animEffect transition="in" filter="blinds(horizontal)">
                                      <p:cBhvr>
                                        <p:cTn id="12" dur="500"/>
                                        <p:tgtEl>
                                          <p:spTgt spid="286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8673">
                                            <p:txEl>
                                              <p:pRg st="1" end="1"/>
                                            </p:txEl>
                                          </p:spTgt>
                                        </p:tgtEl>
                                        <p:attrNameLst>
                                          <p:attrName>style.visibility</p:attrName>
                                        </p:attrNameLst>
                                      </p:cBhvr>
                                      <p:to>
                                        <p:strVal val="visible"/>
                                      </p:to>
                                    </p:set>
                                    <p:animEffect transition="in" filter="barn(inHorizontal)">
                                      <p:cBhvr>
                                        <p:cTn id="17" dur="500"/>
                                        <p:tgtEl>
                                          <p:spTgt spid="286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30721" name="Rectangle 1"/>
          <p:cNvSpPr>
            <a:spLocks noChangeArrowheads="1"/>
          </p:cNvSpPr>
          <p:nvPr/>
        </p:nvSpPr>
        <p:spPr bwMode="auto">
          <a:xfrm>
            <a:off x="0" y="838200"/>
            <a:ext cx="91440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Times-Roman"/>
              </a:rPr>
              <a:t>AUTONOMIC COMPUTING RESEARCH PROBLEMS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Times-Roman"/>
              </a:rPr>
              <a:t>AND FUTURE DIRECTIONS</a:t>
            </a:r>
          </a:p>
          <a:p>
            <a:pPr lvl="0" algn="just" fontAlgn="base">
              <a:spcBef>
                <a:spcPct val="0"/>
              </a:spcBef>
              <a:spcAft>
                <a:spcPct val="0"/>
              </a:spcAft>
            </a:pPr>
            <a:r>
              <a:rPr lang="en-US" sz="2800" dirty="0"/>
              <a:t>At present, some problems of autonomic computing have been studied at home and abroad. However, the research of theory,</a:t>
            </a:r>
            <a:r>
              <a:rPr lang="en-US" sz="2800" i="1" dirty="0"/>
              <a:t> </a:t>
            </a:r>
            <a:r>
              <a:rPr lang="en-US" sz="2800" dirty="0"/>
              <a:t>method and techniques on this new computing model is far from being systematically carried out. There are many problems that have not yet discovered and have to be resolved</a:t>
            </a:r>
            <a:r>
              <a:rPr lang="en-US" sz="2800" dirty="0" smtClean="0"/>
              <a:t>.</a:t>
            </a:r>
          </a:p>
          <a:p>
            <a:pPr lvl="0" algn="just" fontAlgn="base">
              <a:spcBef>
                <a:spcPct val="0"/>
              </a:spcBef>
              <a:spcAft>
                <a:spcPct val="0"/>
              </a:spcAft>
            </a:pPr>
            <a:r>
              <a:rPr kumimoji="0" lang="en-US" sz="2800" b="0" i="0" u="none" strike="noStrike" cap="none" normalizeH="0" baseline="0" dirty="0" smtClean="0">
                <a:ln>
                  <a:noFill/>
                </a:ln>
                <a:solidFill>
                  <a:schemeClr val="tx1"/>
                </a:solidFill>
                <a:effectLst/>
                <a:latin typeface="Arial" pitchFamily="34" charset="0"/>
                <a:cs typeface="Arial" pitchFamily="34" charset="0"/>
              </a:rPr>
              <a:t>Some of the problems</a:t>
            </a:r>
            <a:r>
              <a:rPr kumimoji="0" lang="en-US" sz="2800" b="0" i="0" u="none" strike="noStrike" cap="none" normalizeH="0" dirty="0" smtClean="0">
                <a:ln>
                  <a:noFill/>
                </a:ln>
                <a:solidFill>
                  <a:schemeClr val="tx1"/>
                </a:solidFill>
                <a:effectLst/>
                <a:latin typeface="Arial" pitchFamily="34" charset="0"/>
                <a:cs typeface="Arial" pitchFamily="34" charset="0"/>
              </a:rPr>
              <a:t> are as follows :</a:t>
            </a:r>
          </a:p>
          <a:p>
            <a:pPr marL="457200" lvl="0" indent="-457200" algn="just" fontAlgn="base">
              <a:spcBef>
                <a:spcPct val="0"/>
              </a:spcBef>
              <a:spcAft>
                <a:spcPct val="0"/>
              </a:spcAft>
              <a:buAutoNum type="alphaUcPeriod"/>
            </a:pPr>
            <a:r>
              <a:rPr lang="en-US" sz="2800" i="1" u="sng" dirty="0" smtClean="0"/>
              <a:t>Autonomic </a:t>
            </a:r>
            <a:r>
              <a:rPr lang="en-US" sz="2800" i="1" u="sng" dirty="0"/>
              <a:t>Computing System </a:t>
            </a:r>
            <a:r>
              <a:rPr lang="en-US" sz="2800" i="1" u="sng" dirty="0" smtClean="0"/>
              <a:t>Architecture</a:t>
            </a:r>
          </a:p>
          <a:p>
            <a:pPr marL="457200" indent="-457200" algn="just" fontAlgn="base">
              <a:spcBef>
                <a:spcPct val="0"/>
              </a:spcBef>
              <a:spcAft>
                <a:spcPct val="0"/>
              </a:spcAft>
            </a:pPr>
            <a:r>
              <a:rPr lang="en-US" sz="2800" i="1" dirty="0"/>
              <a:t>B. </a:t>
            </a:r>
            <a:r>
              <a:rPr lang="en-US" sz="2800" i="1" u="sng" dirty="0"/>
              <a:t>Software Engineering Tools for Autonomic Computing System</a:t>
            </a:r>
            <a:endParaRPr lang="en-US" sz="2800" dirty="0"/>
          </a:p>
          <a:p>
            <a:pPr marL="457200" lvl="0" indent="-457200" algn="just" fontAlgn="base">
              <a:spcBef>
                <a:spcPct val="0"/>
              </a:spcBef>
              <a:spcAft>
                <a:spcPct val="0"/>
              </a:spcAft>
            </a:pPr>
            <a:r>
              <a:rPr lang="en-US" sz="2800" dirty="0"/>
              <a:t>C. </a:t>
            </a:r>
            <a:r>
              <a:rPr lang="en-US" sz="2800" i="1" u="sng" dirty="0"/>
              <a:t>Strategies for Autonomic Computing</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21">
                                            <p:txEl>
                                              <p:pRg st="0" end="0"/>
                                            </p:txEl>
                                          </p:spTgt>
                                        </p:tgtEl>
                                        <p:attrNameLst>
                                          <p:attrName>style.visibility</p:attrName>
                                        </p:attrNameLst>
                                      </p:cBhvr>
                                      <p:to>
                                        <p:strVal val="visible"/>
                                      </p:to>
                                    </p:set>
                                    <p:animEffect transition="in" filter="dissolve">
                                      <p:cBhvr>
                                        <p:cTn id="7" dur="500"/>
                                        <p:tgtEl>
                                          <p:spTgt spid="3072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721">
                                            <p:txEl>
                                              <p:pRg st="1" end="1"/>
                                            </p:txEl>
                                          </p:spTgt>
                                        </p:tgtEl>
                                        <p:attrNameLst>
                                          <p:attrName>style.visibility</p:attrName>
                                        </p:attrNameLst>
                                      </p:cBhvr>
                                      <p:to>
                                        <p:strVal val="visible"/>
                                      </p:to>
                                    </p:set>
                                    <p:animEffect transition="in" filter="dissolve">
                                      <p:cBhvr>
                                        <p:cTn id="10" dur="500"/>
                                        <p:tgtEl>
                                          <p:spTgt spid="307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4" fill="hold" nodeType="clickEffect">
                                  <p:stCondLst>
                                    <p:cond delay="0"/>
                                  </p:stCondLst>
                                  <p:childTnLst>
                                    <p:set>
                                      <p:cBhvr>
                                        <p:cTn id="14" dur="1" fill="hold">
                                          <p:stCondLst>
                                            <p:cond delay="0"/>
                                          </p:stCondLst>
                                        </p:cTn>
                                        <p:tgtEl>
                                          <p:spTgt spid="30721">
                                            <p:txEl>
                                              <p:pRg st="2" end="2"/>
                                            </p:txEl>
                                          </p:spTgt>
                                        </p:tgtEl>
                                        <p:attrNameLst>
                                          <p:attrName>style.visibility</p:attrName>
                                        </p:attrNameLst>
                                      </p:cBhvr>
                                      <p:to>
                                        <p:strVal val="visible"/>
                                      </p:to>
                                    </p:set>
                                    <p:anim calcmode="lin" valueType="num">
                                      <p:cBhvr additive="base">
                                        <p:cTn id="15" dur="5000" fill="hold"/>
                                        <p:tgtEl>
                                          <p:spTgt spid="30721">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307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0721">
                                            <p:txEl>
                                              <p:pRg st="3" end="3"/>
                                            </p:txEl>
                                          </p:spTgt>
                                        </p:tgtEl>
                                        <p:attrNameLst>
                                          <p:attrName>style.visibility</p:attrName>
                                        </p:attrNameLst>
                                      </p:cBhvr>
                                      <p:to>
                                        <p:strVal val="visible"/>
                                      </p:to>
                                    </p:set>
                                    <p:animEffect transition="in" filter="dissolve">
                                      <p:cBhvr>
                                        <p:cTn id="21" dur="500"/>
                                        <p:tgtEl>
                                          <p:spTgt spid="3072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21">
                                            <p:txEl>
                                              <p:pRg st="4" end="4"/>
                                            </p:txEl>
                                          </p:spTgt>
                                        </p:tgtEl>
                                        <p:attrNameLst>
                                          <p:attrName>style.visibility</p:attrName>
                                        </p:attrNameLst>
                                      </p:cBhvr>
                                      <p:to>
                                        <p:strVal val="visible"/>
                                      </p:to>
                                    </p:set>
                                    <p:anim calcmode="lin" valueType="num">
                                      <p:cBhvr additive="base">
                                        <p:cTn id="26" dur="500" fill="hold"/>
                                        <p:tgtEl>
                                          <p:spTgt spid="30721">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7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0721">
                                            <p:txEl>
                                              <p:pRg st="5" end="5"/>
                                            </p:txEl>
                                          </p:spTgt>
                                        </p:tgtEl>
                                        <p:attrNameLst>
                                          <p:attrName>style.visibility</p:attrName>
                                        </p:attrNameLst>
                                      </p:cBhvr>
                                      <p:to>
                                        <p:strVal val="visible"/>
                                      </p:to>
                                    </p:set>
                                    <p:anim calcmode="lin" valueType="num">
                                      <p:cBhvr additive="base">
                                        <p:cTn id="32" dur="500" fill="hold"/>
                                        <p:tgtEl>
                                          <p:spTgt spid="3072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7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721">
                                            <p:txEl>
                                              <p:pRg st="6" end="6"/>
                                            </p:txEl>
                                          </p:spTgt>
                                        </p:tgtEl>
                                        <p:attrNameLst>
                                          <p:attrName>style.visibility</p:attrName>
                                        </p:attrNameLst>
                                      </p:cBhvr>
                                      <p:to>
                                        <p:strVal val="visible"/>
                                      </p:to>
                                    </p:set>
                                    <p:anim calcmode="lin" valueType="num">
                                      <p:cBhvr additive="base">
                                        <p:cTn id="38" dur="500" fill="hold"/>
                                        <p:tgtEl>
                                          <p:spTgt spid="30721">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7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31745" name="Rectangle 1"/>
          <p:cNvSpPr>
            <a:spLocks noChangeArrowheads="1"/>
          </p:cNvSpPr>
          <p:nvPr/>
        </p:nvSpPr>
        <p:spPr bwMode="auto">
          <a:xfrm>
            <a:off x="304801" y="914400"/>
            <a:ext cx="8610599"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8588"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FF0000"/>
                </a:solidFill>
                <a:effectLst/>
                <a:latin typeface="Arial" pitchFamily="34" charset="0"/>
                <a:ea typeface="Times New Roman" pitchFamily="18" charset="0"/>
                <a:cs typeface="Times-Roman"/>
              </a:rPr>
              <a:t>CONCLUSIONS</a:t>
            </a:r>
            <a:endParaRPr lang="en-US" sz="2000" dirty="0">
              <a:solidFill>
                <a:srgbClr val="FF0000"/>
              </a:solidFill>
              <a:latin typeface="Arial" pitchFamily="34" charset="0"/>
              <a:ea typeface="Times New Roman" pitchFamily="18" charset="0"/>
              <a:cs typeface="Arial" pitchFamily="34" charset="0"/>
            </a:endParaRPr>
          </a:p>
          <a:p>
            <a:pPr marL="0" marR="0" lvl="0" indent="128588"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Times-Roman"/>
              </a:rPr>
              <a:t>	With the promotion of researchers and practitioners, autonomic computing research has infiltrated into pervasive computing, grid computing, software architecture and other fields. It has achieved fruitful research results. However, it remains a relatively immature topic. In this paper, an introduction to autonomic computing is presented, and point out that the current research problems and research prospects hoping to provide a useful reference for the further study of autonomic computing.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128588"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5">
                                            <p:txEl>
                                              <p:pRg st="0" end="0"/>
                                            </p:txEl>
                                          </p:spTgt>
                                        </p:tgtEl>
                                        <p:attrNameLst>
                                          <p:attrName>style.visibility</p:attrName>
                                        </p:attrNameLst>
                                      </p:cBhvr>
                                      <p:to>
                                        <p:strVal val="visible"/>
                                      </p:to>
                                    </p:set>
                                    <p:anim calcmode="lin" valueType="num">
                                      <p:cBhvr additive="base">
                                        <p:cTn id="7" dur="500" fill="hold"/>
                                        <p:tgtEl>
                                          <p:spTgt spid="317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31745">
                                            <p:txEl>
                                              <p:pRg st="1" end="1"/>
                                            </p:txEl>
                                          </p:spTgt>
                                        </p:tgtEl>
                                        <p:attrNameLst>
                                          <p:attrName>style.visibility</p:attrName>
                                        </p:attrNameLst>
                                      </p:cBhvr>
                                      <p:to>
                                        <p:strVal val="visible"/>
                                      </p:to>
                                    </p:set>
                                    <p:anim calcmode="lin" valueType="num">
                                      <p:cBhvr additive="base">
                                        <p:cTn id="13" dur="5000" fill="hold"/>
                                        <p:tgtEl>
                                          <p:spTgt spid="31745">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174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4488"/>
            <a:ext cx="8229600" cy="515112"/>
          </a:xfrm>
        </p:spPr>
        <p:txBody>
          <a:bodyPr>
            <a:normAutofit/>
          </a:bodyPr>
          <a:lstStyle/>
          <a:p>
            <a:pPr algn="ctr"/>
            <a:r>
              <a:rPr lang="en-US" sz="2800" b="1" dirty="0" smtClean="0"/>
              <a:t>A Survey on Autonomic Computing Research</a:t>
            </a:r>
            <a:endParaRPr lang="en-US" sz="2800" dirty="0"/>
          </a:p>
        </p:txBody>
      </p:sp>
      <p:sp>
        <p:nvSpPr>
          <p:cNvPr id="3" name="Content Placeholder 2"/>
          <p:cNvSpPr>
            <a:spLocks noGrp="1"/>
          </p:cNvSpPr>
          <p:nvPr>
            <p:ph idx="1"/>
          </p:nvPr>
        </p:nvSpPr>
        <p:spPr>
          <a:xfrm>
            <a:off x="228600" y="762000"/>
            <a:ext cx="8839200" cy="5791200"/>
          </a:xfrm>
        </p:spPr>
        <p:txBody>
          <a:bodyPr>
            <a:normAutofit/>
          </a:bodyPr>
          <a:lstStyle/>
          <a:p>
            <a:r>
              <a:rPr lang="en-US" dirty="0" smtClean="0"/>
              <a:t>Autonomic computing is a new technology to solve crisis of software complexity.</a:t>
            </a:r>
          </a:p>
          <a:p>
            <a:r>
              <a:rPr lang="en-US" dirty="0" smtClean="0"/>
              <a:t>It aims to establish guidable, state-aware, and self-adaptive computer systems.</a:t>
            </a:r>
          </a:p>
          <a:p>
            <a:r>
              <a:rPr lang="en-US" dirty="0" smtClean="0"/>
              <a:t>This paper covers 4 aspects </a:t>
            </a:r>
            <a:r>
              <a:rPr lang="en-US" dirty="0" smtClean="0">
                <a:cs typeface="Times New Roman" pitchFamily="18" charset="0"/>
              </a:rPr>
              <a:t>on Autonomic Computing </a:t>
            </a:r>
          </a:p>
          <a:p>
            <a:pPr>
              <a:buNone/>
            </a:pPr>
            <a:r>
              <a:rPr lang="en-US" dirty="0" smtClean="0"/>
              <a:t>	1) An overview on concept of autonomic computing.</a:t>
            </a:r>
          </a:p>
          <a:p>
            <a:pPr>
              <a:buNone/>
            </a:pPr>
            <a:r>
              <a:rPr lang="en-US" dirty="0" smtClean="0"/>
              <a:t>	2) Properties of Autonomic computing and sampling </a:t>
            </a:r>
          </a:p>
          <a:p>
            <a:pPr>
              <a:buNone/>
            </a:pPr>
            <a:r>
              <a:rPr lang="en-US" dirty="0" smtClean="0"/>
              <a:t>		applications.</a:t>
            </a:r>
          </a:p>
          <a:p>
            <a:pPr>
              <a:buNone/>
            </a:pPr>
            <a:r>
              <a:rPr lang="en-US" dirty="0" smtClean="0"/>
              <a:t>	3) Important theories and technologies for autonomic  </a:t>
            </a:r>
          </a:p>
          <a:p>
            <a:pPr>
              <a:buNone/>
            </a:pPr>
            <a:r>
              <a:rPr lang="en-US" dirty="0" smtClean="0"/>
              <a:t>  		computing system models.</a:t>
            </a:r>
          </a:p>
          <a:p>
            <a:pPr>
              <a:buNone/>
            </a:pPr>
            <a:r>
              <a:rPr lang="en-US" dirty="0" smtClean="0"/>
              <a:t>	4) The research problems and future directions of </a:t>
            </a:r>
          </a:p>
          <a:p>
            <a:pPr>
              <a:buNone/>
            </a:pPr>
            <a:r>
              <a:rPr lang="en-US" dirty="0" smtClean="0"/>
              <a:t>		autonomic  computing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par>
                                <p:cTn id="28" presetID="16" presetClass="entr" presetSubtype="2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Horizontal)">
                                      <p:cBhvr>
                                        <p:cTn id="35" dur="500"/>
                                        <p:tgtEl>
                                          <p:spTgt spid="3">
                                            <p:txEl>
                                              <p:pRg st="6" end="6"/>
                                            </p:txEl>
                                          </p:spTgt>
                                        </p:tgtEl>
                                      </p:cBhvr>
                                    </p:animEffect>
                                  </p:childTnLst>
                                </p:cTn>
                              </p:par>
                              <p:par>
                                <p:cTn id="36" presetID="16" presetClass="entr" presetSubtype="26"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arn(in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arn(inHorizontal)">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31745" name="Rectangle 1"/>
          <p:cNvSpPr>
            <a:spLocks noChangeArrowheads="1"/>
          </p:cNvSpPr>
          <p:nvPr/>
        </p:nvSpPr>
        <p:spPr bwMode="auto">
          <a:xfrm>
            <a:off x="304801" y="914400"/>
            <a:ext cx="8610599"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8588" algn="ctr" defTabSz="914400" rtl="0" eaLnBrk="1" fontAlgn="base" latinLnBrk="0" hangingPunct="1">
              <a:lnSpc>
                <a:spcPct val="100000"/>
              </a:lnSpc>
              <a:spcBef>
                <a:spcPct val="0"/>
              </a:spcBef>
              <a:spcAft>
                <a:spcPct val="0"/>
              </a:spcAft>
              <a:buClrTx/>
              <a:buSzTx/>
              <a:buFontTx/>
              <a:buNone/>
              <a:tabLst/>
            </a:pPr>
            <a:r>
              <a:rPr kumimoji="0" lang="en-US" sz="7200" b="0" i="0" u="none" strike="noStrike" cap="none" normalizeH="0" baseline="0" dirty="0" smtClean="0">
                <a:ln>
                  <a:noFill/>
                </a:ln>
                <a:solidFill>
                  <a:srgbClr val="FF0000"/>
                </a:solidFill>
                <a:effectLst/>
                <a:latin typeface="Arial" pitchFamily="34" charset="0"/>
                <a:ea typeface="Times New Roman" pitchFamily="18" charset="0"/>
                <a:cs typeface="Times-Roman"/>
              </a:rPr>
              <a:t>THANK YOU</a:t>
            </a:r>
          </a:p>
          <a:p>
            <a:pPr marL="0" marR="0" lvl="0" indent="128588" algn="ctr" defTabSz="914400" rtl="0" eaLnBrk="1" fontAlgn="base" latinLnBrk="0" hangingPunct="1">
              <a:lnSpc>
                <a:spcPct val="100000"/>
              </a:lnSpc>
              <a:spcBef>
                <a:spcPct val="0"/>
              </a:spcBef>
              <a:spcAft>
                <a:spcPct val="0"/>
              </a:spcAft>
              <a:buClrTx/>
              <a:buSzTx/>
              <a:buFontTx/>
              <a:buNone/>
              <a:tabLst/>
            </a:pPr>
            <a:endParaRPr lang="en-US" sz="4000" dirty="0">
              <a:solidFill>
                <a:srgbClr val="FF0000"/>
              </a:solidFill>
              <a:latin typeface="Arial" pitchFamily="34" charset="0"/>
              <a:cs typeface="Arial" pitchFamily="34" charset="0"/>
            </a:endParaRPr>
          </a:p>
          <a:p>
            <a:r>
              <a:rPr lang="en-US" sz="6600" b="1" i="1" dirty="0" err="1" smtClean="0">
                <a:latin typeface="Algerian" pitchFamily="82" charset="0"/>
              </a:rPr>
              <a:t>Abhishek</a:t>
            </a:r>
            <a:r>
              <a:rPr lang="en-US" sz="6600" b="1" i="1" dirty="0" smtClean="0">
                <a:latin typeface="Algerian" pitchFamily="82" charset="0"/>
              </a:rPr>
              <a:t> J M</a:t>
            </a:r>
            <a:r>
              <a:rPr lang="en-US" sz="6600" b="1" i="1" dirty="0" smtClean="0"/>
              <a:t> </a:t>
            </a:r>
            <a:endParaRPr lang="en-US" sz="6600" dirty="0" smtClean="0"/>
          </a:p>
          <a:p>
            <a:r>
              <a:rPr lang="en-US" sz="4000" b="1" i="1" dirty="0" smtClean="0"/>
              <a:t>7019120854</a:t>
            </a:r>
          </a:p>
          <a:p>
            <a:r>
              <a:rPr lang="en-US" sz="4000" b="1" i="1" dirty="0" smtClean="0"/>
              <a:t> ISE-JNNCE</a:t>
            </a:r>
          </a:p>
          <a:p>
            <a:r>
              <a:rPr lang="en-US" sz="4000" b="1" i="1" dirty="0" smtClean="0"/>
              <a:t>karunadu4@gmail.com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31745"/>
                                        </p:tgtEl>
                                        <p:attrNameLst>
                                          <p:attrName>style.visibility</p:attrName>
                                        </p:attrNameLst>
                                      </p:cBhvr>
                                      <p:to>
                                        <p:strVal val="visible"/>
                                      </p:to>
                                    </p:set>
                                    <p:animEffect transition="in" filter="fade">
                                      <p:cBhvr>
                                        <p:cTn id="7" dur="2000"/>
                                        <p:tgtEl>
                                          <p:spTgt spid="31745"/>
                                        </p:tgtEl>
                                      </p:cBhvr>
                                    </p:animEffect>
                                    <p:anim calcmode="lin" valueType="num">
                                      <p:cBhvr>
                                        <p:cTn id="8" dur="2000" fill="hold"/>
                                        <p:tgtEl>
                                          <p:spTgt spid="31745"/>
                                        </p:tgtEl>
                                        <p:attrNameLst>
                                          <p:attrName>ppt_w</p:attrName>
                                        </p:attrNameLst>
                                      </p:cBhvr>
                                      <p:tavLst>
                                        <p:tav tm="0" fmla="#ppt_w*sin(2.5*pi*$)">
                                          <p:val>
                                            <p:fltVal val="0"/>
                                          </p:val>
                                        </p:tav>
                                        <p:tav tm="100000">
                                          <p:val>
                                            <p:fltVal val="1"/>
                                          </p:val>
                                        </p:tav>
                                      </p:tavLst>
                                    </p:anim>
                                    <p:anim calcmode="lin" valueType="num">
                                      <p:cBhvr>
                                        <p:cTn id="9" dur="2000" fill="hold"/>
                                        <p:tgtEl>
                                          <p:spTgt spid="317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6280"/>
            <a:ext cx="8229600" cy="5760720"/>
          </a:xfrm>
        </p:spPr>
        <p:txBody>
          <a:bodyPr>
            <a:normAutofit/>
          </a:bodyPr>
          <a:lstStyle/>
          <a:p>
            <a:pPr>
              <a:buNone/>
            </a:pPr>
            <a:r>
              <a:rPr lang="en-US" sz="3600" dirty="0" smtClean="0">
                <a:solidFill>
                  <a:srgbClr val="FF0000"/>
                </a:solidFill>
              </a:rPr>
              <a:t>The software complexity crisis</a:t>
            </a:r>
          </a:p>
          <a:p>
            <a:pPr>
              <a:buNone/>
            </a:pPr>
            <a:r>
              <a:rPr lang="en-US" dirty="0" smtClean="0"/>
              <a:t>With the expansion of Internet to every corner of society and the emergence of new application models such as grid computing, pervasive computing, the size and complexity of software are increasing.  This has created a situation called the software complexity crisis.</a:t>
            </a:r>
          </a:p>
          <a:p>
            <a:pPr>
              <a:buNone/>
            </a:pPr>
            <a:r>
              <a:rPr lang="en-US" sz="3600" dirty="0" smtClean="0">
                <a:solidFill>
                  <a:srgbClr val="FF0000"/>
                </a:solidFill>
              </a:rPr>
              <a:t>Autonomic Computing </a:t>
            </a:r>
            <a:r>
              <a:rPr lang="en-US" dirty="0" smtClean="0"/>
              <a:t>is aimed at designing and building systems that are self-managing.</a:t>
            </a:r>
          </a:p>
          <a:p>
            <a:pPr>
              <a:buNone/>
            </a:pPr>
            <a:r>
              <a:rPr lang="en-US" sz="3600" dirty="0" smtClean="0">
                <a:solidFill>
                  <a:srgbClr val="FF0000"/>
                </a:solidFill>
              </a:rPr>
              <a:t>By this, </a:t>
            </a:r>
            <a:r>
              <a:rPr lang="en-US" dirty="0" smtClean="0"/>
              <a:t>the system can realize self-configuration, self-optimization, self-healing and self-protection. </a:t>
            </a:r>
            <a:endParaRPr lang="en-US" dirty="0">
              <a:solidFill>
                <a:srgbClr val="FF0000"/>
              </a:solidFill>
            </a:endParaRPr>
          </a:p>
        </p:txBody>
      </p:sp>
      <p:sp>
        <p:nvSpPr>
          <p:cNvPr id="4" name="Title 1"/>
          <p:cNvSpPr txBox="1">
            <a:spLocks/>
          </p:cNvSpPr>
          <p:nvPr/>
        </p:nvSpPr>
        <p:spPr>
          <a:xfrm>
            <a:off x="304800" y="94488"/>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algn="ctr">
              <a:buNone/>
            </a:pPr>
            <a:endParaRPr lang="en-US" sz="1400" dirty="0" smtClean="0"/>
          </a:p>
          <a:p>
            <a:pPr algn="ctr">
              <a:buNone/>
            </a:pPr>
            <a:r>
              <a:rPr lang="en-US" sz="3200" dirty="0" smtClean="0"/>
              <a:t>Autonomic computing is an evolution process</a:t>
            </a:r>
          </a:p>
          <a:p>
            <a:pPr>
              <a:buNone/>
            </a:pPr>
            <a:endParaRPr lang="en-US" sz="3200" dirty="0" smtClean="0"/>
          </a:p>
          <a:p>
            <a:pPr>
              <a:buNone/>
            </a:pPr>
            <a:r>
              <a:rPr lang="en-US" sz="3200" dirty="0" smtClean="0"/>
              <a:t>It can be divided into </a:t>
            </a:r>
            <a:r>
              <a:rPr lang="en-US" sz="3200" dirty="0" smtClean="0">
                <a:solidFill>
                  <a:srgbClr val="FF0000"/>
                </a:solidFill>
              </a:rPr>
              <a:t>five levels </a:t>
            </a:r>
          </a:p>
          <a:p>
            <a:pPr>
              <a:buNone/>
            </a:pPr>
            <a:r>
              <a:rPr lang="en-US" sz="3200" dirty="0" smtClean="0"/>
              <a:t>	1) Basic level</a:t>
            </a:r>
          </a:p>
          <a:p>
            <a:pPr>
              <a:buNone/>
            </a:pPr>
            <a:r>
              <a:rPr lang="en-US" sz="3200" dirty="0" smtClean="0"/>
              <a:t>	2) Management level</a:t>
            </a:r>
          </a:p>
          <a:p>
            <a:pPr>
              <a:buNone/>
            </a:pPr>
            <a:r>
              <a:rPr lang="en-US" sz="3200" dirty="0" smtClean="0"/>
              <a:t>	3) Predict level</a:t>
            </a:r>
          </a:p>
          <a:p>
            <a:pPr>
              <a:buNone/>
            </a:pPr>
            <a:r>
              <a:rPr lang="en-US" sz="3200" dirty="0" smtClean="0"/>
              <a:t>	4) Adaptation level, and </a:t>
            </a:r>
          </a:p>
          <a:p>
            <a:pPr>
              <a:buNone/>
            </a:pPr>
            <a:r>
              <a:rPr lang="en-US" sz="3200" dirty="0" smtClean="0"/>
              <a:t>	5) Full autonomic level.</a:t>
            </a:r>
            <a:endParaRPr lang="en-US" sz="3200" dirty="0"/>
          </a:p>
        </p:txBody>
      </p:sp>
      <p:sp>
        <p:nvSpPr>
          <p:cNvPr id="4" name="Title 1"/>
          <p:cNvSpPr txBox="1">
            <a:spLocks/>
          </p:cNvSpPr>
          <p:nvPr/>
        </p:nvSpPr>
        <p:spPr>
          <a:xfrm>
            <a:off x="304800" y="94488"/>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Autofit/>
          </a:bodyPr>
          <a:lstStyle/>
          <a:p>
            <a:pPr>
              <a:buNone/>
            </a:pPr>
            <a:r>
              <a:rPr lang="en-US" sz="4000" dirty="0" smtClean="0"/>
              <a:t>In 2001, IBM first proposed the concept of autonomic computing.</a:t>
            </a:r>
          </a:p>
          <a:p>
            <a:pPr>
              <a:buNone/>
            </a:pPr>
            <a:r>
              <a:rPr lang="en-US" sz="4000" dirty="0" smtClean="0"/>
              <a:t>IBM pointed that complex computing systems should have four properties to achieve self-management, that is,</a:t>
            </a:r>
          </a:p>
          <a:p>
            <a:pPr>
              <a:buNone/>
            </a:pPr>
            <a:r>
              <a:rPr lang="en-US" sz="4000" dirty="0" smtClean="0"/>
              <a:t>	 	1. self-configuration</a:t>
            </a:r>
          </a:p>
          <a:p>
            <a:pPr>
              <a:buNone/>
            </a:pPr>
            <a:r>
              <a:rPr lang="en-US" sz="4000" dirty="0" smtClean="0"/>
              <a:t>		2. self-optimization</a:t>
            </a:r>
          </a:p>
          <a:p>
            <a:pPr>
              <a:buNone/>
            </a:pPr>
            <a:r>
              <a:rPr lang="en-US" sz="4000" dirty="0" smtClean="0"/>
              <a:t>		3. self-healing, and </a:t>
            </a:r>
          </a:p>
          <a:p>
            <a:pPr>
              <a:buNone/>
            </a:pPr>
            <a:r>
              <a:rPr lang="en-US" sz="4000" dirty="0" smtClean="0"/>
              <a:t>		4. self-protection</a:t>
            </a:r>
            <a:endParaRPr lang="en-US" sz="72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400800"/>
          </a:xfrm>
        </p:spPr>
        <p:txBody>
          <a:bodyPr>
            <a:noAutofit/>
          </a:bodyPr>
          <a:lstStyle/>
          <a:p>
            <a:pPr algn="just">
              <a:buNone/>
            </a:pPr>
            <a:r>
              <a:rPr lang="en-US" sz="2800" dirty="0" smtClean="0"/>
              <a:t>To meet self-management, systems should be designed with components that contain an autonomic manager.</a:t>
            </a:r>
          </a:p>
          <a:p>
            <a:pPr algn="just">
              <a:buNone/>
            </a:pPr>
            <a:r>
              <a:rPr lang="en-US" sz="2800" dirty="0" smtClean="0"/>
              <a:t>IBM introduced  reference model called MAPE-K which comprised of managed resources and an autonomic manager (AM) </a:t>
            </a:r>
          </a:p>
          <a:p>
            <a:pPr algn="just">
              <a:buNone/>
            </a:pPr>
            <a:r>
              <a:rPr lang="en-US" sz="2800" dirty="0" smtClean="0"/>
              <a:t>The </a:t>
            </a:r>
            <a:r>
              <a:rPr lang="en-US" sz="2800" dirty="0" smtClean="0">
                <a:solidFill>
                  <a:srgbClr val="FF0000"/>
                </a:solidFill>
              </a:rPr>
              <a:t>managed resources </a:t>
            </a:r>
            <a:r>
              <a:rPr lang="en-US" sz="2800" dirty="0" smtClean="0"/>
              <a:t>can be operating systems, wired or wireless network, CPU, database, servers, routers, application modules, Web service or virtual machine and so on.</a:t>
            </a:r>
          </a:p>
          <a:p>
            <a:pPr algn="just">
              <a:buNone/>
            </a:pPr>
            <a:r>
              <a:rPr lang="en-US" sz="2800" dirty="0" smtClean="0">
                <a:solidFill>
                  <a:srgbClr val="FF0000"/>
                </a:solidFill>
              </a:rPr>
              <a:t>Autonomic manager </a:t>
            </a:r>
            <a:r>
              <a:rPr lang="en-US" sz="2800" dirty="0" smtClean="0"/>
              <a:t>consists of monitoring component, analysis component, planning component, and execution component and knowledge repository. </a:t>
            </a:r>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49195" t="20000" r="17570" b="16250"/>
          <a:stretch>
            <a:fillRect/>
          </a:stretch>
        </p:blipFill>
        <p:spPr bwMode="auto">
          <a:xfrm>
            <a:off x="1989407" y="134337"/>
            <a:ext cx="6163993" cy="6647463"/>
          </a:xfrm>
          <a:prstGeom prst="rect">
            <a:avLst/>
          </a:prstGeom>
          <a:noFill/>
          <a:ln w="9525">
            <a:noFill/>
            <a:miter lim="800000"/>
            <a:headEnd/>
            <a:tailEnd/>
          </a:ln>
          <a:effectLst/>
        </p:spPr>
      </p:pic>
      <p:sp>
        <p:nvSpPr>
          <p:cNvPr id="6" name="Rectangle 5"/>
          <p:cNvSpPr/>
          <p:nvPr/>
        </p:nvSpPr>
        <p:spPr>
          <a:xfrm>
            <a:off x="76200" y="4382869"/>
            <a:ext cx="1752600" cy="1754326"/>
          </a:xfrm>
          <a:prstGeom prst="rect">
            <a:avLst/>
          </a:prstGeom>
        </p:spPr>
        <p:txBody>
          <a:bodyPr wrap="square">
            <a:spAutoFit/>
          </a:bodyPr>
          <a:lstStyle/>
          <a:p>
            <a:pPr algn="r"/>
            <a:r>
              <a:rPr lang="en-US" dirty="0" smtClean="0"/>
              <a:t>provides the ability of self-awareness and detects the external environment</a:t>
            </a:r>
            <a:endParaRPr lang="en-US" dirty="0"/>
          </a:p>
        </p:txBody>
      </p:sp>
      <p:sp>
        <p:nvSpPr>
          <p:cNvPr id="7" name="Rectangle 6"/>
          <p:cNvSpPr/>
          <p:nvPr/>
        </p:nvSpPr>
        <p:spPr>
          <a:xfrm>
            <a:off x="0" y="1752600"/>
            <a:ext cx="1981200" cy="1754326"/>
          </a:xfrm>
          <a:prstGeom prst="rect">
            <a:avLst/>
          </a:prstGeom>
        </p:spPr>
        <p:txBody>
          <a:bodyPr wrap="square">
            <a:spAutoFit/>
          </a:bodyPr>
          <a:lstStyle/>
          <a:p>
            <a:pPr algn="r"/>
            <a:r>
              <a:rPr lang="en-US" dirty="0" smtClean="0"/>
              <a:t>carries out autonomic decision-making and decides the adaptive goal of system</a:t>
            </a:r>
            <a:endParaRPr lang="en-US" dirty="0"/>
          </a:p>
        </p:txBody>
      </p:sp>
      <p:sp>
        <p:nvSpPr>
          <p:cNvPr id="8" name="Rectangle 7"/>
          <p:cNvSpPr/>
          <p:nvPr/>
        </p:nvSpPr>
        <p:spPr>
          <a:xfrm>
            <a:off x="7467600" y="2362200"/>
            <a:ext cx="1676400" cy="2308324"/>
          </a:xfrm>
          <a:prstGeom prst="rect">
            <a:avLst/>
          </a:prstGeom>
        </p:spPr>
        <p:txBody>
          <a:bodyPr wrap="square">
            <a:spAutoFit/>
          </a:bodyPr>
          <a:lstStyle/>
          <a:p>
            <a:r>
              <a:rPr lang="en-US" dirty="0" smtClean="0"/>
              <a:t>achieve the adaptive function when the system state departures from the expected goal</a:t>
            </a:r>
            <a:endParaRPr lang="en-US" dirty="0"/>
          </a:p>
        </p:txBody>
      </p:sp>
      <p:cxnSp>
        <p:nvCxnSpPr>
          <p:cNvPr id="12" name="Straight Arrow Connector 11"/>
          <p:cNvCxnSpPr>
            <a:endCxn id="7" idx="3"/>
          </p:cNvCxnSpPr>
          <p:nvPr/>
        </p:nvCxnSpPr>
        <p:spPr>
          <a:xfrm rot="10800000">
            <a:off x="1981200" y="2629764"/>
            <a:ext cx="1066800" cy="57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3"/>
          </p:cNvCxnSpPr>
          <p:nvPr/>
        </p:nvCxnSpPr>
        <p:spPr>
          <a:xfrm rot="10800000" flipV="1">
            <a:off x="1828800" y="4648200"/>
            <a:ext cx="1219200" cy="61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6705600" y="3124200"/>
            <a:ext cx="762000" cy="392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6667500" y="36957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867400"/>
          </a:xfrm>
        </p:spPr>
        <p:txBody>
          <a:bodyPr>
            <a:noAutofit/>
          </a:bodyPr>
          <a:lstStyle/>
          <a:p>
            <a:pPr algn="just"/>
            <a:r>
              <a:rPr lang="en-US" sz="3200" dirty="0" smtClean="0"/>
              <a:t>The </a:t>
            </a:r>
            <a:r>
              <a:rPr lang="en-US" sz="3200" dirty="0" smtClean="0">
                <a:solidFill>
                  <a:srgbClr val="FF0000"/>
                </a:solidFill>
              </a:rPr>
              <a:t>monitoring component </a:t>
            </a:r>
            <a:r>
              <a:rPr lang="en-US" sz="3200" dirty="0" smtClean="0"/>
              <a:t>provides the ability of self-awareness and detects the external environment.</a:t>
            </a:r>
          </a:p>
          <a:p>
            <a:pPr algn="just"/>
            <a:r>
              <a:rPr lang="en-US" sz="3200" dirty="0" smtClean="0"/>
              <a:t>The </a:t>
            </a:r>
            <a:r>
              <a:rPr lang="en-US" sz="3200" dirty="0" smtClean="0">
                <a:solidFill>
                  <a:srgbClr val="FF0000"/>
                </a:solidFill>
              </a:rPr>
              <a:t>analysis component </a:t>
            </a:r>
            <a:r>
              <a:rPr lang="en-US" sz="3200" dirty="0" smtClean="0"/>
              <a:t>then carries out autonomic decision-making and decides the adaptive goal of system</a:t>
            </a:r>
          </a:p>
          <a:p>
            <a:pPr algn="just"/>
            <a:r>
              <a:rPr lang="en-US" sz="3200" dirty="0" smtClean="0">
                <a:solidFill>
                  <a:srgbClr val="FF0000"/>
                </a:solidFill>
              </a:rPr>
              <a:t>planning and execution components </a:t>
            </a:r>
            <a:r>
              <a:rPr lang="en-US" sz="3200" dirty="0" smtClean="0"/>
              <a:t>achieve the adaptive function when the system state departures from the expected goal</a:t>
            </a:r>
          </a:p>
          <a:p>
            <a:pPr algn="just"/>
            <a:r>
              <a:rPr lang="en-US" sz="3200" dirty="0" smtClean="0"/>
              <a:t>The operation of four components is supported by the </a:t>
            </a:r>
            <a:r>
              <a:rPr lang="en-US" sz="3200" dirty="0" smtClean="0">
                <a:solidFill>
                  <a:srgbClr val="FF0000"/>
                </a:solidFill>
              </a:rPr>
              <a:t>knowledge repository.</a:t>
            </a:r>
          </a:p>
          <a:p>
            <a:endParaRPr lang="en-US" sz="28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572000"/>
          </a:xfrm>
        </p:spPr>
        <p:txBody>
          <a:bodyPr>
            <a:noAutofit/>
          </a:bodyPr>
          <a:lstStyle/>
          <a:p>
            <a:pPr algn="just">
              <a:buNone/>
            </a:pPr>
            <a:r>
              <a:rPr lang="en-US" sz="3600" dirty="0" smtClean="0"/>
              <a:t>So far, the concept of autonomic computing is still in the development process, but its basic content has been clear.  That is, the information system whose properties are established for reducing the workload on the system administrators, improving reliability, availability and fault tolerance of system</a:t>
            </a:r>
            <a:endParaRPr lang="en-US" sz="3600" dirty="0"/>
          </a:p>
        </p:txBody>
      </p:sp>
      <p:sp>
        <p:nvSpPr>
          <p:cNvPr id="4" name="Title 1"/>
          <p:cNvSpPr txBox="1">
            <a:spLocks/>
          </p:cNvSpPr>
          <p:nvPr/>
        </p:nvSpPr>
        <p:spPr>
          <a:xfrm>
            <a:off x="304800" y="-76200"/>
            <a:ext cx="8229600" cy="515112"/>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A Survey on Autonomic Computing Research</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TotalTime>
  <Words>859</Words>
  <Application>Microsoft Office PowerPoint</Application>
  <PresentationFormat>On-screen Show (4:3)</PresentationFormat>
  <Paragraphs>101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A Survey on Autonomic Computing Research</vt:lpstr>
      <vt:lpstr>A Survey on Autonomic Computing Research</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Autonomic Computing Research</dc:title>
  <dc:creator>admin</dc:creator>
  <cp:lastModifiedBy>admin</cp:lastModifiedBy>
  <cp:revision>18</cp:revision>
  <dcterms:created xsi:type="dcterms:W3CDTF">2019-04-20T05:09:59Z</dcterms:created>
  <dcterms:modified xsi:type="dcterms:W3CDTF">2019-09-29T15:28:58Z</dcterms:modified>
</cp:coreProperties>
</file>