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1" r:id="rId3"/>
    <p:sldMasterId id="2147483674" r:id="rId4"/>
    <p:sldMasterId id="2147483677" r:id="rId5"/>
  </p:sldMasterIdLst>
  <p:notesMasterIdLst>
    <p:notesMasterId r:id="rId13"/>
  </p:notesMasterIdLst>
  <p:sldIdLst>
    <p:sldId id="257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A7CE0B-60AD-4343-B79F-5C7D0795D3A4}">
          <p14:sldIdLst>
            <p14:sldId id="257"/>
            <p14:sldId id="260"/>
            <p14:sldId id="262"/>
          </p14:sldIdLst>
        </p14:section>
        <p14:section name="Untitled Section" id="{94D3D126-E857-4452-8929-6C42FEE26F3B}">
          <p14:sldIdLst>
            <p14:sldId id="263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ED7"/>
    <a:srgbClr val="DDDDDD"/>
    <a:srgbClr val="C0C0C0"/>
    <a:srgbClr val="B2B2B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7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 /><Relationship Id="rId13" Type="http://schemas.openxmlformats.org/officeDocument/2006/relationships/notesMaster" Target="notesMasters/notesMaster1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5" Type="http://schemas.openxmlformats.org/officeDocument/2006/relationships/slideMaster" Target="slideMasters/slideMaster5.xml" /><Relationship Id="rId15" Type="http://schemas.openxmlformats.org/officeDocument/2006/relationships/viewProps" Target="viewProps.xml" /><Relationship Id="rId10" Type="http://schemas.openxmlformats.org/officeDocument/2006/relationships/slide" Target="slides/slide5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4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E6DB1-E338-4175-A954-DA35A1DED1AF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D9CA5A8-E280-4E45-A09D-5CAB315DD7B0}">
      <dgm:prSet phldrT="[Text]" custT="1"/>
      <dgm:spPr/>
      <dgm:t>
        <a:bodyPr/>
        <a:lstStyle/>
        <a:p>
          <a:r>
            <a:rPr lang="en-IN" sz="2600" b="1" dirty="0"/>
            <a:t>Ashutosh Gupta</a:t>
          </a:r>
        </a:p>
        <a:p>
          <a:r>
            <a:rPr lang="en-IN" sz="2000" dirty="0"/>
            <a:t>Relationship Manager  </a:t>
          </a:r>
          <a:endParaRPr lang="en-US" sz="2000" dirty="0"/>
        </a:p>
      </dgm:t>
    </dgm:pt>
    <dgm:pt modelId="{661B07A1-BF00-437D-8CF9-39D0BB753251}" type="parTrans" cxnId="{B68DE29B-A369-4A80-A578-BA748DACA9F8}">
      <dgm:prSet/>
      <dgm:spPr/>
      <dgm:t>
        <a:bodyPr/>
        <a:lstStyle/>
        <a:p>
          <a:endParaRPr lang="en-US"/>
        </a:p>
      </dgm:t>
    </dgm:pt>
    <dgm:pt modelId="{9079E748-C479-4135-A584-BD6DEAD4F1D0}" type="sibTrans" cxnId="{B68DE29B-A369-4A80-A578-BA748DACA9F8}">
      <dgm:prSet/>
      <dgm:spPr/>
      <dgm:t>
        <a:bodyPr/>
        <a:lstStyle/>
        <a:p>
          <a:endParaRPr lang="en-US"/>
        </a:p>
      </dgm:t>
    </dgm:pt>
    <dgm:pt modelId="{F7245E59-482F-466F-86CC-376B52FD2125}">
      <dgm:prSet phldrT="[Text]"/>
      <dgm:spPr/>
      <dgm:t>
        <a:bodyPr/>
        <a:lstStyle/>
        <a:p>
          <a:r>
            <a:rPr lang="en-IN" dirty="0"/>
            <a:t>8924819901</a:t>
          </a:r>
          <a:endParaRPr lang="en-US" dirty="0"/>
        </a:p>
      </dgm:t>
    </dgm:pt>
    <dgm:pt modelId="{123C758B-B5EC-4BCF-8F76-6FDDEB58794E}" type="parTrans" cxnId="{4981710C-95D5-4A41-B46B-0321EDEDAF30}">
      <dgm:prSet/>
      <dgm:spPr/>
      <dgm:t>
        <a:bodyPr/>
        <a:lstStyle/>
        <a:p>
          <a:endParaRPr lang="en-US"/>
        </a:p>
      </dgm:t>
    </dgm:pt>
    <dgm:pt modelId="{6869A0C8-8F54-4E38-AAA0-1A295C783FD6}" type="sibTrans" cxnId="{4981710C-95D5-4A41-B46B-0321EDEDAF30}">
      <dgm:prSet/>
      <dgm:spPr/>
      <dgm:t>
        <a:bodyPr/>
        <a:lstStyle/>
        <a:p>
          <a:endParaRPr lang="en-US"/>
        </a:p>
      </dgm:t>
    </dgm:pt>
    <dgm:pt modelId="{B89714BE-9E1E-43F4-B7C7-222FE3AC4029}">
      <dgm:prSet phldrT="[Text]"/>
      <dgm:spPr/>
      <dgm:t>
        <a:bodyPr/>
        <a:lstStyle/>
        <a:p>
          <a:r>
            <a:rPr lang="en-IN" dirty="0"/>
            <a:t>ashutosh.g@icicibank.com</a:t>
          </a:r>
          <a:endParaRPr lang="en-US" dirty="0"/>
        </a:p>
      </dgm:t>
    </dgm:pt>
    <dgm:pt modelId="{B84AFCE8-57F9-48E7-975A-F0A3A8031A45}" type="parTrans" cxnId="{5347ED7F-BA8E-4BC3-B172-0C11128E1287}">
      <dgm:prSet/>
      <dgm:spPr/>
      <dgm:t>
        <a:bodyPr/>
        <a:lstStyle/>
        <a:p>
          <a:endParaRPr lang="en-US"/>
        </a:p>
      </dgm:t>
    </dgm:pt>
    <dgm:pt modelId="{2407E575-3D31-4484-881E-7B17DFB306B7}" type="sibTrans" cxnId="{5347ED7F-BA8E-4BC3-B172-0C11128E1287}">
      <dgm:prSet/>
      <dgm:spPr/>
      <dgm:t>
        <a:bodyPr/>
        <a:lstStyle/>
        <a:p>
          <a:endParaRPr lang="en-US"/>
        </a:p>
      </dgm:t>
    </dgm:pt>
    <dgm:pt modelId="{8488C24A-1EC0-40DD-AC60-95BF3B085C52}">
      <dgm:prSet phldrT="[Text]" custT="1"/>
      <dgm:spPr/>
      <dgm:t>
        <a:bodyPr/>
        <a:lstStyle/>
        <a:p>
          <a:r>
            <a:rPr lang="en-IN" sz="2600" b="1" dirty="0" err="1"/>
            <a:t>Tulluri</a:t>
          </a:r>
          <a:r>
            <a:rPr lang="en-IN" sz="2600" b="1" dirty="0"/>
            <a:t> Phanikumar</a:t>
          </a:r>
        </a:p>
        <a:p>
          <a:r>
            <a:rPr lang="en-IN" sz="2600" b="1" dirty="0"/>
            <a:t> </a:t>
          </a:r>
          <a:r>
            <a:rPr lang="en-IN" sz="2000" dirty="0"/>
            <a:t>Relationship Manager </a:t>
          </a:r>
          <a:endParaRPr lang="en-US" sz="2000" dirty="0"/>
        </a:p>
      </dgm:t>
    </dgm:pt>
    <dgm:pt modelId="{6216FCA3-A941-46CD-8214-528B479E98A8}" type="parTrans" cxnId="{631A4A0C-CE27-4509-B2A2-74BE23E4FC8B}">
      <dgm:prSet/>
      <dgm:spPr/>
      <dgm:t>
        <a:bodyPr/>
        <a:lstStyle/>
        <a:p>
          <a:endParaRPr lang="en-US"/>
        </a:p>
      </dgm:t>
    </dgm:pt>
    <dgm:pt modelId="{4841210A-0BCB-4146-96BA-4A128EAB6933}" type="sibTrans" cxnId="{631A4A0C-CE27-4509-B2A2-74BE23E4FC8B}">
      <dgm:prSet/>
      <dgm:spPr/>
      <dgm:t>
        <a:bodyPr/>
        <a:lstStyle/>
        <a:p>
          <a:endParaRPr lang="en-US"/>
        </a:p>
      </dgm:t>
    </dgm:pt>
    <dgm:pt modelId="{1E045381-0B0C-410B-956F-C048A6DABEB9}">
      <dgm:prSet phldrT="[Text]"/>
      <dgm:spPr/>
      <dgm:t>
        <a:bodyPr/>
        <a:lstStyle/>
        <a:p>
          <a:r>
            <a:rPr lang="en-IN" dirty="0"/>
            <a:t>8143804676</a:t>
          </a:r>
          <a:endParaRPr lang="en-US" dirty="0"/>
        </a:p>
      </dgm:t>
    </dgm:pt>
    <dgm:pt modelId="{69B5C373-C40F-4CF4-B256-8F6064DE0D28}" type="parTrans" cxnId="{76CCCAC9-2E17-4E19-A046-39E4CF5F92CA}">
      <dgm:prSet/>
      <dgm:spPr/>
      <dgm:t>
        <a:bodyPr/>
        <a:lstStyle/>
        <a:p>
          <a:endParaRPr lang="en-US"/>
        </a:p>
      </dgm:t>
    </dgm:pt>
    <dgm:pt modelId="{9822BBD5-FDDE-420C-981D-5DBEAC972044}" type="sibTrans" cxnId="{76CCCAC9-2E17-4E19-A046-39E4CF5F92CA}">
      <dgm:prSet/>
      <dgm:spPr/>
      <dgm:t>
        <a:bodyPr/>
        <a:lstStyle/>
        <a:p>
          <a:endParaRPr lang="en-US"/>
        </a:p>
      </dgm:t>
    </dgm:pt>
    <dgm:pt modelId="{E42610E6-7C33-4399-9D24-D444FA9138F2}">
      <dgm:prSet phldrT="[Text]"/>
      <dgm:spPr/>
      <dgm:t>
        <a:bodyPr/>
        <a:lstStyle/>
        <a:p>
          <a:r>
            <a:rPr lang="en-IN" dirty="0"/>
            <a:t>tulluri.phanikumar@icicibank.com</a:t>
          </a:r>
          <a:endParaRPr lang="en-US" dirty="0"/>
        </a:p>
      </dgm:t>
    </dgm:pt>
    <dgm:pt modelId="{C71B9668-18B7-45F6-98BE-AD64ECD04FA8}" type="parTrans" cxnId="{35F881CB-3DDF-4EA1-97F8-C74F33AD3E1D}">
      <dgm:prSet/>
      <dgm:spPr/>
      <dgm:t>
        <a:bodyPr/>
        <a:lstStyle/>
        <a:p>
          <a:endParaRPr lang="en-US"/>
        </a:p>
      </dgm:t>
    </dgm:pt>
    <dgm:pt modelId="{360AB243-E3BE-4F55-9E49-D832F32C3389}" type="sibTrans" cxnId="{35F881CB-3DDF-4EA1-97F8-C74F33AD3E1D}">
      <dgm:prSet/>
      <dgm:spPr/>
      <dgm:t>
        <a:bodyPr/>
        <a:lstStyle/>
        <a:p>
          <a:endParaRPr lang="en-US"/>
        </a:p>
      </dgm:t>
    </dgm:pt>
    <dgm:pt modelId="{0E4F4D58-92B4-49A1-AEA4-94EDFEC35315}">
      <dgm:prSet phldrT="[Text]" custT="1"/>
      <dgm:spPr/>
      <dgm:t>
        <a:bodyPr/>
        <a:lstStyle/>
        <a:p>
          <a:r>
            <a:rPr lang="en-IN" sz="2600" b="1" dirty="0" err="1"/>
            <a:t>Divakar</a:t>
          </a:r>
          <a:r>
            <a:rPr lang="en-IN" sz="2600" b="1" dirty="0"/>
            <a:t> B </a:t>
          </a:r>
        </a:p>
        <a:p>
          <a:r>
            <a:rPr lang="en-IN" sz="2000" dirty="0"/>
            <a:t>Sales officer</a:t>
          </a:r>
          <a:endParaRPr lang="en-US" sz="2000" dirty="0"/>
        </a:p>
      </dgm:t>
    </dgm:pt>
    <dgm:pt modelId="{9DF5C213-FA49-4980-8214-C65EC381DD4D}" type="parTrans" cxnId="{5B771E23-E0D9-47B9-9FD1-D97E361B3C77}">
      <dgm:prSet/>
      <dgm:spPr/>
      <dgm:t>
        <a:bodyPr/>
        <a:lstStyle/>
        <a:p>
          <a:endParaRPr lang="en-US"/>
        </a:p>
      </dgm:t>
    </dgm:pt>
    <dgm:pt modelId="{2A86ADBB-BB6F-461A-8CB5-A17D97577EF6}" type="sibTrans" cxnId="{5B771E23-E0D9-47B9-9FD1-D97E361B3C77}">
      <dgm:prSet/>
      <dgm:spPr/>
      <dgm:t>
        <a:bodyPr/>
        <a:lstStyle/>
        <a:p>
          <a:endParaRPr lang="en-US"/>
        </a:p>
      </dgm:t>
    </dgm:pt>
    <dgm:pt modelId="{A635D364-19C2-4FEF-8936-60CAAFFE3365}">
      <dgm:prSet phldrT="[Text]"/>
      <dgm:spPr/>
      <dgm:t>
        <a:bodyPr/>
        <a:lstStyle/>
        <a:p>
          <a:r>
            <a:rPr lang="en-IN" dirty="0"/>
            <a:t>8095255294</a:t>
          </a:r>
          <a:endParaRPr lang="en-US" dirty="0"/>
        </a:p>
      </dgm:t>
    </dgm:pt>
    <dgm:pt modelId="{8A8A10DA-722F-4A66-83A2-98AA284985F2}" type="parTrans" cxnId="{D2145DCB-D928-43E1-82DC-3E7476955864}">
      <dgm:prSet/>
      <dgm:spPr/>
      <dgm:t>
        <a:bodyPr/>
        <a:lstStyle/>
        <a:p>
          <a:endParaRPr lang="en-US"/>
        </a:p>
      </dgm:t>
    </dgm:pt>
    <dgm:pt modelId="{D53DEB5E-09A9-4782-9FFA-675EBBCDE409}" type="sibTrans" cxnId="{D2145DCB-D928-43E1-82DC-3E7476955864}">
      <dgm:prSet/>
      <dgm:spPr/>
      <dgm:t>
        <a:bodyPr/>
        <a:lstStyle/>
        <a:p>
          <a:endParaRPr lang="en-US"/>
        </a:p>
      </dgm:t>
    </dgm:pt>
    <dgm:pt modelId="{095CF272-E5D2-43ED-87BD-2001C838D640}">
      <dgm:prSet phldrT="[Text]"/>
      <dgm:spPr/>
      <dgm:t>
        <a:bodyPr/>
        <a:lstStyle/>
        <a:p>
          <a:r>
            <a:rPr lang="en-IN" dirty="0"/>
            <a:t>divakar.b@icicibank.com</a:t>
          </a:r>
          <a:endParaRPr lang="en-US" dirty="0"/>
        </a:p>
      </dgm:t>
    </dgm:pt>
    <dgm:pt modelId="{8BCE0484-4E91-4564-BE58-AA557A67B63E}" type="parTrans" cxnId="{2F8169E5-F7A8-404B-A259-C1C9A37901BB}">
      <dgm:prSet/>
      <dgm:spPr/>
      <dgm:t>
        <a:bodyPr/>
        <a:lstStyle/>
        <a:p>
          <a:endParaRPr lang="en-US"/>
        </a:p>
      </dgm:t>
    </dgm:pt>
    <dgm:pt modelId="{87E913D2-A19D-46E0-B9AF-782FA6A3A147}" type="sibTrans" cxnId="{2F8169E5-F7A8-404B-A259-C1C9A37901BB}">
      <dgm:prSet/>
      <dgm:spPr/>
      <dgm:t>
        <a:bodyPr/>
        <a:lstStyle/>
        <a:p>
          <a:endParaRPr lang="en-US"/>
        </a:p>
      </dgm:t>
    </dgm:pt>
    <dgm:pt modelId="{9DDCD635-7D92-443D-A883-146F258D88D8}">
      <dgm:prSet phldrT="[Text]" custT="1"/>
      <dgm:spPr/>
      <dgm:t>
        <a:bodyPr/>
        <a:lstStyle/>
        <a:p>
          <a:r>
            <a:rPr lang="en-IN" sz="2600" b="1" dirty="0" err="1"/>
            <a:t>Shobha</a:t>
          </a:r>
          <a:r>
            <a:rPr lang="en-IN" sz="2600" b="1" dirty="0"/>
            <a:t> Patil </a:t>
          </a:r>
        </a:p>
        <a:p>
          <a:r>
            <a:rPr lang="en-IN" sz="2000" dirty="0"/>
            <a:t>Sales officer</a:t>
          </a:r>
          <a:endParaRPr lang="en-US" sz="2000" dirty="0"/>
        </a:p>
      </dgm:t>
    </dgm:pt>
    <dgm:pt modelId="{29FBBAC2-1450-4695-B476-61AF2B89AE8D}" type="parTrans" cxnId="{D4E83AD2-5A7F-440C-9982-8C4EB29432C4}">
      <dgm:prSet/>
      <dgm:spPr/>
      <dgm:t>
        <a:bodyPr/>
        <a:lstStyle/>
        <a:p>
          <a:endParaRPr lang="en-US"/>
        </a:p>
      </dgm:t>
    </dgm:pt>
    <dgm:pt modelId="{FCDF9B0A-D183-4AA9-9EF5-ADC92E0EC256}" type="sibTrans" cxnId="{D4E83AD2-5A7F-440C-9982-8C4EB29432C4}">
      <dgm:prSet/>
      <dgm:spPr/>
      <dgm:t>
        <a:bodyPr/>
        <a:lstStyle/>
        <a:p>
          <a:endParaRPr lang="en-US"/>
        </a:p>
      </dgm:t>
    </dgm:pt>
    <dgm:pt modelId="{F29CA2A4-CDE7-42C1-8A60-3D5BBF89FF98}" type="pres">
      <dgm:prSet presAssocID="{E42E6DB1-E338-4175-A954-DA35A1DED1AF}" presName="Name0" presStyleCnt="0">
        <dgm:presLayoutVars>
          <dgm:dir/>
          <dgm:animLvl val="lvl"/>
          <dgm:resizeHandles val="exact"/>
        </dgm:presLayoutVars>
      </dgm:prSet>
      <dgm:spPr/>
    </dgm:pt>
    <dgm:pt modelId="{86D0EBCF-EF0A-40F9-91A0-505B3D95D4E1}" type="pres">
      <dgm:prSet presAssocID="{6D9CA5A8-E280-4E45-A09D-5CAB315DD7B0}" presName="linNode" presStyleCnt="0"/>
      <dgm:spPr/>
    </dgm:pt>
    <dgm:pt modelId="{88608545-1F59-44D1-8FC1-7A2896D2BFDB}" type="pres">
      <dgm:prSet presAssocID="{6D9CA5A8-E280-4E45-A09D-5CAB315DD7B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921F0BB-21BB-4CED-84D8-73D13C9506AC}" type="pres">
      <dgm:prSet presAssocID="{6D9CA5A8-E280-4E45-A09D-5CAB315DD7B0}" presName="descendantText" presStyleLbl="alignAccFollowNode1" presStyleIdx="0" presStyleCnt="3">
        <dgm:presLayoutVars>
          <dgm:bulletEnabled val="1"/>
        </dgm:presLayoutVars>
      </dgm:prSet>
      <dgm:spPr/>
    </dgm:pt>
    <dgm:pt modelId="{A6852868-67CA-4ABC-8834-5B0F449EE505}" type="pres">
      <dgm:prSet presAssocID="{9079E748-C479-4135-A584-BD6DEAD4F1D0}" presName="sp" presStyleCnt="0"/>
      <dgm:spPr/>
    </dgm:pt>
    <dgm:pt modelId="{AB691B88-6335-4D12-9667-413621C39E3B}" type="pres">
      <dgm:prSet presAssocID="{8488C24A-1EC0-40DD-AC60-95BF3B085C52}" presName="linNode" presStyleCnt="0"/>
      <dgm:spPr/>
    </dgm:pt>
    <dgm:pt modelId="{E6140D2E-1F03-4ED1-86F1-9A0282FAC1B1}" type="pres">
      <dgm:prSet presAssocID="{8488C24A-1EC0-40DD-AC60-95BF3B085C5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11E565C-0DA3-47F4-908C-F453D7AC00EF}" type="pres">
      <dgm:prSet presAssocID="{8488C24A-1EC0-40DD-AC60-95BF3B085C52}" presName="descendantText" presStyleLbl="alignAccFollowNode1" presStyleIdx="1" presStyleCnt="3">
        <dgm:presLayoutVars>
          <dgm:bulletEnabled val="1"/>
        </dgm:presLayoutVars>
      </dgm:prSet>
      <dgm:spPr/>
    </dgm:pt>
    <dgm:pt modelId="{48D5763C-7E27-4846-ADC7-86835450525E}" type="pres">
      <dgm:prSet presAssocID="{4841210A-0BCB-4146-96BA-4A128EAB6933}" presName="sp" presStyleCnt="0"/>
      <dgm:spPr/>
    </dgm:pt>
    <dgm:pt modelId="{1F7197A9-4E5B-4E9D-9F92-138CD3ACB316}" type="pres">
      <dgm:prSet presAssocID="{0E4F4D58-92B4-49A1-AEA4-94EDFEC35315}" presName="linNode" presStyleCnt="0"/>
      <dgm:spPr/>
    </dgm:pt>
    <dgm:pt modelId="{E1E855F8-274E-4543-83D4-19C9730226D3}" type="pres">
      <dgm:prSet presAssocID="{0E4F4D58-92B4-49A1-AEA4-94EDFEC3531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67327B5-209C-4D83-9C1D-8E7DD84DE0FC}" type="pres">
      <dgm:prSet presAssocID="{0E4F4D58-92B4-49A1-AEA4-94EDFEC35315}" presName="descendantText" presStyleLbl="alignAccFollowNode1" presStyleIdx="2" presStyleCnt="3" custLinFactNeighborX="-1042">
        <dgm:presLayoutVars>
          <dgm:bulletEnabled val="1"/>
        </dgm:presLayoutVars>
      </dgm:prSet>
      <dgm:spPr/>
    </dgm:pt>
    <dgm:pt modelId="{92C31EE8-7D4E-42B8-B478-7285AE69C3E6}" type="pres">
      <dgm:prSet presAssocID="{2A86ADBB-BB6F-461A-8CB5-A17D97577EF6}" presName="sp" presStyleCnt="0"/>
      <dgm:spPr/>
    </dgm:pt>
    <dgm:pt modelId="{7FCC22F4-475C-4CB9-9841-FC3C2B482789}" type="pres">
      <dgm:prSet presAssocID="{9DDCD635-7D92-443D-A883-146F258D88D8}" presName="linNode" presStyleCnt="0"/>
      <dgm:spPr/>
    </dgm:pt>
    <dgm:pt modelId="{E9BCD656-F924-4CD9-89CB-F4D3A3B2D720}" type="pres">
      <dgm:prSet presAssocID="{9DDCD635-7D92-443D-A883-146F258D88D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31A4A0C-CE27-4509-B2A2-74BE23E4FC8B}" srcId="{E42E6DB1-E338-4175-A954-DA35A1DED1AF}" destId="{8488C24A-1EC0-40DD-AC60-95BF3B085C52}" srcOrd="1" destOrd="0" parTransId="{6216FCA3-A941-46CD-8214-528B479E98A8}" sibTransId="{4841210A-0BCB-4146-96BA-4A128EAB6933}"/>
    <dgm:cxn modelId="{4981710C-95D5-4A41-B46B-0321EDEDAF30}" srcId="{6D9CA5A8-E280-4E45-A09D-5CAB315DD7B0}" destId="{F7245E59-482F-466F-86CC-376B52FD2125}" srcOrd="0" destOrd="0" parTransId="{123C758B-B5EC-4BCF-8F76-6FDDEB58794E}" sibTransId="{6869A0C8-8F54-4E38-AAA0-1A295C783FD6}"/>
    <dgm:cxn modelId="{5B771E23-E0D9-47B9-9FD1-D97E361B3C77}" srcId="{E42E6DB1-E338-4175-A954-DA35A1DED1AF}" destId="{0E4F4D58-92B4-49A1-AEA4-94EDFEC35315}" srcOrd="2" destOrd="0" parTransId="{9DF5C213-FA49-4980-8214-C65EC381DD4D}" sibTransId="{2A86ADBB-BB6F-461A-8CB5-A17D97577EF6}"/>
    <dgm:cxn modelId="{F5D2CA25-0D83-409A-BF5B-73381B53B8EB}" type="presOf" srcId="{F7245E59-482F-466F-86CC-376B52FD2125}" destId="{E921F0BB-21BB-4CED-84D8-73D13C9506AC}" srcOrd="0" destOrd="0" presId="urn:microsoft.com/office/officeart/2005/8/layout/vList5"/>
    <dgm:cxn modelId="{6FE1C82B-241B-42E5-9B8F-FB74062EEDEE}" type="presOf" srcId="{1E045381-0B0C-410B-956F-C048A6DABEB9}" destId="{511E565C-0DA3-47F4-908C-F453D7AC00EF}" srcOrd="0" destOrd="0" presId="urn:microsoft.com/office/officeart/2005/8/layout/vList5"/>
    <dgm:cxn modelId="{2AE21030-FE9A-45FA-B057-0D0C1F19E25F}" type="presOf" srcId="{8488C24A-1EC0-40DD-AC60-95BF3B085C52}" destId="{E6140D2E-1F03-4ED1-86F1-9A0282FAC1B1}" srcOrd="0" destOrd="0" presId="urn:microsoft.com/office/officeart/2005/8/layout/vList5"/>
    <dgm:cxn modelId="{7697265C-62E4-499E-902B-9934A0D5876A}" type="presOf" srcId="{E42E6DB1-E338-4175-A954-DA35A1DED1AF}" destId="{F29CA2A4-CDE7-42C1-8A60-3D5BBF89FF98}" srcOrd="0" destOrd="0" presId="urn:microsoft.com/office/officeart/2005/8/layout/vList5"/>
    <dgm:cxn modelId="{D2E0D761-37A4-48E5-80ED-5AFED73F0ADD}" type="presOf" srcId="{B89714BE-9E1E-43F4-B7C7-222FE3AC4029}" destId="{E921F0BB-21BB-4CED-84D8-73D13C9506AC}" srcOrd="0" destOrd="1" presId="urn:microsoft.com/office/officeart/2005/8/layout/vList5"/>
    <dgm:cxn modelId="{CFA19843-2CCD-421B-8BC6-F950AD2BDD7E}" type="presOf" srcId="{6D9CA5A8-E280-4E45-A09D-5CAB315DD7B0}" destId="{88608545-1F59-44D1-8FC1-7A2896D2BFDB}" srcOrd="0" destOrd="0" presId="urn:microsoft.com/office/officeart/2005/8/layout/vList5"/>
    <dgm:cxn modelId="{8E486764-677D-4409-9472-45727E5D8908}" type="presOf" srcId="{A635D364-19C2-4FEF-8936-60CAAFFE3365}" destId="{767327B5-209C-4D83-9C1D-8E7DD84DE0FC}" srcOrd="0" destOrd="0" presId="urn:microsoft.com/office/officeart/2005/8/layout/vList5"/>
    <dgm:cxn modelId="{590ABB45-CDB4-45F2-B3A5-35EA2E2F31B2}" type="presOf" srcId="{E42610E6-7C33-4399-9D24-D444FA9138F2}" destId="{511E565C-0DA3-47F4-908C-F453D7AC00EF}" srcOrd="0" destOrd="1" presId="urn:microsoft.com/office/officeart/2005/8/layout/vList5"/>
    <dgm:cxn modelId="{DF97BB4E-0DBA-4703-A234-401639767630}" type="presOf" srcId="{0E4F4D58-92B4-49A1-AEA4-94EDFEC35315}" destId="{E1E855F8-274E-4543-83D4-19C9730226D3}" srcOrd="0" destOrd="0" presId="urn:microsoft.com/office/officeart/2005/8/layout/vList5"/>
    <dgm:cxn modelId="{5347ED7F-BA8E-4BC3-B172-0C11128E1287}" srcId="{6D9CA5A8-E280-4E45-A09D-5CAB315DD7B0}" destId="{B89714BE-9E1E-43F4-B7C7-222FE3AC4029}" srcOrd="1" destOrd="0" parTransId="{B84AFCE8-57F9-48E7-975A-F0A3A8031A45}" sibTransId="{2407E575-3D31-4484-881E-7B17DFB306B7}"/>
    <dgm:cxn modelId="{B68DE29B-A369-4A80-A578-BA748DACA9F8}" srcId="{E42E6DB1-E338-4175-A954-DA35A1DED1AF}" destId="{6D9CA5A8-E280-4E45-A09D-5CAB315DD7B0}" srcOrd="0" destOrd="0" parTransId="{661B07A1-BF00-437D-8CF9-39D0BB753251}" sibTransId="{9079E748-C479-4135-A584-BD6DEAD4F1D0}"/>
    <dgm:cxn modelId="{F26D4BA3-B8A3-467C-B5D0-EBA5FAAE5F16}" type="presOf" srcId="{095CF272-E5D2-43ED-87BD-2001C838D640}" destId="{767327B5-209C-4D83-9C1D-8E7DD84DE0FC}" srcOrd="0" destOrd="1" presId="urn:microsoft.com/office/officeart/2005/8/layout/vList5"/>
    <dgm:cxn modelId="{76CCCAC9-2E17-4E19-A046-39E4CF5F92CA}" srcId="{8488C24A-1EC0-40DD-AC60-95BF3B085C52}" destId="{1E045381-0B0C-410B-956F-C048A6DABEB9}" srcOrd="0" destOrd="0" parTransId="{69B5C373-C40F-4CF4-B256-8F6064DE0D28}" sibTransId="{9822BBD5-FDDE-420C-981D-5DBEAC972044}"/>
    <dgm:cxn modelId="{D2145DCB-D928-43E1-82DC-3E7476955864}" srcId="{0E4F4D58-92B4-49A1-AEA4-94EDFEC35315}" destId="{A635D364-19C2-4FEF-8936-60CAAFFE3365}" srcOrd="0" destOrd="0" parTransId="{8A8A10DA-722F-4A66-83A2-98AA284985F2}" sibTransId="{D53DEB5E-09A9-4782-9FFA-675EBBCDE409}"/>
    <dgm:cxn modelId="{35F881CB-3DDF-4EA1-97F8-C74F33AD3E1D}" srcId="{8488C24A-1EC0-40DD-AC60-95BF3B085C52}" destId="{E42610E6-7C33-4399-9D24-D444FA9138F2}" srcOrd="1" destOrd="0" parTransId="{C71B9668-18B7-45F6-98BE-AD64ECD04FA8}" sibTransId="{360AB243-E3BE-4F55-9E49-D832F32C3389}"/>
    <dgm:cxn modelId="{D4E83AD2-5A7F-440C-9982-8C4EB29432C4}" srcId="{E42E6DB1-E338-4175-A954-DA35A1DED1AF}" destId="{9DDCD635-7D92-443D-A883-146F258D88D8}" srcOrd="3" destOrd="0" parTransId="{29FBBAC2-1450-4695-B476-61AF2B89AE8D}" sibTransId="{FCDF9B0A-D183-4AA9-9EF5-ADC92E0EC256}"/>
    <dgm:cxn modelId="{E099BED7-D011-4EE8-834F-128F6ED98887}" type="presOf" srcId="{9DDCD635-7D92-443D-A883-146F258D88D8}" destId="{E9BCD656-F924-4CD9-89CB-F4D3A3B2D720}" srcOrd="0" destOrd="0" presId="urn:microsoft.com/office/officeart/2005/8/layout/vList5"/>
    <dgm:cxn modelId="{2F8169E5-F7A8-404B-A259-C1C9A37901BB}" srcId="{0E4F4D58-92B4-49A1-AEA4-94EDFEC35315}" destId="{095CF272-E5D2-43ED-87BD-2001C838D640}" srcOrd="1" destOrd="0" parTransId="{8BCE0484-4E91-4564-BE58-AA557A67B63E}" sibTransId="{87E913D2-A19D-46E0-B9AF-782FA6A3A147}"/>
    <dgm:cxn modelId="{EDAA6B75-3C03-4707-8DEA-46B1BC3B96C1}" type="presParOf" srcId="{F29CA2A4-CDE7-42C1-8A60-3D5BBF89FF98}" destId="{86D0EBCF-EF0A-40F9-91A0-505B3D95D4E1}" srcOrd="0" destOrd="0" presId="urn:microsoft.com/office/officeart/2005/8/layout/vList5"/>
    <dgm:cxn modelId="{2BA4066D-C929-4E6C-9EBB-FCF5A8BDBF86}" type="presParOf" srcId="{86D0EBCF-EF0A-40F9-91A0-505B3D95D4E1}" destId="{88608545-1F59-44D1-8FC1-7A2896D2BFDB}" srcOrd="0" destOrd="0" presId="urn:microsoft.com/office/officeart/2005/8/layout/vList5"/>
    <dgm:cxn modelId="{BD5243DC-4495-4EB3-84A0-625DC20D35EA}" type="presParOf" srcId="{86D0EBCF-EF0A-40F9-91A0-505B3D95D4E1}" destId="{E921F0BB-21BB-4CED-84D8-73D13C9506AC}" srcOrd="1" destOrd="0" presId="urn:microsoft.com/office/officeart/2005/8/layout/vList5"/>
    <dgm:cxn modelId="{2451FF44-97D0-4870-BF96-E3DE6B186707}" type="presParOf" srcId="{F29CA2A4-CDE7-42C1-8A60-3D5BBF89FF98}" destId="{A6852868-67CA-4ABC-8834-5B0F449EE505}" srcOrd="1" destOrd="0" presId="urn:microsoft.com/office/officeart/2005/8/layout/vList5"/>
    <dgm:cxn modelId="{FBBD53C5-6862-43B6-960A-0C09772DFDEB}" type="presParOf" srcId="{F29CA2A4-CDE7-42C1-8A60-3D5BBF89FF98}" destId="{AB691B88-6335-4D12-9667-413621C39E3B}" srcOrd="2" destOrd="0" presId="urn:microsoft.com/office/officeart/2005/8/layout/vList5"/>
    <dgm:cxn modelId="{70BDF782-EA5D-42DD-89CC-1E67EA70CF56}" type="presParOf" srcId="{AB691B88-6335-4D12-9667-413621C39E3B}" destId="{E6140D2E-1F03-4ED1-86F1-9A0282FAC1B1}" srcOrd="0" destOrd="0" presId="urn:microsoft.com/office/officeart/2005/8/layout/vList5"/>
    <dgm:cxn modelId="{1FC85759-7F7F-48AE-8D00-41F6403064AE}" type="presParOf" srcId="{AB691B88-6335-4D12-9667-413621C39E3B}" destId="{511E565C-0DA3-47F4-908C-F453D7AC00EF}" srcOrd="1" destOrd="0" presId="urn:microsoft.com/office/officeart/2005/8/layout/vList5"/>
    <dgm:cxn modelId="{952ED288-421C-43E2-ABEB-7602349F028F}" type="presParOf" srcId="{F29CA2A4-CDE7-42C1-8A60-3D5BBF89FF98}" destId="{48D5763C-7E27-4846-ADC7-86835450525E}" srcOrd="3" destOrd="0" presId="urn:microsoft.com/office/officeart/2005/8/layout/vList5"/>
    <dgm:cxn modelId="{AACC3F36-CEC7-40A3-A983-BA070045710F}" type="presParOf" srcId="{F29CA2A4-CDE7-42C1-8A60-3D5BBF89FF98}" destId="{1F7197A9-4E5B-4E9D-9F92-138CD3ACB316}" srcOrd="4" destOrd="0" presId="urn:microsoft.com/office/officeart/2005/8/layout/vList5"/>
    <dgm:cxn modelId="{9BDFD062-95EE-4E4D-ACC0-B4BE70B79CDD}" type="presParOf" srcId="{1F7197A9-4E5B-4E9D-9F92-138CD3ACB316}" destId="{E1E855F8-274E-4543-83D4-19C9730226D3}" srcOrd="0" destOrd="0" presId="urn:microsoft.com/office/officeart/2005/8/layout/vList5"/>
    <dgm:cxn modelId="{BECE3FBA-FA2B-4446-AC7D-85A53FBD3C2A}" type="presParOf" srcId="{1F7197A9-4E5B-4E9D-9F92-138CD3ACB316}" destId="{767327B5-209C-4D83-9C1D-8E7DD84DE0FC}" srcOrd="1" destOrd="0" presId="urn:microsoft.com/office/officeart/2005/8/layout/vList5"/>
    <dgm:cxn modelId="{F8606605-90C4-411B-B9EA-FE37E327019A}" type="presParOf" srcId="{F29CA2A4-CDE7-42C1-8A60-3D5BBF89FF98}" destId="{92C31EE8-7D4E-42B8-B478-7285AE69C3E6}" srcOrd="5" destOrd="0" presId="urn:microsoft.com/office/officeart/2005/8/layout/vList5"/>
    <dgm:cxn modelId="{F70F41F3-7B50-4E28-9CBF-44F4EE590F72}" type="presParOf" srcId="{F29CA2A4-CDE7-42C1-8A60-3D5BBF89FF98}" destId="{7FCC22F4-475C-4CB9-9841-FC3C2B482789}" srcOrd="6" destOrd="0" presId="urn:microsoft.com/office/officeart/2005/8/layout/vList5"/>
    <dgm:cxn modelId="{253252EF-6EA5-45AA-BE14-3876B4276633}" type="presParOf" srcId="{7FCC22F4-475C-4CB9-9841-FC3C2B482789}" destId="{E9BCD656-F924-4CD9-89CB-F4D3A3B2D72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1F0BB-21BB-4CED-84D8-73D13C9506AC}">
      <dsp:nvSpPr>
        <dsp:cNvPr id="0" name=""/>
        <dsp:cNvSpPr/>
      </dsp:nvSpPr>
      <dsp:spPr>
        <a:xfrm rot="5400000">
          <a:off x="6186297" y="-2601598"/>
          <a:ext cx="789184" cy="61937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8924819901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ashutosh.g@icicibank.com</a:t>
          </a:r>
          <a:endParaRPr lang="en-US" sz="2000" kern="1200" dirty="0"/>
        </a:p>
      </dsp:txBody>
      <dsp:txXfrm rot="-5400000">
        <a:off x="3484001" y="139223"/>
        <a:ext cx="6155253" cy="712134"/>
      </dsp:txXfrm>
    </dsp:sp>
    <dsp:sp modelId="{88608545-1F59-44D1-8FC1-7A2896D2BFDB}">
      <dsp:nvSpPr>
        <dsp:cNvPr id="0" name=""/>
        <dsp:cNvSpPr/>
      </dsp:nvSpPr>
      <dsp:spPr>
        <a:xfrm>
          <a:off x="0" y="2050"/>
          <a:ext cx="3484000" cy="98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Ashutosh Gupta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Relationship Manager  </a:t>
          </a:r>
          <a:endParaRPr lang="en-US" sz="2000" kern="1200" dirty="0"/>
        </a:p>
      </dsp:txBody>
      <dsp:txXfrm>
        <a:off x="48156" y="50206"/>
        <a:ext cx="3387688" cy="890168"/>
      </dsp:txXfrm>
    </dsp:sp>
    <dsp:sp modelId="{511E565C-0DA3-47F4-908C-F453D7AC00EF}">
      <dsp:nvSpPr>
        <dsp:cNvPr id="0" name=""/>
        <dsp:cNvSpPr/>
      </dsp:nvSpPr>
      <dsp:spPr>
        <a:xfrm rot="5400000">
          <a:off x="6186297" y="-1565794"/>
          <a:ext cx="789184" cy="61937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8143804676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tulluri.phanikumar@icicibank.com</a:t>
          </a:r>
          <a:endParaRPr lang="en-US" sz="2000" kern="1200" dirty="0"/>
        </a:p>
      </dsp:txBody>
      <dsp:txXfrm rot="-5400000">
        <a:off x="3484001" y="1175027"/>
        <a:ext cx="6155253" cy="712134"/>
      </dsp:txXfrm>
    </dsp:sp>
    <dsp:sp modelId="{E6140D2E-1F03-4ED1-86F1-9A0282FAC1B1}">
      <dsp:nvSpPr>
        <dsp:cNvPr id="0" name=""/>
        <dsp:cNvSpPr/>
      </dsp:nvSpPr>
      <dsp:spPr>
        <a:xfrm>
          <a:off x="0" y="1037854"/>
          <a:ext cx="3484000" cy="98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 err="1"/>
            <a:t>Tulluri</a:t>
          </a:r>
          <a:r>
            <a:rPr lang="en-IN" sz="2600" b="1" kern="1200" dirty="0"/>
            <a:t> Phanikumar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 </a:t>
          </a:r>
          <a:r>
            <a:rPr lang="en-IN" sz="2000" kern="1200" dirty="0"/>
            <a:t>Relationship Manager </a:t>
          </a:r>
          <a:endParaRPr lang="en-US" sz="2000" kern="1200" dirty="0"/>
        </a:p>
      </dsp:txBody>
      <dsp:txXfrm>
        <a:off x="48156" y="1086010"/>
        <a:ext cx="3387688" cy="890168"/>
      </dsp:txXfrm>
    </dsp:sp>
    <dsp:sp modelId="{767327B5-209C-4D83-9C1D-8E7DD84DE0FC}">
      <dsp:nvSpPr>
        <dsp:cNvPr id="0" name=""/>
        <dsp:cNvSpPr/>
      </dsp:nvSpPr>
      <dsp:spPr>
        <a:xfrm rot="5400000">
          <a:off x="6149994" y="-529990"/>
          <a:ext cx="789184" cy="619377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8095255294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divakar.b@icicibank.com</a:t>
          </a:r>
          <a:endParaRPr lang="en-US" sz="2000" kern="1200" dirty="0"/>
        </a:p>
      </dsp:txBody>
      <dsp:txXfrm rot="-5400000">
        <a:off x="3447698" y="2210831"/>
        <a:ext cx="6155253" cy="712134"/>
      </dsp:txXfrm>
    </dsp:sp>
    <dsp:sp modelId="{E1E855F8-274E-4543-83D4-19C9730226D3}">
      <dsp:nvSpPr>
        <dsp:cNvPr id="0" name=""/>
        <dsp:cNvSpPr/>
      </dsp:nvSpPr>
      <dsp:spPr>
        <a:xfrm>
          <a:off x="0" y="2073659"/>
          <a:ext cx="3484000" cy="98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 err="1"/>
            <a:t>Divakar</a:t>
          </a:r>
          <a:r>
            <a:rPr lang="en-IN" sz="2600" b="1" kern="1200" dirty="0"/>
            <a:t> B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Sales officer</a:t>
          </a:r>
          <a:endParaRPr lang="en-US" sz="2000" kern="1200" dirty="0"/>
        </a:p>
      </dsp:txBody>
      <dsp:txXfrm>
        <a:off x="48156" y="2121815"/>
        <a:ext cx="3387688" cy="890168"/>
      </dsp:txXfrm>
    </dsp:sp>
    <dsp:sp modelId="{E9BCD656-F924-4CD9-89CB-F4D3A3B2D720}">
      <dsp:nvSpPr>
        <dsp:cNvPr id="0" name=""/>
        <dsp:cNvSpPr/>
      </dsp:nvSpPr>
      <dsp:spPr>
        <a:xfrm>
          <a:off x="0" y="3109463"/>
          <a:ext cx="3484000" cy="98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 err="1"/>
            <a:t>Shobha</a:t>
          </a:r>
          <a:r>
            <a:rPr lang="en-IN" sz="2600" b="1" kern="1200" dirty="0"/>
            <a:t> Patil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Sales officer</a:t>
          </a:r>
          <a:endParaRPr lang="en-US" sz="2000" kern="1200" dirty="0"/>
        </a:p>
      </dsp:txBody>
      <dsp:txXfrm>
        <a:off x="48156" y="3157619"/>
        <a:ext cx="3387688" cy="89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4FE3A-9A77-41A9-BDF0-2EB53EAD7E09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021A6-5073-4969-8DB8-5509A744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7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1232;g4dfce81f19_0_45:notes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Google Shape;1233;g4dfce81f19_0_45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28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58" y="237072"/>
            <a:ext cx="11687044" cy="753533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3200" b="1">
                <a:solidFill>
                  <a:srgbClr val="97281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266" y="1219201"/>
            <a:ext cx="11686650" cy="60960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400" b="1">
                <a:solidFill>
                  <a:srgbClr val="1F497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Sub Text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01267" y="1828800"/>
            <a:ext cx="11687444" cy="3962400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buFont typeface="Arial" pitchFamily="34" charset="0"/>
              <a:buChar char="•"/>
              <a:defRPr sz="2400">
                <a:solidFill>
                  <a:schemeClr val="accent3"/>
                </a:solidFill>
                <a:latin typeface="Zurich BT" pitchFamily="34" charset="0"/>
              </a:defRPr>
            </a:lvl1pPr>
            <a:lvl2pPr marL="687304" indent="-342857">
              <a:buFont typeface="Arial" pitchFamily="34" charset="0"/>
              <a:buChar char="•"/>
              <a:tabLst>
                <a:tab pos="687304" algn="l"/>
              </a:tabLst>
              <a:defRPr sz="2200">
                <a:solidFill>
                  <a:schemeClr val="accent3"/>
                </a:solidFill>
                <a:latin typeface="Zurich BT" pitchFamily="34" charset="0"/>
              </a:defRPr>
            </a:lvl2pPr>
            <a:lvl3pPr>
              <a:defRPr sz="2400">
                <a:solidFill>
                  <a:srgbClr val="053C6C"/>
                </a:solidFill>
                <a:latin typeface="Zurich BT" pitchFamily="34" charset="0"/>
              </a:defRPr>
            </a:lvl3pPr>
            <a:lvl4pPr>
              <a:defRPr sz="2400">
                <a:solidFill>
                  <a:srgbClr val="053C6C"/>
                </a:solidFill>
                <a:latin typeface="Zurich BT" pitchFamily="34" charset="0"/>
              </a:defRPr>
            </a:lvl4pPr>
            <a:lvl5pPr>
              <a:defRPr sz="2400">
                <a:solidFill>
                  <a:srgbClr val="053C6C"/>
                </a:solidFill>
                <a:latin typeface="Zurich BT" pitchFamily="34" charset="0"/>
              </a:defRPr>
            </a:lvl5pPr>
          </a:lstStyle>
          <a:p>
            <a:pPr lvl="0"/>
            <a:r>
              <a:rPr lang="en-US" dirty="0"/>
              <a:t>Text 1</a:t>
            </a:r>
          </a:p>
          <a:p>
            <a:pPr lvl="0"/>
            <a:r>
              <a:rPr lang="en-US" dirty="0"/>
              <a:t>Text 2</a:t>
            </a:r>
          </a:p>
          <a:p>
            <a:pPr lvl="1"/>
            <a:r>
              <a:rPr lang="en-US" dirty="0"/>
              <a:t>Second level 1</a:t>
            </a:r>
          </a:p>
          <a:p>
            <a:pPr lvl="1"/>
            <a:r>
              <a:rPr lang="en-US" dirty="0"/>
              <a:t>Second level 2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28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58" y="237072"/>
            <a:ext cx="11687044" cy="753533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3200" b="1">
                <a:solidFill>
                  <a:srgbClr val="97281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266" y="1219201"/>
            <a:ext cx="11686650" cy="60960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400" b="1">
                <a:solidFill>
                  <a:srgbClr val="1F497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Sub Text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01267" y="1828800"/>
            <a:ext cx="11687444" cy="3962400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buFont typeface="Arial" pitchFamily="34" charset="0"/>
              <a:buChar char="•"/>
              <a:defRPr sz="2400">
                <a:solidFill>
                  <a:schemeClr val="accent3"/>
                </a:solidFill>
                <a:latin typeface="Zurich BT" pitchFamily="34" charset="0"/>
              </a:defRPr>
            </a:lvl1pPr>
            <a:lvl2pPr marL="687304" indent="-342857">
              <a:buFont typeface="Arial" pitchFamily="34" charset="0"/>
              <a:buChar char="•"/>
              <a:tabLst>
                <a:tab pos="687304" algn="l"/>
              </a:tabLst>
              <a:defRPr sz="2200">
                <a:solidFill>
                  <a:schemeClr val="accent3"/>
                </a:solidFill>
                <a:latin typeface="Zurich BT" pitchFamily="34" charset="0"/>
              </a:defRPr>
            </a:lvl2pPr>
            <a:lvl3pPr>
              <a:defRPr sz="2400">
                <a:solidFill>
                  <a:srgbClr val="053C6C"/>
                </a:solidFill>
                <a:latin typeface="Zurich BT" pitchFamily="34" charset="0"/>
              </a:defRPr>
            </a:lvl3pPr>
            <a:lvl4pPr>
              <a:defRPr sz="2400">
                <a:solidFill>
                  <a:srgbClr val="053C6C"/>
                </a:solidFill>
                <a:latin typeface="Zurich BT" pitchFamily="34" charset="0"/>
              </a:defRPr>
            </a:lvl4pPr>
            <a:lvl5pPr>
              <a:defRPr sz="2400">
                <a:solidFill>
                  <a:srgbClr val="053C6C"/>
                </a:solidFill>
                <a:latin typeface="Zurich BT" pitchFamily="34" charset="0"/>
              </a:defRPr>
            </a:lvl5pPr>
          </a:lstStyle>
          <a:p>
            <a:pPr lvl="0"/>
            <a:r>
              <a:rPr lang="en-US" dirty="0"/>
              <a:t>Text 1</a:t>
            </a:r>
          </a:p>
          <a:p>
            <a:pPr lvl="0"/>
            <a:r>
              <a:rPr lang="en-US" dirty="0"/>
              <a:t>Text 2</a:t>
            </a:r>
          </a:p>
          <a:p>
            <a:pPr lvl="1"/>
            <a:r>
              <a:rPr lang="en-US" dirty="0"/>
              <a:t>Second level 1</a:t>
            </a:r>
          </a:p>
          <a:p>
            <a:pPr lvl="1"/>
            <a:r>
              <a:rPr lang="en-US" dirty="0"/>
              <a:t>Second level 2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7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58" y="237072"/>
            <a:ext cx="11687044" cy="753533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3200" b="1">
                <a:solidFill>
                  <a:srgbClr val="97281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266" y="1219201"/>
            <a:ext cx="11686650" cy="60960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400" b="1">
                <a:solidFill>
                  <a:srgbClr val="1F497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Sub Text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01267" y="1828800"/>
            <a:ext cx="11687444" cy="3962400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buFont typeface="Arial" pitchFamily="34" charset="0"/>
              <a:buChar char="•"/>
              <a:defRPr sz="2400">
                <a:solidFill>
                  <a:schemeClr val="accent3"/>
                </a:solidFill>
                <a:latin typeface="Zurich BT" pitchFamily="34" charset="0"/>
              </a:defRPr>
            </a:lvl1pPr>
            <a:lvl2pPr marL="687304" indent="-342857">
              <a:buFont typeface="Arial" pitchFamily="34" charset="0"/>
              <a:buChar char="•"/>
              <a:tabLst>
                <a:tab pos="687304" algn="l"/>
              </a:tabLst>
              <a:defRPr sz="2200">
                <a:solidFill>
                  <a:schemeClr val="accent3"/>
                </a:solidFill>
                <a:latin typeface="Zurich BT" pitchFamily="34" charset="0"/>
              </a:defRPr>
            </a:lvl2pPr>
            <a:lvl3pPr>
              <a:defRPr sz="2400">
                <a:solidFill>
                  <a:srgbClr val="053C6C"/>
                </a:solidFill>
                <a:latin typeface="Zurich BT" pitchFamily="34" charset="0"/>
              </a:defRPr>
            </a:lvl3pPr>
            <a:lvl4pPr>
              <a:defRPr sz="2400">
                <a:solidFill>
                  <a:srgbClr val="053C6C"/>
                </a:solidFill>
                <a:latin typeface="Zurich BT" pitchFamily="34" charset="0"/>
              </a:defRPr>
            </a:lvl4pPr>
            <a:lvl5pPr>
              <a:defRPr sz="2400">
                <a:solidFill>
                  <a:srgbClr val="053C6C"/>
                </a:solidFill>
                <a:latin typeface="Zurich BT" pitchFamily="34" charset="0"/>
              </a:defRPr>
            </a:lvl5pPr>
          </a:lstStyle>
          <a:p>
            <a:pPr lvl="0"/>
            <a:r>
              <a:rPr lang="en-US" dirty="0"/>
              <a:t>Text 1</a:t>
            </a:r>
          </a:p>
          <a:p>
            <a:pPr lvl="0"/>
            <a:r>
              <a:rPr lang="en-US" dirty="0"/>
              <a:t>Text 2</a:t>
            </a:r>
          </a:p>
          <a:p>
            <a:pPr lvl="1"/>
            <a:r>
              <a:rPr lang="en-US" dirty="0"/>
              <a:t>Second level 1</a:t>
            </a:r>
          </a:p>
          <a:p>
            <a:pPr lvl="1"/>
            <a:r>
              <a:rPr lang="en-US" dirty="0"/>
              <a:t>Second level 2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74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5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58" y="237078"/>
            <a:ext cx="11687044" cy="753533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3197" b="1">
                <a:solidFill>
                  <a:srgbClr val="97281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6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7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266" y="1219201"/>
            <a:ext cx="11686650" cy="60960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397" b="1">
                <a:solidFill>
                  <a:srgbClr val="1F497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Sub Text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01267" y="1828800"/>
            <a:ext cx="11687444" cy="3962400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buFont typeface="Arial" pitchFamily="34" charset="0"/>
              <a:buChar char="•"/>
              <a:defRPr sz="2397">
                <a:solidFill>
                  <a:schemeClr val="accent3"/>
                </a:solidFill>
                <a:latin typeface="Zurich BT" pitchFamily="34" charset="0"/>
              </a:defRPr>
            </a:lvl1pPr>
            <a:lvl2pPr marL="686686" indent="-342548">
              <a:buFont typeface="Arial" pitchFamily="34" charset="0"/>
              <a:buChar char="•"/>
              <a:tabLst>
                <a:tab pos="686686" algn="l"/>
              </a:tabLst>
              <a:defRPr sz="2197">
                <a:solidFill>
                  <a:schemeClr val="accent3"/>
                </a:solidFill>
                <a:latin typeface="Zurich BT" pitchFamily="34" charset="0"/>
              </a:defRPr>
            </a:lvl2pPr>
            <a:lvl3pPr>
              <a:defRPr sz="2397">
                <a:solidFill>
                  <a:srgbClr val="053C6C"/>
                </a:solidFill>
                <a:latin typeface="Zurich BT" pitchFamily="34" charset="0"/>
              </a:defRPr>
            </a:lvl3pPr>
            <a:lvl4pPr>
              <a:defRPr sz="2397">
                <a:solidFill>
                  <a:srgbClr val="053C6C"/>
                </a:solidFill>
                <a:latin typeface="Zurich BT" pitchFamily="34" charset="0"/>
              </a:defRPr>
            </a:lvl4pPr>
            <a:lvl5pPr>
              <a:defRPr sz="2397">
                <a:solidFill>
                  <a:srgbClr val="053C6C"/>
                </a:solidFill>
                <a:latin typeface="Zurich BT" pitchFamily="34" charset="0"/>
              </a:defRPr>
            </a:lvl5pPr>
          </a:lstStyle>
          <a:p>
            <a:pPr lvl="0"/>
            <a:r>
              <a:rPr lang="en-US" dirty="0"/>
              <a:t>Text 1</a:t>
            </a:r>
          </a:p>
          <a:p>
            <a:pPr lvl="0"/>
            <a:r>
              <a:rPr lang="en-US" dirty="0"/>
              <a:t>Text 2</a:t>
            </a:r>
          </a:p>
          <a:p>
            <a:pPr lvl="1"/>
            <a:r>
              <a:rPr lang="en-US" dirty="0"/>
              <a:t>Second level 1</a:t>
            </a:r>
          </a:p>
          <a:p>
            <a:pPr lvl="1"/>
            <a:r>
              <a:rPr lang="en-US" dirty="0"/>
              <a:t>Second level 2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33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4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TITTLE OPENING" userDrawn="1">
  <p:cSld name="BIG TITTLE OPENING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10666016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3" name="Google Shape;11;p2"/>
          <p:cNvSpPr/>
          <p:nvPr/>
        </p:nvSpPr>
        <p:spPr>
          <a:xfrm>
            <a:off x="10666016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4" name="Google Shape;12;p2"/>
          <p:cNvSpPr/>
          <p:nvPr/>
        </p:nvSpPr>
        <p:spPr>
          <a:xfrm flipH="1">
            <a:off x="1525985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5" name="Google Shape;13;p2"/>
          <p:cNvSpPr/>
          <p:nvPr/>
        </p:nvSpPr>
        <p:spPr>
          <a:xfrm flipH="1">
            <a:off x="1525985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6" name="Google Shape;14;p2"/>
          <p:cNvSpPr/>
          <p:nvPr/>
        </p:nvSpPr>
        <p:spPr>
          <a:xfrm>
            <a:off x="10666016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7" name="Google Shape;27;p2"/>
          <p:cNvSpPr/>
          <p:nvPr/>
        </p:nvSpPr>
        <p:spPr>
          <a:xfrm>
            <a:off x="25407" y="2011363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8" name="Google Shape;28;p2"/>
          <p:cNvSpPr/>
          <p:nvPr/>
        </p:nvSpPr>
        <p:spPr>
          <a:xfrm>
            <a:off x="25407" y="32258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6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bg>
      <p:bgPr>
        <a:solidFill>
          <a:srgbClr val="FFFFFF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0"/>
          <p:cNvSpPr txBox="1">
            <a:spLocks noGrp="1"/>
          </p:cNvSpPr>
          <p:nvPr>
            <p:ph type="ctrTitle"/>
          </p:nvPr>
        </p:nvSpPr>
        <p:spPr>
          <a:xfrm flipH="1">
            <a:off x="2464533" y="476000"/>
            <a:ext cx="7262800" cy="1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41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DFCC6-7C93-46D6-9B52-200DB9552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29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3258" y="237072"/>
            <a:ext cx="11687044" cy="753533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3200" b="1">
                <a:solidFill>
                  <a:srgbClr val="97281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01266" y="1219201"/>
            <a:ext cx="11686650" cy="609600"/>
          </a:xfrm>
          <a:prstGeom prst="rect">
            <a:avLst/>
          </a:prstGeom>
        </p:spPr>
        <p:txBody>
          <a:bodyPr lIns="91428" tIns="45715" rIns="91428" bIns="45715"/>
          <a:lstStyle>
            <a:lvl1pPr marL="0" indent="0">
              <a:buNone/>
              <a:defRPr sz="2400" b="1">
                <a:solidFill>
                  <a:srgbClr val="1F497D"/>
                </a:solidFill>
                <a:latin typeface="Zurich BT" panose="020B0603020202030204" pitchFamily="34" charset="0"/>
              </a:defRPr>
            </a:lvl1pPr>
          </a:lstStyle>
          <a:p>
            <a:pPr lvl="0"/>
            <a:r>
              <a:rPr lang="en-US" dirty="0"/>
              <a:t>Sub Text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01267" y="1828800"/>
            <a:ext cx="11687444" cy="3962400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buFont typeface="Arial" pitchFamily="34" charset="0"/>
              <a:buChar char="•"/>
              <a:defRPr sz="2400">
                <a:solidFill>
                  <a:schemeClr val="accent3"/>
                </a:solidFill>
                <a:latin typeface="Zurich BT" pitchFamily="34" charset="0"/>
              </a:defRPr>
            </a:lvl1pPr>
            <a:lvl2pPr marL="687304" indent="-342857">
              <a:buFont typeface="Arial" pitchFamily="34" charset="0"/>
              <a:buChar char="•"/>
              <a:tabLst>
                <a:tab pos="687304" algn="l"/>
              </a:tabLst>
              <a:defRPr sz="2200">
                <a:solidFill>
                  <a:schemeClr val="accent3"/>
                </a:solidFill>
                <a:latin typeface="Zurich BT" pitchFamily="34" charset="0"/>
              </a:defRPr>
            </a:lvl2pPr>
            <a:lvl3pPr>
              <a:defRPr sz="2400">
                <a:solidFill>
                  <a:srgbClr val="053C6C"/>
                </a:solidFill>
                <a:latin typeface="Zurich BT" pitchFamily="34" charset="0"/>
              </a:defRPr>
            </a:lvl3pPr>
            <a:lvl4pPr>
              <a:defRPr sz="2400">
                <a:solidFill>
                  <a:srgbClr val="053C6C"/>
                </a:solidFill>
                <a:latin typeface="Zurich BT" pitchFamily="34" charset="0"/>
              </a:defRPr>
            </a:lvl4pPr>
            <a:lvl5pPr>
              <a:defRPr sz="2400">
                <a:solidFill>
                  <a:srgbClr val="053C6C"/>
                </a:solidFill>
                <a:latin typeface="Zurich BT" pitchFamily="34" charset="0"/>
              </a:defRPr>
            </a:lvl5pPr>
          </a:lstStyle>
          <a:p>
            <a:pPr lvl="0"/>
            <a:r>
              <a:rPr lang="en-US" dirty="0"/>
              <a:t>Text 1</a:t>
            </a:r>
          </a:p>
          <a:p>
            <a:pPr lvl="0"/>
            <a:r>
              <a:rPr lang="en-US" dirty="0"/>
              <a:t>Text 2</a:t>
            </a:r>
          </a:p>
          <a:p>
            <a:pPr lvl="1"/>
            <a:r>
              <a:rPr lang="en-US" dirty="0"/>
              <a:t>Second level 1</a:t>
            </a:r>
          </a:p>
          <a:p>
            <a:pPr lvl="1"/>
            <a:r>
              <a:rPr lang="en-US" dirty="0"/>
              <a:t>Second level 2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1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TITTLE OPENING" userDrawn="1">
  <p:cSld name="BIG TITTLE OPENING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10666016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3" name="Google Shape;11;p2"/>
          <p:cNvSpPr/>
          <p:nvPr/>
        </p:nvSpPr>
        <p:spPr>
          <a:xfrm>
            <a:off x="10666016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4" name="Google Shape;12;p2"/>
          <p:cNvSpPr/>
          <p:nvPr/>
        </p:nvSpPr>
        <p:spPr>
          <a:xfrm flipH="1">
            <a:off x="1525985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5" name="Google Shape;13;p2"/>
          <p:cNvSpPr/>
          <p:nvPr/>
        </p:nvSpPr>
        <p:spPr>
          <a:xfrm flipH="1">
            <a:off x="1525985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6" name="Google Shape;14;p2"/>
          <p:cNvSpPr/>
          <p:nvPr/>
        </p:nvSpPr>
        <p:spPr>
          <a:xfrm>
            <a:off x="10666016" y="127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7" name="Google Shape;27;p2"/>
          <p:cNvSpPr/>
          <p:nvPr/>
        </p:nvSpPr>
        <p:spPr>
          <a:xfrm>
            <a:off x="25407" y="2011363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8" name="Google Shape;28;p2"/>
          <p:cNvSpPr/>
          <p:nvPr/>
        </p:nvSpPr>
        <p:spPr>
          <a:xfrm>
            <a:off x="25407" y="3225800"/>
            <a:ext cx="0" cy="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lIns="121868" tIns="121868" rIns="121868" bIns="121868" anchor="ctr"/>
          <a:lstStyle/>
          <a:p>
            <a:pPr marL="0" marR="0" lvl="0" indent="0" algn="l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05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DFCC6-7C93-46D6-9B52-200DB9552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95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2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 /><Relationship Id="rId2" Type="http://schemas.openxmlformats.org/officeDocument/2006/relationships/slideLayout" Target="../slideLayouts/slideLayout7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1.png" /><Relationship Id="rId5" Type="http://schemas.openxmlformats.org/officeDocument/2006/relationships/theme" Target="../theme/theme2.xml" /><Relationship Id="rId4" Type="http://schemas.openxmlformats.org/officeDocument/2006/relationships/slideLayout" Target="../slideLayouts/slideLayout9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10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 /><Relationship Id="rId2" Type="http://schemas.openxmlformats.org/officeDocument/2006/relationships/slideLayout" Target="../slideLayouts/slideLayout12.xml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1.png" 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17" y="5943606"/>
            <a:ext cx="7188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428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91428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6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2" algn="l" defTabSz="91428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2" algn="l" defTabSz="91428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17" y="5943606"/>
            <a:ext cx="7188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dt="0"/>
  <p:txStyles>
    <p:titleStyle>
      <a:lvl1pPr algn="ctr" defTabSz="91428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91428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6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2" algn="l" defTabSz="91428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2" algn="l" defTabSz="91428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17" y="5943606"/>
            <a:ext cx="7188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dt="0"/>
  <p:txStyles>
    <p:titleStyle>
      <a:lvl1pPr algn="ctr" defTabSz="91428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91428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6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2" algn="l" defTabSz="91428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2" algn="l" defTabSz="91428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0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8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27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17" y="5943606"/>
            <a:ext cx="7188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ctr" defTabSz="91428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91428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6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2" algn="l" defTabSz="91428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2" algn="l" defTabSz="91428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7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8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2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2" algn="l" defTabSz="91428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8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3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1215110" y="6422446"/>
            <a:ext cx="3861806" cy="366183"/>
          </a:xfrm>
          <a:prstGeom prst="rect">
            <a:avLst/>
          </a:prstGeom>
        </p:spPr>
        <p:txBody>
          <a:bodyPr vert="horz" lIns="91427" tIns="45713" rIns="91427" bIns="45713" rtlCol="0" anchor="t"/>
          <a:lstStyle>
            <a:lvl1pPr algn="l">
              <a:defRPr lang="en-US" sz="1600" kern="1200" dirty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7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202735" y="6415633"/>
            <a:ext cx="609759" cy="366183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2"/>
                </a:solidFill>
                <a:latin typeface="Zurich Lt BT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0E451D-5525-4539-B07D-AF98FB2E32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Zurich Lt BT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Zurich Lt BT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20" y="5943612"/>
            <a:ext cx="7188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913463" rtl="0" eaLnBrk="1" latinLnBrk="0" hangingPunct="1"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48" indent="-342548" algn="l" defTabSz="913463" rtl="0" eaLnBrk="1" latinLnBrk="0" hangingPunct="1">
        <a:spcBef>
          <a:spcPct val="20000"/>
        </a:spcBef>
        <a:buFont typeface="Arial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189" indent="-285456" algn="l" defTabSz="913463" rtl="0" eaLnBrk="1" latinLnBrk="0" hangingPunct="1">
        <a:spcBef>
          <a:spcPct val="20000"/>
        </a:spcBef>
        <a:buFont typeface="Arial" pitchFamily="34" charset="0"/>
        <a:buChar char="–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827" indent="-228365" algn="l" defTabSz="913463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560" indent="-228365" algn="l" defTabSz="913463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292" indent="-228365" algn="l" defTabSz="913463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5" indent="-228365" algn="l" defTabSz="913463" rtl="0" eaLnBrk="1" latinLnBrk="0" hangingPunct="1">
        <a:spcBef>
          <a:spcPct val="20000"/>
        </a:spcBef>
        <a:buFont typeface="Arial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5" indent="-228365" algn="l" defTabSz="913463" rtl="0" eaLnBrk="1" latinLnBrk="0" hangingPunct="1">
        <a:spcBef>
          <a:spcPct val="20000"/>
        </a:spcBef>
        <a:buFont typeface="Arial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487" indent="-228365" algn="l" defTabSz="913463" rtl="0" eaLnBrk="1" latinLnBrk="0" hangingPunct="1">
        <a:spcBef>
          <a:spcPct val="20000"/>
        </a:spcBef>
        <a:buFont typeface="Arial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219" indent="-228365" algn="l" defTabSz="913463" rtl="0" eaLnBrk="1" latinLnBrk="0" hangingPunct="1">
        <a:spcBef>
          <a:spcPct val="20000"/>
        </a:spcBef>
        <a:buFont typeface="Arial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2pPr>
      <a:lvl3pPr marL="913463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5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7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6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9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1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4" algn="l" defTabSz="913463" rtl="0" eaLnBrk="1" latinLnBrk="0" hangingPunct="1">
        <a:defRPr sz="1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4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ulluri.phanikumar@icicibank.com" TargetMode="External" /><Relationship Id="rId2" Type="http://schemas.openxmlformats.org/officeDocument/2006/relationships/hyperlink" Target="mailto:ashutosh.g@icicibank.com" TargetMode="External" /><Relationship Id="rId1" Type="http://schemas.openxmlformats.org/officeDocument/2006/relationships/slideLayout" Target="../slideLayouts/slideLayout11.xml" /><Relationship Id="rId5" Type="http://schemas.openxmlformats.org/officeDocument/2006/relationships/hyperlink" Target="mailto:venkatesh.ranasube@icicibank.com" TargetMode="External" /><Relationship Id="rId4" Type="http://schemas.openxmlformats.org/officeDocument/2006/relationships/hyperlink" Target="mailto:ajay.k1@icicibank.com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6829"/>
            <a:ext cx="12179300" cy="792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651320" y="3317566"/>
            <a:ext cx="63501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 Roman"/>
                <a:ea typeface="+mn-ea"/>
                <a:cs typeface="+mn-cs"/>
              </a:rPr>
              <a:t>A WINNING PARTNERSHIP</a:t>
            </a:r>
            <a:endParaRPr kumimoji="0" lang="en-US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 Roman"/>
              <a:ea typeface="+mn-ea"/>
              <a:cs typeface="+mn-cs"/>
            </a:endParaRPr>
          </a:p>
        </p:txBody>
      </p:sp>
      <p:pic>
        <p:nvPicPr>
          <p:cNvPr id="26630" name="Graphic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04" y="2140550"/>
            <a:ext cx="2820707" cy="73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11"/>
          <p:cNvSpPr>
            <a:spLocks noChangeArrowheads="1"/>
          </p:cNvSpPr>
          <p:nvPr/>
        </p:nvSpPr>
        <p:spPr bwMode="auto">
          <a:xfrm>
            <a:off x="-169065" y="3154362"/>
            <a:ext cx="8002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 Roman"/>
                <a:ea typeface="+mn-ea"/>
                <a:cs typeface="+mn-cs"/>
              </a:rPr>
              <a:t>“</a:t>
            </a:r>
            <a:endParaRPr kumimoji="0" lang="en-US" altLang="en-US" sz="9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 Roman"/>
              <a:ea typeface="+mn-ea"/>
              <a:cs typeface="+mn-cs"/>
            </a:endParaRPr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6455396" y="3154363"/>
            <a:ext cx="8002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 Roman"/>
                <a:ea typeface="+mn-ea"/>
                <a:cs typeface="+mn-cs"/>
              </a:rPr>
              <a:t>”</a:t>
            </a:r>
            <a:endParaRPr kumimoji="0" lang="en-US" altLang="en-US" sz="9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 Roman"/>
              <a:ea typeface="+mn-ea"/>
              <a:cs typeface="+mn-cs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565220" y="5782890"/>
            <a:ext cx="54928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Zurich BT" panose="020B0603020202030204" pitchFamily="34" charset="0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 Roman"/>
                <a:ea typeface="+mn-ea"/>
                <a:cs typeface="+mn-cs"/>
              </a:rPr>
              <a:t>Insta</a:t>
            </a:r>
            <a:r>
              <a:rPr kumimoji="0" lang="en-US" alt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 Roman"/>
                <a:ea typeface="+mn-ea"/>
                <a:cs typeface="+mn-cs"/>
              </a:rPr>
              <a:t>-Save</a:t>
            </a:r>
            <a:r>
              <a:rPr kumimoji="0" lang="en-US" altLang="en-US" sz="3600" b="1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 Roman"/>
                <a:ea typeface="+mn-ea"/>
                <a:cs typeface="+mn-cs"/>
              </a:rPr>
              <a:t> Salary Account Opening Steps</a:t>
            </a:r>
            <a:endParaRPr kumimoji="0" lang="en-US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30" y="1987826"/>
            <a:ext cx="2355574" cy="10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6036" y="1354661"/>
            <a:ext cx="5786438" cy="53155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" y="1336359"/>
            <a:ext cx="5786438" cy="53373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53550" y="2473268"/>
            <a:ext cx="4372039" cy="63278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dirty="0"/>
              <a:t>Complete digital platform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718" y="2683205"/>
            <a:ext cx="4584026" cy="7313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dirty="0">
                <a:solidFill>
                  <a:schemeClr val="lt1"/>
                </a:solidFill>
              </a:rPr>
              <a:t>Account opening </a:t>
            </a:r>
          </a:p>
          <a:p>
            <a:pPr algn="ctr">
              <a:defRPr/>
            </a:pPr>
            <a:r>
              <a:rPr lang="en-IN" dirty="0">
                <a:solidFill>
                  <a:schemeClr val="lt1"/>
                </a:solidFill>
              </a:rPr>
              <a:t>of employees with name mismatch between </a:t>
            </a:r>
            <a:r>
              <a:rPr lang="en-IN" dirty="0" err="1">
                <a:solidFill>
                  <a:schemeClr val="lt1"/>
                </a:solidFill>
              </a:rPr>
              <a:t>Aadhaar</a:t>
            </a:r>
            <a:r>
              <a:rPr lang="en-IN" dirty="0">
                <a:solidFill>
                  <a:schemeClr val="lt1"/>
                </a:solidFill>
              </a:rPr>
              <a:t> and PAN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719" y="1971483"/>
            <a:ext cx="4587396" cy="66269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Customized </a:t>
            </a:r>
            <a:r>
              <a:rPr lang="en-US" dirty="0" err="1">
                <a:solidFill>
                  <a:schemeClr val="lt1"/>
                </a:solidFill>
              </a:rPr>
              <a:t>Insta</a:t>
            </a:r>
            <a:r>
              <a:rPr lang="en-US" dirty="0">
                <a:solidFill>
                  <a:schemeClr val="lt1"/>
                </a:solidFill>
              </a:rPr>
              <a:t> Save Salary Account opening link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64" y="1083895"/>
            <a:ext cx="1334254" cy="1296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Pentagon 25"/>
          <p:cNvSpPr/>
          <p:nvPr/>
        </p:nvSpPr>
        <p:spPr>
          <a:xfrm>
            <a:off x="957690" y="3971449"/>
            <a:ext cx="4372039" cy="657737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Convenience for new </a:t>
            </a:r>
            <a:r>
              <a:rPr lang="en-US" dirty="0" err="1"/>
              <a:t>joinees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51718" y="3565080"/>
            <a:ext cx="4584026" cy="7006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lt1"/>
                </a:solidFill>
              </a:rPr>
              <a:t>Salary account opened prior to joining date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1718" y="4323101"/>
            <a:ext cx="4584026" cy="74691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chemeClr val="lt1"/>
                </a:solidFill>
              </a:rPr>
              <a:t>Saves travel </a:t>
            </a:r>
          </a:p>
          <a:p>
            <a:pPr lvl="0" algn="ctr">
              <a:defRPr/>
            </a:pPr>
            <a:r>
              <a:rPr lang="en-US" dirty="0">
                <a:solidFill>
                  <a:schemeClr val="lt1"/>
                </a:solidFill>
              </a:rPr>
              <a:t>time, ensure safety &amp; removes paper work</a:t>
            </a:r>
          </a:p>
        </p:txBody>
      </p:sp>
      <p:sp>
        <p:nvSpPr>
          <p:cNvPr id="20" name="Pentagon 19"/>
          <p:cNvSpPr/>
          <p:nvPr/>
        </p:nvSpPr>
        <p:spPr>
          <a:xfrm>
            <a:off x="957690" y="5573042"/>
            <a:ext cx="4372039" cy="657737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Dedicated service team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3411" y="5170050"/>
            <a:ext cx="4680640" cy="13293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lt1"/>
                </a:solidFill>
              </a:rPr>
              <a:t>2 Relationship Managers &amp;</a:t>
            </a:r>
          </a:p>
          <a:p>
            <a:pPr algn="ctr"/>
            <a:r>
              <a:rPr lang="en-IN" dirty="0">
                <a:solidFill>
                  <a:schemeClr val="lt1"/>
                </a:solidFill>
              </a:rPr>
              <a:t>2 Officers to </a:t>
            </a:r>
          </a:p>
          <a:p>
            <a:pPr algn="ctr"/>
            <a:r>
              <a:rPr lang="en-IN" dirty="0">
                <a:solidFill>
                  <a:schemeClr val="lt1"/>
                </a:solidFill>
              </a:rPr>
              <a:t>assist BPM employees -PAN India for online account opening.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7D72E2-5E0F-4CCE-9B98-BD82A5530668}"/>
              </a:ext>
            </a:extLst>
          </p:cNvPr>
          <p:cNvSpPr/>
          <p:nvPr/>
        </p:nvSpPr>
        <p:spPr>
          <a:xfrm>
            <a:off x="384739" y="14748"/>
            <a:ext cx="11303711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285">
              <a:defRPr/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Benefits of ICICI Bank </a:t>
            </a:r>
            <a:r>
              <a:rPr lang="en-US" altLang="en-US" sz="3200" b="1" dirty="0" err="1">
                <a:solidFill>
                  <a:srgbClr val="FFFFFF"/>
                </a:solidFill>
                <a:latin typeface="+mj-lt"/>
              </a:rPr>
              <a:t>Insta</a:t>
            </a:r>
            <a:r>
              <a:rPr lang="en-US" altLang="en-US" sz="3200" b="1" dirty="0">
                <a:solidFill>
                  <a:srgbClr val="FFFFFF"/>
                </a:solidFill>
                <a:latin typeface="+mj-lt"/>
              </a:rPr>
              <a:t>-Save Salary Account</a:t>
            </a:r>
            <a:r>
              <a:rPr lang="en-US" sz="3200" dirty="0">
                <a:solidFill>
                  <a:prstClr val="white"/>
                </a:solidFill>
                <a:latin typeface="+mj-lt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0436F-CA28-411D-AB54-24D0D2D08425}"/>
              </a:ext>
            </a:extLst>
          </p:cNvPr>
          <p:cNvSpPr/>
          <p:nvPr/>
        </p:nvSpPr>
        <p:spPr>
          <a:xfrm>
            <a:off x="11820908" y="14747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D93C5D-48E3-4085-ADB6-1AE276B7920B}"/>
              </a:ext>
            </a:extLst>
          </p:cNvPr>
          <p:cNvSpPr/>
          <p:nvPr/>
        </p:nvSpPr>
        <p:spPr>
          <a:xfrm>
            <a:off x="191067" y="14748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6" idx="3"/>
            <a:endCxn id="27" idx="1"/>
          </p:cNvCxnSpPr>
          <p:nvPr/>
        </p:nvCxnSpPr>
        <p:spPr>
          <a:xfrm flipV="1">
            <a:off x="5329729" y="3915390"/>
            <a:ext cx="1521989" cy="38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6" idx="3"/>
            <a:endCxn id="31" idx="1"/>
          </p:cNvCxnSpPr>
          <p:nvPr/>
        </p:nvCxnSpPr>
        <p:spPr>
          <a:xfrm>
            <a:off x="5329729" y="4300318"/>
            <a:ext cx="1521989" cy="39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365968" y="2391529"/>
            <a:ext cx="1521989" cy="38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27659" y="2814431"/>
            <a:ext cx="1521989" cy="39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3"/>
          </p:cNvCxnSpPr>
          <p:nvPr/>
        </p:nvCxnSpPr>
        <p:spPr>
          <a:xfrm flipV="1">
            <a:off x="5329729" y="5901910"/>
            <a:ext cx="14736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1251" y="2278051"/>
            <a:ext cx="757311" cy="1221470"/>
          </a:xfrm>
          <a:prstGeom prst="rect">
            <a:avLst/>
          </a:prstGeom>
        </p:spPr>
      </p:pic>
      <p:pic>
        <p:nvPicPr>
          <p:cNvPr id="34" name="Picture 47"/>
          <p:cNvPicPr>
            <a:picLocks noChangeAspect="1"/>
          </p:cNvPicPr>
          <p:nvPr/>
        </p:nvPicPr>
        <p:blipFill rotWithShape="1">
          <a:blip r:embed="rId4"/>
          <a:srcRect l="56432" b="58607"/>
          <a:stretch/>
        </p:blipFill>
        <p:spPr>
          <a:xfrm>
            <a:off x="158355" y="5632948"/>
            <a:ext cx="549202" cy="537924"/>
          </a:xfrm>
          <a:prstGeom prst="rect">
            <a:avLst/>
          </a:prstGeom>
        </p:spPr>
      </p:pic>
      <p:pic>
        <p:nvPicPr>
          <p:cNvPr id="35" name="Picture 47"/>
          <p:cNvPicPr>
            <a:picLocks noChangeAspect="1"/>
          </p:cNvPicPr>
          <p:nvPr/>
        </p:nvPicPr>
        <p:blipFill rotWithShape="1">
          <a:blip r:embed="rId4"/>
          <a:srcRect l="5038" t="58470" r="64163"/>
          <a:stretch/>
        </p:blipFill>
        <p:spPr>
          <a:xfrm>
            <a:off x="384739" y="5483097"/>
            <a:ext cx="571542" cy="7945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2919" b="18048"/>
          <a:stretch/>
        </p:blipFill>
        <p:spPr>
          <a:xfrm>
            <a:off x="257513" y="3949737"/>
            <a:ext cx="782663" cy="6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7170" y="1556096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Account opening journey to begin by entering mobile number linked with Aadhar &amp; referral codes </a:t>
            </a:r>
            <a:r>
              <a:rPr lang="en-US" dirty="0">
                <a:solidFill>
                  <a:prstClr val="white"/>
                </a:solidFill>
              </a:rPr>
              <a:t>477447 or 407227 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7D72E2-5E0F-4CCE-9B98-BD82A5530668}"/>
              </a:ext>
            </a:extLst>
          </p:cNvPr>
          <p:cNvSpPr/>
          <p:nvPr/>
        </p:nvSpPr>
        <p:spPr>
          <a:xfrm>
            <a:off x="384739" y="1100"/>
            <a:ext cx="11303711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Zurich BT"/>
                <a:ea typeface="+mn-ea"/>
                <a:cs typeface="+mn-cs"/>
              </a:rPr>
              <a:t>Account opening steps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Zurich BT"/>
                <a:ea typeface="+mn-ea"/>
                <a:cs typeface="+mn-cs"/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0436F-CA28-411D-AB54-24D0D2D08425}"/>
              </a:ext>
            </a:extLst>
          </p:cNvPr>
          <p:cNvSpPr/>
          <p:nvPr/>
        </p:nvSpPr>
        <p:spPr>
          <a:xfrm>
            <a:off x="11820908" y="14747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D93C5D-48E3-4085-ADB6-1AE276B7920B}"/>
              </a:ext>
            </a:extLst>
          </p:cNvPr>
          <p:cNvSpPr/>
          <p:nvPr/>
        </p:nvSpPr>
        <p:spPr>
          <a:xfrm>
            <a:off x="191067" y="14748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49855" y="1556096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Enter personal and PAN details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92540" y="1556095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Complete Aadhar authentication </a:t>
            </a:r>
          </a:p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(OTP will be sent on mobile number linked with </a:t>
            </a:r>
          </a:p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Aadhar)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335225" y="1556094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Select Corporate name (other details are auto-fetched basis Aadhar)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335224" y="3332574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Account number generated instantly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92539" y="3332573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Complete video KYC – to be completed within 72 </a:t>
            </a:r>
            <a:r>
              <a:rPr lang="en-US" sz="1600" dirty="0" err="1">
                <a:solidFill>
                  <a:prstClr val="white"/>
                </a:solidFill>
              </a:rPr>
              <a:t>hrs</a:t>
            </a:r>
            <a:r>
              <a:rPr lang="en-US" sz="1600" dirty="0">
                <a:solidFill>
                  <a:prstClr val="white"/>
                </a:solidFill>
              </a:rPr>
              <a:t> of Account number generation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9854" y="3332573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Account number to be shared with the HR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7169" y="3332572"/>
            <a:ext cx="2699655" cy="12401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</a:rPr>
              <a:t>Debit card delivered in 7 days as per the address on </a:t>
            </a:r>
            <a:r>
              <a:rPr lang="en-US" sz="1600" dirty="0" err="1">
                <a:solidFill>
                  <a:prstClr val="white"/>
                </a:solidFill>
              </a:rPr>
              <a:t>Aadhaar</a:t>
            </a:r>
            <a:r>
              <a:rPr lang="en-US" sz="1600" dirty="0">
                <a:solidFill>
                  <a:prstClr val="white"/>
                </a:solidFill>
              </a:rPr>
              <a:t> card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44080" y="4894516"/>
            <a:ext cx="997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Account opening link: </a:t>
            </a:r>
          </a:p>
          <a:p>
            <a:r>
              <a:rPr lang="en-IN" dirty="0"/>
              <a:t>https://buy.icicibank.com/savings-account/product?ius=UWYV00289UW&amp;iup=SALE1CE1X1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958892" y="2054611"/>
            <a:ext cx="238896" cy="24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6008997" y="2033763"/>
            <a:ext cx="238896" cy="24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Arrow 38"/>
          <p:cNvSpPr/>
          <p:nvPr/>
        </p:nvSpPr>
        <p:spPr>
          <a:xfrm>
            <a:off x="9036842" y="2054611"/>
            <a:ext cx="238896" cy="24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10685051" y="2923826"/>
            <a:ext cx="191069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 flipH="1">
            <a:off x="9036842" y="3851326"/>
            <a:ext cx="218254" cy="227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 flipH="1">
            <a:off x="5994615" y="3830478"/>
            <a:ext cx="218254" cy="227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 flipH="1">
            <a:off x="2934993" y="3824232"/>
            <a:ext cx="218254" cy="227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Laptop related thin line icon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55" y="4917208"/>
            <a:ext cx="593725" cy="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7D72E2-5E0F-4CCE-9B98-BD82A5530668}"/>
              </a:ext>
            </a:extLst>
          </p:cNvPr>
          <p:cNvSpPr/>
          <p:nvPr/>
        </p:nvSpPr>
        <p:spPr>
          <a:xfrm>
            <a:off x="405725" y="14747"/>
            <a:ext cx="11303711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285">
              <a:defRPr/>
            </a:pPr>
            <a:r>
              <a:rPr lang="en-US" altLang="en-US" sz="3200" b="1" dirty="0">
                <a:solidFill>
                  <a:srgbClr val="FFFFFF"/>
                </a:solidFill>
              </a:rPr>
              <a:t>Helpdesk contact details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0436F-CA28-411D-AB54-24D0D2D08425}"/>
              </a:ext>
            </a:extLst>
          </p:cNvPr>
          <p:cNvSpPr/>
          <p:nvPr/>
        </p:nvSpPr>
        <p:spPr>
          <a:xfrm>
            <a:off x="11820908" y="14747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93C5D-48E3-4085-ADB6-1AE276B7920B}"/>
              </a:ext>
            </a:extLst>
          </p:cNvPr>
          <p:cNvSpPr/>
          <p:nvPr/>
        </p:nvSpPr>
        <p:spPr>
          <a:xfrm>
            <a:off x="191067" y="14748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56543" y="1740216"/>
            <a:ext cx="9677779" cy="4097994"/>
            <a:chOff x="1356543" y="1740216"/>
            <a:chExt cx="9677779" cy="4097994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3419311848"/>
                </p:ext>
              </p:extLst>
            </p:nvPr>
          </p:nvGraphicFramePr>
          <p:xfrm>
            <a:off x="1356543" y="1740216"/>
            <a:ext cx="9677779" cy="40979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ounded Rectangle 6"/>
            <p:cNvSpPr/>
            <p:nvPr/>
          </p:nvSpPr>
          <p:spPr>
            <a:xfrm>
              <a:off x="4883731" y="4920344"/>
              <a:ext cx="6121563" cy="903352"/>
            </a:xfrm>
            <a:prstGeom prst="roundRect">
              <a:avLst/>
            </a:prstGeom>
            <a:solidFill>
              <a:srgbClr val="E0CE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chemeClr val="tx1"/>
                  </a:solidFill>
                </a:rPr>
                <a:t>80952552941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shoba.patil@icicibank.com</a:t>
              </a:r>
            </a:p>
          </p:txBody>
        </p:sp>
      </p:grpSp>
      <p:sp>
        <p:nvSpPr>
          <p:cNvPr id="9" name="Freeform 95">
            <a:extLst>
              <a:ext uri="{FF2B5EF4-FFF2-40B4-BE49-F238E27FC236}">
                <a16:creationId xmlns:a16="http://schemas.microsoft.com/office/drawing/2014/main" id="{4EE38307-A77F-014B-90B6-03768EF3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5" y="3340349"/>
            <a:ext cx="829976" cy="614233"/>
          </a:xfrm>
          <a:custGeom>
            <a:avLst/>
            <a:gdLst>
              <a:gd name="T0" fmla="*/ 52568 w 853715"/>
              <a:gd name="T1" fmla="*/ 374650 h 667977"/>
              <a:gd name="T2" fmla="*/ 331248 w 853715"/>
              <a:gd name="T3" fmla="*/ 374650 h 667977"/>
              <a:gd name="T4" fmla="*/ 368693 w 853715"/>
              <a:gd name="T5" fmla="*/ 390164 h 667977"/>
              <a:gd name="T6" fmla="*/ 383815 w 853715"/>
              <a:gd name="T7" fmla="*/ 427326 h 667977"/>
              <a:gd name="T8" fmla="*/ 383815 w 853715"/>
              <a:gd name="T9" fmla="*/ 649577 h 667977"/>
              <a:gd name="T10" fmla="*/ 383815 w 853715"/>
              <a:gd name="T11" fmla="*/ 667977 h 667977"/>
              <a:gd name="T12" fmla="*/ 365453 w 853715"/>
              <a:gd name="T13" fmla="*/ 667977 h 667977"/>
              <a:gd name="T14" fmla="*/ 18363 w 853715"/>
              <a:gd name="T15" fmla="*/ 667977 h 667977"/>
              <a:gd name="T16" fmla="*/ 0 w 853715"/>
              <a:gd name="T17" fmla="*/ 667977 h 667977"/>
              <a:gd name="T18" fmla="*/ 0 w 853715"/>
              <a:gd name="T19" fmla="*/ 649577 h 667977"/>
              <a:gd name="T20" fmla="*/ 0 w 853715"/>
              <a:gd name="T21" fmla="*/ 427326 h 667977"/>
              <a:gd name="T22" fmla="*/ 15482 w 853715"/>
              <a:gd name="T23" fmla="*/ 390164 h 667977"/>
              <a:gd name="T24" fmla="*/ 52568 w 853715"/>
              <a:gd name="T25" fmla="*/ 374650 h 667977"/>
              <a:gd name="T26" fmla="*/ 331788 w 853715"/>
              <a:gd name="T27" fmla="*/ 355600 h 667977"/>
              <a:gd name="T28" fmla="*/ 823819 w 853715"/>
              <a:gd name="T29" fmla="*/ 355600 h 667977"/>
              <a:gd name="T30" fmla="*/ 853715 w 853715"/>
              <a:gd name="T31" fmla="*/ 355600 h 667977"/>
              <a:gd name="T32" fmla="*/ 840028 w 853715"/>
              <a:gd name="T33" fmla="*/ 382259 h 667977"/>
              <a:gd name="T34" fmla="*/ 737011 w 853715"/>
              <a:gd name="T35" fmla="*/ 583638 h 667977"/>
              <a:gd name="T36" fmla="*/ 731968 w 853715"/>
              <a:gd name="T37" fmla="*/ 593365 h 667977"/>
              <a:gd name="T38" fmla="*/ 720802 w 853715"/>
              <a:gd name="T39" fmla="*/ 593365 h 667977"/>
              <a:gd name="T40" fmla="*/ 402387 w 853715"/>
              <a:gd name="T41" fmla="*/ 593365 h 667977"/>
              <a:gd name="T42" fmla="*/ 402387 w 853715"/>
              <a:gd name="T43" fmla="*/ 426569 h 667977"/>
              <a:gd name="T44" fmla="*/ 381496 w 853715"/>
              <a:gd name="T45" fmla="*/ 376495 h 667977"/>
              <a:gd name="T46" fmla="*/ 331788 w 853715"/>
              <a:gd name="T47" fmla="*/ 355600 h 667977"/>
              <a:gd name="T48" fmla="*/ 467735 w 853715"/>
              <a:gd name="T49" fmla="*/ 215900 h 667977"/>
              <a:gd name="T50" fmla="*/ 709829 w 853715"/>
              <a:gd name="T51" fmla="*/ 215900 h 667977"/>
              <a:gd name="T52" fmla="*/ 741940 w 853715"/>
              <a:gd name="T53" fmla="*/ 231096 h 667977"/>
              <a:gd name="T54" fmla="*/ 755289 w 853715"/>
              <a:gd name="T55" fmla="*/ 267640 h 667977"/>
              <a:gd name="T56" fmla="*/ 755289 w 853715"/>
              <a:gd name="T57" fmla="*/ 342538 h 667977"/>
              <a:gd name="T58" fmla="*/ 422275 w 853715"/>
              <a:gd name="T59" fmla="*/ 342538 h 667977"/>
              <a:gd name="T60" fmla="*/ 422275 w 853715"/>
              <a:gd name="T61" fmla="*/ 267640 h 667977"/>
              <a:gd name="T62" fmla="*/ 435625 w 853715"/>
              <a:gd name="T63" fmla="*/ 231096 h 667977"/>
              <a:gd name="T64" fmla="*/ 467735 w 853715"/>
              <a:gd name="T65" fmla="*/ 215900 h 667977"/>
              <a:gd name="T66" fmla="*/ 191908 w 853715"/>
              <a:gd name="T67" fmla="*/ 123825 h 667977"/>
              <a:gd name="T68" fmla="*/ 275846 w 853715"/>
              <a:gd name="T69" fmla="*/ 158716 h 667977"/>
              <a:gd name="T70" fmla="*/ 310790 w 853715"/>
              <a:gd name="T71" fmla="*/ 242528 h 667977"/>
              <a:gd name="T72" fmla="*/ 275846 w 853715"/>
              <a:gd name="T73" fmla="*/ 326339 h 667977"/>
              <a:gd name="T74" fmla="*/ 191908 w 853715"/>
              <a:gd name="T75" fmla="*/ 361590 h 667977"/>
              <a:gd name="T76" fmla="*/ 107969 w 853715"/>
              <a:gd name="T77" fmla="*/ 326339 h 667977"/>
              <a:gd name="T78" fmla="*/ 73025 w 853715"/>
              <a:gd name="T79" fmla="*/ 242528 h 667977"/>
              <a:gd name="T80" fmla="*/ 107969 w 853715"/>
              <a:gd name="T81" fmla="*/ 158716 h 667977"/>
              <a:gd name="T82" fmla="*/ 191908 w 853715"/>
              <a:gd name="T83" fmla="*/ 123825 h 667977"/>
              <a:gd name="T84" fmla="*/ 588783 w 853715"/>
              <a:gd name="T85" fmla="*/ 0 h 667977"/>
              <a:gd name="T86" fmla="*/ 661896 w 853715"/>
              <a:gd name="T87" fmla="*/ 30254 h 667977"/>
              <a:gd name="T88" fmla="*/ 691790 w 853715"/>
              <a:gd name="T89" fmla="*/ 103007 h 667977"/>
              <a:gd name="T90" fmla="*/ 661896 w 853715"/>
              <a:gd name="T91" fmla="*/ 175761 h 667977"/>
              <a:gd name="T92" fmla="*/ 588783 w 853715"/>
              <a:gd name="T93" fmla="*/ 206015 h 667977"/>
              <a:gd name="T94" fmla="*/ 516029 w 853715"/>
              <a:gd name="T95" fmla="*/ 175761 h 667977"/>
              <a:gd name="T96" fmla="*/ 485775 w 853715"/>
              <a:gd name="T97" fmla="*/ 103007 h 667977"/>
              <a:gd name="T98" fmla="*/ 516029 w 853715"/>
              <a:gd name="T99" fmla="*/ 30254 h 667977"/>
              <a:gd name="T100" fmla="*/ 588783 w 853715"/>
              <a:gd name="T101" fmla="*/ 0 h 66797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53715" h="667977">
                <a:moveTo>
                  <a:pt x="52568" y="374650"/>
                </a:moveTo>
                <a:lnTo>
                  <a:pt x="331248" y="374650"/>
                </a:lnTo>
                <a:cubicBezTo>
                  <a:pt x="346010" y="374650"/>
                  <a:pt x="358972" y="380784"/>
                  <a:pt x="368693" y="390164"/>
                </a:cubicBezTo>
                <a:cubicBezTo>
                  <a:pt x="378054" y="399906"/>
                  <a:pt x="383815" y="412895"/>
                  <a:pt x="383815" y="427326"/>
                </a:cubicBezTo>
                <a:lnTo>
                  <a:pt x="383815" y="649577"/>
                </a:lnTo>
                <a:lnTo>
                  <a:pt x="383815" y="667977"/>
                </a:lnTo>
                <a:lnTo>
                  <a:pt x="365453" y="667977"/>
                </a:lnTo>
                <a:lnTo>
                  <a:pt x="18363" y="667977"/>
                </a:lnTo>
                <a:lnTo>
                  <a:pt x="0" y="667977"/>
                </a:lnTo>
                <a:lnTo>
                  <a:pt x="0" y="649577"/>
                </a:lnTo>
                <a:lnTo>
                  <a:pt x="0" y="427326"/>
                </a:lnTo>
                <a:cubicBezTo>
                  <a:pt x="0" y="412895"/>
                  <a:pt x="5761" y="399906"/>
                  <a:pt x="15482" y="390164"/>
                </a:cubicBezTo>
                <a:cubicBezTo>
                  <a:pt x="24844" y="380784"/>
                  <a:pt x="37806" y="374650"/>
                  <a:pt x="52568" y="374650"/>
                </a:cubicBezTo>
                <a:close/>
                <a:moveTo>
                  <a:pt x="331788" y="355600"/>
                </a:moveTo>
                <a:lnTo>
                  <a:pt x="823819" y="355600"/>
                </a:lnTo>
                <a:lnTo>
                  <a:pt x="853715" y="355600"/>
                </a:lnTo>
                <a:lnTo>
                  <a:pt x="840028" y="382259"/>
                </a:lnTo>
                <a:lnTo>
                  <a:pt x="737011" y="583638"/>
                </a:lnTo>
                <a:lnTo>
                  <a:pt x="731968" y="593365"/>
                </a:lnTo>
                <a:lnTo>
                  <a:pt x="720802" y="593365"/>
                </a:lnTo>
                <a:lnTo>
                  <a:pt x="402387" y="593365"/>
                </a:lnTo>
                <a:lnTo>
                  <a:pt x="402387" y="426569"/>
                </a:lnTo>
                <a:cubicBezTo>
                  <a:pt x="402387" y="407836"/>
                  <a:pt x="394823" y="389824"/>
                  <a:pt x="381496" y="376495"/>
                </a:cubicBezTo>
                <a:cubicBezTo>
                  <a:pt x="368168" y="363165"/>
                  <a:pt x="350158" y="355600"/>
                  <a:pt x="331788" y="355600"/>
                </a:cubicBezTo>
                <a:close/>
                <a:moveTo>
                  <a:pt x="467735" y="215900"/>
                </a:moveTo>
                <a:lnTo>
                  <a:pt x="709829" y="215900"/>
                </a:lnTo>
                <a:cubicBezTo>
                  <a:pt x="722457" y="215900"/>
                  <a:pt x="733642" y="221327"/>
                  <a:pt x="741940" y="231096"/>
                </a:cubicBezTo>
                <a:cubicBezTo>
                  <a:pt x="750238" y="240142"/>
                  <a:pt x="755289" y="253168"/>
                  <a:pt x="755289" y="267640"/>
                </a:cubicBezTo>
                <a:lnTo>
                  <a:pt x="755289" y="342538"/>
                </a:lnTo>
                <a:lnTo>
                  <a:pt x="422275" y="342538"/>
                </a:lnTo>
                <a:lnTo>
                  <a:pt x="422275" y="267640"/>
                </a:lnTo>
                <a:cubicBezTo>
                  <a:pt x="422275" y="253168"/>
                  <a:pt x="426966" y="240142"/>
                  <a:pt x="435625" y="231096"/>
                </a:cubicBezTo>
                <a:cubicBezTo>
                  <a:pt x="443562" y="221327"/>
                  <a:pt x="455108" y="215900"/>
                  <a:pt x="467735" y="215900"/>
                </a:cubicBezTo>
                <a:close/>
                <a:moveTo>
                  <a:pt x="191908" y="123825"/>
                </a:moveTo>
                <a:cubicBezTo>
                  <a:pt x="224690" y="123825"/>
                  <a:pt x="254591" y="137134"/>
                  <a:pt x="275846" y="158716"/>
                </a:cubicBezTo>
                <a:cubicBezTo>
                  <a:pt x="297461" y="179939"/>
                  <a:pt x="310790" y="209794"/>
                  <a:pt x="310790" y="242528"/>
                </a:cubicBezTo>
                <a:cubicBezTo>
                  <a:pt x="310790" y="275261"/>
                  <a:pt x="297461" y="305116"/>
                  <a:pt x="275846" y="326339"/>
                </a:cubicBezTo>
                <a:cubicBezTo>
                  <a:pt x="254591" y="347921"/>
                  <a:pt x="224690" y="361590"/>
                  <a:pt x="191908" y="361590"/>
                </a:cubicBezTo>
                <a:cubicBezTo>
                  <a:pt x="159125" y="361590"/>
                  <a:pt x="129224" y="347921"/>
                  <a:pt x="107969" y="326339"/>
                </a:cubicBezTo>
                <a:cubicBezTo>
                  <a:pt x="86354" y="305116"/>
                  <a:pt x="73025" y="275261"/>
                  <a:pt x="73025" y="242528"/>
                </a:cubicBezTo>
                <a:cubicBezTo>
                  <a:pt x="73025" y="209794"/>
                  <a:pt x="86354" y="179939"/>
                  <a:pt x="107969" y="158716"/>
                </a:cubicBezTo>
                <a:cubicBezTo>
                  <a:pt x="129224" y="137134"/>
                  <a:pt x="159125" y="123825"/>
                  <a:pt x="191908" y="123825"/>
                </a:cubicBezTo>
                <a:close/>
                <a:moveTo>
                  <a:pt x="588783" y="0"/>
                </a:moveTo>
                <a:cubicBezTo>
                  <a:pt x="617236" y="0"/>
                  <a:pt x="643168" y="11525"/>
                  <a:pt x="661896" y="30254"/>
                </a:cubicBezTo>
                <a:cubicBezTo>
                  <a:pt x="680625" y="48982"/>
                  <a:pt x="691790" y="74554"/>
                  <a:pt x="691790" y="103007"/>
                </a:cubicBezTo>
                <a:cubicBezTo>
                  <a:pt x="691790" y="131460"/>
                  <a:pt x="680625" y="157392"/>
                  <a:pt x="661896" y="175761"/>
                </a:cubicBezTo>
                <a:cubicBezTo>
                  <a:pt x="643168" y="194489"/>
                  <a:pt x="617236" y="206015"/>
                  <a:pt x="588783" y="206015"/>
                </a:cubicBezTo>
                <a:cubicBezTo>
                  <a:pt x="560690" y="206015"/>
                  <a:pt x="534758" y="194489"/>
                  <a:pt x="516029" y="175761"/>
                </a:cubicBezTo>
                <a:cubicBezTo>
                  <a:pt x="497301" y="157392"/>
                  <a:pt x="485775" y="131460"/>
                  <a:pt x="485775" y="103007"/>
                </a:cubicBezTo>
                <a:cubicBezTo>
                  <a:pt x="485775" y="74554"/>
                  <a:pt x="497301" y="48982"/>
                  <a:pt x="516029" y="30254"/>
                </a:cubicBezTo>
                <a:cubicBezTo>
                  <a:pt x="534758" y="11525"/>
                  <a:pt x="560690" y="0"/>
                  <a:pt x="588783" y="0"/>
                </a:cubicBezTo>
                <a:close/>
              </a:path>
            </a:pathLst>
          </a:custGeom>
          <a:solidFill>
            <a:schemeClr val="accent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85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22897"/>
              </p:ext>
            </p:extLst>
          </p:nvPr>
        </p:nvGraphicFramePr>
        <p:xfrm>
          <a:off x="924337" y="1679716"/>
          <a:ext cx="10459280" cy="4184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4820">
                  <a:extLst>
                    <a:ext uri="{9D8B030D-6E8A-4147-A177-3AD203B41FA5}">
                      <a16:colId xmlns:a16="http://schemas.microsoft.com/office/drawing/2014/main" val="1411933776"/>
                    </a:ext>
                  </a:extLst>
                </a:gridCol>
                <a:gridCol w="2614820">
                  <a:extLst>
                    <a:ext uri="{9D8B030D-6E8A-4147-A177-3AD203B41FA5}">
                      <a16:colId xmlns:a16="http://schemas.microsoft.com/office/drawing/2014/main" val="86337852"/>
                    </a:ext>
                  </a:extLst>
                </a:gridCol>
                <a:gridCol w="2614820">
                  <a:extLst>
                    <a:ext uri="{9D8B030D-6E8A-4147-A177-3AD203B41FA5}">
                      <a16:colId xmlns:a16="http://schemas.microsoft.com/office/drawing/2014/main" val="972608275"/>
                    </a:ext>
                  </a:extLst>
                </a:gridCol>
                <a:gridCol w="2614820">
                  <a:extLst>
                    <a:ext uri="{9D8B030D-6E8A-4147-A177-3AD203B41FA5}">
                      <a16:colId xmlns:a16="http://schemas.microsoft.com/office/drawing/2014/main" val="750548369"/>
                    </a:ext>
                  </a:extLst>
                </a:gridCol>
              </a:tblGrid>
              <a:tr h="374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NAME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DESIGNATION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+mn-ea"/>
                        </a:rPr>
                        <a:t>Mobile</a:t>
                      </a:r>
                      <a:r>
                        <a:rPr lang="en-US" sz="1400" b="1" baseline="0" dirty="0">
                          <a:effectLst/>
                          <a:latin typeface="+mn-lt"/>
                          <a:ea typeface="+mn-ea"/>
                        </a:rPr>
                        <a:t> Number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EMAIL ID.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8987310"/>
                  </a:ext>
                </a:extLst>
              </a:tr>
              <a:tr h="461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ASHUTOSH KUMAR GUPTA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RELATIONSHIP MANAGER (RM)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7977083357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 u="sng">
                          <a:effectLst/>
                          <a:hlinkClick r:id="rId2"/>
                        </a:rPr>
                        <a:t>ashutosh.g@icicibank.com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04235592"/>
                  </a:ext>
                </a:extLst>
              </a:tr>
              <a:tr h="461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TULLURI PHANI KUMAR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RELATIONSHIP MANAGER (RM)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7977083135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 u="sng">
                          <a:effectLst/>
                          <a:hlinkClick r:id="rId3"/>
                        </a:rPr>
                        <a:t>tulluri.phanikumar@icicibank.com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115186"/>
                  </a:ext>
                </a:extLst>
              </a:tr>
              <a:tr h="374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AJAY KUMAR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PRIORITY BANKER (PB)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8097546664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 u="sng">
                          <a:effectLst/>
                          <a:hlinkClick r:id="rId4"/>
                        </a:rPr>
                        <a:t>ajay.k1@icicibank.com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9355814"/>
                  </a:ext>
                </a:extLst>
              </a:tr>
              <a:tr h="4612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VENKATESH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PRIORITY BANKER (PB)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7304914191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 u="sng">
                          <a:effectLst/>
                          <a:hlinkClick r:id="rId5"/>
                        </a:rPr>
                        <a:t>venkatesh.ranasube@icicibank.com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4125222"/>
                  </a:ext>
                </a:extLst>
              </a:tr>
              <a:tr h="374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DIVAKAR B.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ASSISTANT MANAGER (AM)</a:t>
                      </a:r>
                      <a:endParaRPr lang="en-IN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8095255294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4946993"/>
                  </a:ext>
                </a:extLst>
              </a:tr>
              <a:tr h="374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SHOBHA PATIL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</a:rPr>
                        <a:t>Relationship</a:t>
                      </a:r>
                      <a:r>
                        <a:rPr lang="en-IN" sz="1400" b="1" baseline="0" dirty="0">
                          <a:effectLst/>
                        </a:rPr>
                        <a:t> officer</a:t>
                      </a:r>
                      <a:r>
                        <a:rPr lang="en-IN" sz="1400" b="1" dirty="0">
                          <a:effectLst/>
                        </a:rPr>
                        <a:t> 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8310648971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9933690"/>
                  </a:ext>
                </a:extLst>
              </a:tr>
              <a:tr h="6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THIMMARAJU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2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Relationship</a:t>
                      </a:r>
                      <a:r>
                        <a:rPr lang="en-IN" sz="1400" b="1" baseline="0" dirty="0">
                          <a:effectLst/>
                        </a:rPr>
                        <a:t> officer</a:t>
                      </a:r>
                      <a:r>
                        <a:rPr lang="en-IN" sz="1400" b="1" dirty="0">
                          <a:effectLst/>
                        </a:rPr>
                        <a:t> 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9632788751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4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0266396"/>
                  </a:ext>
                </a:extLst>
              </a:tr>
              <a:tr h="6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SHAMBHU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2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Relationship</a:t>
                      </a:r>
                      <a:r>
                        <a:rPr lang="en-IN" sz="1400" b="1" baseline="0" dirty="0">
                          <a:effectLst/>
                        </a:rPr>
                        <a:t> officer</a:t>
                      </a:r>
                      <a:r>
                        <a:rPr lang="en-IN" sz="1400" b="1" dirty="0">
                          <a:effectLst/>
                        </a:rPr>
                        <a:t> 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IN" sz="1400" b="1">
                          <a:effectLst/>
                        </a:rPr>
                        <a:t>9886387790</a:t>
                      </a:r>
                      <a:endParaRPr lang="en-IN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4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4566123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01267" y="1550504"/>
            <a:ext cx="11687444" cy="42406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7D72E2-5E0F-4CCE-9B98-BD82A55306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0"/>
            <a:ext cx="11687175" cy="75406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285">
              <a:defRPr/>
            </a:pPr>
            <a:r>
              <a:rPr lang="en-US" altLang="en-US" sz="3200" b="1" dirty="0">
                <a:solidFill>
                  <a:srgbClr val="FFFFFF"/>
                </a:solidFill>
              </a:rPr>
              <a:t>Helpdesk contact details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59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7D72E2-5E0F-4CCE-9B98-BD82A5530668}"/>
              </a:ext>
            </a:extLst>
          </p:cNvPr>
          <p:cNvSpPr/>
          <p:nvPr/>
        </p:nvSpPr>
        <p:spPr>
          <a:xfrm>
            <a:off x="384739" y="1100"/>
            <a:ext cx="11303711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Zurich BT"/>
                <a:ea typeface="+mn-ea"/>
                <a:cs typeface="+mn-cs"/>
              </a:rPr>
              <a:t>Account opening – points to note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0436F-CA28-411D-AB54-24D0D2D08425}"/>
              </a:ext>
            </a:extLst>
          </p:cNvPr>
          <p:cNvSpPr/>
          <p:nvPr/>
        </p:nvSpPr>
        <p:spPr>
          <a:xfrm>
            <a:off x="11820908" y="14747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93C5D-48E3-4085-ADB6-1AE276B7920B}"/>
              </a:ext>
            </a:extLst>
          </p:cNvPr>
          <p:cNvSpPr/>
          <p:nvPr/>
        </p:nvSpPr>
        <p:spPr>
          <a:xfrm>
            <a:off x="191067" y="14748"/>
            <a:ext cx="103187" cy="98742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Zurich B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0153" y="1264297"/>
            <a:ext cx="1114184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/>
              <a:t>As per RBI guidelines Aadhar and PAN card is mandatory for opening account. 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     For online account opening, video KYC to be completed with original PAN and Aadhar card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endParaRPr lang="en-US" dirty="0"/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/>
              <a:t>In case of E-Pan, customer can do the Physical KYC at ICICI Bank branch post online 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    account opening creation at any nearest ICICI bank branch.</a:t>
            </a:r>
          </a:p>
          <a:p>
            <a:pPr>
              <a:spcBef>
                <a:spcPts val="600"/>
              </a:spcBef>
              <a:buClr>
                <a:schemeClr val="accent1"/>
              </a:buClr>
            </a:pPr>
            <a:endParaRPr lang="en-US" dirty="0"/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/>
              <a:t>If the linked mobile number is not in use or lost, following may do either of the below action:</a:t>
            </a:r>
          </a:p>
          <a:p>
            <a:pPr marL="53657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dirty="0"/>
              <a:t>     Customer can update or link mobile number with Aadhar </a:t>
            </a:r>
          </a:p>
          <a:p>
            <a:pPr marL="53657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dirty="0"/>
              <a:t>     Customer can open salary account through branch</a:t>
            </a:r>
          </a:p>
          <a:p>
            <a:pPr marL="536575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endParaRPr lang="en-US" dirty="0"/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/>
              <a:t>If customers are not residing as per Aadhar address, either of the below option may be opted for:</a:t>
            </a:r>
          </a:p>
          <a:p>
            <a:pPr marL="900113" indent="-363538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if anyone from his/her family is residing at that address, they can collect the welcome kit </a:t>
            </a:r>
          </a:p>
          <a:p>
            <a:pPr marL="900113" indent="-363538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After the welcome kit is dispatched, they can contact to customer care number- 18601207777 or email to customer.care@icicibank.com and mention nearest branch address, pin code and IFSC code and collect debit card and </a:t>
            </a:r>
            <a:r>
              <a:rPr lang="en-US" dirty="0" err="1"/>
              <a:t>cheque</a:t>
            </a:r>
            <a:r>
              <a:rPr lang="en-US" dirty="0"/>
              <a:t> book from that branch.</a:t>
            </a:r>
          </a:p>
        </p:txBody>
      </p:sp>
    </p:spTree>
    <p:extLst>
      <p:ext uri="{BB962C8B-B14F-4D97-AF65-F5344CB8AC3E}">
        <p14:creationId xmlns:p14="http://schemas.microsoft.com/office/powerpoint/2010/main" val="105579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23656" y="2772228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/>
              <a:t>Thank you</a:t>
            </a:r>
            <a:endParaRPr lang="en-IN" sz="4800" b="1" i="1" dirty="0"/>
          </a:p>
        </p:txBody>
      </p:sp>
    </p:spTree>
    <p:extLst>
      <p:ext uri="{BB962C8B-B14F-4D97-AF65-F5344CB8AC3E}">
        <p14:creationId xmlns:p14="http://schemas.microsoft.com/office/powerpoint/2010/main" val="1620991026"/>
      </p:ext>
    </p:extLst>
  </p:cSld>
  <p:clrMapOvr>
    <a:masterClrMapping/>
  </p:clrMapOvr>
</p:sld>
</file>

<file path=ppt/theme/theme1.xml><?xml version="1.0" encoding="utf-8"?>
<a:theme xmlns:a="http://schemas.openxmlformats.org/drawingml/2006/main" name="9_Text Slide">
  <a:themeElements>
    <a:clrScheme name="Offici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7817"/>
      </a:accent1>
      <a:accent2>
        <a:srgbClr val="97291E"/>
      </a:accent2>
      <a:accent3>
        <a:srgbClr val="053C6D"/>
      </a:accent3>
      <a:accent4>
        <a:srgbClr val="D1CFBB"/>
      </a:accent4>
      <a:accent5>
        <a:srgbClr val="FDB92A"/>
      </a:accent5>
      <a:accent6>
        <a:srgbClr val="F4858E"/>
      </a:accent6>
      <a:hlink>
        <a:srgbClr val="00C0F3"/>
      </a:hlink>
      <a:folHlink>
        <a:srgbClr val="917BB9"/>
      </a:folHlink>
    </a:clrScheme>
    <a:fontScheme name="ICICI">
      <a:majorFont>
        <a:latin typeface="Zurich BT"/>
        <a:ea typeface=""/>
        <a:cs typeface=""/>
      </a:majorFont>
      <a:minorFont>
        <a:latin typeface="Zurich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ICI Bank Presentation Template.pptx" id="{C5564F5E-AFD2-46B3-872C-E7BE6A4A943C}" vid="{829A44CF-3F82-412F-9B9F-B817E845F823}"/>
    </a:ext>
  </a:extLst>
</a:theme>
</file>

<file path=ppt/theme/theme2.xml><?xml version="1.0" encoding="utf-8"?>
<a:theme xmlns:a="http://schemas.openxmlformats.org/drawingml/2006/main" name="11_Text Slide">
  <a:themeElements>
    <a:clrScheme name="Offici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7817"/>
      </a:accent1>
      <a:accent2>
        <a:srgbClr val="97291E"/>
      </a:accent2>
      <a:accent3>
        <a:srgbClr val="053C6D"/>
      </a:accent3>
      <a:accent4>
        <a:srgbClr val="D1CFBB"/>
      </a:accent4>
      <a:accent5>
        <a:srgbClr val="FDB92A"/>
      </a:accent5>
      <a:accent6>
        <a:srgbClr val="F4858E"/>
      </a:accent6>
      <a:hlink>
        <a:srgbClr val="00C0F3"/>
      </a:hlink>
      <a:folHlink>
        <a:srgbClr val="917BB9"/>
      </a:folHlink>
    </a:clrScheme>
    <a:fontScheme name="ICICI">
      <a:majorFont>
        <a:latin typeface="Zurich BT"/>
        <a:ea typeface=""/>
        <a:cs typeface=""/>
      </a:majorFont>
      <a:minorFont>
        <a:latin typeface="Zurich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ICI Bank Presentation Template.pptx" id="{C5564F5E-AFD2-46B3-872C-E7BE6A4A943C}" vid="{829A44CF-3F82-412F-9B9F-B817E845F823}"/>
    </a:ext>
  </a:extLst>
</a:theme>
</file>

<file path=ppt/theme/theme3.xml><?xml version="1.0" encoding="utf-8"?>
<a:theme xmlns:a="http://schemas.openxmlformats.org/drawingml/2006/main" name="2_Text Slide">
  <a:themeElements>
    <a:clrScheme name="Offici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7817"/>
      </a:accent1>
      <a:accent2>
        <a:srgbClr val="97291E"/>
      </a:accent2>
      <a:accent3>
        <a:srgbClr val="053C6D"/>
      </a:accent3>
      <a:accent4>
        <a:srgbClr val="D1CFBB"/>
      </a:accent4>
      <a:accent5>
        <a:srgbClr val="FDB92A"/>
      </a:accent5>
      <a:accent6>
        <a:srgbClr val="F4858E"/>
      </a:accent6>
      <a:hlink>
        <a:srgbClr val="00C0F3"/>
      </a:hlink>
      <a:folHlink>
        <a:srgbClr val="917BB9"/>
      </a:folHlink>
    </a:clrScheme>
    <a:fontScheme name="ICICI">
      <a:majorFont>
        <a:latin typeface="Zurich BT"/>
        <a:ea typeface=""/>
        <a:cs typeface=""/>
      </a:majorFont>
      <a:minorFont>
        <a:latin typeface="Zurich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ICI Bank Presentation Template.pptx" id="{C5564F5E-AFD2-46B3-872C-E7BE6A4A943C}" vid="{829A44CF-3F82-412F-9B9F-B817E845F823}"/>
    </a:ext>
  </a:extLst>
</a:theme>
</file>

<file path=ppt/theme/theme4.xml><?xml version="1.0" encoding="utf-8"?>
<a:theme xmlns:a="http://schemas.openxmlformats.org/drawingml/2006/main" name="3_Text Slide">
  <a:themeElements>
    <a:clrScheme name="Offici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7817"/>
      </a:accent1>
      <a:accent2>
        <a:srgbClr val="97291E"/>
      </a:accent2>
      <a:accent3>
        <a:srgbClr val="053C6D"/>
      </a:accent3>
      <a:accent4>
        <a:srgbClr val="D1CFBB"/>
      </a:accent4>
      <a:accent5>
        <a:srgbClr val="FDB92A"/>
      </a:accent5>
      <a:accent6>
        <a:srgbClr val="F4858E"/>
      </a:accent6>
      <a:hlink>
        <a:srgbClr val="00C0F3"/>
      </a:hlink>
      <a:folHlink>
        <a:srgbClr val="917BB9"/>
      </a:folHlink>
    </a:clrScheme>
    <a:fontScheme name="ICICI">
      <a:majorFont>
        <a:latin typeface="Zurich BT"/>
        <a:ea typeface=""/>
        <a:cs typeface=""/>
      </a:majorFont>
      <a:minorFont>
        <a:latin typeface="Zurich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ICI Bank Presentation Template.pptx" id="{C5564F5E-AFD2-46B3-872C-E7BE6A4A943C}" vid="{829A44CF-3F82-412F-9B9F-B817E845F823}"/>
    </a:ext>
  </a:extLst>
</a:theme>
</file>

<file path=ppt/theme/theme5.xml><?xml version="1.0" encoding="utf-8"?>
<a:theme xmlns:a="http://schemas.openxmlformats.org/drawingml/2006/main" name="21_Text Slide">
  <a:themeElements>
    <a:clrScheme name="Offici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77817"/>
      </a:accent1>
      <a:accent2>
        <a:srgbClr val="97291E"/>
      </a:accent2>
      <a:accent3>
        <a:srgbClr val="053C6D"/>
      </a:accent3>
      <a:accent4>
        <a:srgbClr val="D1CFBB"/>
      </a:accent4>
      <a:accent5>
        <a:srgbClr val="FDB92A"/>
      </a:accent5>
      <a:accent6>
        <a:srgbClr val="F4858E"/>
      </a:accent6>
      <a:hlink>
        <a:srgbClr val="00C0F3"/>
      </a:hlink>
      <a:folHlink>
        <a:srgbClr val="917BB9"/>
      </a:folHlink>
    </a:clrScheme>
    <a:fontScheme name="ICICI">
      <a:majorFont>
        <a:latin typeface="Zurich BT"/>
        <a:ea typeface=""/>
        <a:cs typeface=""/>
      </a:majorFont>
      <a:minorFont>
        <a:latin typeface="Zurich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459</Words>
  <Application>Microsoft Office PowerPoint</Application>
  <PresentationFormat>Widescreen</PresentationFormat>
  <Paragraphs>95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9_Text Slide</vt:lpstr>
      <vt:lpstr>11_Text Slide</vt:lpstr>
      <vt:lpstr>2_Text Slide</vt:lpstr>
      <vt:lpstr>3_Text Slide</vt:lpstr>
      <vt:lpstr>21_Text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Handa     //IBANK/BKC</dc:creator>
  <cp:lastModifiedBy>TRIPTI PRADHAN</cp:lastModifiedBy>
  <cp:revision>26</cp:revision>
  <dcterms:created xsi:type="dcterms:W3CDTF">2021-10-28T10:47:32Z</dcterms:created>
  <dcterms:modified xsi:type="dcterms:W3CDTF">2021-12-24T14:48:20Z</dcterms:modified>
</cp:coreProperties>
</file>