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9" r:id="rId4"/>
    <p:sldId id="268" r:id="rId5"/>
    <p:sldId id="261" r:id="rId6"/>
    <p:sldId id="262" r:id="rId7"/>
    <p:sldId id="277" r:id="rId8"/>
    <p:sldId id="272" r:id="rId9"/>
    <p:sldId id="265" r:id="rId10"/>
    <p:sldId id="278" r:id="rId11"/>
    <p:sldId id="273" r:id="rId12"/>
    <p:sldId id="270" r:id="rId13"/>
    <p:sldId id="271" r:id="rId14"/>
    <p:sldId id="266" r:id="rId15"/>
    <p:sldId id="274" r:id="rId16"/>
    <p:sldId id="267"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6" d="100"/>
          <a:sy n="96" d="100"/>
        </p:scale>
        <p:origin x="-106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B47A02A-AB63-4344-B2F7-C9665DD2DDE2}" type="datetimeFigureOut">
              <a:rPr lang="en-IN" smtClean="0"/>
              <a:t>24-12-2020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50EFD3-ACB2-420D-A011-D1BD2200961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47A02A-AB63-4344-B2F7-C9665DD2DDE2}"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47A02A-AB63-4344-B2F7-C9665DD2DDE2}" type="datetimeFigureOut">
              <a:rPr lang="en-IN" smtClean="0"/>
              <a:t>24-12-2020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50EFD3-ACB2-420D-A011-D1BD2200961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47A02A-AB63-4344-B2F7-C9665DD2DDE2}"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47A02A-AB63-4344-B2F7-C9665DD2DDE2}" type="datetimeFigureOut">
              <a:rPr lang="en-IN" smtClean="0"/>
              <a:t>24-12-2020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47A02A-AB63-4344-B2F7-C9665DD2DDE2}" type="datetimeFigureOut">
              <a:rPr lang="en-IN" smtClean="0"/>
              <a:t>24-12-2020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7A02A-AB63-4344-B2F7-C9665DD2DDE2}" type="datetimeFigureOut">
              <a:rPr lang="en-IN" smtClean="0"/>
              <a:t>24-12-2020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47A02A-AB63-4344-B2F7-C9665DD2DDE2}"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50EFD3-ACB2-420D-A011-D1BD2200961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47A02A-AB63-4344-B2F7-C9665DD2DDE2}" type="datetimeFigureOut">
              <a:rPr lang="en-IN" smtClean="0"/>
              <a:t>24-12-2020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450EFD3-ACB2-420D-A011-D1BD22009611}"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B47A02A-AB63-4344-B2F7-C9665DD2DDE2}" type="datetimeFigureOut">
              <a:rPr lang="en-IN" smtClean="0"/>
              <a:t>24-12-2020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50EFD3-ACB2-420D-A011-D1BD22009611}"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COMPUTER NETWORKS-WEB SOCKETS</a:t>
            </a:r>
            <a:endParaRPr lang="en-IN" dirty="0"/>
          </a:p>
        </p:txBody>
      </p:sp>
      <p:sp>
        <p:nvSpPr>
          <p:cNvPr id="3" name="Subtitle 2"/>
          <p:cNvSpPr>
            <a:spLocks noGrp="1"/>
          </p:cNvSpPr>
          <p:nvPr>
            <p:ph type="subTitle" idx="1"/>
          </p:nvPr>
        </p:nvSpPr>
        <p:spPr>
          <a:xfrm>
            <a:off x="611560" y="3717032"/>
            <a:ext cx="7854696" cy="1368152"/>
          </a:xfrm>
        </p:spPr>
        <p:txBody>
          <a:bodyPr>
            <a:noAutofit/>
          </a:bodyPr>
          <a:lstStyle/>
          <a:p>
            <a:r>
              <a:rPr lang="en-IN" sz="2400" dirty="0" err="1" smtClean="0"/>
              <a:t>Abhishek</a:t>
            </a:r>
            <a:r>
              <a:rPr lang="en-IN" sz="2400" dirty="0" smtClean="0"/>
              <a:t> J M – 4JN18IS001</a:t>
            </a:r>
          </a:p>
          <a:p>
            <a:pPr algn="ctr"/>
            <a:r>
              <a:rPr lang="en-IN" sz="2400" dirty="0" smtClean="0"/>
              <a:t>					ISE A Section </a:t>
            </a:r>
            <a:r>
              <a:rPr lang="en-IN" sz="2400" dirty="0" err="1" smtClean="0"/>
              <a:t>Jnnce</a:t>
            </a:r>
            <a:endParaRPr lang="en-IN" sz="2400" dirty="0" smtClean="0"/>
          </a:p>
          <a:p>
            <a:r>
              <a:rPr lang="en-IN" sz="2400" dirty="0" smtClean="0"/>
              <a:t>karunadu4@gmail.com</a:t>
            </a:r>
            <a:br>
              <a:rPr lang="en-IN" sz="2400" dirty="0" smtClean="0"/>
            </a:br>
            <a:endParaRPr lang="en-IN" sz="2400" dirty="0"/>
          </a:p>
        </p:txBody>
      </p:sp>
    </p:spTree>
    <p:extLst>
      <p:ext uri="{BB962C8B-B14F-4D97-AF65-F5344CB8AC3E}">
        <p14:creationId xmlns:p14="http://schemas.microsoft.com/office/powerpoint/2010/main" val="162465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854968"/>
          </a:xfrm>
        </p:spPr>
        <p:txBody>
          <a:bodyPr/>
          <a:lstStyle/>
          <a:p>
            <a:pPr algn="ctr"/>
            <a:r>
              <a:rPr lang="en-IN" b="1" u="sng" dirty="0" smtClean="0"/>
              <a:t>IMPLEMENTATION</a:t>
            </a:r>
            <a:endParaRPr lang="en-IN" b="1" u="sng" dirty="0"/>
          </a:p>
        </p:txBody>
      </p:sp>
      <p:sp>
        <p:nvSpPr>
          <p:cNvPr id="3" name="Content Placeholder 2"/>
          <p:cNvSpPr>
            <a:spLocks noGrp="1"/>
          </p:cNvSpPr>
          <p:nvPr>
            <p:ph idx="1"/>
          </p:nvPr>
        </p:nvSpPr>
        <p:spPr>
          <a:xfrm>
            <a:off x="457200" y="1484784"/>
            <a:ext cx="8229600" cy="4839816"/>
          </a:xfrm>
        </p:spPr>
        <p:txBody>
          <a:bodyPr>
            <a:noAutofit/>
          </a:bodyPr>
          <a:lstStyle/>
          <a:p>
            <a:pPr marL="285750" indent="-285750">
              <a:buFont typeface="Arial" pitchFamily="34" charset="0"/>
              <a:buChar char="•"/>
            </a:pPr>
            <a:r>
              <a:rPr lang="en-IN" sz="3600" dirty="0"/>
              <a:t>Gaming Applications.</a:t>
            </a:r>
          </a:p>
          <a:p>
            <a:pPr marL="285750" indent="-285750">
              <a:buFont typeface="Arial" pitchFamily="34" charset="0"/>
              <a:buChar char="•"/>
            </a:pPr>
            <a:r>
              <a:rPr lang="en-IN" sz="3600" dirty="0"/>
              <a:t>Chat Applications.</a:t>
            </a:r>
          </a:p>
          <a:p>
            <a:pPr marL="285750" indent="-285750">
              <a:buFont typeface="Arial" pitchFamily="34" charset="0"/>
              <a:buChar char="•"/>
            </a:pPr>
            <a:r>
              <a:rPr lang="en-IN" sz="3600" dirty="0"/>
              <a:t>Live Feed.</a:t>
            </a:r>
          </a:p>
          <a:p>
            <a:pPr marL="285750" indent="-285750">
              <a:buFont typeface="Arial" pitchFamily="34" charset="0"/>
              <a:buChar char="•"/>
            </a:pPr>
            <a:r>
              <a:rPr lang="en-IN" sz="3600" dirty="0"/>
              <a:t>Showing Client progress/logging</a:t>
            </a:r>
            <a:br>
              <a:rPr lang="en-IN" sz="3600" dirty="0"/>
            </a:br>
            <a:r>
              <a:rPr lang="en-IN" sz="3600" dirty="0"/>
              <a:t>[Upload]</a:t>
            </a:r>
          </a:p>
          <a:p>
            <a:pPr marL="285750" indent="-285750">
              <a:buFont typeface="Arial" pitchFamily="34" charset="0"/>
              <a:buChar char="•"/>
            </a:pPr>
            <a:r>
              <a:rPr lang="en-IN" sz="3600" dirty="0"/>
              <a:t>Real Time Applications.</a:t>
            </a:r>
            <a:br>
              <a:rPr lang="en-IN" sz="3600" dirty="0"/>
            </a:br>
            <a:r>
              <a:rPr lang="en-IN" sz="3600" dirty="0"/>
              <a:t>If Real time updates are not needed, then Web Sockets are no of use</a:t>
            </a:r>
            <a:r>
              <a:rPr lang="en-IN" sz="3600" dirty="0" smtClean="0"/>
              <a:t>.</a:t>
            </a:r>
            <a:endParaRPr lang="en-IN" sz="3600" dirty="0"/>
          </a:p>
        </p:txBody>
      </p:sp>
    </p:spTree>
    <p:extLst>
      <p:ext uri="{BB962C8B-B14F-4D97-AF65-F5344CB8AC3E}">
        <p14:creationId xmlns:p14="http://schemas.microsoft.com/office/powerpoint/2010/main" val="155346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pPr algn="ctr"/>
            <a:r>
              <a:rPr lang="en-IN" b="1" u="sng" dirty="0" smtClean="0"/>
              <a:t>Protocol Handshake</a:t>
            </a:r>
            <a:endParaRPr lang="en-IN" b="1" u="sng" dirty="0"/>
          </a:p>
        </p:txBody>
      </p:sp>
      <p:sp>
        <p:nvSpPr>
          <p:cNvPr id="3" name="Text Placeholder 2"/>
          <p:cNvSpPr>
            <a:spLocks noGrp="1"/>
          </p:cNvSpPr>
          <p:nvPr>
            <p:ph type="body" idx="1"/>
          </p:nvPr>
        </p:nvSpPr>
        <p:spPr>
          <a:xfrm>
            <a:off x="457200" y="1556792"/>
            <a:ext cx="8363272" cy="659352"/>
          </a:xfrm>
        </p:spPr>
        <p:txBody>
          <a:bodyPr/>
          <a:lstStyle/>
          <a:p>
            <a:pPr algn="just"/>
            <a:r>
              <a:rPr lang="en-US" sz="1600" dirty="0"/>
              <a:t>To establish a </a:t>
            </a:r>
            <a:r>
              <a:rPr lang="en-US" sz="1600" dirty="0" err="1"/>
              <a:t>WebSocket</a:t>
            </a:r>
            <a:r>
              <a:rPr lang="en-US" sz="1600" dirty="0"/>
              <a:t> connection, the client sends a </a:t>
            </a:r>
            <a:r>
              <a:rPr lang="en-US" sz="1600" dirty="0" err="1"/>
              <a:t>WebSocket</a:t>
            </a:r>
            <a:r>
              <a:rPr lang="en-US" sz="1600" dirty="0"/>
              <a:t> handshake request, for which the server returns a </a:t>
            </a:r>
            <a:r>
              <a:rPr lang="en-US" sz="1600" dirty="0" err="1"/>
              <a:t>WebSocket</a:t>
            </a:r>
            <a:r>
              <a:rPr lang="en-US" sz="1600" dirty="0"/>
              <a:t> handshake response, as shown in the example </a:t>
            </a:r>
            <a:r>
              <a:rPr lang="en-US" sz="1600" dirty="0" smtClean="0"/>
              <a:t>below:</a:t>
            </a:r>
            <a:endParaRPr lang="en-IN" sz="1600" dirty="0"/>
          </a:p>
        </p:txBody>
      </p:sp>
      <p:sp>
        <p:nvSpPr>
          <p:cNvPr id="5" name="Content Placeholder 4"/>
          <p:cNvSpPr>
            <a:spLocks noGrp="1"/>
          </p:cNvSpPr>
          <p:nvPr>
            <p:ph sz="quarter" idx="2"/>
          </p:nvPr>
        </p:nvSpPr>
        <p:spPr>
          <a:xfrm>
            <a:off x="467544" y="2420888"/>
            <a:ext cx="4040188" cy="3845720"/>
          </a:xfrm>
        </p:spPr>
        <p:txBody>
          <a:bodyPr>
            <a:normAutofit lnSpcReduction="10000"/>
          </a:bodyPr>
          <a:lstStyle/>
          <a:p>
            <a:r>
              <a:rPr lang="en-IN" b="1" dirty="0"/>
              <a:t>Client </a:t>
            </a:r>
            <a:r>
              <a:rPr lang="en-IN" b="1" dirty="0" smtClean="0"/>
              <a:t>request:</a:t>
            </a:r>
            <a:endParaRPr lang="en-IN" b="1" dirty="0"/>
          </a:p>
          <a:p>
            <a:r>
              <a:rPr lang="en-IN" dirty="0"/>
              <a:t>GET </a:t>
            </a:r>
            <a:r>
              <a:rPr lang="en-IN" b="1" dirty="0"/>
              <a:t>/chat</a:t>
            </a:r>
            <a:r>
              <a:rPr lang="en-IN" dirty="0"/>
              <a:t> </a:t>
            </a:r>
            <a:r>
              <a:rPr lang="en-IN" b="1" dirty="0"/>
              <a:t>HTTP</a:t>
            </a:r>
            <a:r>
              <a:rPr lang="en-IN" dirty="0"/>
              <a:t>/1.1 </a:t>
            </a:r>
            <a:br>
              <a:rPr lang="en-IN" dirty="0"/>
            </a:br>
            <a:r>
              <a:rPr lang="en-IN" dirty="0" smtClean="0"/>
              <a:t>Host</a:t>
            </a:r>
            <a:r>
              <a:rPr lang="en-IN" dirty="0"/>
              <a:t>: server.example.com Upgrade: </a:t>
            </a:r>
            <a:r>
              <a:rPr lang="en-IN" dirty="0" err="1"/>
              <a:t>websocket</a:t>
            </a:r>
            <a:r>
              <a:rPr lang="en-IN" dirty="0"/>
              <a:t> Connection: Upgrade </a:t>
            </a:r>
            <a:r>
              <a:rPr lang="en-IN" dirty="0" smtClean="0"/>
              <a:t/>
            </a:r>
            <a:br>
              <a:rPr lang="en-IN" dirty="0" smtClean="0"/>
            </a:br>
            <a:r>
              <a:rPr lang="en-IN" dirty="0" smtClean="0"/>
              <a:t>Sec-</a:t>
            </a:r>
            <a:r>
              <a:rPr lang="en-IN" dirty="0" err="1" smtClean="0"/>
              <a:t>WebSocket</a:t>
            </a:r>
            <a:r>
              <a:rPr lang="en-IN" dirty="0" smtClean="0"/>
              <a:t>-Key</a:t>
            </a:r>
            <a:r>
              <a:rPr lang="en-IN" dirty="0"/>
              <a:t>: x3JJHMbDL1EzLkh9GBhXDw== </a:t>
            </a:r>
            <a:r>
              <a:rPr lang="en-IN" dirty="0" smtClean="0"/>
              <a:t/>
            </a:r>
            <a:br>
              <a:rPr lang="en-IN" dirty="0" smtClean="0"/>
            </a:br>
            <a:r>
              <a:rPr lang="en-IN" dirty="0" smtClean="0"/>
              <a:t>Sec-</a:t>
            </a:r>
            <a:r>
              <a:rPr lang="en-IN" dirty="0" err="1" smtClean="0"/>
              <a:t>WebSocket</a:t>
            </a:r>
            <a:r>
              <a:rPr lang="en-IN" dirty="0" smtClean="0"/>
              <a:t>-Protocol</a:t>
            </a:r>
            <a:r>
              <a:rPr lang="en-IN" dirty="0"/>
              <a:t>: chat, </a:t>
            </a:r>
            <a:r>
              <a:rPr lang="en-IN" dirty="0" err="1"/>
              <a:t>superchat</a:t>
            </a:r>
            <a:r>
              <a:rPr lang="en-IN" dirty="0"/>
              <a:t> </a:t>
            </a:r>
            <a:r>
              <a:rPr lang="en-IN" dirty="0" smtClean="0"/>
              <a:t/>
            </a:r>
            <a:br>
              <a:rPr lang="en-IN" dirty="0" smtClean="0"/>
            </a:br>
            <a:r>
              <a:rPr lang="en-IN" dirty="0" smtClean="0"/>
              <a:t>Sec-</a:t>
            </a:r>
            <a:r>
              <a:rPr lang="en-IN" dirty="0" err="1" smtClean="0"/>
              <a:t>WebSocket</a:t>
            </a:r>
            <a:r>
              <a:rPr lang="en-IN" dirty="0" smtClean="0"/>
              <a:t>-Version</a:t>
            </a:r>
            <a:r>
              <a:rPr lang="en-IN" dirty="0"/>
              <a:t>: 13 Origin: http://example.com</a:t>
            </a:r>
          </a:p>
          <a:p>
            <a:endParaRPr lang="en-IN" dirty="0"/>
          </a:p>
        </p:txBody>
      </p:sp>
      <p:sp>
        <p:nvSpPr>
          <p:cNvPr id="6" name="Content Placeholder 5"/>
          <p:cNvSpPr>
            <a:spLocks noGrp="1"/>
          </p:cNvSpPr>
          <p:nvPr>
            <p:ph sz="quarter" idx="4"/>
          </p:nvPr>
        </p:nvSpPr>
        <p:spPr>
          <a:xfrm>
            <a:off x="4645025" y="2420888"/>
            <a:ext cx="4041775" cy="3939432"/>
          </a:xfrm>
        </p:spPr>
        <p:txBody>
          <a:bodyPr/>
          <a:lstStyle/>
          <a:p>
            <a:r>
              <a:rPr lang="en-IN" dirty="0"/>
              <a:t>Server response:</a:t>
            </a:r>
          </a:p>
          <a:p>
            <a:r>
              <a:rPr lang="en-IN" b="1" dirty="0"/>
              <a:t>HTTP</a:t>
            </a:r>
            <a:r>
              <a:rPr lang="en-IN" dirty="0"/>
              <a:t>/1.1 101 </a:t>
            </a:r>
            <a:r>
              <a:rPr lang="en-IN" b="1" dirty="0"/>
              <a:t>Switching Protocols</a:t>
            </a:r>
            <a:r>
              <a:rPr lang="en-IN" dirty="0"/>
              <a:t> </a:t>
            </a:r>
            <a:r>
              <a:rPr lang="en-IN" dirty="0" smtClean="0"/>
              <a:t/>
            </a:r>
            <a:br>
              <a:rPr lang="en-IN" dirty="0" smtClean="0"/>
            </a:br>
            <a:r>
              <a:rPr lang="en-IN" dirty="0" smtClean="0"/>
              <a:t>Upgrade</a:t>
            </a:r>
            <a:r>
              <a:rPr lang="en-IN" dirty="0"/>
              <a:t>: </a:t>
            </a:r>
            <a:r>
              <a:rPr lang="en-IN" dirty="0" err="1"/>
              <a:t>websocket</a:t>
            </a:r>
            <a:r>
              <a:rPr lang="en-IN" dirty="0"/>
              <a:t> Connection: </a:t>
            </a:r>
            <a:r>
              <a:rPr lang="en-IN" dirty="0" smtClean="0"/>
              <a:t>Upgrade</a:t>
            </a:r>
            <a:br>
              <a:rPr lang="en-IN" dirty="0" smtClean="0"/>
            </a:br>
            <a:r>
              <a:rPr lang="en-IN" dirty="0" smtClean="0"/>
              <a:t>Sec-</a:t>
            </a:r>
            <a:r>
              <a:rPr lang="en-IN" dirty="0" err="1" smtClean="0"/>
              <a:t>WebSocket</a:t>
            </a:r>
            <a:r>
              <a:rPr lang="en-IN" dirty="0" smtClean="0"/>
              <a:t>-Accept</a:t>
            </a:r>
            <a:r>
              <a:rPr lang="en-IN" dirty="0"/>
              <a:t>: HSmrc0sMlYUkAGmm5OPpG2HaGWk= </a:t>
            </a:r>
            <a:r>
              <a:rPr lang="en-IN" dirty="0" smtClean="0"/>
              <a:t/>
            </a:r>
            <a:br>
              <a:rPr lang="en-IN" dirty="0" smtClean="0"/>
            </a:br>
            <a:r>
              <a:rPr lang="en-IN" dirty="0" smtClean="0"/>
              <a:t>Sec-</a:t>
            </a:r>
            <a:r>
              <a:rPr lang="en-IN" dirty="0" err="1" smtClean="0"/>
              <a:t>WebSocket</a:t>
            </a:r>
            <a:r>
              <a:rPr lang="en-IN" dirty="0" smtClean="0"/>
              <a:t>-Protocol</a:t>
            </a:r>
            <a:r>
              <a:rPr lang="en-IN" dirty="0"/>
              <a:t>: chat</a:t>
            </a:r>
          </a:p>
          <a:p>
            <a:pPr marL="0" indent="0">
              <a:buNone/>
            </a:pPr>
            <a:endParaRPr lang="en-IN" dirty="0"/>
          </a:p>
        </p:txBody>
      </p:sp>
    </p:spTree>
    <p:extLst>
      <p:ext uri="{BB962C8B-B14F-4D97-AF65-F5344CB8AC3E}">
        <p14:creationId xmlns:p14="http://schemas.microsoft.com/office/powerpoint/2010/main" val="228959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782960"/>
          </a:xfrm>
        </p:spPr>
        <p:txBody>
          <a:bodyPr>
            <a:normAutofit fontScale="90000"/>
          </a:bodyPr>
          <a:lstStyle/>
          <a:p>
            <a:pPr algn="ctr"/>
            <a:r>
              <a:rPr lang="en-IN" b="1" u="sng" dirty="0" smtClean="0"/>
              <a:t>Security Considerations</a:t>
            </a:r>
            <a:endParaRPr lang="en-IN" b="1" u="sng" dirty="0"/>
          </a:p>
        </p:txBody>
      </p:sp>
      <p:sp>
        <p:nvSpPr>
          <p:cNvPr id="3" name="Content Placeholder 2"/>
          <p:cNvSpPr>
            <a:spLocks noGrp="1"/>
          </p:cNvSpPr>
          <p:nvPr>
            <p:ph idx="1"/>
          </p:nvPr>
        </p:nvSpPr>
        <p:spPr>
          <a:xfrm>
            <a:off x="457200" y="1412776"/>
            <a:ext cx="8229600" cy="4911824"/>
          </a:xfrm>
        </p:spPr>
        <p:txBody>
          <a:bodyPr>
            <a:normAutofit lnSpcReduction="10000"/>
          </a:bodyPr>
          <a:lstStyle/>
          <a:p>
            <a:r>
              <a:rPr lang="en-US" dirty="0"/>
              <a:t>Unlike regular cross-domain HTTP requests, </a:t>
            </a:r>
            <a:r>
              <a:rPr lang="en-US" dirty="0" smtClean="0"/>
              <a:t>Web Socket </a:t>
            </a:r>
            <a:r>
              <a:rPr lang="en-US" dirty="0"/>
              <a:t>requests are not restricted by the Same-origin policy. Therefore </a:t>
            </a:r>
            <a:r>
              <a:rPr lang="en-US" dirty="0" smtClean="0"/>
              <a:t>Web Socket </a:t>
            </a:r>
            <a:r>
              <a:rPr lang="en-US" dirty="0"/>
              <a:t>servers must validate the "Origin" header against the expected origins during connection </a:t>
            </a:r>
            <a:r>
              <a:rPr lang="en-US" dirty="0" smtClean="0"/>
              <a:t>establishment.</a:t>
            </a:r>
          </a:p>
          <a:p>
            <a:r>
              <a:rPr lang="en-US" dirty="0"/>
              <a:t>T</a:t>
            </a:r>
            <a:r>
              <a:rPr lang="en-US" dirty="0" smtClean="0"/>
              <a:t>o </a:t>
            </a:r>
            <a:r>
              <a:rPr lang="en-US" dirty="0"/>
              <a:t>avoid Cross-Site </a:t>
            </a:r>
            <a:r>
              <a:rPr lang="en-US" dirty="0" smtClean="0"/>
              <a:t>Web Socket </a:t>
            </a:r>
            <a:r>
              <a:rPr lang="en-US" dirty="0"/>
              <a:t>Hijacking attacks (similar to Cross-site request forgery), which might be possible when the connection is authenticated with Cookies or HTTP authentication. It is better to use tokens or similar protection mechanisms to authenticate the </a:t>
            </a:r>
            <a:r>
              <a:rPr lang="en-US" dirty="0" smtClean="0"/>
              <a:t>Web Socket </a:t>
            </a:r>
            <a:r>
              <a:rPr lang="en-US" dirty="0"/>
              <a:t>connection when sensitive (private) data is being transferred over the </a:t>
            </a:r>
            <a:r>
              <a:rPr lang="en-US" dirty="0" smtClean="0"/>
              <a:t>Web Socket.</a:t>
            </a:r>
            <a:endParaRPr lang="en-IN" dirty="0"/>
          </a:p>
        </p:txBody>
      </p:sp>
    </p:spTree>
    <p:extLst>
      <p:ext uri="{BB962C8B-B14F-4D97-AF65-F5344CB8AC3E}">
        <p14:creationId xmlns:p14="http://schemas.microsoft.com/office/powerpoint/2010/main" val="68824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0848"/>
            <a:ext cx="8229600" cy="576064"/>
          </a:xfrm>
        </p:spPr>
        <p:txBody>
          <a:bodyPr>
            <a:normAutofit fontScale="90000"/>
          </a:bodyPr>
          <a:lstStyle/>
          <a:p>
            <a:pPr algn="ctr"/>
            <a:r>
              <a:rPr lang="en-IN" b="1" u="sng" dirty="0" smtClean="0"/>
              <a:t>  </a:t>
            </a:r>
            <a:br>
              <a:rPr lang="en-IN" b="1" u="sng" dirty="0" smtClean="0"/>
            </a:br>
            <a:r>
              <a:rPr lang="en-IN" b="1" u="sng" dirty="0"/>
              <a:t/>
            </a:r>
            <a:br>
              <a:rPr lang="en-IN" b="1" u="sng" dirty="0"/>
            </a:br>
            <a:r>
              <a:rPr lang="en-IN" b="1" u="sng" dirty="0" smtClean="0"/>
              <a:t/>
            </a:r>
            <a:br>
              <a:rPr lang="en-IN" b="1" u="sng" dirty="0" smtClean="0"/>
            </a:br>
            <a:r>
              <a:rPr lang="en-IN" b="1" u="sng" dirty="0"/>
              <a:t/>
            </a:r>
            <a:br>
              <a:rPr lang="en-IN" b="1" u="sng" dirty="0"/>
            </a:br>
            <a:r>
              <a:rPr lang="en-IN" b="1" u="sng" dirty="0" smtClean="0"/>
              <a:t/>
            </a:r>
            <a:br>
              <a:rPr lang="en-IN" b="1" u="sng" dirty="0" smtClean="0"/>
            </a:br>
            <a:r>
              <a:rPr lang="en-IN" b="1" u="sng" dirty="0" smtClean="0"/>
              <a:t/>
            </a:r>
            <a:br>
              <a:rPr lang="en-IN" b="1" u="sng" dirty="0" smtClean="0"/>
            </a:br>
            <a:r>
              <a:rPr lang="en-IN" b="1" u="sng" dirty="0" smtClean="0"/>
              <a:t/>
            </a:r>
            <a:br>
              <a:rPr lang="en-IN" b="1" u="sng" dirty="0" smtClean="0"/>
            </a:br>
            <a:r>
              <a:rPr lang="en-IN" b="1" u="sng" dirty="0"/>
              <a:t>Proxy </a:t>
            </a:r>
            <a:r>
              <a:rPr lang="en-IN" b="1" u="sng" dirty="0" smtClean="0"/>
              <a:t>Traversal</a:t>
            </a:r>
            <a:r>
              <a:rPr lang="en-IN" b="1" u="sng" dirty="0"/>
              <a:t/>
            </a:r>
            <a:br>
              <a:rPr lang="en-IN" b="1" u="sng" dirty="0"/>
            </a:br>
            <a:r>
              <a:rPr lang="en-IN" b="1" u="sng" dirty="0"/>
              <a:t/>
            </a:r>
            <a:br>
              <a:rPr lang="en-IN" b="1" u="sng" dirty="0"/>
            </a:br>
            <a:endParaRPr lang="en-IN" b="1" u="sng" dirty="0"/>
          </a:p>
        </p:txBody>
      </p:sp>
      <p:sp>
        <p:nvSpPr>
          <p:cNvPr id="3" name="Content Placeholder 2"/>
          <p:cNvSpPr>
            <a:spLocks noGrp="1"/>
          </p:cNvSpPr>
          <p:nvPr>
            <p:ph idx="1"/>
          </p:nvPr>
        </p:nvSpPr>
        <p:spPr>
          <a:xfrm>
            <a:off x="457200" y="1340768"/>
            <a:ext cx="8229600" cy="4983832"/>
          </a:xfrm>
        </p:spPr>
        <p:txBody>
          <a:bodyPr/>
          <a:lstStyle/>
          <a:p>
            <a:r>
              <a:rPr lang="en-US" dirty="0"/>
              <a:t>If unencrypted </a:t>
            </a:r>
            <a:r>
              <a:rPr lang="en-US" dirty="0" smtClean="0"/>
              <a:t>Web Socket </a:t>
            </a:r>
            <a:r>
              <a:rPr lang="en-US" dirty="0"/>
              <a:t>traffic flows through an explicit or a transparent proxy server without </a:t>
            </a:r>
            <a:r>
              <a:rPr lang="en-US" dirty="0" smtClean="0"/>
              <a:t>Web Sockets </a:t>
            </a:r>
            <a:r>
              <a:rPr lang="en-US" dirty="0"/>
              <a:t>support, the connection will likely fail</a:t>
            </a:r>
            <a:r>
              <a:rPr lang="en-US" dirty="0" smtClean="0"/>
              <a:t>.</a:t>
            </a:r>
          </a:p>
          <a:p>
            <a:r>
              <a:rPr lang="en-US" dirty="0"/>
              <a:t>If an encrypted </a:t>
            </a:r>
            <a:r>
              <a:rPr lang="en-US" dirty="0" smtClean="0"/>
              <a:t>Web Socket </a:t>
            </a:r>
            <a:r>
              <a:rPr lang="en-US" dirty="0"/>
              <a:t>connection is used, then the use of Transport Layer </a:t>
            </a:r>
            <a:r>
              <a:rPr lang="en-US" dirty="0" smtClean="0"/>
              <a:t>Security</a:t>
            </a:r>
            <a:r>
              <a:rPr lang="en-US" dirty="0"/>
              <a:t> </a:t>
            </a:r>
            <a:r>
              <a:rPr lang="en-US" dirty="0" smtClean="0"/>
              <a:t>(TLS</a:t>
            </a:r>
            <a:r>
              <a:rPr lang="en-US" dirty="0"/>
              <a:t>) in the </a:t>
            </a:r>
            <a:r>
              <a:rPr lang="en-US" dirty="0" smtClean="0"/>
              <a:t>Web Socket </a:t>
            </a:r>
            <a:r>
              <a:rPr lang="en-US" dirty="0"/>
              <a:t>Secure connection ensures that an HTTP CONNECT command is issued when the browser is configured to use an explicit proxy server. This sets up a tunnel, which provides low-level end-to-end TCP communication through the HTTP proxy, between the </a:t>
            </a:r>
            <a:r>
              <a:rPr lang="en-US" dirty="0" err="1"/>
              <a:t>WebSocket</a:t>
            </a:r>
            <a:r>
              <a:rPr lang="en-US" dirty="0"/>
              <a:t> Secure client and the </a:t>
            </a:r>
            <a:r>
              <a:rPr lang="en-US" dirty="0" smtClean="0"/>
              <a:t>Web Socket </a:t>
            </a:r>
            <a:r>
              <a:rPr lang="en-US" dirty="0"/>
              <a:t>server. </a:t>
            </a:r>
            <a:endParaRPr lang="en-US" dirty="0" smtClean="0"/>
          </a:p>
          <a:p>
            <a:endParaRPr lang="en-IN" dirty="0"/>
          </a:p>
        </p:txBody>
      </p:sp>
    </p:spTree>
    <p:extLst>
      <p:ext uri="{BB962C8B-B14F-4D97-AF65-F5344CB8AC3E}">
        <p14:creationId xmlns:p14="http://schemas.microsoft.com/office/powerpoint/2010/main" val="345334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98984"/>
          </a:xfrm>
        </p:spPr>
        <p:txBody>
          <a:bodyPr>
            <a:noAutofit/>
          </a:bodyPr>
          <a:lstStyle/>
          <a:p>
            <a:pPr algn="ctr"/>
            <a:r>
              <a:rPr lang="en-IN" sz="6000" b="1" dirty="0" smtClean="0"/>
              <a:t>Pros &amp; Cons</a:t>
            </a:r>
            <a:endParaRPr lang="en-IN" sz="6000" b="1" dirty="0"/>
          </a:p>
        </p:txBody>
      </p:sp>
      <p:sp>
        <p:nvSpPr>
          <p:cNvPr id="3" name="Text Placeholder 2"/>
          <p:cNvSpPr>
            <a:spLocks noGrp="1"/>
          </p:cNvSpPr>
          <p:nvPr>
            <p:ph type="body" idx="1"/>
          </p:nvPr>
        </p:nvSpPr>
        <p:spPr>
          <a:xfrm>
            <a:off x="457200" y="1340768"/>
            <a:ext cx="4040188" cy="659352"/>
          </a:xfrm>
        </p:spPr>
        <p:txBody>
          <a:bodyPr/>
          <a:lstStyle/>
          <a:p>
            <a:pPr algn="ctr"/>
            <a:r>
              <a:rPr lang="en-IN" sz="4000" dirty="0" smtClean="0"/>
              <a:t>Pros</a:t>
            </a:r>
            <a:endParaRPr lang="en-IN" sz="4000" dirty="0"/>
          </a:p>
        </p:txBody>
      </p:sp>
      <p:sp>
        <p:nvSpPr>
          <p:cNvPr id="4" name="Text Placeholder 3"/>
          <p:cNvSpPr>
            <a:spLocks noGrp="1"/>
          </p:cNvSpPr>
          <p:nvPr>
            <p:ph type="body" sz="half" idx="3"/>
          </p:nvPr>
        </p:nvSpPr>
        <p:spPr>
          <a:xfrm>
            <a:off x="4645025" y="1268760"/>
            <a:ext cx="4041775" cy="792088"/>
          </a:xfrm>
        </p:spPr>
        <p:txBody>
          <a:bodyPr>
            <a:normAutofit/>
          </a:bodyPr>
          <a:lstStyle/>
          <a:p>
            <a:pPr algn="ctr"/>
            <a:r>
              <a:rPr lang="en-IN" sz="4000" dirty="0" smtClean="0"/>
              <a:t>Cons</a:t>
            </a:r>
            <a:endParaRPr lang="en-IN" sz="4000" dirty="0"/>
          </a:p>
        </p:txBody>
      </p:sp>
      <p:sp>
        <p:nvSpPr>
          <p:cNvPr id="5" name="Content Placeholder 4"/>
          <p:cNvSpPr>
            <a:spLocks noGrp="1"/>
          </p:cNvSpPr>
          <p:nvPr>
            <p:ph sz="quarter" idx="2"/>
          </p:nvPr>
        </p:nvSpPr>
        <p:spPr>
          <a:xfrm>
            <a:off x="457200" y="2204864"/>
            <a:ext cx="4040188" cy="4155456"/>
          </a:xfrm>
        </p:spPr>
        <p:txBody>
          <a:bodyPr>
            <a:noAutofit/>
          </a:bodyPr>
          <a:lstStyle/>
          <a:p>
            <a:r>
              <a:rPr lang="en-IN" sz="2800" dirty="0" smtClean="0"/>
              <a:t>Full Duplex (no polling)</a:t>
            </a:r>
            <a:br>
              <a:rPr lang="en-IN" sz="2800" dirty="0" smtClean="0"/>
            </a:br>
            <a:r>
              <a:rPr lang="en-IN" sz="2800" dirty="0" smtClean="0"/>
              <a:t>Updates.</a:t>
            </a:r>
          </a:p>
          <a:p>
            <a:r>
              <a:rPr lang="en-IN" sz="2800" dirty="0" smtClean="0"/>
              <a:t>HTTP compatible.</a:t>
            </a:r>
            <a:br>
              <a:rPr lang="en-IN" sz="2800" dirty="0" smtClean="0"/>
            </a:br>
            <a:r>
              <a:rPr lang="en-IN" sz="2800" dirty="0" smtClean="0"/>
              <a:t>Because first we send a HTTP request &amp; upgrade it to </a:t>
            </a:r>
            <a:r>
              <a:rPr lang="en-IN" sz="2800" dirty="0" err="1" smtClean="0"/>
              <a:t>websocket</a:t>
            </a:r>
            <a:r>
              <a:rPr lang="en-IN" sz="2800" dirty="0" smtClean="0"/>
              <a:t>.</a:t>
            </a:r>
          </a:p>
          <a:p>
            <a:r>
              <a:rPr lang="en-IN" sz="2800" dirty="0" err="1" smtClean="0"/>
              <a:t>Freindly</a:t>
            </a:r>
            <a:endParaRPr lang="en-IN" sz="2800" dirty="0"/>
          </a:p>
        </p:txBody>
      </p:sp>
      <p:sp>
        <p:nvSpPr>
          <p:cNvPr id="6" name="Content Placeholder 5"/>
          <p:cNvSpPr>
            <a:spLocks noGrp="1"/>
          </p:cNvSpPr>
          <p:nvPr>
            <p:ph sz="quarter" idx="4"/>
          </p:nvPr>
        </p:nvSpPr>
        <p:spPr>
          <a:xfrm>
            <a:off x="4645025" y="2204864"/>
            <a:ext cx="4041775" cy="4155456"/>
          </a:xfrm>
        </p:spPr>
        <p:txBody>
          <a:bodyPr/>
          <a:lstStyle/>
          <a:p>
            <a:r>
              <a:rPr lang="en-IN" dirty="0" smtClean="0"/>
              <a:t>Timeouts.</a:t>
            </a:r>
            <a:br>
              <a:rPr lang="en-IN" dirty="0" smtClean="0"/>
            </a:br>
            <a:r>
              <a:rPr lang="en-IN" dirty="0" smtClean="0"/>
              <a:t>We shouldn’t terminate the connection.</a:t>
            </a:r>
            <a:endParaRPr lang="en-IN" dirty="0"/>
          </a:p>
        </p:txBody>
      </p:sp>
    </p:spTree>
    <p:extLst>
      <p:ext uri="{BB962C8B-B14F-4D97-AF65-F5344CB8AC3E}">
        <p14:creationId xmlns:p14="http://schemas.microsoft.com/office/powerpoint/2010/main" val="41447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What should you not use </a:t>
            </a:r>
            <a:r>
              <a:rPr lang="en-US" b="1" u="sng" dirty="0" err="1"/>
              <a:t>WebSockets</a:t>
            </a:r>
            <a:r>
              <a:rPr lang="en-US" b="1" u="sng" dirty="0"/>
              <a:t> for?</a:t>
            </a:r>
            <a:endParaRPr lang="en-IN" b="1" u="sng" dirty="0"/>
          </a:p>
        </p:txBody>
      </p:sp>
      <p:sp>
        <p:nvSpPr>
          <p:cNvPr id="3" name="Content Placeholder 2"/>
          <p:cNvSpPr>
            <a:spLocks noGrp="1"/>
          </p:cNvSpPr>
          <p:nvPr>
            <p:ph idx="1"/>
          </p:nvPr>
        </p:nvSpPr>
        <p:spPr/>
        <p:txBody>
          <a:bodyPr>
            <a:normAutofit fontScale="70000" lnSpcReduction="20000"/>
          </a:bodyPr>
          <a:lstStyle/>
          <a:p>
            <a:pPr marL="0" indent="0">
              <a:buNone/>
            </a:pPr>
            <a:r>
              <a:rPr lang="en-US" b="1" u="sng" dirty="0"/>
              <a:t>Don’t use a </a:t>
            </a:r>
            <a:r>
              <a:rPr lang="en-US" b="1" u="sng" dirty="0" err="1"/>
              <a:t>WebSocket</a:t>
            </a:r>
            <a:r>
              <a:rPr lang="en-US" b="1" u="sng" dirty="0"/>
              <a:t> for anything other than </a:t>
            </a:r>
            <a:r>
              <a:rPr lang="en-US" b="1" u="sng" dirty="0" err="1"/>
              <a:t>realtime</a:t>
            </a:r>
            <a:r>
              <a:rPr lang="en-US" b="1" u="sng" dirty="0"/>
              <a:t> two-way communication. Here’s why:</a:t>
            </a:r>
          </a:p>
          <a:p>
            <a:r>
              <a:rPr lang="en-US" dirty="0"/>
              <a:t>HTTP already implements a request/response protocol.</a:t>
            </a:r>
          </a:p>
          <a:p>
            <a:r>
              <a:rPr lang="en-US" dirty="0"/>
              <a:t>HTTP already has timeouts for requests.</a:t>
            </a:r>
          </a:p>
          <a:p>
            <a:r>
              <a:rPr lang="en-US" dirty="0"/>
              <a:t>HTTP/2 already uses a single connection for multiple requests. HTTP 1.1 already uses a single connection for multiple sequential requests.</a:t>
            </a:r>
          </a:p>
          <a:p>
            <a:r>
              <a:rPr lang="en-US" dirty="0"/>
              <a:t>HTTP already has caching built-in. Caching software exists for HTTP (e.g., Varnish).</a:t>
            </a:r>
          </a:p>
          <a:p>
            <a:r>
              <a:rPr lang="en-US" dirty="0"/>
              <a:t>HTTP already has a way to uniquely identify remote resources (URLs).</a:t>
            </a:r>
          </a:p>
          <a:p>
            <a:r>
              <a:rPr lang="en-US" dirty="0"/>
              <a:t>HTTP already has means of providing metadata (headers).</a:t>
            </a:r>
          </a:p>
          <a:p>
            <a:r>
              <a:rPr lang="en-US" dirty="0"/>
              <a:t>HTTP already has a way of maintaining state across requests and browser sessions (cookies).</a:t>
            </a:r>
          </a:p>
          <a:p>
            <a:r>
              <a:rPr lang="en-US" dirty="0"/>
              <a:t>HTTP has built-in, standardized response codes.</a:t>
            </a:r>
          </a:p>
          <a:p>
            <a:r>
              <a:rPr lang="en-US" dirty="0"/>
              <a:t>Very good tooling already exists for HTTP.</a:t>
            </a:r>
          </a:p>
          <a:p>
            <a:r>
              <a:rPr lang="en-US" dirty="0"/>
              <a:t>HTTP is well-supported everywhere. </a:t>
            </a:r>
            <a:r>
              <a:rPr lang="en-US" dirty="0" err="1"/>
              <a:t>WebSockets</a:t>
            </a:r>
            <a:r>
              <a:rPr lang="en-US" dirty="0"/>
              <a:t> can have problems behind firewalls and other kinds of proxies.</a:t>
            </a:r>
          </a:p>
          <a:p>
            <a:endParaRPr lang="en-IN" dirty="0"/>
          </a:p>
        </p:txBody>
      </p:sp>
    </p:spTree>
    <p:extLst>
      <p:ext uri="{BB962C8B-B14F-4D97-AF65-F5344CB8AC3E}">
        <p14:creationId xmlns:p14="http://schemas.microsoft.com/office/powerpoint/2010/main" val="1716126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722344"/>
          </a:xfrm>
        </p:spPr>
        <p:txBody>
          <a:bodyPr>
            <a:normAutofit fontScale="90000"/>
          </a:bodyPr>
          <a:lstStyle/>
          <a:p>
            <a:pPr algn="ctr"/>
            <a:r>
              <a:rPr lang="en-IN" b="1" dirty="0" smtClean="0"/>
              <a:t>Do we have to use Web Sockets?</a:t>
            </a:r>
            <a:endParaRPr lang="en-IN" b="1" dirty="0"/>
          </a:p>
        </p:txBody>
      </p:sp>
      <p:sp>
        <p:nvSpPr>
          <p:cNvPr id="3" name="Content Placeholder 2"/>
          <p:cNvSpPr>
            <a:spLocks noGrp="1"/>
          </p:cNvSpPr>
          <p:nvPr>
            <p:ph idx="1"/>
          </p:nvPr>
        </p:nvSpPr>
        <p:spPr>
          <a:xfrm>
            <a:off x="457200" y="1124744"/>
            <a:ext cx="8229600" cy="5544616"/>
          </a:xfrm>
        </p:spPr>
        <p:txBody>
          <a:bodyPr>
            <a:noAutofit/>
          </a:bodyPr>
          <a:lstStyle/>
          <a:p>
            <a:r>
              <a:rPr lang="en-IN" sz="3400" dirty="0" smtClean="0"/>
              <a:t>If we need Bi-Directional Communication.</a:t>
            </a:r>
          </a:p>
          <a:p>
            <a:r>
              <a:rPr lang="en-IN" sz="3400" dirty="0" smtClean="0"/>
              <a:t>Event Source is the push notification.</a:t>
            </a:r>
          </a:p>
          <a:p>
            <a:r>
              <a:rPr lang="en-IN" sz="3400" dirty="0" smtClean="0"/>
              <a:t>Long Polling – The server can only send the information if its has the information. For that client has to wait &amp; server will not know that client is still in the connection. </a:t>
            </a:r>
            <a:br>
              <a:rPr lang="en-IN" sz="3400" dirty="0" smtClean="0"/>
            </a:br>
            <a:r>
              <a:rPr lang="en-IN" sz="3400" dirty="0" smtClean="0"/>
              <a:t>For that we use the concept called long polling.</a:t>
            </a:r>
            <a:endParaRPr lang="en-IN" sz="3400" dirty="0"/>
          </a:p>
        </p:txBody>
      </p:sp>
    </p:spTree>
    <p:extLst>
      <p:ext uri="{BB962C8B-B14F-4D97-AF65-F5344CB8AC3E}">
        <p14:creationId xmlns:p14="http://schemas.microsoft.com/office/powerpoint/2010/main" val="187618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8599" y="4221088"/>
            <a:ext cx="7920880" cy="923330"/>
          </a:xfrm>
          <a:prstGeom prst="rect">
            <a:avLst/>
          </a:prstGeom>
          <a:noFill/>
        </p:spPr>
        <p:txBody>
          <a:bodyPr wrap="square" rtlCol="0">
            <a:spAutoFit/>
          </a:bodyPr>
          <a:lstStyle/>
          <a:p>
            <a:pPr algn="ctr"/>
            <a:r>
              <a:rPr lang="en-IN" sz="5400" b="1" u="sng" dirty="0" smtClean="0"/>
              <a:t>THANK  YOU!</a:t>
            </a:r>
            <a:endParaRPr lang="en-IN" sz="5400" b="1" u="sn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864" y="1196752"/>
            <a:ext cx="2156852" cy="21568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4357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794352"/>
          </a:xfrm>
        </p:spPr>
        <p:txBody>
          <a:bodyPr>
            <a:normAutofit fontScale="90000"/>
          </a:bodyPr>
          <a:lstStyle/>
          <a:p>
            <a:pPr algn="ctr"/>
            <a:r>
              <a:rPr lang="en-IN" b="1" u="sng" dirty="0" smtClean="0"/>
              <a:t>Table Of Contents</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9372361"/>
              </p:ext>
            </p:extLst>
          </p:nvPr>
        </p:nvGraphicFramePr>
        <p:xfrm>
          <a:off x="467544" y="1268760"/>
          <a:ext cx="8229600" cy="482092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a:r>
                        <a:rPr lang="en-IN" b="1" u="sng" dirty="0" smtClean="0"/>
                        <a:t>NO</a:t>
                      </a:r>
                      <a:endParaRPr lang="en-IN" b="1" u="sng" dirty="0"/>
                    </a:p>
                  </a:txBody>
                  <a:tcPr/>
                </a:tc>
                <a:tc>
                  <a:txBody>
                    <a:bodyPr/>
                    <a:lstStyle/>
                    <a:p>
                      <a:pPr algn="ctr"/>
                      <a:r>
                        <a:rPr lang="en-IN" b="1" u="sng" dirty="0" smtClean="0"/>
                        <a:t>TOPICS</a:t>
                      </a:r>
                      <a:endParaRPr lang="en-IN" b="1" u="sng" dirty="0"/>
                    </a:p>
                  </a:txBody>
                  <a:tcPr/>
                </a:tc>
              </a:tr>
              <a:tr h="370840">
                <a:tc>
                  <a:txBody>
                    <a:bodyPr/>
                    <a:lstStyle/>
                    <a:p>
                      <a:pPr algn="ctr"/>
                      <a:r>
                        <a:rPr lang="en-IN" dirty="0" smtClean="0"/>
                        <a:t>1</a:t>
                      </a:r>
                      <a:endParaRPr lang="en-IN" dirty="0"/>
                    </a:p>
                  </a:txBody>
                  <a:tcPr/>
                </a:tc>
                <a:tc>
                  <a:txBody>
                    <a:bodyPr/>
                    <a:lstStyle/>
                    <a:p>
                      <a:pPr algn="ctr"/>
                      <a:r>
                        <a:rPr lang="en-IN" dirty="0" smtClean="0"/>
                        <a:t>HTTP</a:t>
                      </a:r>
                      <a:r>
                        <a:rPr lang="en-IN" baseline="0" dirty="0" smtClean="0"/>
                        <a:t> </a:t>
                      </a:r>
                      <a:r>
                        <a:rPr lang="en-IN" baseline="0" dirty="0" err="1" smtClean="0"/>
                        <a:t>vs</a:t>
                      </a:r>
                      <a:r>
                        <a:rPr lang="en-IN" baseline="0" dirty="0" smtClean="0"/>
                        <a:t> URL</a:t>
                      </a:r>
                      <a:endParaRPr lang="en-IN" dirty="0"/>
                    </a:p>
                  </a:txBody>
                  <a:tcPr/>
                </a:tc>
              </a:tr>
              <a:tr h="370840">
                <a:tc>
                  <a:txBody>
                    <a:bodyPr/>
                    <a:lstStyle/>
                    <a:p>
                      <a:pPr algn="ctr"/>
                      <a:r>
                        <a:rPr lang="en-IN" dirty="0" smtClean="0"/>
                        <a:t>2</a:t>
                      </a:r>
                      <a:endParaRPr lang="en-IN" dirty="0"/>
                    </a:p>
                  </a:txBody>
                  <a:tcPr/>
                </a:tc>
                <a:tc>
                  <a:txBody>
                    <a:bodyPr/>
                    <a:lstStyle/>
                    <a:p>
                      <a:pPr algn="ctr"/>
                      <a:r>
                        <a:rPr lang="en-IN" dirty="0" smtClean="0"/>
                        <a:t>An Introduction to HTTP</a:t>
                      </a:r>
                      <a:endParaRPr lang="en-IN" dirty="0"/>
                    </a:p>
                  </a:txBody>
                  <a:tcPr/>
                </a:tc>
              </a:tr>
              <a:tr h="370840">
                <a:tc>
                  <a:txBody>
                    <a:bodyPr/>
                    <a:lstStyle/>
                    <a:p>
                      <a:pPr algn="ctr"/>
                      <a:r>
                        <a:rPr lang="en-IN" dirty="0" smtClean="0"/>
                        <a:t>3</a:t>
                      </a:r>
                      <a:endParaRPr lang="en-IN" dirty="0"/>
                    </a:p>
                  </a:txBody>
                  <a:tcPr/>
                </a:tc>
                <a:tc>
                  <a:txBody>
                    <a:bodyPr/>
                    <a:lstStyle/>
                    <a:p>
                      <a:pPr algn="ctr"/>
                      <a:r>
                        <a:rPr lang="en-IN" dirty="0" smtClean="0"/>
                        <a:t>How does HTTP Protocol Works?</a:t>
                      </a:r>
                      <a:endParaRPr lang="en-IN" dirty="0"/>
                    </a:p>
                  </a:txBody>
                  <a:tcPr/>
                </a:tc>
              </a:tr>
              <a:tr h="370840">
                <a:tc>
                  <a:txBody>
                    <a:bodyPr/>
                    <a:lstStyle/>
                    <a:p>
                      <a:pPr algn="ctr"/>
                      <a:r>
                        <a:rPr lang="en-IN" dirty="0" smtClean="0"/>
                        <a:t>4</a:t>
                      </a:r>
                      <a:endParaRPr lang="en-IN" dirty="0"/>
                    </a:p>
                  </a:txBody>
                  <a:tcPr/>
                </a:tc>
                <a:tc>
                  <a:txBody>
                    <a:bodyPr/>
                    <a:lstStyle/>
                    <a:p>
                      <a:pPr algn="ctr"/>
                      <a:r>
                        <a:rPr lang="en-IN" dirty="0" smtClean="0"/>
                        <a:t>What are Web Sockets?</a:t>
                      </a:r>
                      <a:endParaRPr lang="en-IN" dirty="0"/>
                    </a:p>
                  </a:txBody>
                  <a:tcPr/>
                </a:tc>
              </a:tr>
              <a:tr h="370840">
                <a:tc>
                  <a:txBody>
                    <a:bodyPr/>
                    <a:lstStyle/>
                    <a:p>
                      <a:pPr algn="ctr"/>
                      <a:r>
                        <a:rPr lang="en-IN" dirty="0" smtClean="0"/>
                        <a:t>5</a:t>
                      </a:r>
                      <a:endParaRPr lang="en-IN" dirty="0"/>
                    </a:p>
                  </a:txBody>
                  <a:tcPr/>
                </a:tc>
                <a:tc>
                  <a:txBody>
                    <a:bodyPr/>
                    <a:lstStyle/>
                    <a:p>
                      <a:pPr algn="ctr"/>
                      <a:r>
                        <a:rPr lang="en-IN" dirty="0" smtClean="0"/>
                        <a:t>Additional</a:t>
                      </a:r>
                      <a:r>
                        <a:rPr lang="en-IN" baseline="0" dirty="0" smtClean="0"/>
                        <a:t> Overview</a:t>
                      </a:r>
                      <a:endParaRPr lang="en-IN" dirty="0"/>
                    </a:p>
                  </a:txBody>
                  <a:tcPr/>
                </a:tc>
              </a:tr>
              <a:tr h="370840">
                <a:tc>
                  <a:txBody>
                    <a:bodyPr/>
                    <a:lstStyle/>
                    <a:p>
                      <a:pPr algn="ctr"/>
                      <a:r>
                        <a:rPr lang="en-IN" dirty="0" smtClean="0"/>
                        <a:t>6</a:t>
                      </a:r>
                      <a:endParaRPr lang="en-IN" dirty="0"/>
                    </a:p>
                  </a:txBody>
                  <a:tcPr/>
                </a:tc>
                <a:tc>
                  <a:txBody>
                    <a:bodyPr/>
                    <a:lstStyle/>
                    <a:p>
                      <a:pPr algn="ctr"/>
                      <a:r>
                        <a:rPr lang="en-IN" dirty="0" smtClean="0"/>
                        <a:t>Implementation</a:t>
                      </a:r>
                      <a:endParaRPr lang="en-IN" dirty="0"/>
                    </a:p>
                  </a:txBody>
                  <a:tcPr/>
                </a:tc>
              </a:tr>
              <a:tr h="370840">
                <a:tc>
                  <a:txBody>
                    <a:bodyPr/>
                    <a:lstStyle/>
                    <a:p>
                      <a:pPr algn="ctr"/>
                      <a:r>
                        <a:rPr lang="en-IN" dirty="0" smtClean="0"/>
                        <a:t>7</a:t>
                      </a:r>
                      <a:endParaRPr lang="en-IN" dirty="0"/>
                    </a:p>
                  </a:txBody>
                  <a:tcPr/>
                </a:tc>
                <a:tc>
                  <a:txBody>
                    <a:bodyPr/>
                    <a:lstStyle/>
                    <a:p>
                      <a:pPr algn="ctr"/>
                      <a:r>
                        <a:rPr lang="en-IN" dirty="0" smtClean="0"/>
                        <a:t>Protocol Handshake</a:t>
                      </a:r>
                      <a:endParaRPr lang="en-IN" dirty="0"/>
                    </a:p>
                  </a:txBody>
                  <a:tcPr/>
                </a:tc>
              </a:tr>
              <a:tr h="370840">
                <a:tc>
                  <a:txBody>
                    <a:bodyPr/>
                    <a:lstStyle/>
                    <a:p>
                      <a:pPr algn="ctr"/>
                      <a:r>
                        <a:rPr lang="en-IN" dirty="0" smtClean="0"/>
                        <a:t>8</a:t>
                      </a:r>
                      <a:endParaRPr lang="en-IN" dirty="0"/>
                    </a:p>
                  </a:txBody>
                  <a:tcPr/>
                </a:tc>
                <a:tc>
                  <a:txBody>
                    <a:bodyPr/>
                    <a:lstStyle/>
                    <a:p>
                      <a:pPr algn="ctr"/>
                      <a:r>
                        <a:rPr lang="en-IN" dirty="0" smtClean="0"/>
                        <a:t>Security Considerations</a:t>
                      </a:r>
                      <a:endParaRPr lang="en-IN" dirty="0"/>
                    </a:p>
                  </a:txBody>
                  <a:tcPr/>
                </a:tc>
              </a:tr>
              <a:tr h="370840">
                <a:tc>
                  <a:txBody>
                    <a:bodyPr/>
                    <a:lstStyle/>
                    <a:p>
                      <a:pPr algn="ctr"/>
                      <a:r>
                        <a:rPr lang="en-IN" dirty="0" smtClean="0"/>
                        <a:t>9</a:t>
                      </a:r>
                      <a:endParaRPr lang="en-IN" dirty="0"/>
                    </a:p>
                  </a:txBody>
                  <a:tcPr/>
                </a:tc>
                <a:tc>
                  <a:txBody>
                    <a:bodyPr/>
                    <a:lstStyle/>
                    <a:p>
                      <a:pPr algn="ctr"/>
                      <a:r>
                        <a:rPr lang="en-IN" dirty="0" smtClean="0"/>
                        <a:t>Proxy Handshake</a:t>
                      </a:r>
                      <a:endParaRPr lang="en-IN" dirty="0"/>
                    </a:p>
                  </a:txBody>
                  <a:tcPr/>
                </a:tc>
              </a:tr>
              <a:tr h="370840">
                <a:tc>
                  <a:txBody>
                    <a:bodyPr/>
                    <a:lstStyle/>
                    <a:p>
                      <a:pPr algn="ctr"/>
                      <a:r>
                        <a:rPr lang="en-IN" dirty="0" smtClean="0"/>
                        <a:t>10</a:t>
                      </a:r>
                      <a:endParaRPr lang="en-IN" dirty="0"/>
                    </a:p>
                  </a:txBody>
                  <a:tcPr/>
                </a:tc>
                <a:tc>
                  <a:txBody>
                    <a:bodyPr/>
                    <a:lstStyle/>
                    <a:p>
                      <a:pPr algn="ctr"/>
                      <a:r>
                        <a:rPr lang="en-IN" dirty="0" smtClean="0"/>
                        <a:t>Pros &amp; Cons</a:t>
                      </a:r>
                      <a:endParaRPr lang="en-IN" dirty="0"/>
                    </a:p>
                  </a:txBody>
                  <a:tcPr/>
                </a:tc>
              </a:tr>
              <a:tr h="370840">
                <a:tc>
                  <a:txBody>
                    <a:bodyPr/>
                    <a:lstStyle/>
                    <a:p>
                      <a:pPr algn="ctr"/>
                      <a:r>
                        <a:rPr lang="en-IN" dirty="0" smtClean="0"/>
                        <a:t>11</a:t>
                      </a:r>
                      <a:endParaRPr lang="en-IN" dirty="0"/>
                    </a:p>
                  </a:txBody>
                  <a:tcPr/>
                </a:tc>
                <a:tc>
                  <a:txBody>
                    <a:bodyPr/>
                    <a:lstStyle/>
                    <a:p>
                      <a:pPr algn="ctr"/>
                      <a:r>
                        <a:rPr lang="en-IN" dirty="0" smtClean="0"/>
                        <a:t>Why should</a:t>
                      </a:r>
                      <a:r>
                        <a:rPr lang="en-IN" baseline="0" dirty="0" smtClean="0"/>
                        <a:t> we not use Web Sockets? </a:t>
                      </a:r>
                      <a:endParaRPr lang="en-IN" dirty="0"/>
                    </a:p>
                  </a:txBody>
                  <a:tcPr/>
                </a:tc>
              </a:tr>
              <a:tr h="370840">
                <a:tc>
                  <a:txBody>
                    <a:bodyPr/>
                    <a:lstStyle/>
                    <a:p>
                      <a:pPr algn="ctr"/>
                      <a:r>
                        <a:rPr lang="en-IN" dirty="0" smtClean="0"/>
                        <a:t>12</a:t>
                      </a:r>
                      <a:endParaRPr lang="en-IN" dirty="0"/>
                    </a:p>
                  </a:txBody>
                  <a:tcPr/>
                </a:tc>
                <a:tc>
                  <a:txBody>
                    <a:bodyPr/>
                    <a:lstStyle/>
                    <a:p>
                      <a:pPr algn="ctr"/>
                      <a:r>
                        <a:rPr lang="en-IN" dirty="0" smtClean="0"/>
                        <a:t>Do we have to use</a:t>
                      </a:r>
                      <a:r>
                        <a:rPr lang="en-IN" baseline="0" dirty="0" smtClean="0"/>
                        <a:t> Web Sockets?</a:t>
                      </a:r>
                      <a:endParaRPr lang="en-IN" dirty="0"/>
                    </a:p>
                  </a:txBody>
                  <a:tcPr/>
                </a:tc>
              </a:tr>
            </a:tbl>
          </a:graphicData>
        </a:graphic>
      </p:graphicFrame>
    </p:spTree>
    <p:extLst>
      <p:ext uri="{BB962C8B-B14F-4D97-AF65-F5344CB8AC3E}">
        <p14:creationId xmlns:p14="http://schemas.microsoft.com/office/powerpoint/2010/main" val="411423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432"/>
            <a:ext cx="8229600" cy="866360"/>
          </a:xfrm>
        </p:spPr>
        <p:txBody>
          <a:bodyPr/>
          <a:lstStyle/>
          <a:p>
            <a:pPr algn="ctr"/>
            <a:r>
              <a:rPr lang="en-IN" b="1" u="sng" dirty="0"/>
              <a:t>HTTP </a:t>
            </a:r>
            <a:r>
              <a:rPr lang="en-IN" b="1" u="sng" dirty="0" err="1"/>
              <a:t>vs</a:t>
            </a:r>
            <a:r>
              <a:rPr lang="en-IN" b="1" u="sng" dirty="0"/>
              <a:t> URL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40" y="1772816"/>
            <a:ext cx="4469226"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522" y="1728589"/>
            <a:ext cx="457200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552" y="4892967"/>
            <a:ext cx="7992888" cy="1200329"/>
          </a:xfrm>
          <a:prstGeom prst="rect">
            <a:avLst/>
          </a:prstGeom>
          <a:noFill/>
        </p:spPr>
        <p:txBody>
          <a:bodyPr wrap="square" rtlCol="0">
            <a:spAutoFit/>
          </a:bodyPr>
          <a:lstStyle/>
          <a:p>
            <a:pPr algn="ctr"/>
            <a:r>
              <a:rPr lang="en-US" sz="2400" b="1" dirty="0"/>
              <a:t>This tells the web browser the address of the resource to locate and the protocol to use to retrieve that resource (http).</a:t>
            </a:r>
            <a:endParaRPr lang="en-IN" sz="2400" b="1" dirty="0"/>
          </a:p>
        </p:txBody>
      </p:sp>
    </p:spTree>
    <p:extLst>
      <p:ext uri="{BB962C8B-B14F-4D97-AF65-F5344CB8AC3E}">
        <p14:creationId xmlns:p14="http://schemas.microsoft.com/office/powerpoint/2010/main" val="243736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008112"/>
          </a:xfrm>
        </p:spPr>
        <p:txBody>
          <a:bodyPr>
            <a:normAutofit/>
          </a:bodyPr>
          <a:lstStyle/>
          <a:p>
            <a:pPr algn="ctr"/>
            <a:r>
              <a:rPr lang="en-IN" b="1" u="sng" dirty="0" smtClean="0"/>
              <a:t>An Introduction to HTTP</a:t>
            </a:r>
            <a:endParaRPr lang="en-IN" b="1" u="sng" dirty="0"/>
          </a:p>
        </p:txBody>
      </p:sp>
      <p:sp>
        <p:nvSpPr>
          <p:cNvPr id="3" name="Content Placeholder 2"/>
          <p:cNvSpPr>
            <a:spLocks noGrp="1"/>
          </p:cNvSpPr>
          <p:nvPr>
            <p:ph idx="1"/>
          </p:nvPr>
        </p:nvSpPr>
        <p:spPr>
          <a:xfrm>
            <a:off x="457200" y="1988840"/>
            <a:ext cx="8229600" cy="3816424"/>
          </a:xfrm>
        </p:spPr>
        <p:txBody>
          <a:bodyPr/>
          <a:lstStyle/>
          <a:p>
            <a:r>
              <a:rPr lang="en-US" b="1" dirty="0"/>
              <a:t>HTTP</a:t>
            </a:r>
            <a:r>
              <a:rPr lang="en-US" dirty="0"/>
              <a:t> stands for hypertext transfer protocol and is used to transfer data across the Web</a:t>
            </a:r>
            <a:r>
              <a:rPr lang="en-US" dirty="0" smtClean="0"/>
              <a:t>.</a:t>
            </a:r>
          </a:p>
          <a:p>
            <a:r>
              <a:rPr lang="en-US" dirty="0"/>
              <a:t>All requests originate at the client ( your browser)</a:t>
            </a:r>
          </a:p>
          <a:p>
            <a:r>
              <a:rPr lang="en-US" dirty="0"/>
              <a:t>The server responds to a request.</a:t>
            </a:r>
          </a:p>
          <a:p>
            <a:r>
              <a:rPr lang="en-US" dirty="0"/>
              <a:t>The requests(commands) and responses are in readable text.</a:t>
            </a:r>
          </a:p>
          <a:p>
            <a:r>
              <a:rPr lang="en-US" dirty="0"/>
              <a:t>The requests are independent of each other and the server </a:t>
            </a:r>
            <a:r>
              <a:rPr lang="en-US" b="1" dirty="0"/>
              <a:t>doesn’t need to track</a:t>
            </a:r>
            <a:r>
              <a:rPr lang="en-US" dirty="0"/>
              <a:t> the requests.</a:t>
            </a:r>
          </a:p>
          <a:p>
            <a:pPr marL="0" indent="0">
              <a:buNone/>
            </a:pPr>
            <a:endParaRPr lang="en-IN" dirty="0"/>
          </a:p>
        </p:txBody>
      </p:sp>
    </p:spTree>
    <p:extLst>
      <p:ext uri="{BB962C8B-B14F-4D97-AF65-F5344CB8AC3E}">
        <p14:creationId xmlns:p14="http://schemas.microsoft.com/office/powerpoint/2010/main" val="199381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702624" cy="695674"/>
          </a:xfrm>
        </p:spPr>
        <p:txBody>
          <a:bodyPr/>
          <a:lstStyle/>
          <a:p>
            <a:pPr algn="ctr"/>
            <a:r>
              <a:rPr lang="en-IN" sz="3600" b="1" dirty="0" smtClean="0"/>
              <a:t>HOW DOES HTTP PROTOCOL WORKS?</a:t>
            </a:r>
            <a:endParaRPr lang="en-IN" sz="3600" dirty="0"/>
          </a:p>
        </p:txBody>
      </p:sp>
      <p:sp>
        <p:nvSpPr>
          <p:cNvPr id="3" name="Text Placeholder 2"/>
          <p:cNvSpPr>
            <a:spLocks noGrp="1"/>
          </p:cNvSpPr>
          <p:nvPr>
            <p:ph type="body" idx="2"/>
          </p:nvPr>
        </p:nvSpPr>
        <p:spPr>
          <a:xfrm>
            <a:off x="685800" y="980728"/>
            <a:ext cx="2950096" cy="5267672"/>
          </a:xfrm>
        </p:spPr>
        <p:txBody>
          <a:bodyPr>
            <a:noAutofit/>
          </a:bodyPr>
          <a:lstStyle/>
          <a:p>
            <a:pPr marL="285750" indent="-285750">
              <a:buFont typeface="Arial" pitchFamily="34" charset="0"/>
              <a:buChar char="•"/>
            </a:pPr>
            <a:r>
              <a:rPr lang="en-IN" sz="1500" dirty="0"/>
              <a:t>Considering a typical google.com. When we hit a google.com, request goes to backend servers. The request goes in the form of http or https. Which they are the communication protocols that the browser uses to interact with the </a:t>
            </a:r>
            <a:r>
              <a:rPr lang="en-IN" sz="1500" dirty="0" smtClean="0"/>
              <a:t>server.</a:t>
            </a:r>
            <a:endParaRPr lang="en-IN" sz="1500" dirty="0"/>
          </a:p>
          <a:p>
            <a:pPr marL="285750" indent="-285750">
              <a:buFont typeface="Arial" pitchFamily="34" charset="0"/>
              <a:buChar char="•"/>
            </a:pPr>
            <a:r>
              <a:rPr lang="en-IN" sz="1500" dirty="0"/>
              <a:t>TCP Connection will setup between Client &amp; Server. And the number of requests = number of TCP connections. </a:t>
            </a:r>
          </a:p>
          <a:p>
            <a:pPr marL="285750" indent="-285750">
              <a:buFont typeface="Arial" pitchFamily="34" charset="0"/>
              <a:buChar char="•"/>
            </a:pPr>
            <a:r>
              <a:rPr lang="en-IN" sz="1500" dirty="0"/>
              <a:t>After a Particular request the server responds to the request. After the response the connection gets disconnected. We have to refresh the UI to setup new connection. Which can be defined in one word as it is </a:t>
            </a:r>
            <a:r>
              <a:rPr lang="en-IN" sz="1500" b="1" dirty="0"/>
              <a:t>Stateless.</a:t>
            </a:r>
          </a:p>
          <a:p>
            <a:pPr marL="285750" indent="-285750">
              <a:buFont typeface="Arial" pitchFamily="34" charset="0"/>
              <a:buChar char="•"/>
            </a:pPr>
            <a:r>
              <a:rPr lang="en-IN" sz="1500" dirty="0"/>
              <a:t>Hence the communication mode is unidirectional.</a:t>
            </a:r>
          </a:p>
          <a:p>
            <a:endParaRPr lang="en-IN" sz="1500" dirty="0"/>
          </a:p>
          <a:p>
            <a:endParaRPr lang="en-IN" sz="1500" dirty="0"/>
          </a:p>
          <a:p>
            <a:endParaRPr lang="en-IN" sz="1500" dirty="0"/>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924746" y="931492"/>
            <a:ext cx="5111750" cy="5161803"/>
          </a:xfrm>
        </p:spPr>
      </p:pic>
    </p:spTree>
    <p:extLst>
      <p:ext uri="{BB962C8B-B14F-4D97-AF65-F5344CB8AC3E}">
        <p14:creationId xmlns:p14="http://schemas.microsoft.com/office/powerpoint/2010/main" val="157937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99592" y="116632"/>
            <a:ext cx="7200800" cy="6192688"/>
          </a:xfrm>
        </p:spPr>
      </p:pic>
    </p:spTree>
    <p:extLst>
      <p:ext uri="{BB962C8B-B14F-4D97-AF65-F5344CB8AC3E}">
        <p14:creationId xmlns:p14="http://schemas.microsoft.com/office/powerpoint/2010/main" val="728046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pPr algn="ctr"/>
            <a:r>
              <a:rPr lang="en-IN" sz="5400" b="1" u="sng" dirty="0"/>
              <a:t>EXPLAINATION</a:t>
            </a:r>
            <a:endParaRPr lang="en-IN" u="sng" dirty="0"/>
          </a:p>
        </p:txBody>
      </p:sp>
      <p:sp>
        <p:nvSpPr>
          <p:cNvPr id="3" name="Content Placeholder 2"/>
          <p:cNvSpPr>
            <a:spLocks noGrp="1"/>
          </p:cNvSpPr>
          <p:nvPr>
            <p:ph idx="1"/>
          </p:nvPr>
        </p:nvSpPr>
        <p:spPr>
          <a:xfrm>
            <a:off x="457200" y="1556792"/>
            <a:ext cx="8229600" cy="4767808"/>
          </a:xfrm>
        </p:spPr>
        <p:txBody>
          <a:bodyPr>
            <a:normAutofit fontScale="92500" lnSpcReduction="10000"/>
          </a:bodyPr>
          <a:lstStyle/>
          <a:p>
            <a:pPr marL="285750" indent="-285750">
              <a:buFont typeface="Arial" pitchFamily="34" charset="0"/>
              <a:buChar char="•"/>
            </a:pPr>
            <a:r>
              <a:rPr lang="en-IN" sz="2800" dirty="0"/>
              <a:t>Vice Versa of HTTP &amp; HTTPS mode of communication.</a:t>
            </a:r>
          </a:p>
          <a:p>
            <a:pPr marL="285750" indent="-285750">
              <a:buFont typeface="Arial" pitchFamily="34" charset="0"/>
              <a:buChar char="•"/>
            </a:pPr>
            <a:r>
              <a:rPr lang="en-IN" sz="2800" dirty="0"/>
              <a:t>Bi-Directional between web sockets.</a:t>
            </a:r>
          </a:p>
          <a:p>
            <a:pPr marL="285750" indent="-285750">
              <a:buFont typeface="Arial" pitchFamily="34" charset="0"/>
              <a:buChar char="•"/>
            </a:pPr>
            <a:r>
              <a:rPr lang="en-IN" sz="2800" dirty="0"/>
              <a:t>Both Client &amp; Servers will interact coherently.</a:t>
            </a:r>
          </a:p>
          <a:p>
            <a:pPr marL="285750" indent="-285750">
              <a:buFont typeface="Arial" pitchFamily="34" charset="0"/>
              <a:buChar char="•"/>
            </a:pPr>
            <a:r>
              <a:rPr lang="en-IN" sz="2800" dirty="0"/>
              <a:t>Example : Chatting Application.</a:t>
            </a:r>
            <a:br>
              <a:rPr lang="en-IN" sz="2800" dirty="0"/>
            </a:br>
            <a:r>
              <a:rPr lang="en-IN" sz="2800" dirty="0"/>
              <a:t>Once the connection get’s setup, there will be Bi-Directional communication between the client &amp; the server till both decides to terminate the connection.</a:t>
            </a:r>
          </a:p>
          <a:p>
            <a:pPr marL="285750" indent="-285750">
              <a:buFont typeface="Arial" pitchFamily="34" charset="0"/>
              <a:buChar char="•"/>
            </a:pPr>
            <a:r>
              <a:rPr lang="en-IN" sz="2800" dirty="0"/>
              <a:t>One TCP connection is enough to setup the connection.</a:t>
            </a:r>
          </a:p>
          <a:p>
            <a:pPr marL="285750" indent="-285750">
              <a:buFont typeface="Arial" pitchFamily="34" charset="0"/>
              <a:buChar char="•"/>
            </a:pPr>
            <a:r>
              <a:rPr lang="en-IN" sz="2800" dirty="0"/>
              <a:t>Which can be defined in one word as it is </a:t>
            </a:r>
            <a:r>
              <a:rPr lang="en-IN" sz="2800" b="1" dirty="0"/>
              <a:t>State full.</a:t>
            </a:r>
            <a:endParaRPr lang="en-IN" sz="2800" dirty="0"/>
          </a:p>
          <a:p>
            <a:endParaRPr lang="en-IN" sz="2800" dirty="0"/>
          </a:p>
          <a:p>
            <a:endParaRPr lang="en-IN" dirty="0"/>
          </a:p>
        </p:txBody>
      </p:sp>
    </p:spTree>
    <p:extLst>
      <p:ext uri="{BB962C8B-B14F-4D97-AF65-F5344CB8AC3E}">
        <p14:creationId xmlns:p14="http://schemas.microsoft.com/office/powerpoint/2010/main" val="22915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600" cy="1143000"/>
          </a:xfrm>
        </p:spPr>
        <p:txBody>
          <a:bodyPr/>
          <a:lstStyle/>
          <a:p>
            <a:pPr algn="ctr"/>
            <a:r>
              <a:rPr lang="en-IN" b="1" u="sng" dirty="0" smtClean="0"/>
              <a:t>Additional Overview</a:t>
            </a:r>
            <a:endParaRPr lang="en-IN" b="1" u="sng" dirty="0"/>
          </a:p>
        </p:txBody>
      </p:sp>
      <p:sp>
        <p:nvSpPr>
          <p:cNvPr id="3" name="Content Placeholder 2"/>
          <p:cNvSpPr>
            <a:spLocks noGrp="1"/>
          </p:cNvSpPr>
          <p:nvPr>
            <p:ph idx="1"/>
          </p:nvPr>
        </p:nvSpPr>
        <p:spPr>
          <a:xfrm>
            <a:off x="457200" y="1412776"/>
            <a:ext cx="8229600" cy="4911824"/>
          </a:xfrm>
        </p:spPr>
        <p:txBody>
          <a:bodyPr>
            <a:normAutofit/>
          </a:bodyPr>
          <a:lstStyle/>
          <a:p>
            <a:r>
              <a:rPr lang="en-US" sz="3200" dirty="0"/>
              <a:t>The </a:t>
            </a:r>
            <a:r>
              <a:rPr lang="en-US" sz="3200" dirty="0" smtClean="0"/>
              <a:t>Web Socket </a:t>
            </a:r>
            <a:r>
              <a:rPr lang="en-US" sz="3200" dirty="0"/>
              <a:t>protocol specification defines </a:t>
            </a:r>
            <a:r>
              <a:rPr lang="en-US" sz="3200" dirty="0" err="1"/>
              <a:t>ws</a:t>
            </a:r>
            <a:r>
              <a:rPr lang="en-US" sz="3200" dirty="0"/>
              <a:t> (</a:t>
            </a:r>
            <a:r>
              <a:rPr lang="en-US" sz="3200" dirty="0" smtClean="0"/>
              <a:t>Web Socket</a:t>
            </a:r>
            <a:r>
              <a:rPr lang="en-US" sz="3200" dirty="0"/>
              <a:t>) and </a:t>
            </a:r>
            <a:r>
              <a:rPr lang="en-US" sz="3200" dirty="0" err="1"/>
              <a:t>wss</a:t>
            </a:r>
            <a:r>
              <a:rPr lang="en-US" sz="3200" dirty="0"/>
              <a:t> (</a:t>
            </a:r>
            <a:r>
              <a:rPr lang="en-US" sz="3200" dirty="0" smtClean="0"/>
              <a:t>Web Socket </a:t>
            </a:r>
            <a:r>
              <a:rPr lang="en-US" sz="3200" dirty="0"/>
              <a:t>Secure) as two new uniform resource </a:t>
            </a:r>
            <a:r>
              <a:rPr lang="en-US" sz="3200" dirty="0" smtClean="0"/>
              <a:t>identifier</a:t>
            </a:r>
            <a:r>
              <a:rPr lang="en-US" sz="3200" dirty="0"/>
              <a:t> </a:t>
            </a:r>
            <a:r>
              <a:rPr lang="en-US" sz="3200" dirty="0" smtClean="0"/>
              <a:t>(URI</a:t>
            </a:r>
            <a:r>
              <a:rPr lang="en-US" sz="3200" dirty="0"/>
              <a:t>) </a:t>
            </a:r>
            <a:r>
              <a:rPr lang="en-US" sz="3200" dirty="0" smtClean="0"/>
              <a:t>schemes</a:t>
            </a:r>
            <a:r>
              <a:rPr lang="en-US" sz="3200" dirty="0"/>
              <a:t> that are used for unencrypted and encrypted connections, respectively</a:t>
            </a:r>
            <a:r>
              <a:rPr lang="en-US" sz="3200" dirty="0" smtClean="0"/>
              <a:t>.</a:t>
            </a:r>
          </a:p>
          <a:p>
            <a:r>
              <a:rPr lang="en-US" sz="3200" dirty="0"/>
              <a:t>Using browser developer tools, developers can inspect the </a:t>
            </a:r>
            <a:r>
              <a:rPr lang="en-US" sz="3200" dirty="0" smtClean="0"/>
              <a:t>Web Socket </a:t>
            </a:r>
            <a:r>
              <a:rPr lang="en-US" sz="3200" dirty="0"/>
              <a:t>handshake as well as the </a:t>
            </a:r>
            <a:r>
              <a:rPr lang="en-US" sz="3200" dirty="0" smtClean="0"/>
              <a:t>Web Socket </a:t>
            </a:r>
            <a:r>
              <a:rPr lang="en-US" sz="3200" dirty="0"/>
              <a:t>frames.</a:t>
            </a:r>
            <a:endParaRPr lang="en-IN" sz="3200" dirty="0"/>
          </a:p>
        </p:txBody>
      </p:sp>
    </p:spTree>
    <p:extLst>
      <p:ext uri="{BB962C8B-B14F-4D97-AF65-F5344CB8AC3E}">
        <p14:creationId xmlns:p14="http://schemas.microsoft.com/office/powerpoint/2010/main" val="209834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7584" y="404664"/>
            <a:ext cx="7560840" cy="5832648"/>
          </a:xfrm>
          <a:prstGeom prst="rect">
            <a:avLst/>
          </a:prstGeom>
          <a:ln>
            <a:noFill/>
          </a:ln>
          <a:effectLst>
            <a:softEdge rad="112500"/>
          </a:effectLst>
        </p:spPr>
      </p:pic>
    </p:spTree>
    <p:extLst>
      <p:ext uri="{BB962C8B-B14F-4D97-AF65-F5344CB8AC3E}">
        <p14:creationId xmlns:p14="http://schemas.microsoft.com/office/powerpoint/2010/main" val="736497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348</TotalTime>
  <Words>590</Words>
  <Application>Microsoft Office PowerPoint</Application>
  <PresentationFormat>On-screen Show (4:3)</PresentationFormat>
  <Paragraphs>97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COMPUTER NETWORKS-WEB SOCKETS</vt:lpstr>
      <vt:lpstr>Table Of Contents</vt:lpstr>
      <vt:lpstr>HTTP vs URL</vt:lpstr>
      <vt:lpstr>An Introduction to HTTP</vt:lpstr>
      <vt:lpstr>HOW DOES HTTP PROTOCOL WORKS?</vt:lpstr>
      <vt:lpstr>PowerPoint Presentation</vt:lpstr>
      <vt:lpstr>EXPLAINATION</vt:lpstr>
      <vt:lpstr>Additional Overview</vt:lpstr>
      <vt:lpstr>PowerPoint Presentation</vt:lpstr>
      <vt:lpstr>IMPLEMENTATION</vt:lpstr>
      <vt:lpstr>Protocol Handshake</vt:lpstr>
      <vt:lpstr>Security Considerations</vt:lpstr>
      <vt:lpstr>         Proxy Traversal  </vt:lpstr>
      <vt:lpstr>Pros &amp; Cons</vt:lpstr>
      <vt:lpstr>What should you not use WebSockets for?</vt:lpstr>
      <vt:lpstr>Do we have to use Web Sockets?</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SOCKETING</dc:title>
  <dc:creator>ABHISHEK J.M</dc:creator>
  <cp:lastModifiedBy>ABHISHEK J.M </cp:lastModifiedBy>
  <cp:revision>23</cp:revision>
  <dcterms:created xsi:type="dcterms:W3CDTF">2020-09-17T06:42:20Z</dcterms:created>
  <dcterms:modified xsi:type="dcterms:W3CDTF">2020-12-23T18:40:01Z</dcterms:modified>
</cp:coreProperties>
</file>