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59" r:id="rId6"/>
    <p:sldId id="269" r:id="rId7"/>
    <p:sldId id="260" r:id="rId8"/>
    <p:sldId id="270" r:id="rId9"/>
    <p:sldId id="262" r:id="rId10"/>
    <p:sldId id="264" r:id="rId11"/>
    <p:sldId id="268" r:id="rId12"/>
    <p:sldId id="272" r:id="rId13"/>
    <p:sldId id="271" r:id="rId14"/>
    <p:sldId id="26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Old Standard TT" panose="020B0604020202020204" charset="0"/>
      <p:regular r:id="rId25"/>
      <p:bold r:id="rId26"/>
      <p: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22757eba8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22757eba8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22757eba8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22757eba8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19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2757eba8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2757eba8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22757eba8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22757eba8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22757eba8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22757eba8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22757eba8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22757eba8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22757eba8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22757eba8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69305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0845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0020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6793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8908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6327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96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79357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81236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322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99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936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5941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2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52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1820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8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698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7385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824000" y="1635300"/>
            <a:ext cx="7097100" cy="13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Stock Market Analysis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85763" y="3056300"/>
            <a:ext cx="8379618" cy="1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rebuchet MS"/>
                <a:ea typeface="Trebuchet MS"/>
                <a:cs typeface="Trebuchet MS"/>
                <a:sym typeface="Trebuchet MS"/>
              </a:rPr>
              <a:t>																		</a:t>
            </a:r>
            <a:r>
              <a:rPr lang="en-GB" sz="1800" b="1" u="sng" dirty="0">
                <a:latin typeface="Trebuchet MS"/>
                <a:ea typeface="Trebuchet MS"/>
                <a:cs typeface="Trebuchet MS"/>
                <a:sym typeface="Trebuchet MS"/>
              </a:rPr>
              <a:t>Submitted by</a:t>
            </a:r>
            <a:endParaRPr sz="1800" b="1" u="sng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                                                                    Abhishek Bhardwaj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                                                                    Deepak Pokhriya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u="sng" dirty="0">
                <a:latin typeface="Trebuchet MS"/>
                <a:ea typeface="Trebuchet MS"/>
                <a:cs typeface="Trebuchet MS"/>
                <a:sym typeface="Trebuchet MS"/>
              </a:rPr>
              <a:t>Submitted to   </a:t>
            </a:r>
            <a:r>
              <a:rPr lang="en-GB" sz="1700" dirty="0"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  </a:t>
            </a:r>
            <a:r>
              <a:rPr lang="en-GB" sz="1700" b="1" u="sng" dirty="0">
                <a:latin typeface="Trebuchet MS"/>
                <a:ea typeface="Trebuchet MS"/>
                <a:cs typeface="Trebuchet MS"/>
                <a:sym typeface="Trebuchet MS"/>
              </a:rPr>
              <a:t> Mentor</a:t>
            </a:r>
            <a:r>
              <a:rPr lang="en-GB" sz="1700" dirty="0">
                <a:latin typeface="Trebuchet MS"/>
                <a:ea typeface="Trebuchet MS"/>
                <a:cs typeface="Trebuchet MS"/>
                <a:sym typeface="Trebuchet MS"/>
              </a:rPr>
              <a:t>                                 Sumit Pandey</a:t>
            </a:r>
            <a:r>
              <a:rPr lang="en-GB" sz="1700" b="1" u="sng" dirty="0"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                         </a:t>
            </a:r>
            <a:endParaRPr sz="1700" b="1" u="sng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Trebuchet MS"/>
                <a:ea typeface="Trebuchet MS"/>
                <a:cs typeface="Trebuchet MS"/>
                <a:sym typeface="Trebuchet MS"/>
              </a:rPr>
              <a:t>Cdac Noida                                          </a:t>
            </a:r>
            <a:r>
              <a:rPr lang="en-GB" sz="1650" dirty="0">
                <a:latin typeface="Arial"/>
                <a:ea typeface="Arial"/>
                <a:cs typeface="Arial"/>
                <a:sym typeface="Arial"/>
              </a:rPr>
              <a:t>Ms.Sidhidatri Nayak</a:t>
            </a:r>
            <a:r>
              <a:rPr lang="en-GB" sz="1817" dirty="0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GB" sz="1700" dirty="0">
                <a:latin typeface="Trebuchet MS"/>
                <a:ea typeface="Trebuchet MS"/>
                <a:cs typeface="Trebuchet MS"/>
                <a:sym typeface="Trebuchet MS"/>
              </a:rPr>
              <a:t>               Utkarsh TEwari          </a:t>
            </a:r>
            <a:endParaRPr sz="17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fld>
            <a:endParaRPr dirty="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23896" t="-2010" r="21595" b="2009"/>
          <a:stretch/>
        </p:blipFill>
        <p:spPr>
          <a:xfrm>
            <a:off x="3386200" y="0"/>
            <a:ext cx="1745100" cy="17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303800" y="564900"/>
            <a:ext cx="70305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Visualize Prediction Results</a:t>
            </a:r>
            <a:endParaRPr sz="4000" u="sng" dirty="0">
              <a:solidFill>
                <a:schemeClr val="bg1"/>
              </a:solidFill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1056750" y="1731317"/>
            <a:ext cx="70305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this phase of our Stock Market Analysis Project, we visualize the power of predictive modelling by displaying the forecasted opening prices on a dynamic line graph.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Highlighting the Trend and Fluctuations: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line graph vividly illustrates the predicted opening prices over a specified time horizon.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use this graph to highlight trends and fluctuations in the stock's value, offering valuable insights into potential market movements.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upward and downward movements, peaks, and valleys all provide valuable information for investors and analysts</a:t>
            </a:r>
            <a:endParaRPr sz="1600"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</a:t>
            </a:fld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604D2-6C1F-4E7F-BB7D-32E0C2EEAB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18ECC-1E77-437A-88A6-2AFF18256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96"/>
            <a:ext cx="9144000" cy="47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53DFE-2E59-4F11-B727-5B756DB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46300"/>
            <a:ext cx="8520600" cy="33972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an enhanced user experience and make our Stock Market Analysis Project more accessible, we've incorporated Streamlit, a Python library for creating interactive web applications.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Matrix Visualization: Our Streamlit-powered web application includes a dynamic stock matrix that allows users to select and visualize multiple stocks simultaneously.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Range Selection: Users can specify custom date ranges to focus on specific periods of interest. This flexibility enables detailed analysis of stock trends over specific time frames.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Prediction Options (30 and 60 Days): We've integrated predictive modeling directly into our web application, offering users the ability to forecast stock prices for two intervals.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C59CE-D455-45BB-A66E-FC34BDEEB9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DA692-6E5B-478B-8CCA-667EEE7A3C2B}"/>
              </a:ext>
            </a:extLst>
          </p:cNvPr>
          <p:cNvSpPr txBox="1"/>
          <p:nvPr/>
        </p:nvSpPr>
        <p:spPr>
          <a:xfrm>
            <a:off x="1593056" y="614363"/>
            <a:ext cx="6553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User Interactive Web App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3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92DCD-F63D-4D2A-B510-87E41BA46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A8155-B4BE-43C5-9528-AACE9529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328702"/>
            <a:ext cx="8451056" cy="45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14</a:t>
            </a:fld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75" y="469338"/>
            <a:ext cx="7475250" cy="42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 dirty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4000" u="sng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968044" y="1772717"/>
            <a:ext cx="70305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1800" b="1" u="sng" dirty="0">
                <a:solidFill>
                  <a:srgbClr val="000000"/>
                </a:solidFill>
                <a:latin typeface="Roboto"/>
                <a:ea typeface="Roboto"/>
              </a:rPr>
              <a:t>Problem Statement &amp; Aim: </a:t>
            </a:r>
          </a:p>
          <a:p>
            <a:pPr marL="114300" indent="0">
              <a:buNone/>
            </a:pPr>
            <a:endParaRPr lang="en-US" sz="1800" b="1" u="sng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</a:rPr>
              <a:t>-------------------------------------------------------------------------------------------------------------------------------</a:t>
            </a:r>
          </a:p>
          <a:p>
            <a:pPr marL="114300" indent="0">
              <a:buNone/>
            </a:pPr>
            <a:endParaRPr lang="en-US" sz="1800" b="1" u="sng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</a:rPr>
              <a:t>“Analysis of Stock Market and Prediction using LSTM.“</a:t>
            </a:r>
          </a:p>
          <a:p>
            <a:pPr marL="114300" indent="0">
              <a:buNone/>
            </a:pPr>
            <a:endParaRPr lang="en-US" sz="1400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</a:rPr>
              <a:t>“Our aim is to predict the opening price of a stock for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</a:rPr>
              <a:t>upto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</a:rPr>
              <a:t> 30 or 60 days.“</a:t>
            </a:r>
          </a:p>
          <a:p>
            <a:pPr marL="114300" indent="0">
              <a:buNone/>
            </a:pPr>
            <a:endParaRPr lang="en-US" sz="1400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</a:rPr>
              <a:t>---------------------------------------------------------------------------------------------------------------------------------------------------------------------</a:t>
            </a:r>
          </a:p>
          <a:p>
            <a:pPr marL="114300" indent="0">
              <a:buNone/>
            </a:pPr>
            <a:endParaRPr lang="en-US" sz="1400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endParaRPr lang="en-GB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a world driven by data and finance, understanding  market and the stocks is more critical than ever.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project aims to provide insights into the dynamic world of stock trading by harnessing the power of data analysis 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Through this presentation, we will take you on a journey into the realms of historical stock data, data Fetching, visualization, and predictive modelling.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explore the past, make sense of the present, and peek into the future of stock markets using innovative techniques and tools.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the end of this presentation, you'll gain a deeper understanding of how data-driven analysis can empower investors and financial professionals.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Let's embark on this exciting exploration of the Stock Market Analysis Project.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fld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 dirty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 sz="4000" u="sng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056750" y="1620188"/>
            <a:ext cx="7030500" cy="3523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❖"/>
            </a:pPr>
            <a:r>
              <a:rPr lang="en-GB" sz="5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Stock Market Analysis Project is a comprehensive effort to decode the complexities of stock markets and harness their predictive power.</a:t>
            </a:r>
            <a:endParaRPr sz="5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❖"/>
            </a:pPr>
            <a:r>
              <a:rPr lang="en-GB" sz="5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project is driven by the goal of creating a prototype that can assist investors, traders, and financial analysts in making informed decisions.</a:t>
            </a:r>
            <a:endParaRPr sz="5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❖"/>
            </a:pPr>
            <a:r>
              <a:rPr lang="en-GB" sz="5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components of the project include data collection, pre-processing, data Fetching, visualization, and predictive modelling.</a:t>
            </a:r>
            <a:endParaRPr sz="5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❖"/>
            </a:pPr>
            <a:r>
              <a:rPr lang="en-GB" sz="5600" b="1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r>
              <a:rPr lang="en-GB" sz="5600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GB" sz="5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We have retrieved historical stock data from a company  with an open source APIs to ensure our analysis is based on accurate and up-to-date information.</a:t>
            </a:r>
            <a:endParaRPr sz="5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❖"/>
            </a:pPr>
            <a:r>
              <a:rPr lang="en-GB" sz="5600" b="1" u="sng" dirty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Database Integration</a:t>
            </a:r>
            <a:r>
              <a:rPr lang="en-GB" sz="5600" u="sng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GB" sz="56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5600" dirty="0">
                <a:solidFill>
                  <a:schemeClr val="tx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 have integrated MySQL database into our project to efficiently store and manage the data fetched from the API.</a:t>
            </a:r>
            <a:endParaRPr sz="5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❖"/>
            </a:pPr>
            <a:r>
              <a:rPr lang="en-GB" sz="5600" b="1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LSTM for Stock Prediction</a:t>
            </a:r>
            <a:r>
              <a:rPr lang="en-GB" sz="5600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GB" sz="5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LSTM (Long Short-Term Memory) model, a type of recurrent neural network (RNN), is employed to forecast stock prices.</a:t>
            </a:r>
            <a:endParaRPr sz="5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❖"/>
            </a:pPr>
            <a:r>
              <a:rPr lang="en-GB" sz="5600" b="1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Visualization with Tableau</a:t>
            </a:r>
            <a:r>
              <a:rPr lang="en-GB" sz="5600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GB" sz="5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power of visualization is harnessed through Tableau, enabling us to present data in an intuitive and insightful manner.</a:t>
            </a:r>
            <a:endParaRPr sz="5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460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❖"/>
            </a:pP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fld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21">
            <a:extLst>
              <a:ext uri="{FF2B5EF4-FFF2-40B4-BE49-F238E27FC236}">
                <a16:creationId xmlns:a16="http://schemas.microsoft.com/office/drawing/2014/main" id="{94494FBA-94B9-4718-B4BC-0120FD3C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20166"/>
            <a:ext cx="8520600" cy="6132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 Flow Of Our Project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E8B3C-E4DA-4CBF-BEE2-54FCCC77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" y="1921668"/>
            <a:ext cx="7915275" cy="30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175213" y="105655"/>
            <a:ext cx="7030500" cy="1237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4000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Data Fetch</a:t>
            </a:r>
            <a:endParaRPr lang="en-GB" sz="4000" u="sng" dirty="0">
              <a:solidFill>
                <a:schemeClr val="bg1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382381" y="1643417"/>
            <a:ext cx="7030500" cy="3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0832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collection is the foundational step of our Stock Market Analysis Project.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ensure the accuracy and timeliness of our analysis, we obtained historical stock market data from online APIs.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APIs (Application Programming Interfaces) provided us with direct access to real-time and historical stock data from reputable sources.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use of APIs allowed us to gather data efficiently and systematically, ensuring that our analysis is based on the most current information available.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Through these APIs, we retrieved data from a diverse range of companies and stock exchanges, offering a comprehensive view of the market.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robust data collection process forms the backbone of our project, enabling us to perform in-depth analysis and provide valuable insights into the stock market's behaviour.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subsequent slides, we will delve into the pre-processing and analysis of this collected data, shedding light on the methodologies and techniques employed to extract meaningful patterns and trends.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</a:t>
            </a:fld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5EB75-6142-48C6-BCEC-07F21A08A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DBD3C-B5C1-43CD-8F15-CC89253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27905"/>
            <a:ext cx="8520600" cy="42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6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5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400" u="sng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Pre-processing and Database Integration</a:t>
            </a:r>
            <a:endParaRPr sz="2400" u="sng"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1303800" y="1742417"/>
            <a:ext cx="70305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56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pre-processing and storage are essential steps in our Stock Market Analysis Project to ensure that we work with clean and structured data.</a:t>
            </a:r>
            <a:endParaRPr sz="56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56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56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achieve this, we implemented a database integration using Python and MySQL through the </a:t>
            </a:r>
            <a:r>
              <a:rPr lang="en-GB" sz="5600" dirty="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pymysql</a:t>
            </a:r>
            <a:r>
              <a:rPr lang="en-GB" sz="56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56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56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56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This  is an overview of the steps involved in data pre-processing and data insertion:</a:t>
            </a:r>
            <a:endParaRPr sz="56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</a:t>
            </a:fld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484A0-2A17-48B4-932B-B7C9F1879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6702C-AC3B-4678-9E58-EA52AF5B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6" y="290285"/>
            <a:ext cx="8436768" cy="43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0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 dirty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Prediction</a:t>
            </a:r>
            <a:endParaRPr sz="4000" u="sng"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1056750" y="1821017"/>
            <a:ext cx="7030500" cy="32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 this phase of our Stock Market Analysis Project, we employ advanced machine learning techniques to predict future stock prices.</a:t>
            </a:r>
            <a:endParaRPr sz="14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GB" sz="14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 utilize a custom-built predictive model to forecast stock price movements. here is an overview of the process:</a:t>
            </a:r>
            <a:endParaRPr sz="14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9</a:t>
            </a:fld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891</Words>
  <Application>Microsoft Office PowerPoint</Application>
  <PresentationFormat>On-screen Show (16:9)</PresentationFormat>
  <Paragraphs>77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Wingdings 3</vt:lpstr>
      <vt:lpstr>Old Standard TT</vt:lpstr>
      <vt:lpstr>Century Gothic</vt:lpstr>
      <vt:lpstr>Courier New</vt:lpstr>
      <vt:lpstr>Trebuchet MS</vt:lpstr>
      <vt:lpstr>Calibri</vt:lpstr>
      <vt:lpstr>Roboto</vt:lpstr>
      <vt:lpstr>Arial</vt:lpstr>
      <vt:lpstr>Ion Boardroom</vt:lpstr>
      <vt:lpstr>       Stock Market Analysis</vt:lpstr>
      <vt:lpstr>Introduction</vt:lpstr>
      <vt:lpstr>Project Overview</vt:lpstr>
      <vt:lpstr>Work Flow Of Our Project</vt:lpstr>
      <vt:lpstr>Data Fetch</vt:lpstr>
      <vt:lpstr>PowerPoint Presentation</vt:lpstr>
      <vt:lpstr>Data Pre-processing and Database Integration</vt:lpstr>
      <vt:lpstr>PowerPoint Presentation</vt:lpstr>
      <vt:lpstr>Data Prediction</vt:lpstr>
      <vt:lpstr>Visualize Prediction 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Stock Market Analysis</dc:title>
  <cp:lastModifiedBy>Abhishek</cp:lastModifiedBy>
  <cp:revision>10</cp:revision>
  <dcterms:modified xsi:type="dcterms:W3CDTF">2023-09-05T08:41:53Z</dcterms:modified>
</cp:coreProperties>
</file>