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0"/>
  </p:notesMasterIdLst>
  <p:handoutMasterIdLst>
    <p:handoutMasterId r:id="rId31"/>
  </p:handoutMasterIdLst>
  <p:sldIdLst>
    <p:sldId id="256" r:id="rId2"/>
    <p:sldId id="257" r:id="rId3"/>
    <p:sldId id="310" r:id="rId4"/>
    <p:sldId id="312" r:id="rId5"/>
    <p:sldId id="311" r:id="rId6"/>
    <p:sldId id="258" r:id="rId7"/>
    <p:sldId id="332" r:id="rId8"/>
    <p:sldId id="313" r:id="rId9"/>
    <p:sldId id="283" r:id="rId10"/>
    <p:sldId id="324" r:id="rId11"/>
    <p:sldId id="323" r:id="rId12"/>
    <p:sldId id="314" r:id="rId13"/>
    <p:sldId id="315" r:id="rId14"/>
    <p:sldId id="316" r:id="rId15"/>
    <p:sldId id="317" r:id="rId16"/>
    <p:sldId id="318" r:id="rId17"/>
    <p:sldId id="319" r:id="rId18"/>
    <p:sldId id="320" r:id="rId19"/>
    <p:sldId id="321" r:id="rId20"/>
    <p:sldId id="322" r:id="rId21"/>
    <p:sldId id="325" r:id="rId22"/>
    <p:sldId id="327" r:id="rId23"/>
    <p:sldId id="329" r:id="rId24"/>
    <p:sldId id="326" r:id="rId25"/>
    <p:sldId id="328" r:id="rId26"/>
    <p:sldId id="330" r:id="rId27"/>
    <p:sldId id="331" r:id="rId28"/>
    <p:sldId id="268" r:id="rId2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5AC"/>
    <a:srgbClr val="103350"/>
    <a:srgbClr val="0C4360"/>
    <a:srgbClr val="1B6872"/>
    <a:srgbClr val="63B7C6"/>
    <a:srgbClr val="00213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85" d="100"/>
          <a:sy n="85" d="100"/>
        </p:scale>
        <p:origin x="547" y="6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t>18/12/2024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t>18/12/2024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t>‹#›</a:t>
            </a:fld>
            <a:endParaRPr lang="en-GB"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US" noProof="0"/>
              <a:t>Click to edit Master subtitle style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6" name="Text Placeholder 22"/>
          <p:cNvSpPr>
            <a:spLocks noGrp="1"/>
          </p:cNvSpPr>
          <p:nvPr>
            <p:ph type="body" sz="quarter" idx="18"/>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p:cNvSpPr>
            <a:spLocks noGrp="1"/>
          </p:cNvSpPr>
          <p:nvPr>
            <p:ph type="body" sz="quarter" idx="19"/>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p:cNvSpPr>
            <a:spLocks noGrp="1"/>
          </p:cNvSpPr>
          <p:nvPr>
            <p:ph type="body" sz="quarter" idx="20"/>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p:cNvSpPr>
            <a:spLocks noGrp="1"/>
          </p:cNvSpPr>
          <p:nvPr>
            <p:ph type="body" sz="quarter" idx="2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p:cNvSpPr>
            <a:spLocks noGrp="1"/>
          </p:cNvSpPr>
          <p:nvPr>
            <p:ph type="body" sz="quarter" idx="22"/>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p:cNvSpPr>
            <a:spLocks noGrp="1"/>
          </p:cNvSpPr>
          <p:nvPr>
            <p:ph type="body" sz="quarter" idx="18"/>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13" name="Picture Placeholder 12"/>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p:cNvSpPr>
            <a:spLocks noGrp="1"/>
          </p:cNvSpPr>
          <p:nvPr>
            <p:ph type="body" sz="quarter" idx="20"/>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p:cNvSpPr>
            <a:spLocks noGrp="1"/>
          </p:cNvSpPr>
          <p:nvPr>
            <p:ph type="body" sz="quarter" idx="2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p:cNvSpPr>
            <a:spLocks noGrp="1"/>
          </p:cNvSpPr>
          <p:nvPr>
            <p:ph type="body" sz="quarter" idx="18"/>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13" name="Picture Placeholder 12"/>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20" name="Picture Placeholder 2"/>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1" name="Text Placeholder 3"/>
          <p:cNvSpPr>
            <a:spLocks noGrp="1"/>
          </p:cNvSpPr>
          <p:nvPr>
            <p:ph type="body" sz="half" idx="2"/>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21" name="Text Placeholder 3"/>
          <p:cNvSpPr>
            <a:spLocks noGrp="1"/>
          </p:cNvSpPr>
          <p:nvPr>
            <p:ph type="body" sz="half" idx="2"/>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p:cNvSpPr>
            <a:spLocks noGrp="1"/>
          </p:cNvSpPr>
          <p:nvPr>
            <p:ph idx="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a:t>Click to edit Master text styles</a:t>
            </a:r>
          </a:p>
        </p:txBody>
      </p:sp>
      <p:sp>
        <p:nvSpPr>
          <p:cNvPr id="22"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t>‹#›</a:t>
            </a:fld>
            <a:endParaRPr lang="en-US" noProof="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a:t>Click to edit Master text styles</a:t>
            </a:r>
          </a:p>
        </p:txBody>
      </p:sp>
      <p:sp>
        <p:nvSpPr>
          <p:cNvPr id="3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t>‹#›</a:t>
            </a:fld>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US" noProof="0"/>
              <a:t>Click to edit Master text styles</a:t>
            </a:r>
          </a:p>
          <a:p>
            <a:pPr lvl="1" rtl="0"/>
            <a:r>
              <a:rPr lang="en-US" noProof="0"/>
              <a:t>Second level</a:t>
            </a:r>
          </a:p>
          <a:p>
            <a:pPr lvl="2" rtl="0"/>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20" name="Content Placeholder 2"/>
          <p:cNvSpPr>
            <a:spLocks noGrp="1"/>
          </p:cNvSpPr>
          <p:nvPr>
            <p:ph idx="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25" name="Text Placeholder 2"/>
          <p:cNvSpPr>
            <a:spLocks noGrp="1"/>
          </p:cNvSpPr>
          <p:nvPr>
            <p:ph type="body" idx="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p:cNvSpPr>
            <a:spLocks noGrp="1"/>
          </p:cNvSpPr>
          <p:nvPr>
            <p:ph type="body" sz="quarter" idx="3"/>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p:cNvSpPr>
            <a:spLocks noGrp="1"/>
          </p:cNvSpPr>
          <p:nvPr>
            <p:ph sz="half" idx="2"/>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p:cNvSpPr>
            <a:spLocks noGrp="1"/>
          </p:cNvSpPr>
          <p:nvPr>
            <p:ph sz="quarter" idx="4"/>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rtl="0"/>
              <a:endParaRPr lang="en-GB" noProof="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t>‹#›</a:t>
            </a:fld>
            <a:endParaRPr lang="en-GB" noProof="0"/>
          </a:p>
        </p:txBody>
      </p:sp>
      <p:sp>
        <p:nvSpPr>
          <p:cNvPr id="20" name="Content Placeholder 2"/>
          <p:cNvSpPr>
            <a:spLocks noGrp="1"/>
          </p:cNvSpPr>
          <p:nvPr>
            <p:ph sz="half" idx="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p:cNvSpPr>
            <a:spLocks noGrp="1"/>
          </p:cNvSpPr>
          <p:nvPr>
            <p:ph sz="half" idx="2"/>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t>‹#›</a:t>
            </a:fld>
            <a:endParaRPr lang="en-US" noProof="0"/>
          </a:p>
        </p:txBody>
      </p:sp>
      <p:sp>
        <p:nvSpPr>
          <p:cNvPr id="5" name="Rectangle 4"/>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p:cNvSpPr txBox="1"/>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p:cNvGrpSpPr/>
          <p:nvPr/>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p:cNvGrpSpPr/>
          <p:nvPr/>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rtl="0"/>
              <a:endParaRPr lang="en-US" noProof="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p:cNvSpPr txBox="1"/>
          <p:nvPr/>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t>‹#›</a:t>
            </a:fld>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59979" y="1569855"/>
            <a:ext cx="7378965" cy="2069457"/>
          </a:xfrm>
        </p:spPr>
        <p:txBody>
          <a:bodyPr rtlCol="0"/>
          <a:lstStyle/>
          <a:p>
            <a:pPr rtl="0"/>
            <a:r>
              <a:rPr lang="en-GB" sz="6000" dirty="0"/>
              <a:t>Foundation of Data Analytics</a:t>
            </a:r>
          </a:p>
        </p:txBody>
      </p:sp>
      <p:sp>
        <p:nvSpPr>
          <p:cNvPr id="3" name="Subtitle 2"/>
          <p:cNvSpPr>
            <a:spLocks noGrp="1"/>
          </p:cNvSpPr>
          <p:nvPr>
            <p:ph type="subTitle" idx="1"/>
          </p:nvPr>
        </p:nvSpPr>
        <p:spPr>
          <a:xfrm>
            <a:off x="4437529" y="5288144"/>
            <a:ext cx="7578471" cy="868680"/>
          </a:xfrm>
        </p:spPr>
        <p:txBody>
          <a:bodyPr rtlCol="0">
            <a:normAutofit/>
          </a:bodyPr>
          <a:lstStyle/>
          <a:p>
            <a:pPr marL="0" indent="0" algn="r" rtl="0">
              <a:buNone/>
            </a:pPr>
            <a:r>
              <a:rPr sz="3200" dirty="0">
                <a:latin typeface="Times New Roman" panose="02020603050405020304" pitchFamily="18" charset="0"/>
                <a:cs typeface="Times New Roman" panose="02020603050405020304" pitchFamily="18" charset="0"/>
              </a:rPr>
              <a:t>Review-3</a:t>
            </a:r>
            <a:r>
              <a:rPr sz="2800" dirty="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B3692A57-9328-442E-9CF7-28449FAC9FBC}"/>
              </a:ext>
            </a:extLst>
          </p:cNvPr>
          <p:cNvSpPr txBox="1">
            <a:spLocks/>
          </p:cNvSpPr>
          <p:nvPr/>
        </p:nvSpPr>
        <p:spPr>
          <a:xfrm>
            <a:off x="2459979" y="4029388"/>
            <a:ext cx="7578471" cy="8686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4800" b="1" dirty="0">
                <a:solidFill>
                  <a:schemeClr val="accent5">
                    <a:lumMod val="20000"/>
                    <a:lumOff val="80000"/>
                  </a:schemeClr>
                </a:solidFill>
                <a:latin typeface="+mj-lt"/>
              </a:rPr>
              <a:t>Stock Market Analysis</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E2944-9BE2-7AE3-694E-4751DC8A8546}"/>
              </a:ext>
            </a:extLst>
          </p:cNvPr>
          <p:cNvSpPr>
            <a:spLocks noGrp="1"/>
          </p:cNvSpPr>
          <p:nvPr>
            <p:ph type="sldNum" sz="quarter" idx="12"/>
          </p:nvPr>
        </p:nvSpPr>
        <p:spPr/>
        <p:txBody>
          <a:bodyPr/>
          <a:lstStyle/>
          <a:p>
            <a:pPr rtl="0"/>
            <a:fld id="{C263D6C4-4840-40CC-AC84-17E24B3B7BDE}" type="slidenum">
              <a:rPr lang="en-US" noProof="0" smtClean="0"/>
              <a:t>10</a:t>
            </a:fld>
            <a:endParaRPr lang="en-US" noProof="0"/>
          </a:p>
        </p:txBody>
      </p:sp>
      <p:sp>
        <p:nvSpPr>
          <p:cNvPr id="4" name="Title 3">
            <a:extLst>
              <a:ext uri="{FF2B5EF4-FFF2-40B4-BE49-F238E27FC236}">
                <a16:creationId xmlns:a16="http://schemas.microsoft.com/office/drawing/2014/main" id="{AF617DB2-E704-EAA5-1895-767BAADF2233}"/>
              </a:ext>
            </a:extLst>
          </p:cNvPr>
          <p:cNvSpPr>
            <a:spLocks noGrp="1"/>
          </p:cNvSpPr>
          <p:nvPr>
            <p:ph type="title"/>
          </p:nvPr>
        </p:nvSpPr>
        <p:spPr>
          <a:xfrm>
            <a:off x="814174" y="2999472"/>
            <a:ext cx="7781544" cy="859055"/>
          </a:xfrm>
        </p:spPr>
        <p:txBody>
          <a:bodyPr>
            <a:normAutofit/>
          </a:bodyPr>
          <a:lstStyle/>
          <a:p>
            <a:r>
              <a:rPr lang="en-IN" dirty="0"/>
              <a:t>System Architecture</a:t>
            </a:r>
          </a:p>
        </p:txBody>
      </p:sp>
    </p:spTree>
    <p:extLst>
      <p:ext uri="{BB962C8B-B14F-4D97-AF65-F5344CB8AC3E}">
        <p14:creationId xmlns:p14="http://schemas.microsoft.com/office/powerpoint/2010/main" val="423790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E2B5AF42-B1AC-1F26-E531-7C7345F78E95}"/>
              </a:ext>
            </a:extLst>
          </p:cNvPr>
          <p:cNvSpPr/>
          <p:nvPr/>
        </p:nvSpPr>
        <p:spPr>
          <a:xfrm>
            <a:off x="317772" y="207870"/>
            <a:ext cx="1196427" cy="769283"/>
          </a:xfrm>
          <a:prstGeom prst="flowChartMagneticDisk">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NSE STOCK</a:t>
            </a:r>
            <a:endParaRPr lang="en-IN" sz="1400" dirty="0">
              <a:solidFill>
                <a:schemeClr val="tx1"/>
              </a:solidFill>
            </a:endParaRPr>
          </a:p>
        </p:txBody>
      </p:sp>
      <p:sp>
        <p:nvSpPr>
          <p:cNvPr id="3" name="Flowchart: Multidocument 2">
            <a:extLst>
              <a:ext uri="{FF2B5EF4-FFF2-40B4-BE49-F238E27FC236}">
                <a16:creationId xmlns:a16="http://schemas.microsoft.com/office/drawing/2014/main" id="{1993637C-3B97-7679-7F3E-10C90C2DB31E}"/>
              </a:ext>
            </a:extLst>
          </p:cNvPr>
          <p:cNvSpPr/>
          <p:nvPr/>
        </p:nvSpPr>
        <p:spPr>
          <a:xfrm>
            <a:off x="4744369" y="127744"/>
            <a:ext cx="1196428" cy="948282"/>
          </a:xfrm>
          <a:prstGeom prst="flowChartMultidocumen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Extract stock price</a:t>
            </a:r>
            <a:endParaRPr lang="en-IN" sz="1400" dirty="0">
              <a:solidFill>
                <a:schemeClr val="tx1"/>
              </a:solidFill>
            </a:endParaRPr>
          </a:p>
        </p:txBody>
      </p:sp>
      <p:sp>
        <p:nvSpPr>
          <p:cNvPr id="4" name="Flowchart: Process 3">
            <a:extLst>
              <a:ext uri="{FF2B5EF4-FFF2-40B4-BE49-F238E27FC236}">
                <a16:creationId xmlns:a16="http://schemas.microsoft.com/office/drawing/2014/main" id="{03B1A992-6359-419F-14A8-4A85C854B2CB}"/>
              </a:ext>
            </a:extLst>
          </p:cNvPr>
          <p:cNvSpPr/>
          <p:nvPr/>
        </p:nvSpPr>
        <p:spPr>
          <a:xfrm>
            <a:off x="499606" y="1742071"/>
            <a:ext cx="1897635" cy="683623"/>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Simple Moving Average (SMA) strategy</a:t>
            </a:r>
            <a:endParaRPr lang="en-IN" sz="1400" dirty="0">
              <a:solidFill>
                <a:sysClr val="windowText" lastClr="000000"/>
              </a:solidFill>
            </a:endParaRPr>
          </a:p>
        </p:txBody>
      </p:sp>
      <p:sp>
        <p:nvSpPr>
          <p:cNvPr id="5" name="Flowchart: Process 4">
            <a:extLst>
              <a:ext uri="{FF2B5EF4-FFF2-40B4-BE49-F238E27FC236}">
                <a16:creationId xmlns:a16="http://schemas.microsoft.com/office/drawing/2014/main" id="{29B0EF92-8F12-28C1-56F8-A5BB27218A13}"/>
              </a:ext>
            </a:extLst>
          </p:cNvPr>
          <p:cNvSpPr/>
          <p:nvPr/>
        </p:nvSpPr>
        <p:spPr>
          <a:xfrm>
            <a:off x="3508045" y="1739887"/>
            <a:ext cx="1897635" cy="714605"/>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Exponential Moving Average(EMA) strategy</a:t>
            </a:r>
            <a:endParaRPr lang="en-IN" sz="1400" dirty="0">
              <a:solidFill>
                <a:sysClr val="windowText" lastClr="000000"/>
              </a:solidFill>
            </a:endParaRPr>
          </a:p>
        </p:txBody>
      </p:sp>
      <p:sp>
        <p:nvSpPr>
          <p:cNvPr id="6" name="Flowchart: Process 5">
            <a:extLst>
              <a:ext uri="{FF2B5EF4-FFF2-40B4-BE49-F238E27FC236}">
                <a16:creationId xmlns:a16="http://schemas.microsoft.com/office/drawing/2014/main" id="{FC95C334-857F-20BB-BB8E-60B90CE91B1E}"/>
              </a:ext>
            </a:extLst>
          </p:cNvPr>
          <p:cNvSpPr/>
          <p:nvPr/>
        </p:nvSpPr>
        <p:spPr>
          <a:xfrm>
            <a:off x="2968625" y="2908482"/>
            <a:ext cx="1200720" cy="671360"/>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Computing 50 days EMA</a:t>
            </a:r>
            <a:endParaRPr lang="en-IN" sz="1400" dirty="0">
              <a:solidFill>
                <a:sysClr val="windowText" lastClr="000000"/>
              </a:solidFill>
            </a:endParaRPr>
          </a:p>
        </p:txBody>
      </p:sp>
      <p:sp>
        <p:nvSpPr>
          <p:cNvPr id="7" name="Flowchart: Process 6">
            <a:extLst>
              <a:ext uri="{FF2B5EF4-FFF2-40B4-BE49-F238E27FC236}">
                <a16:creationId xmlns:a16="http://schemas.microsoft.com/office/drawing/2014/main" id="{087325E7-3C8F-18E2-8B8C-4C0BF47A9F39}"/>
              </a:ext>
            </a:extLst>
          </p:cNvPr>
          <p:cNvSpPr/>
          <p:nvPr/>
        </p:nvSpPr>
        <p:spPr>
          <a:xfrm>
            <a:off x="4774749" y="2908482"/>
            <a:ext cx="1135667" cy="671357"/>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Computing 200 days EMA</a:t>
            </a:r>
            <a:endParaRPr lang="en-IN" sz="1400" dirty="0">
              <a:solidFill>
                <a:sysClr val="windowText" lastClr="000000"/>
              </a:solidFill>
            </a:endParaRPr>
          </a:p>
        </p:txBody>
      </p:sp>
      <p:sp>
        <p:nvSpPr>
          <p:cNvPr id="8" name="Flowchart: Process 7">
            <a:extLst>
              <a:ext uri="{FF2B5EF4-FFF2-40B4-BE49-F238E27FC236}">
                <a16:creationId xmlns:a16="http://schemas.microsoft.com/office/drawing/2014/main" id="{A78108FD-C277-D9D7-DC0D-A0263891FAAF}"/>
              </a:ext>
            </a:extLst>
          </p:cNvPr>
          <p:cNvSpPr/>
          <p:nvPr/>
        </p:nvSpPr>
        <p:spPr>
          <a:xfrm>
            <a:off x="1680688" y="2892650"/>
            <a:ext cx="1156066" cy="671360"/>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Computing 200 days SMA</a:t>
            </a:r>
            <a:endParaRPr lang="en-IN" sz="1400" dirty="0">
              <a:solidFill>
                <a:sysClr val="windowText" lastClr="000000"/>
              </a:solidFill>
            </a:endParaRPr>
          </a:p>
        </p:txBody>
      </p:sp>
      <p:sp>
        <p:nvSpPr>
          <p:cNvPr id="9" name="Flowchart: Process 8">
            <a:extLst>
              <a:ext uri="{FF2B5EF4-FFF2-40B4-BE49-F238E27FC236}">
                <a16:creationId xmlns:a16="http://schemas.microsoft.com/office/drawing/2014/main" id="{190A221E-1E54-78BA-5D8B-ACCD62DD580E}"/>
              </a:ext>
            </a:extLst>
          </p:cNvPr>
          <p:cNvSpPr/>
          <p:nvPr/>
        </p:nvSpPr>
        <p:spPr>
          <a:xfrm>
            <a:off x="59844" y="2892652"/>
            <a:ext cx="1125812" cy="671360"/>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Computing 50 days SMA</a:t>
            </a:r>
            <a:endParaRPr lang="en-IN" sz="1400" dirty="0">
              <a:solidFill>
                <a:sysClr val="windowText" lastClr="000000"/>
              </a:solidFill>
            </a:endParaRPr>
          </a:p>
        </p:txBody>
      </p:sp>
      <p:sp>
        <p:nvSpPr>
          <p:cNvPr id="10" name="Flowchart: Process 9">
            <a:extLst>
              <a:ext uri="{FF2B5EF4-FFF2-40B4-BE49-F238E27FC236}">
                <a16:creationId xmlns:a16="http://schemas.microsoft.com/office/drawing/2014/main" id="{02141FF5-6CC3-5B68-8A19-811CFA9E4394}"/>
              </a:ext>
            </a:extLst>
          </p:cNvPr>
          <p:cNvSpPr/>
          <p:nvPr/>
        </p:nvSpPr>
        <p:spPr>
          <a:xfrm>
            <a:off x="521251" y="4038595"/>
            <a:ext cx="1826861" cy="302598"/>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If(SMA50&gt;SMA200)</a:t>
            </a:r>
            <a:endParaRPr lang="en-IN" sz="1400" dirty="0">
              <a:solidFill>
                <a:sysClr val="windowText" lastClr="000000"/>
              </a:solidFill>
            </a:endParaRPr>
          </a:p>
        </p:txBody>
      </p:sp>
      <p:sp>
        <p:nvSpPr>
          <p:cNvPr id="11" name="Flowchart: Process 10">
            <a:extLst>
              <a:ext uri="{FF2B5EF4-FFF2-40B4-BE49-F238E27FC236}">
                <a16:creationId xmlns:a16="http://schemas.microsoft.com/office/drawing/2014/main" id="{E6736A92-29C7-063F-D60D-EDF3E6FCE9E4}"/>
              </a:ext>
            </a:extLst>
          </p:cNvPr>
          <p:cNvSpPr/>
          <p:nvPr/>
        </p:nvSpPr>
        <p:spPr>
          <a:xfrm>
            <a:off x="-9627" y="4560732"/>
            <a:ext cx="784204" cy="589124"/>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Buy </a:t>
            </a:r>
          </a:p>
          <a:p>
            <a:pPr algn="ctr"/>
            <a:r>
              <a:rPr lang="en-US" sz="1400" dirty="0">
                <a:solidFill>
                  <a:sysClr val="windowText" lastClr="000000"/>
                </a:solidFill>
              </a:rPr>
              <a:t>signal</a:t>
            </a:r>
            <a:endParaRPr lang="en-IN" sz="1400" dirty="0">
              <a:solidFill>
                <a:sysClr val="windowText" lastClr="000000"/>
              </a:solidFill>
            </a:endParaRPr>
          </a:p>
        </p:txBody>
      </p:sp>
      <p:sp>
        <p:nvSpPr>
          <p:cNvPr id="12" name="Flowchart: Process 11">
            <a:extLst>
              <a:ext uri="{FF2B5EF4-FFF2-40B4-BE49-F238E27FC236}">
                <a16:creationId xmlns:a16="http://schemas.microsoft.com/office/drawing/2014/main" id="{13D92153-0E8E-FCD2-E575-C3058F8F9B08}"/>
              </a:ext>
            </a:extLst>
          </p:cNvPr>
          <p:cNvSpPr/>
          <p:nvPr/>
        </p:nvSpPr>
        <p:spPr>
          <a:xfrm>
            <a:off x="2088147" y="4513178"/>
            <a:ext cx="800947" cy="602752"/>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Sell </a:t>
            </a:r>
          </a:p>
          <a:p>
            <a:pPr algn="ctr"/>
            <a:r>
              <a:rPr lang="en-US" sz="1400" dirty="0">
                <a:solidFill>
                  <a:sysClr val="windowText" lastClr="000000"/>
                </a:solidFill>
              </a:rPr>
              <a:t>signal</a:t>
            </a:r>
            <a:endParaRPr lang="en-IN" sz="1400" dirty="0">
              <a:solidFill>
                <a:sysClr val="windowText" lastClr="000000"/>
              </a:solidFill>
            </a:endParaRPr>
          </a:p>
        </p:txBody>
      </p:sp>
      <p:sp>
        <p:nvSpPr>
          <p:cNvPr id="15" name="Flowchart: Process 14">
            <a:extLst>
              <a:ext uri="{FF2B5EF4-FFF2-40B4-BE49-F238E27FC236}">
                <a16:creationId xmlns:a16="http://schemas.microsoft.com/office/drawing/2014/main" id="{CE4E31A4-4C29-1D00-BAA3-37FEA2918F4A}"/>
              </a:ext>
            </a:extLst>
          </p:cNvPr>
          <p:cNvSpPr/>
          <p:nvPr/>
        </p:nvSpPr>
        <p:spPr>
          <a:xfrm>
            <a:off x="3567993" y="4024004"/>
            <a:ext cx="1777740" cy="252610"/>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If(EMA50&gt;EMA200)</a:t>
            </a:r>
            <a:endParaRPr lang="en-IN" sz="1400" dirty="0">
              <a:solidFill>
                <a:sysClr val="windowText" lastClr="000000"/>
              </a:solidFill>
            </a:endParaRPr>
          </a:p>
        </p:txBody>
      </p:sp>
      <p:sp>
        <p:nvSpPr>
          <p:cNvPr id="17" name="Flowchart: Process 16">
            <a:extLst>
              <a:ext uri="{FF2B5EF4-FFF2-40B4-BE49-F238E27FC236}">
                <a16:creationId xmlns:a16="http://schemas.microsoft.com/office/drawing/2014/main" id="{CF911340-5715-3C81-8761-733F1A49EA04}"/>
              </a:ext>
            </a:extLst>
          </p:cNvPr>
          <p:cNvSpPr/>
          <p:nvPr/>
        </p:nvSpPr>
        <p:spPr>
          <a:xfrm>
            <a:off x="2981581" y="4526879"/>
            <a:ext cx="865123" cy="58904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Buy </a:t>
            </a:r>
          </a:p>
          <a:p>
            <a:pPr algn="ctr"/>
            <a:r>
              <a:rPr lang="en-US" sz="1400" dirty="0">
                <a:solidFill>
                  <a:sysClr val="windowText" lastClr="000000"/>
                </a:solidFill>
              </a:rPr>
              <a:t>signal</a:t>
            </a:r>
            <a:endParaRPr lang="en-IN" sz="1400" dirty="0">
              <a:solidFill>
                <a:sysClr val="windowText" lastClr="000000"/>
              </a:solidFill>
            </a:endParaRPr>
          </a:p>
        </p:txBody>
      </p:sp>
      <p:sp>
        <p:nvSpPr>
          <p:cNvPr id="18" name="Flowchart: Process 17">
            <a:extLst>
              <a:ext uri="{FF2B5EF4-FFF2-40B4-BE49-F238E27FC236}">
                <a16:creationId xmlns:a16="http://schemas.microsoft.com/office/drawing/2014/main" id="{374E9951-0466-8991-9600-52939BD19EE4}"/>
              </a:ext>
            </a:extLst>
          </p:cNvPr>
          <p:cNvSpPr/>
          <p:nvPr/>
        </p:nvSpPr>
        <p:spPr>
          <a:xfrm>
            <a:off x="5115755" y="4563429"/>
            <a:ext cx="784639" cy="563431"/>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Sell </a:t>
            </a:r>
          </a:p>
          <a:p>
            <a:pPr algn="ctr"/>
            <a:r>
              <a:rPr lang="en-US" sz="1400" dirty="0">
                <a:solidFill>
                  <a:sysClr val="windowText" lastClr="000000"/>
                </a:solidFill>
              </a:rPr>
              <a:t>signal</a:t>
            </a:r>
            <a:endParaRPr lang="en-IN" sz="1400" dirty="0">
              <a:solidFill>
                <a:sysClr val="windowText" lastClr="000000"/>
              </a:solidFill>
            </a:endParaRPr>
          </a:p>
        </p:txBody>
      </p:sp>
      <p:sp>
        <p:nvSpPr>
          <p:cNvPr id="19" name="Flowchart: Process 18">
            <a:extLst>
              <a:ext uri="{FF2B5EF4-FFF2-40B4-BE49-F238E27FC236}">
                <a16:creationId xmlns:a16="http://schemas.microsoft.com/office/drawing/2014/main" id="{D589B3D2-95D0-294E-A6B9-00F125BFB6A6}"/>
              </a:ext>
            </a:extLst>
          </p:cNvPr>
          <p:cNvSpPr/>
          <p:nvPr/>
        </p:nvSpPr>
        <p:spPr>
          <a:xfrm>
            <a:off x="7083155" y="6056317"/>
            <a:ext cx="1942331" cy="736402"/>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Back testing the strategies</a:t>
            </a:r>
            <a:endParaRPr lang="en-IN" sz="1400" dirty="0">
              <a:solidFill>
                <a:sysClr val="windowText" lastClr="000000"/>
              </a:solidFill>
            </a:endParaRPr>
          </a:p>
        </p:txBody>
      </p:sp>
      <p:sp>
        <p:nvSpPr>
          <p:cNvPr id="20" name="Flowchart: Process 19">
            <a:extLst>
              <a:ext uri="{FF2B5EF4-FFF2-40B4-BE49-F238E27FC236}">
                <a16:creationId xmlns:a16="http://schemas.microsoft.com/office/drawing/2014/main" id="{F0D4CDC4-E5C1-B14C-7FA4-87EF154F393D}"/>
              </a:ext>
            </a:extLst>
          </p:cNvPr>
          <p:cNvSpPr/>
          <p:nvPr/>
        </p:nvSpPr>
        <p:spPr>
          <a:xfrm>
            <a:off x="10847294" y="1157177"/>
            <a:ext cx="1344706" cy="928986"/>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Evaluating return percentages</a:t>
            </a:r>
            <a:endParaRPr lang="en-IN" sz="1400" dirty="0">
              <a:solidFill>
                <a:sysClr val="windowText" lastClr="000000"/>
              </a:solidFill>
            </a:endParaRPr>
          </a:p>
        </p:txBody>
      </p:sp>
      <p:sp>
        <p:nvSpPr>
          <p:cNvPr id="21" name="Flowchart: Process 20">
            <a:extLst>
              <a:ext uri="{FF2B5EF4-FFF2-40B4-BE49-F238E27FC236}">
                <a16:creationId xmlns:a16="http://schemas.microsoft.com/office/drawing/2014/main" id="{349880D3-0F5D-38E2-C2D9-36D47ECC87A3}"/>
              </a:ext>
            </a:extLst>
          </p:cNvPr>
          <p:cNvSpPr/>
          <p:nvPr/>
        </p:nvSpPr>
        <p:spPr>
          <a:xfrm>
            <a:off x="10847292" y="2572361"/>
            <a:ext cx="1344707" cy="823664"/>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Comparing the two strategies</a:t>
            </a:r>
            <a:endParaRPr lang="en-IN" sz="1400" dirty="0">
              <a:solidFill>
                <a:sysClr val="windowText" lastClr="000000"/>
              </a:solidFill>
            </a:endParaRPr>
          </a:p>
        </p:txBody>
      </p:sp>
      <p:sp>
        <p:nvSpPr>
          <p:cNvPr id="22" name="Flowchart: Process 21">
            <a:extLst>
              <a:ext uri="{FF2B5EF4-FFF2-40B4-BE49-F238E27FC236}">
                <a16:creationId xmlns:a16="http://schemas.microsoft.com/office/drawing/2014/main" id="{99072615-8E83-2F52-E275-18630FAAC4BF}"/>
              </a:ext>
            </a:extLst>
          </p:cNvPr>
          <p:cNvSpPr/>
          <p:nvPr/>
        </p:nvSpPr>
        <p:spPr>
          <a:xfrm>
            <a:off x="10847292" y="4303196"/>
            <a:ext cx="1344708" cy="812731"/>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Finding the best strategy</a:t>
            </a:r>
            <a:endParaRPr lang="en-IN" sz="1400" dirty="0">
              <a:solidFill>
                <a:sysClr val="windowText" lastClr="000000"/>
              </a:solidFill>
            </a:endParaRPr>
          </a:p>
        </p:txBody>
      </p:sp>
      <p:cxnSp>
        <p:nvCxnSpPr>
          <p:cNvPr id="24" name="Straight Arrow Connector 23">
            <a:extLst>
              <a:ext uri="{FF2B5EF4-FFF2-40B4-BE49-F238E27FC236}">
                <a16:creationId xmlns:a16="http://schemas.microsoft.com/office/drawing/2014/main" id="{FB1FF40A-61F2-C982-CC60-4440746D8EF5}"/>
              </a:ext>
            </a:extLst>
          </p:cNvPr>
          <p:cNvCxnSpPr>
            <a:cxnSpLocks/>
            <a:stCxn id="2" idx="4"/>
            <a:endCxn id="3" idx="1"/>
          </p:cNvCxnSpPr>
          <p:nvPr/>
        </p:nvCxnSpPr>
        <p:spPr>
          <a:xfrm>
            <a:off x="1514199" y="592512"/>
            <a:ext cx="3230170" cy="93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7696F3-34D5-540C-100C-3895E741431C}"/>
              </a:ext>
            </a:extLst>
          </p:cNvPr>
          <p:cNvCxnSpPr>
            <a:cxnSpLocks/>
            <a:stCxn id="20" idx="2"/>
            <a:endCxn id="21" idx="0"/>
          </p:cNvCxnSpPr>
          <p:nvPr/>
        </p:nvCxnSpPr>
        <p:spPr>
          <a:xfrm flipH="1">
            <a:off x="11519646" y="2086163"/>
            <a:ext cx="1" cy="4861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061DBF-CF2A-55AD-3F24-EB4C2BCB729E}"/>
              </a:ext>
            </a:extLst>
          </p:cNvPr>
          <p:cNvCxnSpPr>
            <a:cxnSpLocks/>
            <a:stCxn id="21" idx="2"/>
            <a:endCxn id="22" idx="0"/>
          </p:cNvCxnSpPr>
          <p:nvPr/>
        </p:nvCxnSpPr>
        <p:spPr>
          <a:xfrm>
            <a:off x="11519646" y="3396025"/>
            <a:ext cx="0" cy="9071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269523F-8B1C-07C6-AED9-A65C486424AF}"/>
              </a:ext>
            </a:extLst>
          </p:cNvPr>
          <p:cNvCxnSpPr>
            <a:cxnSpLocks/>
            <a:stCxn id="3" idx="2"/>
            <a:endCxn id="4" idx="0"/>
          </p:cNvCxnSpPr>
          <p:nvPr/>
        </p:nvCxnSpPr>
        <p:spPr>
          <a:xfrm rot="5400000">
            <a:off x="3002928" y="-514389"/>
            <a:ext cx="701957" cy="381096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954954D-B304-3518-5E80-A6AF43E1FEE1}"/>
              </a:ext>
            </a:extLst>
          </p:cNvPr>
          <p:cNvCxnSpPr>
            <a:cxnSpLocks/>
            <a:stCxn id="3" idx="2"/>
            <a:endCxn id="5" idx="0"/>
          </p:cNvCxnSpPr>
          <p:nvPr/>
        </p:nvCxnSpPr>
        <p:spPr>
          <a:xfrm rot="5400000">
            <a:off x="4508239" y="988738"/>
            <a:ext cx="699773" cy="80252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303AB9A-3E09-7609-42CD-9471377BA3BC}"/>
              </a:ext>
            </a:extLst>
          </p:cNvPr>
          <p:cNvCxnSpPr>
            <a:cxnSpLocks/>
            <a:stCxn id="4" idx="2"/>
            <a:endCxn id="9" idx="0"/>
          </p:cNvCxnSpPr>
          <p:nvPr/>
        </p:nvCxnSpPr>
        <p:spPr>
          <a:xfrm rot="5400000">
            <a:off x="802108" y="2246336"/>
            <a:ext cx="466958" cy="82567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EE9EB08F-470D-60B4-F82C-FD5C788607ED}"/>
              </a:ext>
            </a:extLst>
          </p:cNvPr>
          <p:cNvCxnSpPr>
            <a:cxnSpLocks/>
            <a:stCxn id="5" idx="2"/>
            <a:endCxn id="6" idx="0"/>
          </p:cNvCxnSpPr>
          <p:nvPr/>
        </p:nvCxnSpPr>
        <p:spPr>
          <a:xfrm rot="5400000">
            <a:off x="3785929" y="2237548"/>
            <a:ext cx="453990" cy="8878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385160A-3A69-1CB7-6E1B-4B2F99457044}"/>
              </a:ext>
            </a:extLst>
          </p:cNvPr>
          <p:cNvCxnSpPr>
            <a:cxnSpLocks/>
            <a:stCxn id="4" idx="2"/>
            <a:endCxn id="8" idx="0"/>
          </p:cNvCxnSpPr>
          <p:nvPr/>
        </p:nvCxnSpPr>
        <p:spPr>
          <a:xfrm rot="16200000" flipH="1">
            <a:off x="1620094" y="2254023"/>
            <a:ext cx="466956" cy="81029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F420B1CC-BE04-B59E-3F51-133094EE8475}"/>
              </a:ext>
            </a:extLst>
          </p:cNvPr>
          <p:cNvCxnSpPr>
            <a:cxnSpLocks/>
            <a:stCxn id="5" idx="2"/>
            <a:endCxn id="7" idx="0"/>
          </p:cNvCxnSpPr>
          <p:nvPr/>
        </p:nvCxnSpPr>
        <p:spPr>
          <a:xfrm rot="16200000" flipH="1">
            <a:off x="4672728" y="2238627"/>
            <a:ext cx="453990" cy="88572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DB360DC0-88CB-A9BB-E20C-2C1453DD89A8}"/>
              </a:ext>
            </a:extLst>
          </p:cNvPr>
          <p:cNvCxnSpPr>
            <a:cxnSpLocks/>
            <a:stCxn id="9" idx="2"/>
            <a:endCxn id="10" idx="0"/>
          </p:cNvCxnSpPr>
          <p:nvPr/>
        </p:nvCxnSpPr>
        <p:spPr>
          <a:xfrm rot="16200000" flipH="1">
            <a:off x="791425" y="3395337"/>
            <a:ext cx="474583" cy="811932"/>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9E9D140B-8DA9-EF01-BF40-F8B75AEDE37A}"/>
              </a:ext>
            </a:extLst>
          </p:cNvPr>
          <p:cNvCxnSpPr>
            <a:cxnSpLocks/>
            <a:stCxn id="8" idx="2"/>
            <a:endCxn id="10" idx="0"/>
          </p:cNvCxnSpPr>
          <p:nvPr/>
        </p:nvCxnSpPr>
        <p:spPr>
          <a:xfrm rot="5400000">
            <a:off x="1609410" y="3389283"/>
            <a:ext cx="474585" cy="82403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855A1CA-505D-23EB-8DD5-CE327F71AE36}"/>
              </a:ext>
            </a:extLst>
          </p:cNvPr>
          <p:cNvCxnSpPr>
            <a:cxnSpLocks/>
            <a:stCxn id="6" idx="2"/>
            <a:endCxn id="15" idx="0"/>
          </p:cNvCxnSpPr>
          <p:nvPr/>
        </p:nvCxnSpPr>
        <p:spPr>
          <a:xfrm rot="16200000" flipH="1">
            <a:off x="3790843" y="3357984"/>
            <a:ext cx="444162" cy="8878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8CA69E7E-ADBA-507B-A443-2F47DB049932}"/>
              </a:ext>
            </a:extLst>
          </p:cNvPr>
          <p:cNvCxnSpPr>
            <a:cxnSpLocks/>
            <a:stCxn id="7" idx="2"/>
            <a:endCxn id="15" idx="0"/>
          </p:cNvCxnSpPr>
          <p:nvPr/>
        </p:nvCxnSpPr>
        <p:spPr>
          <a:xfrm rot="5400000">
            <a:off x="4677641" y="3359061"/>
            <a:ext cx="444165" cy="88572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7D5A4C3-F5CF-EDF3-2BFD-419D950CAD64}"/>
              </a:ext>
            </a:extLst>
          </p:cNvPr>
          <p:cNvCxnSpPr>
            <a:cxnSpLocks/>
            <a:stCxn id="10" idx="1"/>
            <a:endCxn id="11" idx="0"/>
          </p:cNvCxnSpPr>
          <p:nvPr/>
        </p:nvCxnSpPr>
        <p:spPr>
          <a:xfrm rot="10800000" flipV="1">
            <a:off x="382475" y="4189894"/>
            <a:ext cx="138776" cy="37083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F2A38C69-49BF-2EAA-4CFE-053BC5601D89}"/>
              </a:ext>
            </a:extLst>
          </p:cNvPr>
          <p:cNvCxnSpPr>
            <a:cxnSpLocks/>
            <a:stCxn id="10" idx="3"/>
            <a:endCxn id="12" idx="0"/>
          </p:cNvCxnSpPr>
          <p:nvPr/>
        </p:nvCxnSpPr>
        <p:spPr>
          <a:xfrm>
            <a:off x="2348112" y="4189894"/>
            <a:ext cx="140509" cy="32328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44F364DD-47B2-4F30-BFC0-485C2EDE2A3B}"/>
              </a:ext>
            </a:extLst>
          </p:cNvPr>
          <p:cNvCxnSpPr>
            <a:cxnSpLocks/>
            <a:stCxn id="15" idx="1"/>
            <a:endCxn id="17" idx="0"/>
          </p:cNvCxnSpPr>
          <p:nvPr/>
        </p:nvCxnSpPr>
        <p:spPr>
          <a:xfrm rot="10800000" flipV="1">
            <a:off x="3414143" y="4150309"/>
            <a:ext cx="153850" cy="37657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0BA8C440-B894-0071-9A80-B638DBDBEF55}"/>
              </a:ext>
            </a:extLst>
          </p:cNvPr>
          <p:cNvCxnSpPr>
            <a:cxnSpLocks/>
            <a:stCxn id="11" idx="2"/>
            <a:endCxn id="19" idx="0"/>
          </p:cNvCxnSpPr>
          <p:nvPr/>
        </p:nvCxnSpPr>
        <p:spPr>
          <a:xfrm rot="16200000" flipH="1">
            <a:off x="3765168" y="1767163"/>
            <a:ext cx="906461" cy="767184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BB8A8B8B-0B6A-0ED6-E562-7734F8C97D08}"/>
              </a:ext>
            </a:extLst>
          </p:cNvPr>
          <p:cNvCxnSpPr>
            <a:cxnSpLocks/>
            <a:stCxn id="12" idx="2"/>
            <a:endCxn id="19" idx="0"/>
          </p:cNvCxnSpPr>
          <p:nvPr/>
        </p:nvCxnSpPr>
        <p:spPr>
          <a:xfrm rot="16200000" flipH="1">
            <a:off x="4801278" y="2803273"/>
            <a:ext cx="940387" cy="55657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969CF121-EEAD-D4CB-3F36-628B96B59F25}"/>
              </a:ext>
            </a:extLst>
          </p:cNvPr>
          <p:cNvCxnSpPr>
            <a:cxnSpLocks/>
            <a:stCxn id="17" idx="2"/>
            <a:endCxn id="19" idx="0"/>
          </p:cNvCxnSpPr>
          <p:nvPr/>
        </p:nvCxnSpPr>
        <p:spPr>
          <a:xfrm rot="16200000" flipH="1">
            <a:off x="5264038" y="3266033"/>
            <a:ext cx="940389" cy="46401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24A92BBF-67C7-AEEF-617C-544B6B32E008}"/>
              </a:ext>
            </a:extLst>
          </p:cNvPr>
          <p:cNvCxnSpPr>
            <a:cxnSpLocks/>
            <a:stCxn id="18" idx="2"/>
            <a:endCxn id="19" idx="0"/>
          </p:cNvCxnSpPr>
          <p:nvPr/>
        </p:nvCxnSpPr>
        <p:spPr>
          <a:xfrm rot="16200000" flipH="1">
            <a:off x="6316470" y="4318465"/>
            <a:ext cx="929457" cy="254624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34AB308A-1EF7-37EA-81A2-5AEAABAB2F79}"/>
              </a:ext>
            </a:extLst>
          </p:cNvPr>
          <p:cNvCxnSpPr>
            <a:cxnSpLocks/>
            <a:stCxn id="19" idx="3"/>
            <a:endCxn id="20" idx="0"/>
          </p:cNvCxnSpPr>
          <p:nvPr/>
        </p:nvCxnSpPr>
        <p:spPr>
          <a:xfrm flipV="1">
            <a:off x="9025486" y="1157177"/>
            <a:ext cx="2494161" cy="5267341"/>
          </a:xfrm>
          <a:prstGeom prst="bentConnector4">
            <a:avLst>
              <a:gd name="adj1" fmla="val 63837"/>
              <a:gd name="adj2" fmla="val 10434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FF772A1C-A4CA-2A8B-E3C3-70E4BD6FA52C}"/>
              </a:ext>
            </a:extLst>
          </p:cNvPr>
          <p:cNvCxnSpPr>
            <a:cxnSpLocks/>
            <a:stCxn id="15" idx="3"/>
            <a:endCxn id="18" idx="0"/>
          </p:cNvCxnSpPr>
          <p:nvPr/>
        </p:nvCxnSpPr>
        <p:spPr>
          <a:xfrm>
            <a:off x="5345733" y="4150309"/>
            <a:ext cx="162342" cy="41312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9" name="Flowchart: Process 228">
            <a:extLst>
              <a:ext uri="{FF2B5EF4-FFF2-40B4-BE49-F238E27FC236}">
                <a16:creationId xmlns:a16="http://schemas.microsoft.com/office/drawing/2014/main" id="{A2527F5D-3FD5-F6B0-C702-2C00E941DDCF}"/>
              </a:ext>
            </a:extLst>
          </p:cNvPr>
          <p:cNvSpPr/>
          <p:nvPr/>
        </p:nvSpPr>
        <p:spPr>
          <a:xfrm>
            <a:off x="6215010" y="1752214"/>
            <a:ext cx="1514585" cy="699775"/>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Bollinger Bands</a:t>
            </a:r>
            <a:endParaRPr lang="en-IN" sz="1400" dirty="0">
              <a:solidFill>
                <a:sysClr val="windowText" lastClr="000000"/>
              </a:solidFill>
            </a:endParaRPr>
          </a:p>
        </p:txBody>
      </p:sp>
      <p:sp>
        <p:nvSpPr>
          <p:cNvPr id="230" name="Flowchart: Process 229">
            <a:extLst>
              <a:ext uri="{FF2B5EF4-FFF2-40B4-BE49-F238E27FC236}">
                <a16:creationId xmlns:a16="http://schemas.microsoft.com/office/drawing/2014/main" id="{2423E21A-AABC-8A6B-7225-589C23593950}"/>
              </a:ext>
            </a:extLst>
          </p:cNvPr>
          <p:cNvSpPr/>
          <p:nvPr/>
        </p:nvSpPr>
        <p:spPr>
          <a:xfrm>
            <a:off x="8442260" y="1769961"/>
            <a:ext cx="1740762" cy="928986"/>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Moving Average Convergence-Divergence (MACD)</a:t>
            </a:r>
            <a:endParaRPr lang="en-IN" sz="1400" dirty="0">
              <a:solidFill>
                <a:sysClr val="windowText" lastClr="000000"/>
              </a:solidFill>
            </a:endParaRPr>
          </a:p>
        </p:txBody>
      </p:sp>
      <p:sp>
        <p:nvSpPr>
          <p:cNvPr id="233" name="Flowchart: Process 232">
            <a:extLst>
              <a:ext uri="{FF2B5EF4-FFF2-40B4-BE49-F238E27FC236}">
                <a16:creationId xmlns:a16="http://schemas.microsoft.com/office/drawing/2014/main" id="{91A1F1F4-8D66-F565-101C-4FFE5C59D72A}"/>
              </a:ext>
            </a:extLst>
          </p:cNvPr>
          <p:cNvSpPr/>
          <p:nvPr/>
        </p:nvSpPr>
        <p:spPr>
          <a:xfrm>
            <a:off x="5995221" y="2908483"/>
            <a:ext cx="934667" cy="655528"/>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Bollinger Low</a:t>
            </a:r>
            <a:endParaRPr lang="en-IN" sz="1400" dirty="0">
              <a:solidFill>
                <a:sysClr val="windowText" lastClr="000000"/>
              </a:solidFill>
            </a:endParaRPr>
          </a:p>
        </p:txBody>
      </p:sp>
      <p:sp>
        <p:nvSpPr>
          <p:cNvPr id="234" name="Flowchart: Process 233">
            <a:extLst>
              <a:ext uri="{FF2B5EF4-FFF2-40B4-BE49-F238E27FC236}">
                <a16:creationId xmlns:a16="http://schemas.microsoft.com/office/drawing/2014/main" id="{0D1722FA-FEB9-9B36-2AD3-54581BECF506}"/>
              </a:ext>
            </a:extLst>
          </p:cNvPr>
          <p:cNvSpPr/>
          <p:nvPr/>
        </p:nvSpPr>
        <p:spPr>
          <a:xfrm>
            <a:off x="7103664" y="2908482"/>
            <a:ext cx="934667" cy="66572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Bollinger High</a:t>
            </a:r>
            <a:endParaRPr lang="en-IN" sz="1400" dirty="0">
              <a:solidFill>
                <a:sysClr val="windowText" lastClr="000000"/>
              </a:solidFill>
            </a:endParaRPr>
          </a:p>
        </p:txBody>
      </p:sp>
      <p:cxnSp>
        <p:nvCxnSpPr>
          <p:cNvPr id="235" name="Connector: Elbow 234">
            <a:extLst>
              <a:ext uri="{FF2B5EF4-FFF2-40B4-BE49-F238E27FC236}">
                <a16:creationId xmlns:a16="http://schemas.microsoft.com/office/drawing/2014/main" id="{ABAC566D-C97B-D5E8-94D4-2503914B4D91}"/>
              </a:ext>
            </a:extLst>
          </p:cNvPr>
          <p:cNvCxnSpPr>
            <a:cxnSpLocks/>
            <a:stCxn id="3" idx="2"/>
            <a:endCxn id="229" idx="0"/>
          </p:cNvCxnSpPr>
          <p:nvPr/>
        </p:nvCxnSpPr>
        <p:spPr>
          <a:xfrm rot="16200000" flipH="1">
            <a:off x="5759795" y="539706"/>
            <a:ext cx="712100" cy="171291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Connector: Elbow 235">
            <a:extLst>
              <a:ext uri="{FF2B5EF4-FFF2-40B4-BE49-F238E27FC236}">
                <a16:creationId xmlns:a16="http://schemas.microsoft.com/office/drawing/2014/main" id="{5CB94535-DA0E-C118-DBE8-89E57F6D0A11}"/>
              </a:ext>
            </a:extLst>
          </p:cNvPr>
          <p:cNvCxnSpPr>
            <a:cxnSpLocks/>
            <a:stCxn id="3" idx="2"/>
            <a:endCxn id="230" idx="0"/>
          </p:cNvCxnSpPr>
          <p:nvPr/>
        </p:nvCxnSpPr>
        <p:spPr>
          <a:xfrm rot="16200000" flipH="1">
            <a:off x="6921091" y="-621590"/>
            <a:ext cx="729847" cy="405325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Connector: Elbow 236">
            <a:extLst>
              <a:ext uri="{FF2B5EF4-FFF2-40B4-BE49-F238E27FC236}">
                <a16:creationId xmlns:a16="http://schemas.microsoft.com/office/drawing/2014/main" id="{94C4B1D9-FB26-AF7D-15C0-46B2BACD6237}"/>
              </a:ext>
            </a:extLst>
          </p:cNvPr>
          <p:cNvCxnSpPr>
            <a:cxnSpLocks/>
            <a:stCxn id="229" idx="2"/>
            <a:endCxn id="233" idx="0"/>
          </p:cNvCxnSpPr>
          <p:nvPr/>
        </p:nvCxnSpPr>
        <p:spPr>
          <a:xfrm rot="5400000">
            <a:off x="6489182" y="2425362"/>
            <a:ext cx="456494" cy="50974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84B56420-41DA-EBBB-947F-54303BE61D88}"/>
              </a:ext>
            </a:extLst>
          </p:cNvPr>
          <p:cNvCxnSpPr>
            <a:cxnSpLocks/>
            <a:stCxn id="229" idx="2"/>
            <a:endCxn id="234" idx="0"/>
          </p:cNvCxnSpPr>
          <p:nvPr/>
        </p:nvCxnSpPr>
        <p:spPr>
          <a:xfrm rot="16200000" flipH="1">
            <a:off x="7043404" y="2380887"/>
            <a:ext cx="456493" cy="59869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3" name="Flowchart: Process 252">
            <a:extLst>
              <a:ext uri="{FF2B5EF4-FFF2-40B4-BE49-F238E27FC236}">
                <a16:creationId xmlns:a16="http://schemas.microsoft.com/office/drawing/2014/main" id="{C3C1E399-B190-E539-6CCA-CDD69B4B8E4A}"/>
              </a:ext>
            </a:extLst>
          </p:cNvPr>
          <p:cNvSpPr/>
          <p:nvPr/>
        </p:nvSpPr>
        <p:spPr>
          <a:xfrm>
            <a:off x="6024548" y="4552638"/>
            <a:ext cx="865123" cy="58904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Buy </a:t>
            </a:r>
          </a:p>
          <a:p>
            <a:pPr algn="ctr"/>
            <a:r>
              <a:rPr lang="en-US" sz="1400" dirty="0">
                <a:solidFill>
                  <a:sysClr val="windowText" lastClr="000000"/>
                </a:solidFill>
              </a:rPr>
              <a:t>signal</a:t>
            </a:r>
            <a:endParaRPr lang="en-IN" sz="1400" dirty="0">
              <a:solidFill>
                <a:sysClr val="windowText" lastClr="000000"/>
              </a:solidFill>
            </a:endParaRPr>
          </a:p>
        </p:txBody>
      </p:sp>
      <p:sp>
        <p:nvSpPr>
          <p:cNvPr id="256" name="Flowchart: Process 255">
            <a:extLst>
              <a:ext uri="{FF2B5EF4-FFF2-40B4-BE49-F238E27FC236}">
                <a16:creationId xmlns:a16="http://schemas.microsoft.com/office/drawing/2014/main" id="{88D0DA69-7A76-6745-A2F5-E9A00CA013CE}"/>
              </a:ext>
            </a:extLst>
          </p:cNvPr>
          <p:cNvSpPr/>
          <p:nvPr/>
        </p:nvSpPr>
        <p:spPr>
          <a:xfrm>
            <a:off x="7172973" y="4545199"/>
            <a:ext cx="784639" cy="58904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Sell </a:t>
            </a:r>
          </a:p>
          <a:p>
            <a:pPr algn="ctr"/>
            <a:r>
              <a:rPr lang="en-US" sz="1400" dirty="0">
                <a:solidFill>
                  <a:sysClr val="windowText" lastClr="000000"/>
                </a:solidFill>
              </a:rPr>
              <a:t>signal</a:t>
            </a:r>
            <a:endParaRPr lang="en-IN" sz="1400" dirty="0">
              <a:solidFill>
                <a:sysClr val="windowText" lastClr="000000"/>
              </a:solidFill>
            </a:endParaRPr>
          </a:p>
        </p:txBody>
      </p:sp>
      <p:cxnSp>
        <p:nvCxnSpPr>
          <p:cNvPr id="258" name="Straight Arrow Connector 257">
            <a:extLst>
              <a:ext uri="{FF2B5EF4-FFF2-40B4-BE49-F238E27FC236}">
                <a16:creationId xmlns:a16="http://schemas.microsoft.com/office/drawing/2014/main" id="{6FB53421-48CC-7744-8062-5981C058B094}"/>
              </a:ext>
            </a:extLst>
          </p:cNvPr>
          <p:cNvCxnSpPr>
            <a:cxnSpLocks/>
            <a:stCxn id="233" idx="2"/>
            <a:endCxn id="253" idx="0"/>
          </p:cNvCxnSpPr>
          <p:nvPr/>
        </p:nvCxnSpPr>
        <p:spPr>
          <a:xfrm flipH="1">
            <a:off x="6457110" y="3564011"/>
            <a:ext cx="5445" cy="9886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3E3776D-35D3-56F4-4ED1-27CA39146FB9}"/>
              </a:ext>
            </a:extLst>
          </p:cNvPr>
          <p:cNvCxnSpPr>
            <a:cxnSpLocks/>
            <a:stCxn id="234" idx="2"/>
            <a:endCxn id="256" idx="0"/>
          </p:cNvCxnSpPr>
          <p:nvPr/>
        </p:nvCxnSpPr>
        <p:spPr>
          <a:xfrm flipH="1">
            <a:off x="7565293" y="3574211"/>
            <a:ext cx="5705" cy="970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nector: Elbow 267">
            <a:extLst>
              <a:ext uri="{FF2B5EF4-FFF2-40B4-BE49-F238E27FC236}">
                <a16:creationId xmlns:a16="http://schemas.microsoft.com/office/drawing/2014/main" id="{889AD980-3F31-C7BA-B00C-4730173A2C4A}"/>
              </a:ext>
            </a:extLst>
          </p:cNvPr>
          <p:cNvCxnSpPr>
            <a:cxnSpLocks/>
            <a:stCxn id="253" idx="2"/>
            <a:endCxn id="19" idx="0"/>
          </p:cNvCxnSpPr>
          <p:nvPr/>
        </p:nvCxnSpPr>
        <p:spPr>
          <a:xfrm rot="16200000" flipH="1">
            <a:off x="6798400" y="4800396"/>
            <a:ext cx="914630" cy="159721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F0C26EAF-FF33-8B74-C98F-2D7E9C5E9742}"/>
              </a:ext>
            </a:extLst>
          </p:cNvPr>
          <p:cNvCxnSpPr>
            <a:cxnSpLocks/>
            <a:stCxn id="256" idx="2"/>
            <a:endCxn id="19" idx="0"/>
          </p:cNvCxnSpPr>
          <p:nvPr/>
        </p:nvCxnSpPr>
        <p:spPr>
          <a:xfrm rot="16200000" flipH="1">
            <a:off x="7348773" y="5350768"/>
            <a:ext cx="922069" cy="48902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8" name="Flowchart: Process 297">
            <a:extLst>
              <a:ext uri="{FF2B5EF4-FFF2-40B4-BE49-F238E27FC236}">
                <a16:creationId xmlns:a16="http://schemas.microsoft.com/office/drawing/2014/main" id="{A9A7A067-5F5D-246F-234D-E5202F057769}"/>
              </a:ext>
            </a:extLst>
          </p:cNvPr>
          <p:cNvSpPr/>
          <p:nvPr/>
        </p:nvSpPr>
        <p:spPr>
          <a:xfrm>
            <a:off x="8258454" y="4560806"/>
            <a:ext cx="865123" cy="58904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Buy </a:t>
            </a:r>
          </a:p>
          <a:p>
            <a:pPr algn="ctr"/>
            <a:r>
              <a:rPr lang="en-US" sz="1400" dirty="0">
                <a:solidFill>
                  <a:sysClr val="windowText" lastClr="000000"/>
                </a:solidFill>
              </a:rPr>
              <a:t>signal</a:t>
            </a:r>
            <a:endParaRPr lang="en-IN" sz="1400" dirty="0">
              <a:solidFill>
                <a:sysClr val="windowText" lastClr="000000"/>
              </a:solidFill>
            </a:endParaRPr>
          </a:p>
        </p:txBody>
      </p:sp>
      <p:sp>
        <p:nvSpPr>
          <p:cNvPr id="301" name="Flowchart: Process 300">
            <a:extLst>
              <a:ext uri="{FF2B5EF4-FFF2-40B4-BE49-F238E27FC236}">
                <a16:creationId xmlns:a16="http://schemas.microsoft.com/office/drawing/2014/main" id="{A68D5BA7-90DC-EEB5-E4B4-6D3B13FE8A34}"/>
              </a:ext>
            </a:extLst>
          </p:cNvPr>
          <p:cNvSpPr/>
          <p:nvPr/>
        </p:nvSpPr>
        <p:spPr>
          <a:xfrm>
            <a:off x="9468131" y="4560806"/>
            <a:ext cx="784639" cy="589049"/>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Sell </a:t>
            </a:r>
          </a:p>
          <a:p>
            <a:pPr algn="ctr"/>
            <a:r>
              <a:rPr lang="en-US" sz="1400" dirty="0">
                <a:solidFill>
                  <a:sysClr val="windowText" lastClr="000000"/>
                </a:solidFill>
              </a:rPr>
              <a:t>signal</a:t>
            </a:r>
            <a:endParaRPr lang="en-IN" sz="1400" dirty="0">
              <a:solidFill>
                <a:sysClr val="windowText" lastClr="000000"/>
              </a:solidFill>
            </a:endParaRPr>
          </a:p>
        </p:txBody>
      </p:sp>
      <p:cxnSp>
        <p:nvCxnSpPr>
          <p:cNvPr id="307" name="Connector: Elbow 306">
            <a:extLst>
              <a:ext uri="{FF2B5EF4-FFF2-40B4-BE49-F238E27FC236}">
                <a16:creationId xmlns:a16="http://schemas.microsoft.com/office/drawing/2014/main" id="{A1338C85-4EB4-A802-F8C4-857CB9143D42}"/>
              </a:ext>
            </a:extLst>
          </p:cNvPr>
          <p:cNvCxnSpPr>
            <a:cxnSpLocks/>
            <a:stCxn id="301" idx="2"/>
            <a:endCxn id="19" idx="0"/>
          </p:cNvCxnSpPr>
          <p:nvPr/>
        </p:nvCxnSpPr>
        <p:spPr>
          <a:xfrm rot="5400000">
            <a:off x="8504155" y="4700021"/>
            <a:ext cx="906462" cy="180613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Connector: Elbow 307">
            <a:extLst>
              <a:ext uri="{FF2B5EF4-FFF2-40B4-BE49-F238E27FC236}">
                <a16:creationId xmlns:a16="http://schemas.microsoft.com/office/drawing/2014/main" id="{9940C44D-BB3B-42C1-FD16-A6AB93575165}"/>
              </a:ext>
            </a:extLst>
          </p:cNvPr>
          <p:cNvCxnSpPr>
            <a:cxnSpLocks/>
            <a:stCxn id="298" idx="2"/>
            <a:endCxn id="19" idx="0"/>
          </p:cNvCxnSpPr>
          <p:nvPr/>
        </p:nvCxnSpPr>
        <p:spPr>
          <a:xfrm rot="5400000">
            <a:off x="7919438" y="5284739"/>
            <a:ext cx="906462" cy="63669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a16="http://schemas.microsoft.com/office/drawing/2014/main" id="{9D4D7125-280D-64BD-4B86-D5500DCC7B25}"/>
              </a:ext>
            </a:extLst>
          </p:cNvPr>
          <p:cNvSpPr/>
          <p:nvPr/>
        </p:nvSpPr>
        <p:spPr>
          <a:xfrm>
            <a:off x="8788106" y="3152178"/>
            <a:ext cx="1049069" cy="823664"/>
          </a:xfrm>
          <a:prstGeom prst="flowChartProcess">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Position MACD</a:t>
            </a:r>
            <a:endParaRPr lang="en-IN" sz="1400" dirty="0">
              <a:solidFill>
                <a:sysClr val="windowText" lastClr="000000"/>
              </a:solidFill>
            </a:endParaRPr>
          </a:p>
        </p:txBody>
      </p:sp>
      <p:cxnSp>
        <p:nvCxnSpPr>
          <p:cNvPr id="23" name="Connector: Elbow 22">
            <a:extLst>
              <a:ext uri="{FF2B5EF4-FFF2-40B4-BE49-F238E27FC236}">
                <a16:creationId xmlns:a16="http://schemas.microsoft.com/office/drawing/2014/main" id="{0F3DC006-8326-EB97-41DB-11BDA699A27D}"/>
              </a:ext>
            </a:extLst>
          </p:cNvPr>
          <p:cNvCxnSpPr>
            <a:cxnSpLocks/>
            <a:stCxn id="16" idx="2"/>
            <a:endCxn id="301" idx="0"/>
          </p:cNvCxnSpPr>
          <p:nvPr/>
        </p:nvCxnSpPr>
        <p:spPr>
          <a:xfrm rot="16200000" flipH="1">
            <a:off x="9294064" y="3994419"/>
            <a:ext cx="584964" cy="54781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255C636-DBCD-CDFD-2D6B-7A570519EA43}"/>
              </a:ext>
            </a:extLst>
          </p:cNvPr>
          <p:cNvCxnSpPr>
            <a:cxnSpLocks/>
            <a:stCxn id="16" idx="2"/>
            <a:endCxn id="298" idx="0"/>
          </p:cNvCxnSpPr>
          <p:nvPr/>
        </p:nvCxnSpPr>
        <p:spPr>
          <a:xfrm rot="5400000">
            <a:off x="8709347" y="3957512"/>
            <a:ext cx="584964" cy="62162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A7250DD-A8DD-12D7-50A1-34BB96912839}"/>
              </a:ext>
            </a:extLst>
          </p:cNvPr>
          <p:cNvCxnSpPr>
            <a:cxnSpLocks/>
            <a:stCxn id="230" idx="2"/>
            <a:endCxn id="16" idx="0"/>
          </p:cNvCxnSpPr>
          <p:nvPr/>
        </p:nvCxnSpPr>
        <p:spPr>
          <a:xfrm>
            <a:off x="9312641" y="2698947"/>
            <a:ext cx="0" cy="4532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9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CAF892-FD79-2208-B61F-D6D59302D5DF}"/>
              </a:ext>
            </a:extLst>
          </p:cNvPr>
          <p:cNvSpPr>
            <a:spLocks noGrp="1"/>
          </p:cNvSpPr>
          <p:nvPr>
            <p:ph type="sldNum" sz="quarter" idx="12"/>
          </p:nvPr>
        </p:nvSpPr>
        <p:spPr/>
        <p:txBody>
          <a:bodyPr/>
          <a:lstStyle/>
          <a:p>
            <a:pPr rtl="0"/>
            <a:fld id="{C263D6C4-4840-40CC-AC84-17E24B3B7BDE}" type="slidenum">
              <a:rPr lang="en-US" noProof="0" smtClean="0"/>
              <a:t>12</a:t>
            </a:fld>
            <a:endParaRPr lang="en-US" noProof="0"/>
          </a:p>
        </p:txBody>
      </p:sp>
      <p:sp>
        <p:nvSpPr>
          <p:cNvPr id="4" name="Title 3">
            <a:extLst>
              <a:ext uri="{FF2B5EF4-FFF2-40B4-BE49-F238E27FC236}">
                <a16:creationId xmlns:a16="http://schemas.microsoft.com/office/drawing/2014/main" id="{B678E212-AF1E-50DB-60CD-0240A7156C9D}"/>
              </a:ext>
            </a:extLst>
          </p:cNvPr>
          <p:cNvSpPr>
            <a:spLocks noGrp="1"/>
          </p:cNvSpPr>
          <p:nvPr>
            <p:ph type="title"/>
          </p:nvPr>
        </p:nvSpPr>
        <p:spPr>
          <a:xfrm>
            <a:off x="645459" y="2783541"/>
            <a:ext cx="7637929" cy="1107141"/>
          </a:xfrm>
        </p:spPr>
        <p:txBody>
          <a:bodyPr>
            <a:normAutofit/>
          </a:bodyPr>
          <a:lstStyle/>
          <a:p>
            <a:r>
              <a:rPr lang="en-IN" dirty="0"/>
              <a:t>Code Implementation</a:t>
            </a:r>
          </a:p>
        </p:txBody>
      </p:sp>
    </p:spTree>
    <p:extLst>
      <p:ext uri="{BB962C8B-B14F-4D97-AF65-F5344CB8AC3E}">
        <p14:creationId xmlns:p14="http://schemas.microsoft.com/office/powerpoint/2010/main" val="373486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63957E-9930-92A1-1BEF-482C5C0486E4}"/>
              </a:ext>
            </a:extLst>
          </p:cNvPr>
          <p:cNvSpPr>
            <a:spLocks noGrp="1"/>
          </p:cNvSpPr>
          <p:nvPr>
            <p:ph type="sldNum" sz="quarter" idx="12"/>
          </p:nvPr>
        </p:nvSpPr>
        <p:spPr/>
        <p:txBody>
          <a:bodyPr/>
          <a:lstStyle/>
          <a:p>
            <a:pPr rtl="0"/>
            <a:fld id="{C263D6C4-4840-40CC-AC84-17E24B3B7BDE}" type="slidenum">
              <a:rPr lang="en-GB" noProof="0" smtClean="0"/>
              <a:t>13</a:t>
            </a:fld>
            <a:endParaRPr lang="en-GB" noProof="0"/>
          </a:p>
        </p:txBody>
      </p:sp>
      <p:pic>
        <p:nvPicPr>
          <p:cNvPr id="7" name="Content Placeholder 6">
            <a:extLst>
              <a:ext uri="{FF2B5EF4-FFF2-40B4-BE49-F238E27FC236}">
                <a16:creationId xmlns:a16="http://schemas.microsoft.com/office/drawing/2014/main" id="{B9CA1F71-4E80-D765-0007-DA6A2DD0F4FC}"/>
              </a:ext>
            </a:extLst>
          </p:cNvPr>
          <p:cNvPicPr>
            <a:picLocks noGrp="1" noChangeAspect="1"/>
          </p:cNvPicPr>
          <p:nvPr>
            <p:ph sz="half" idx="1"/>
          </p:nvPr>
        </p:nvPicPr>
        <p:blipFill>
          <a:blip r:embed="rId2"/>
          <a:stretch>
            <a:fillRect/>
          </a:stretch>
        </p:blipFill>
        <p:spPr>
          <a:xfrm>
            <a:off x="533400" y="1865238"/>
            <a:ext cx="4813223" cy="4141413"/>
          </a:xfrm>
        </p:spPr>
      </p:pic>
      <p:sp>
        <p:nvSpPr>
          <p:cNvPr id="5" name="Content Placeholder 4">
            <a:extLst>
              <a:ext uri="{FF2B5EF4-FFF2-40B4-BE49-F238E27FC236}">
                <a16:creationId xmlns:a16="http://schemas.microsoft.com/office/drawing/2014/main" id="{C79DB575-907B-FEF2-AF4C-E4007CB8BA78}"/>
              </a:ext>
            </a:extLst>
          </p:cNvPr>
          <p:cNvSpPr>
            <a:spLocks noGrp="1"/>
          </p:cNvSpPr>
          <p:nvPr>
            <p:ph sz="half" idx="2"/>
          </p:nvPr>
        </p:nvSpPr>
        <p:spPr>
          <a:xfrm>
            <a:off x="6508376" y="1865238"/>
            <a:ext cx="4937908" cy="3943891"/>
          </a:xfrm>
        </p:spPr>
        <p:txBody>
          <a:bodyPr/>
          <a:lstStyle/>
          <a:p>
            <a:pPr algn="l"/>
            <a:r>
              <a:rPr lang="en-US" b="0" dirty="0">
                <a:effectLst/>
                <a:latin typeface="Times New Roman" panose="02020603050405020304" pitchFamily="18" charset="0"/>
                <a:cs typeface="Times New Roman" panose="02020603050405020304" pitchFamily="18" charset="0"/>
              </a:rPr>
              <a:t>Simple Moving Average is a technical indicator which calculates the average of 'Close' price of an underlying stock for a given period of time. </a:t>
            </a:r>
            <a:r>
              <a:rPr lang="en-US" b="0" dirty="0" err="1">
                <a:effectLst/>
                <a:latin typeface="Times New Roman" panose="02020603050405020304" pitchFamily="18" charset="0"/>
                <a:cs typeface="Times New Roman" panose="02020603050405020304" pitchFamily="18" charset="0"/>
              </a:rPr>
              <a:t>eg.</a:t>
            </a:r>
            <a:r>
              <a:rPr lang="en-US" b="0" dirty="0">
                <a:effectLst/>
                <a:latin typeface="Times New Roman" panose="02020603050405020304" pitchFamily="18" charset="0"/>
                <a:cs typeface="Times New Roman" panose="02020603050405020304" pitchFamily="18" charset="0"/>
              </a:rPr>
              <a:t> SMA_50 calculates the average of close price for the last 50 days.</a:t>
            </a:r>
          </a:p>
          <a:p>
            <a:pPr marL="0" indent="0" algn="l">
              <a:buNone/>
            </a:pPr>
            <a:endParaRPr lang="en-US" b="0" dirty="0">
              <a:effectLst/>
              <a:latin typeface="Times New Roman" panose="02020603050405020304" pitchFamily="18" charset="0"/>
              <a:cs typeface="Times New Roman" panose="02020603050405020304" pitchFamily="18" charset="0"/>
            </a:endParaRPr>
          </a:p>
          <a:p>
            <a:pPr algn="l"/>
            <a:r>
              <a:rPr lang="en-US" b="0" dirty="0">
                <a:effectLst/>
                <a:latin typeface="Times New Roman" panose="02020603050405020304" pitchFamily="18" charset="0"/>
                <a:cs typeface="Times New Roman" panose="02020603050405020304" pitchFamily="18" charset="0"/>
              </a:rPr>
              <a:t>Basic SMA strategy is that if the short term (fast) MA &gt; long term (slow) MA, it's a signal to buy the stock. Similarly, if the short term (fast) MA &lt; long term (slow) MA, it's a signal to sell the stock.</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9C34633-106F-2B52-4F02-B43927C496CE}"/>
              </a:ext>
            </a:extLst>
          </p:cNvPr>
          <p:cNvSpPr txBox="1"/>
          <p:nvPr/>
        </p:nvSpPr>
        <p:spPr>
          <a:xfrm>
            <a:off x="533400" y="407033"/>
            <a:ext cx="11264154" cy="1200329"/>
          </a:xfrm>
          <a:prstGeom prst="rect">
            <a:avLst/>
          </a:prstGeom>
          <a:noFill/>
        </p:spPr>
        <p:txBody>
          <a:bodyPr wrap="square">
            <a:spAutoFit/>
          </a:bodyPr>
          <a:lstStyle/>
          <a:p>
            <a:r>
              <a:rPr lang="en-US" dirty="0">
                <a:solidFill>
                  <a:schemeClr val="bg1"/>
                </a:solidFill>
                <a:effectLst/>
                <a:latin typeface="Times New Roman" panose="02020603050405020304" pitchFamily="18" charset="0"/>
                <a:cs typeface="Times New Roman" panose="02020603050405020304" pitchFamily="18" charset="0"/>
              </a:rPr>
              <a:t>The basic strategy is to buy 100 stocks of Nike when the strategy generates a buy signal for any given indicator and sell 100 stocks after 'n' days.</a:t>
            </a:r>
            <a:br>
              <a:rPr lang="en-US" dirty="0">
                <a:solidFill>
                  <a:schemeClr val="bg1"/>
                </a:solidFill>
                <a:effectLst/>
                <a:latin typeface="Times New Roman" panose="02020603050405020304" pitchFamily="18" charset="0"/>
                <a:cs typeface="Times New Roman" panose="02020603050405020304" pitchFamily="18" charset="0"/>
              </a:rPr>
            </a:br>
            <a:r>
              <a:rPr lang="en-US" dirty="0">
                <a:solidFill>
                  <a:schemeClr val="bg1"/>
                </a:solidFill>
                <a:effectLst/>
                <a:latin typeface="Times New Roman" panose="02020603050405020304" pitchFamily="18" charset="0"/>
                <a:cs typeface="Times New Roman" panose="02020603050405020304" pitchFamily="18" charset="0"/>
              </a:rPr>
              <a:t>Technical analysis is done for predicting short term price momentum of any asset class, hence I've decided to hold the stock only for a short term (60 days).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5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744EFA-6B28-CAE5-F3AF-435EF647AEE3}"/>
              </a:ext>
            </a:extLst>
          </p:cNvPr>
          <p:cNvSpPr>
            <a:spLocks noGrp="1"/>
          </p:cNvSpPr>
          <p:nvPr>
            <p:ph type="sldNum" sz="quarter" idx="12"/>
          </p:nvPr>
        </p:nvSpPr>
        <p:spPr/>
        <p:txBody>
          <a:bodyPr/>
          <a:lstStyle/>
          <a:p>
            <a:pPr rtl="0"/>
            <a:fld id="{C263D6C4-4840-40CC-AC84-17E24B3B7BDE}" type="slidenum">
              <a:rPr lang="en-GB" noProof="0" smtClean="0"/>
              <a:t>14</a:t>
            </a:fld>
            <a:endParaRPr lang="en-GB" noProof="0"/>
          </a:p>
        </p:txBody>
      </p:sp>
      <p:pic>
        <p:nvPicPr>
          <p:cNvPr id="7" name="Content Placeholder 6">
            <a:extLst>
              <a:ext uri="{FF2B5EF4-FFF2-40B4-BE49-F238E27FC236}">
                <a16:creationId xmlns:a16="http://schemas.microsoft.com/office/drawing/2014/main" id="{7FF881C8-C16B-DF9B-B75B-8EE3AA41CE6D}"/>
              </a:ext>
            </a:extLst>
          </p:cNvPr>
          <p:cNvPicPr>
            <a:picLocks noGrp="1" noChangeAspect="1"/>
          </p:cNvPicPr>
          <p:nvPr>
            <p:ph sz="half" idx="1"/>
          </p:nvPr>
        </p:nvPicPr>
        <p:blipFill>
          <a:blip r:embed="rId2"/>
          <a:stretch>
            <a:fillRect/>
          </a:stretch>
        </p:blipFill>
        <p:spPr>
          <a:xfrm>
            <a:off x="251012" y="1427788"/>
            <a:ext cx="7162800" cy="4659247"/>
          </a:xfrm>
        </p:spPr>
      </p:pic>
      <p:sp>
        <p:nvSpPr>
          <p:cNvPr id="5" name="Content Placeholder 4">
            <a:extLst>
              <a:ext uri="{FF2B5EF4-FFF2-40B4-BE49-F238E27FC236}">
                <a16:creationId xmlns:a16="http://schemas.microsoft.com/office/drawing/2014/main" id="{54D18E7D-C1AE-E2AF-AF30-BC0CB76BBF88}"/>
              </a:ext>
            </a:extLst>
          </p:cNvPr>
          <p:cNvSpPr>
            <a:spLocks noGrp="1"/>
          </p:cNvSpPr>
          <p:nvPr>
            <p:ph sz="half" idx="2"/>
          </p:nvPr>
        </p:nvSpPr>
        <p:spPr>
          <a:xfrm>
            <a:off x="7691718" y="1517715"/>
            <a:ext cx="3966882" cy="4659248"/>
          </a:xfrm>
        </p:spPr>
        <p:txBody>
          <a:bodyPr/>
          <a:lstStyle/>
          <a:p>
            <a:r>
              <a:rPr lang="en-IN" dirty="0">
                <a:latin typeface="Times New Roman" panose="02020603050405020304" pitchFamily="18" charset="0"/>
                <a:cs typeface="Times New Roman" panose="02020603050405020304" pitchFamily="18" charset="0"/>
              </a:rPr>
              <a:t>This is the plot for Trading Signals with SMA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Green Up indicates us to buy the stocks whereas the Red Down arrow indicates to sell the stocks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Analysis says that up to which price of the stock we can buy and sell.</a:t>
            </a:r>
          </a:p>
        </p:txBody>
      </p:sp>
    </p:spTree>
    <p:extLst>
      <p:ext uri="{BB962C8B-B14F-4D97-AF65-F5344CB8AC3E}">
        <p14:creationId xmlns:p14="http://schemas.microsoft.com/office/powerpoint/2010/main" val="419709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453C2-2653-BB2F-E9E7-BC79B825B83A}"/>
              </a:ext>
            </a:extLst>
          </p:cNvPr>
          <p:cNvSpPr>
            <a:spLocks noGrp="1"/>
          </p:cNvSpPr>
          <p:nvPr>
            <p:ph type="sldNum" sz="quarter" idx="12"/>
          </p:nvPr>
        </p:nvSpPr>
        <p:spPr/>
        <p:txBody>
          <a:bodyPr/>
          <a:lstStyle/>
          <a:p>
            <a:pPr rtl="0"/>
            <a:fld id="{C263D6C4-4840-40CC-AC84-17E24B3B7BDE}" type="slidenum">
              <a:rPr lang="en-GB" noProof="0" smtClean="0"/>
              <a:t>15</a:t>
            </a:fld>
            <a:endParaRPr lang="en-GB" noProof="0"/>
          </a:p>
        </p:txBody>
      </p:sp>
      <p:pic>
        <p:nvPicPr>
          <p:cNvPr id="11" name="Content Placeholder 10">
            <a:extLst>
              <a:ext uri="{FF2B5EF4-FFF2-40B4-BE49-F238E27FC236}">
                <a16:creationId xmlns:a16="http://schemas.microsoft.com/office/drawing/2014/main" id="{689AE42A-BFC8-2DB1-1F84-4E4DEF7AD042}"/>
              </a:ext>
            </a:extLst>
          </p:cNvPr>
          <p:cNvPicPr>
            <a:picLocks noGrp="1" noChangeAspect="1"/>
          </p:cNvPicPr>
          <p:nvPr>
            <p:ph sz="half" idx="1"/>
          </p:nvPr>
        </p:nvPicPr>
        <p:blipFill>
          <a:blip r:embed="rId2"/>
          <a:stretch>
            <a:fillRect/>
          </a:stretch>
        </p:blipFill>
        <p:spPr>
          <a:xfrm>
            <a:off x="314036" y="1425681"/>
            <a:ext cx="5080000" cy="4704681"/>
          </a:xfrm>
        </p:spPr>
      </p:pic>
      <p:sp>
        <p:nvSpPr>
          <p:cNvPr id="12" name="Rectangle 1">
            <a:extLst>
              <a:ext uri="{FF2B5EF4-FFF2-40B4-BE49-F238E27FC236}">
                <a16:creationId xmlns:a16="http://schemas.microsoft.com/office/drawing/2014/main" id="{802C0511-D979-14DB-3749-9F6D0DA83D87}"/>
              </a:ext>
            </a:extLst>
          </p:cNvPr>
          <p:cNvSpPr>
            <a:spLocks noGrp="1" noChangeArrowheads="1"/>
          </p:cNvSpPr>
          <p:nvPr>
            <p:ph sz="half" idx="2"/>
          </p:nvPr>
        </p:nvSpPr>
        <p:spPr bwMode="auto">
          <a:xfrm>
            <a:off x="6797966" y="2976534"/>
            <a:ext cx="486063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we had followed this same strategy using SMA from 2018 till date, our total returns would be 1</a:t>
            </a:r>
            <a:r>
              <a:rPr lang="en-US" altLang="en-US" dirty="0">
                <a:solidFill>
                  <a:schemeClr val="bg1"/>
                </a:solidFill>
                <a:latin typeface="Times New Roman" panose="02020603050405020304" pitchFamily="18" charset="0"/>
                <a:cs typeface="Times New Roman" panose="02020603050405020304" pitchFamily="18" charset="0"/>
              </a:rPr>
              <a:t>05</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.0</a:t>
            </a:r>
            <a:r>
              <a:rPr lang="en-US" altLang="en-US" dirty="0">
                <a:solidFill>
                  <a:schemeClr val="bg1"/>
                </a:solidFill>
                <a:latin typeface="Times New Roman" panose="02020603050405020304" pitchFamily="18" charset="0"/>
                <a:cs typeface="Times New Roman" panose="02020603050405020304" pitchFamily="18" charset="0"/>
              </a:rPr>
              <a:t>3</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$10,000 invested using the same strategy would have generated $20,503 (as on 06/10/22). </a:t>
            </a:r>
          </a:p>
        </p:txBody>
      </p:sp>
    </p:spTree>
    <p:extLst>
      <p:ext uri="{BB962C8B-B14F-4D97-AF65-F5344CB8AC3E}">
        <p14:creationId xmlns:p14="http://schemas.microsoft.com/office/powerpoint/2010/main" val="59321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1E22A7-37AB-6363-C836-6C28062CFA4B}"/>
              </a:ext>
            </a:extLst>
          </p:cNvPr>
          <p:cNvSpPr>
            <a:spLocks noGrp="1"/>
          </p:cNvSpPr>
          <p:nvPr>
            <p:ph type="sldNum" sz="quarter" idx="12"/>
          </p:nvPr>
        </p:nvSpPr>
        <p:spPr/>
        <p:txBody>
          <a:bodyPr/>
          <a:lstStyle/>
          <a:p>
            <a:pPr rtl="0"/>
            <a:fld id="{C263D6C4-4840-40CC-AC84-17E24B3B7BDE}" type="slidenum">
              <a:rPr lang="en-GB" noProof="0" smtClean="0"/>
              <a:t>16</a:t>
            </a:fld>
            <a:endParaRPr lang="en-GB" noProof="0"/>
          </a:p>
        </p:txBody>
      </p:sp>
      <p:pic>
        <p:nvPicPr>
          <p:cNvPr id="7" name="Content Placeholder 6">
            <a:extLst>
              <a:ext uri="{FF2B5EF4-FFF2-40B4-BE49-F238E27FC236}">
                <a16:creationId xmlns:a16="http://schemas.microsoft.com/office/drawing/2014/main" id="{BD5D95CF-B494-329B-1B8D-7C7CE124426A}"/>
              </a:ext>
            </a:extLst>
          </p:cNvPr>
          <p:cNvPicPr>
            <a:picLocks noGrp="1" noChangeAspect="1"/>
          </p:cNvPicPr>
          <p:nvPr>
            <p:ph sz="half" idx="1"/>
          </p:nvPr>
        </p:nvPicPr>
        <p:blipFill>
          <a:blip r:embed="rId2"/>
          <a:stretch>
            <a:fillRect/>
          </a:stretch>
        </p:blipFill>
        <p:spPr>
          <a:xfrm>
            <a:off x="120183" y="1927412"/>
            <a:ext cx="6178585" cy="4043081"/>
          </a:xfrm>
        </p:spPr>
      </p:pic>
      <p:sp>
        <p:nvSpPr>
          <p:cNvPr id="5" name="Content Placeholder 4">
            <a:extLst>
              <a:ext uri="{FF2B5EF4-FFF2-40B4-BE49-F238E27FC236}">
                <a16:creationId xmlns:a16="http://schemas.microsoft.com/office/drawing/2014/main" id="{F2CD21F7-DC64-3B1B-B761-0F2C3D46C056}"/>
              </a:ext>
            </a:extLst>
          </p:cNvPr>
          <p:cNvSpPr>
            <a:spLocks noGrp="1"/>
          </p:cNvSpPr>
          <p:nvPr>
            <p:ph sz="half" idx="2"/>
          </p:nvPr>
        </p:nvSpPr>
        <p:spPr/>
        <p:txBody>
          <a:bodyPr/>
          <a:lstStyle/>
          <a:p>
            <a:pPr algn="l"/>
            <a:r>
              <a:rPr lang="en-US" b="0" dirty="0">
                <a:effectLst/>
                <a:latin typeface="Times New Roman" panose="02020603050405020304" pitchFamily="18" charset="0"/>
                <a:cs typeface="Times New Roman" panose="02020603050405020304" pitchFamily="18" charset="0"/>
              </a:rPr>
              <a:t>The exponential moving average (EMA) is a technical chart indicator that tracks the price of an investment (like a stock or commodity) over time. The EMA is a type of weighted moving average (WMA) that gives more weighting or importance to recent price data.</a:t>
            </a:r>
          </a:p>
          <a:p>
            <a:pPr algn="l"/>
            <a:endParaRPr lang="en-US" b="0" dirty="0">
              <a:effectLst/>
              <a:latin typeface="Times New Roman" panose="02020603050405020304" pitchFamily="18" charset="0"/>
              <a:cs typeface="Times New Roman" panose="02020603050405020304" pitchFamily="18" charset="0"/>
            </a:endParaRPr>
          </a:p>
          <a:p>
            <a:pPr algn="l"/>
            <a:r>
              <a:rPr lang="en-US" b="0" dirty="0">
                <a:effectLst/>
                <a:latin typeface="Times New Roman" panose="02020603050405020304" pitchFamily="18" charset="0"/>
                <a:cs typeface="Times New Roman" panose="02020603050405020304" pitchFamily="18" charset="0"/>
              </a:rPr>
              <a:t>The exponential moving average is designed to improve on the idea of a simple moving average (SMA) by giving more weight to the most recent price data, which is considered to be more relevant than older data. Since new data carries greater weight, the EMA responds more quickly to price changes than the SMA.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71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35B99B-749F-EEE1-3125-6DE90F2EBB6B}"/>
              </a:ext>
            </a:extLst>
          </p:cNvPr>
          <p:cNvSpPr>
            <a:spLocks noGrp="1"/>
          </p:cNvSpPr>
          <p:nvPr>
            <p:ph type="sldNum" sz="quarter" idx="12"/>
          </p:nvPr>
        </p:nvSpPr>
        <p:spPr/>
        <p:txBody>
          <a:bodyPr/>
          <a:lstStyle/>
          <a:p>
            <a:pPr rtl="0"/>
            <a:fld id="{C263D6C4-4840-40CC-AC84-17E24B3B7BDE}" type="slidenum">
              <a:rPr lang="en-GB" noProof="0" smtClean="0"/>
              <a:t>17</a:t>
            </a:fld>
            <a:endParaRPr lang="en-GB" noProof="0"/>
          </a:p>
        </p:txBody>
      </p:sp>
      <p:pic>
        <p:nvPicPr>
          <p:cNvPr id="7" name="Content Placeholder 6">
            <a:extLst>
              <a:ext uri="{FF2B5EF4-FFF2-40B4-BE49-F238E27FC236}">
                <a16:creationId xmlns:a16="http://schemas.microsoft.com/office/drawing/2014/main" id="{0ACCF18C-EED4-39A9-8164-9985483A4F8E}"/>
              </a:ext>
            </a:extLst>
          </p:cNvPr>
          <p:cNvPicPr>
            <a:picLocks noGrp="1" noChangeAspect="1"/>
          </p:cNvPicPr>
          <p:nvPr>
            <p:ph sz="half" idx="1"/>
          </p:nvPr>
        </p:nvPicPr>
        <p:blipFill>
          <a:blip r:embed="rId2"/>
          <a:stretch>
            <a:fillRect/>
          </a:stretch>
        </p:blipFill>
        <p:spPr>
          <a:xfrm>
            <a:off x="281549" y="1517715"/>
            <a:ext cx="7033651" cy="4519271"/>
          </a:xfrm>
        </p:spPr>
      </p:pic>
      <p:sp>
        <p:nvSpPr>
          <p:cNvPr id="5" name="Content Placeholder 4">
            <a:extLst>
              <a:ext uri="{FF2B5EF4-FFF2-40B4-BE49-F238E27FC236}">
                <a16:creationId xmlns:a16="http://schemas.microsoft.com/office/drawing/2014/main" id="{FE45A4D6-C141-A79D-E55F-4D50AC11344B}"/>
              </a:ext>
            </a:extLst>
          </p:cNvPr>
          <p:cNvSpPr>
            <a:spLocks noGrp="1"/>
          </p:cNvSpPr>
          <p:nvPr>
            <p:ph sz="half" idx="2"/>
          </p:nvPr>
        </p:nvSpPr>
        <p:spPr>
          <a:xfrm>
            <a:off x="7691718" y="1517715"/>
            <a:ext cx="3966882" cy="4659248"/>
          </a:xfrm>
        </p:spPr>
        <p:txBody>
          <a:bodyPr/>
          <a:lstStyle/>
          <a:p>
            <a:r>
              <a:rPr lang="en-IN" dirty="0">
                <a:latin typeface="Times New Roman" panose="02020603050405020304" pitchFamily="18" charset="0"/>
                <a:cs typeface="Times New Roman" panose="02020603050405020304" pitchFamily="18" charset="0"/>
              </a:rPr>
              <a:t>This is the plot for Trading Signals with EMA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Green Up indicates us to buy the stocks whereas the Red Down arrow indicates to sell the stocks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Analysis says that up to which price of the stock we can buy and sell.</a:t>
            </a:r>
          </a:p>
          <a:p>
            <a:endParaRPr lang="en-IN" dirty="0"/>
          </a:p>
        </p:txBody>
      </p:sp>
    </p:spTree>
    <p:extLst>
      <p:ext uri="{BB962C8B-B14F-4D97-AF65-F5344CB8AC3E}">
        <p14:creationId xmlns:p14="http://schemas.microsoft.com/office/powerpoint/2010/main" val="187786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D677F2-AE5C-A700-BB0F-AB34973D88E0}"/>
              </a:ext>
            </a:extLst>
          </p:cNvPr>
          <p:cNvSpPr>
            <a:spLocks noGrp="1"/>
          </p:cNvSpPr>
          <p:nvPr>
            <p:ph type="sldNum" sz="quarter" idx="12"/>
          </p:nvPr>
        </p:nvSpPr>
        <p:spPr/>
        <p:txBody>
          <a:bodyPr/>
          <a:lstStyle/>
          <a:p>
            <a:pPr rtl="0"/>
            <a:fld id="{C263D6C4-4840-40CC-AC84-17E24B3B7BDE}" type="slidenum">
              <a:rPr lang="en-GB" noProof="0" smtClean="0"/>
              <a:t>18</a:t>
            </a:fld>
            <a:endParaRPr lang="en-GB" noProof="0"/>
          </a:p>
        </p:txBody>
      </p:sp>
      <p:pic>
        <p:nvPicPr>
          <p:cNvPr id="7" name="Content Placeholder 6">
            <a:extLst>
              <a:ext uri="{FF2B5EF4-FFF2-40B4-BE49-F238E27FC236}">
                <a16:creationId xmlns:a16="http://schemas.microsoft.com/office/drawing/2014/main" id="{5CF1F5AF-63B1-CDEE-B16F-34A2E80AF01B}"/>
              </a:ext>
            </a:extLst>
          </p:cNvPr>
          <p:cNvPicPr>
            <a:picLocks noGrp="1" noChangeAspect="1"/>
          </p:cNvPicPr>
          <p:nvPr>
            <p:ph sz="half" idx="1"/>
          </p:nvPr>
        </p:nvPicPr>
        <p:blipFill>
          <a:blip r:embed="rId2"/>
          <a:stretch>
            <a:fillRect/>
          </a:stretch>
        </p:blipFill>
        <p:spPr>
          <a:xfrm>
            <a:off x="381746" y="1584218"/>
            <a:ext cx="4714616" cy="4386276"/>
          </a:xfrm>
        </p:spPr>
      </p:pic>
      <p:sp>
        <p:nvSpPr>
          <p:cNvPr id="5" name="Content Placeholder 4">
            <a:extLst>
              <a:ext uri="{FF2B5EF4-FFF2-40B4-BE49-F238E27FC236}">
                <a16:creationId xmlns:a16="http://schemas.microsoft.com/office/drawing/2014/main" id="{141E81BD-029E-AEA9-082C-BB33DE42C8E5}"/>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If we had followed this same strategy using EMA from 2018 till date, our total returns would be 110.87%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$10,000 invested using the same strategy would have generated $21,087 (as on 06/10/22).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also see here that EMA generated better results as compared to SMA. This is because EMA gives more weightage to recent prices while in SMA we calculate the average of all 'Close' prices over a period of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59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D22A-0D50-20A9-8855-184BD7145D3C}"/>
              </a:ext>
            </a:extLst>
          </p:cNvPr>
          <p:cNvSpPr>
            <a:spLocks noGrp="1"/>
          </p:cNvSpPr>
          <p:nvPr>
            <p:ph type="title"/>
          </p:nvPr>
        </p:nvSpPr>
        <p:spPr/>
        <p:txBody>
          <a:bodyPr/>
          <a:lstStyle/>
          <a:p>
            <a:r>
              <a:rPr lang="en-IN" dirty="0"/>
              <a:t>Comparison Between SMA and EMA Strategies</a:t>
            </a:r>
          </a:p>
        </p:txBody>
      </p:sp>
      <p:sp>
        <p:nvSpPr>
          <p:cNvPr id="3" name="Slide Number Placeholder 2">
            <a:extLst>
              <a:ext uri="{FF2B5EF4-FFF2-40B4-BE49-F238E27FC236}">
                <a16:creationId xmlns:a16="http://schemas.microsoft.com/office/drawing/2014/main" id="{DE524B96-EE70-F9CF-A33D-E2732410BBA5}"/>
              </a:ext>
            </a:extLst>
          </p:cNvPr>
          <p:cNvSpPr>
            <a:spLocks noGrp="1"/>
          </p:cNvSpPr>
          <p:nvPr>
            <p:ph type="sldNum" sz="quarter" idx="12"/>
          </p:nvPr>
        </p:nvSpPr>
        <p:spPr/>
        <p:txBody>
          <a:bodyPr/>
          <a:lstStyle/>
          <a:p>
            <a:pPr rtl="0"/>
            <a:fld id="{C263D6C4-4840-40CC-AC84-17E24B3B7BDE}" type="slidenum">
              <a:rPr lang="en-GB" noProof="0" smtClean="0"/>
              <a:t>19</a:t>
            </a:fld>
            <a:endParaRPr lang="en-GB" noProof="0"/>
          </a:p>
        </p:txBody>
      </p:sp>
      <p:pic>
        <p:nvPicPr>
          <p:cNvPr id="6" name="Content Placeholder 5">
            <a:extLst>
              <a:ext uri="{FF2B5EF4-FFF2-40B4-BE49-F238E27FC236}">
                <a16:creationId xmlns:a16="http://schemas.microsoft.com/office/drawing/2014/main" id="{9AD92BC0-A310-0167-9DA6-4DDC6D971C06}"/>
              </a:ext>
            </a:extLst>
          </p:cNvPr>
          <p:cNvPicPr>
            <a:picLocks noGrp="1" noChangeAspect="1"/>
          </p:cNvPicPr>
          <p:nvPr>
            <p:ph idx="1"/>
          </p:nvPr>
        </p:nvPicPr>
        <p:blipFill>
          <a:blip r:embed="rId2"/>
          <a:stretch>
            <a:fillRect/>
          </a:stretch>
        </p:blipFill>
        <p:spPr>
          <a:xfrm>
            <a:off x="761999" y="1299882"/>
            <a:ext cx="10130118" cy="5299653"/>
          </a:xfrm>
        </p:spPr>
      </p:pic>
    </p:spTree>
    <p:extLst>
      <p:ext uri="{BB962C8B-B14F-4D97-AF65-F5344CB8AC3E}">
        <p14:creationId xmlns:p14="http://schemas.microsoft.com/office/powerpoint/2010/main" val="375263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53" y="1012951"/>
            <a:ext cx="7781544" cy="859055"/>
          </a:xfrm>
        </p:spPr>
        <p:txBody>
          <a:bodyPr rtlCol="0"/>
          <a:lstStyle/>
          <a:p>
            <a:pPr rtl="0"/>
            <a:r>
              <a:rPr dirty="0"/>
              <a:t>Review Outline</a:t>
            </a:r>
            <a:endParaRPr lang="en-GB" dirty="0"/>
          </a:p>
        </p:txBody>
      </p:sp>
      <p:sp>
        <p:nvSpPr>
          <p:cNvPr id="5" name="Text Placeholder 4"/>
          <p:cNvSpPr>
            <a:spLocks noGrp="1"/>
          </p:cNvSpPr>
          <p:nvPr>
            <p:ph type="body" idx="1"/>
          </p:nvPr>
        </p:nvSpPr>
        <p:spPr>
          <a:xfrm>
            <a:off x="721453" y="2140947"/>
            <a:ext cx="7355747" cy="4290670"/>
          </a:xfrm>
        </p:spPr>
        <p:txBody>
          <a:bodyPr rtlCol="0">
            <a:normAutofit lnSpcReduction="10000"/>
          </a:bodyPr>
          <a:lstStyle/>
          <a:p>
            <a:pPr rtl="0">
              <a:buFont typeface="Wingdings" panose="05000000000000000000" pitchFamily="2" charset="2"/>
              <a:buChar char="v"/>
            </a:pPr>
            <a:r>
              <a:rPr lang="en-GB" sz="2400" dirty="0">
                <a:latin typeface="Constantia" panose="02030602050306030303" pitchFamily="18" charset="0"/>
              </a:rPr>
              <a:t>ABSTRACT</a:t>
            </a:r>
          </a:p>
          <a:p>
            <a:pPr rtl="0">
              <a:buFont typeface="Wingdings" panose="05000000000000000000" pitchFamily="2" charset="2"/>
              <a:buChar char="v"/>
            </a:pPr>
            <a:r>
              <a:rPr lang="en-GB" sz="2400" dirty="0">
                <a:latin typeface="Constantia" panose="02030602050306030303" pitchFamily="18" charset="0"/>
              </a:rPr>
              <a:t>INTRODUUCTION</a:t>
            </a:r>
          </a:p>
          <a:p>
            <a:pPr rtl="0">
              <a:buFont typeface="Wingdings" panose="05000000000000000000" pitchFamily="2" charset="2"/>
              <a:buChar char="v"/>
            </a:pPr>
            <a:r>
              <a:rPr lang="en-GB" sz="2400" dirty="0">
                <a:latin typeface="Constantia" panose="02030602050306030303" pitchFamily="18" charset="0"/>
              </a:rPr>
              <a:t>ABOUT THE DATASET</a:t>
            </a:r>
          </a:p>
          <a:p>
            <a:pPr rtl="0">
              <a:buFont typeface="Wingdings" panose="05000000000000000000" pitchFamily="2" charset="2"/>
              <a:buChar char="v"/>
            </a:pPr>
            <a:r>
              <a:rPr lang="en-GB" sz="2400" dirty="0">
                <a:latin typeface="Constantia" panose="02030602050306030303" pitchFamily="18" charset="0"/>
              </a:rPr>
              <a:t>OBJECTIVES</a:t>
            </a:r>
          </a:p>
          <a:p>
            <a:pPr rtl="0">
              <a:buFont typeface="Wingdings" panose="05000000000000000000" pitchFamily="2" charset="2"/>
              <a:buChar char="v"/>
            </a:pPr>
            <a:r>
              <a:rPr lang="en-GB" sz="2400" dirty="0">
                <a:latin typeface="Constantia" panose="02030602050306030303" pitchFamily="18" charset="0"/>
              </a:rPr>
              <a:t>PROBLEM STATEMENT</a:t>
            </a:r>
          </a:p>
          <a:p>
            <a:pPr rtl="0">
              <a:buFont typeface="Wingdings" panose="05000000000000000000" pitchFamily="2" charset="2"/>
              <a:buChar char="v"/>
            </a:pPr>
            <a:r>
              <a:rPr lang="en-GB" sz="2400" dirty="0">
                <a:latin typeface="Constantia" panose="02030602050306030303" pitchFamily="18" charset="0"/>
              </a:rPr>
              <a:t>LITERATURE SURVEY</a:t>
            </a:r>
          </a:p>
          <a:p>
            <a:pPr rtl="0">
              <a:buFont typeface="Wingdings" panose="05000000000000000000" pitchFamily="2" charset="2"/>
              <a:buChar char="v"/>
            </a:pPr>
            <a:r>
              <a:rPr lang="en-GB" sz="2400" dirty="0">
                <a:latin typeface="Constantia" panose="02030602050306030303" pitchFamily="18" charset="0"/>
              </a:rPr>
              <a:t>TOOLS &amp; TECHNOLOGIES USED</a:t>
            </a:r>
          </a:p>
          <a:p>
            <a:pPr rtl="0">
              <a:buFont typeface="Wingdings" panose="05000000000000000000" pitchFamily="2" charset="2"/>
              <a:buChar char="v"/>
            </a:pPr>
            <a:r>
              <a:rPr lang="en-GB" sz="2400" dirty="0">
                <a:latin typeface="Constantia" panose="02030602050306030303" pitchFamily="18" charset="0"/>
              </a:rPr>
              <a:t>SYSTEM ARCHITECTURE</a:t>
            </a:r>
          </a:p>
          <a:p>
            <a:pPr rtl="0">
              <a:buFont typeface="Wingdings" panose="05000000000000000000" pitchFamily="2" charset="2"/>
              <a:buChar char="v"/>
            </a:pPr>
            <a:r>
              <a:rPr lang="en-GB" sz="2400" dirty="0">
                <a:latin typeface="Constantia" panose="02030602050306030303" pitchFamily="18" charset="0"/>
              </a:rPr>
              <a:t>CODE IMPLEMENTATION</a:t>
            </a:r>
          </a:p>
          <a:p>
            <a:pPr rtl="0">
              <a:buFont typeface="Wingdings" panose="05000000000000000000" pitchFamily="2" charset="2"/>
              <a:buChar char="v"/>
            </a:pPr>
            <a:r>
              <a:rPr lang="en-GB" sz="2400" dirty="0">
                <a:latin typeface="Constantia" panose="02030602050306030303" pitchFamily="18" charset="0"/>
              </a:rPr>
              <a:t>LIMITATIONS</a:t>
            </a:r>
          </a:p>
          <a:p>
            <a:pPr rtl="0">
              <a:buFont typeface="Wingdings" panose="05000000000000000000" pitchFamily="2" charset="2"/>
              <a:buChar char="v"/>
            </a:pPr>
            <a:endParaRPr lang="en-GB" sz="2400" dirty="0">
              <a:latin typeface="Constantia" panose="02030602050306030303" pitchFamily="18" charset="0"/>
            </a:endParaRPr>
          </a:p>
        </p:txBody>
      </p:sp>
      <p:sp>
        <p:nvSpPr>
          <p:cNvPr id="2" name="Slide Number Placeholder 1"/>
          <p:cNvSpPr>
            <a:spLocks noGrp="1"/>
          </p:cNvSpPr>
          <p:nvPr>
            <p:ph type="sldNum" sz="quarter" idx="12"/>
          </p:nvPr>
        </p:nvSpPr>
        <p:spPr/>
        <p:txBody>
          <a:bodyPr rtlCol="0"/>
          <a:lstStyle/>
          <a:p>
            <a:pPr rtl="0"/>
            <a:fld id="{C263D6C4-4840-40CC-AC84-17E24B3B7BDE}" type="slidenum">
              <a:rPr lang="en-GB" smtClean="0"/>
              <a:t>2</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9166-75CC-34CB-5B9E-5BFE7B5566A8}"/>
              </a:ext>
            </a:extLst>
          </p:cNvPr>
          <p:cNvSpPr>
            <a:spLocks noGrp="1"/>
          </p:cNvSpPr>
          <p:nvPr>
            <p:ph type="title"/>
          </p:nvPr>
        </p:nvSpPr>
        <p:spPr/>
        <p:txBody>
          <a:bodyPr/>
          <a:lstStyle/>
          <a:p>
            <a:r>
              <a:rPr lang="en-US" dirty="0"/>
              <a:t>Price History of Nike, SMA_50 and EMA_50</a:t>
            </a:r>
            <a:endParaRPr lang="en-IN" dirty="0"/>
          </a:p>
        </p:txBody>
      </p:sp>
      <p:sp>
        <p:nvSpPr>
          <p:cNvPr id="3" name="Slide Number Placeholder 2">
            <a:extLst>
              <a:ext uri="{FF2B5EF4-FFF2-40B4-BE49-F238E27FC236}">
                <a16:creationId xmlns:a16="http://schemas.microsoft.com/office/drawing/2014/main" id="{BB61CFA4-4C06-A1BC-0D4A-319D6060D936}"/>
              </a:ext>
            </a:extLst>
          </p:cNvPr>
          <p:cNvSpPr>
            <a:spLocks noGrp="1"/>
          </p:cNvSpPr>
          <p:nvPr>
            <p:ph type="sldNum" sz="quarter" idx="12"/>
          </p:nvPr>
        </p:nvSpPr>
        <p:spPr/>
        <p:txBody>
          <a:bodyPr/>
          <a:lstStyle/>
          <a:p>
            <a:pPr rtl="0"/>
            <a:fld id="{C263D6C4-4840-40CC-AC84-17E24B3B7BDE}" type="slidenum">
              <a:rPr lang="en-GB" noProof="0" smtClean="0"/>
              <a:t>20</a:t>
            </a:fld>
            <a:endParaRPr lang="en-GB" noProof="0"/>
          </a:p>
        </p:txBody>
      </p:sp>
      <p:pic>
        <p:nvPicPr>
          <p:cNvPr id="6" name="Content Placeholder 5">
            <a:extLst>
              <a:ext uri="{FF2B5EF4-FFF2-40B4-BE49-F238E27FC236}">
                <a16:creationId xmlns:a16="http://schemas.microsoft.com/office/drawing/2014/main" id="{09CC097C-811E-1469-B15F-F2D7DA04A1A6}"/>
              </a:ext>
            </a:extLst>
          </p:cNvPr>
          <p:cNvPicPr>
            <a:picLocks noGrp="1" noChangeAspect="1"/>
          </p:cNvPicPr>
          <p:nvPr>
            <p:ph idx="1"/>
          </p:nvPr>
        </p:nvPicPr>
        <p:blipFill>
          <a:blip r:embed="rId2"/>
          <a:stretch>
            <a:fillRect/>
          </a:stretch>
        </p:blipFill>
        <p:spPr>
          <a:xfrm>
            <a:off x="1613647" y="1400710"/>
            <a:ext cx="8964705" cy="4787864"/>
          </a:xfrm>
        </p:spPr>
      </p:pic>
    </p:spTree>
    <p:extLst>
      <p:ext uri="{BB962C8B-B14F-4D97-AF65-F5344CB8AC3E}">
        <p14:creationId xmlns:p14="http://schemas.microsoft.com/office/powerpoint/2010/main" val="326843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D22A-0D50-20A9-8855-184BD7145D3C}"/>
              </a:ext>
            </a:extLst>
          </p:cNvPr>
          <p:cNvSpPr>
            <a:spLocks noGrp="1"/>
          </p:cNvSpPr>
          <p:nvPr>
            <p:ph type="title"/>
          </p:nvPr>
        </p:nvSpPr>
        <p:spPr/>
        <p:txBody>
          <a:bodyPr/>
          <a:lstStyle/>
          <a:p>
            <a:r>
              <a:rPr lang="en-IN" dirty="0"/>
              <a:t>Bollinger Bands</a:t>
            </a:r>
          </a:p>
        </p:txBody>
      </p:sp>
      <p:sp>
        <p:nvSpPr>
          <p:cNvPr id="3" name="Slide Number Placeholder 2">
            <a:extLst>
              <a:ext uri="{FF2B5EF4-FFF2-40B4-BE49-F238E27FC236}">
                <a16:creationId xmlns:a16="http://schemas.microsoft.com/office/drawing/2014/main" id="{DE524B96-EE70-F9CF-A33D-E2732410BBA5}"/>
              </a:ext>
            </a:extLst>
          </p:cNvPr>
          <p:cNvSpPr>
            <a:spLocks noGrp="1"/>
          </p:cNvSpPr>
          <p:nvPr>
            <p:ph type="sldNum" sz="quarter" idx="12"/>
          </p:nvPr>
        </p:nvSpPr>
        <p:spPr/>
        <p:txBody>
          <a:bodyPr/>
          <a:lstStyle/>
          <a:p>
            <a:pPr rtl="0"/>
            <a:fld id="{C263D6C4-4840-40CC-AC84-17E24B3B7BDE}" type="slidenum">
              <a:rPr lang="en-GB" noProof="0" smtClean="0"/>
              <a:t>21</a:t>
            </a:fld>
            <a:endParaRPr lang="en-GB" noProof="0"/>
          </a:p>
        </p:txBody>
      </p:sp>
      <p:pic>
        <p:nvPicPr>
          <p:cNvPr id="8" name="Picture 7">
            <a:extLst>
              <a:ext uri="{FF2B5EF4-FFF2-40B4-BE49-F238E27FC236}">
                <a16:creationId xmlns:a16="http://schemas.microsoft.com/office/drawing/2014/main" id="{C11E47F8-8DF3-2F4E-1311-82895F40F064}"/>
              </a:ext>
            </a:extLst>
          </p:cNvPr>
          <p:cNvPicPr>
            <a:picLocks noChangeAspect="1"/>
          </p:cNvPicPr>
          <p:nvPr/>
        </p:nvPicPr>
        <p:blipFill>
          <a:blip r:embed="rId2"/>
          <a:stretch>
            <a:fillRect/>
          </a:stretch>
        </p:blipFill>
        <p:spPr>
          <a:xfrm>
            <a:off x="149329" y="1330839"/>
            <a:ext cx="8809483" cy="4519052"/>
          </a:xfrm>
          <a:prstGeom prst="rect">
            <a:avLst/>
          </a:prstGeom>
        </p:spPr>
      </p:pic>
    </p:spTree>
    <p:extLst>
      <p:ext uri="{BB962C8B-B14F-4D97-AF65-F5344CB8AC3E}">
        <p14:creationId xmlns:p14="http://schemas.microsoft.com/office/powerpoint/2010/main" val="118161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744EFA-6B28-CAE5-F3AF-435EF647AEE3}"/>
              </a:ext>
            </a:extLst>
          </p:cNvPr>
          <p:cNvSpPr>
            <a:spLocks noGrp="1"/>
          </p:cNvSpPr>
          <p:nvPr>
            <p:ph type="sldNum" sz="quarter" idx="12"/>
          </p:nvPr>
        </p:nvSpPr>
        <p:spPr/>
        <p:txBody>
          <a:bodyPr/>
          <a:lstStyle/>
          <a:p>
            <a:pPr rtl="0"/>
            <a:fld id="{C263D6C4-4840-40CC-AC84-17E24B3B7BDE}" type="slidenum">
              <a:rPr lang="en-GB" noProof="0" smtClean="0"/>
              <a:t>22</a:t>
            </a:fld>
            <a:endParaRPr lang="en-GB" noProof="0"/>
          </a:p>
        </p:txBody>
      </p:sp>
      <p:sp>
        <p:nvSpPr>
          <p:cNvPr id="5" name="Content Placeholder 4">
            <a:extLst>
              <a:ext uri="{FF2B5EF4-FFF2-40B4-BE49-F238E27FC236}">
                <a16:creationId xmlns:a16="http://schemas.microsoft.com/office/drawing/2014/main" id="{54D18E7D-C1AE-E2AF-AF30-BC0CB76BBF88}"/>
              </a:ext>
            </a:extLst>
          </p:cNvPr>
          <p:cNvSpPr>
            <a:spLocks noGrp="1"/>
          </p:cNvSpPr>
          <p:nvPr>
            <p:ph sz="half" idx="2"/>
          </p:nvPr>
        </p:nvSpPr>
        <p:spPr>
          <a:xfrm>
            <a:off x="7691718" y="1517715"/>
            <a:ext cx="3966882" cy="4659248"/>
          </a:xfrm>
        </p:spPr>
        <p:txBody>
          <a:bodyPr/>
          <a:lstStyle/>
          <a:p>
            <a:r>
              <a:rPr lang="en-IN" dirty="0">
                <a:latin typeface="Times New Roman" panose="02020603050405020304" pitchFamily="18" charset="0"/>
                <a:cs typeface="Times New Roman" panose="02020603050405020304" pitchFamily="18" charset="0"/>
              </a:rPr>
              <a:t>This is the plot for Trading Signals with Bollinger Bands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Green Up indicates us to buy the stocks whereas the Red Down arrow indicates to sell the stocks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Analysis says that up to which price of the stock we can buy and sell.</a:t>
            </a:r>
          </a:p>
        </p:txBody>
      </p:sp>
      <p:pic>
        <p:nvPicPr>
          <p:cNvPr id="14" name="Picture 13">
            <a:extLst>
              <a:ext uri="{FF2B5EF4-FFF2-40B4-BE49-F238E27FC236}">
                <a16:creationId xmlns:a16="http://schemas.microsoft.com/office/drawing/2014/main" id="{BEF33375-1CB5-907A-15C4-78CA612218D3}"/>
              </a:ext>
            </a:extLst>
          </p:cNvPr>
          <p:cNvPicPr>
            <a:picLocks noChangeAspect="1"/>
          </p:cNvPicPr>
          <p:nvPr/>
        </p:nvPicPr>
        <p:blipFill>
          <a:blip r:embed="rId2"/>
          <a:stretch>
            <a:fillRect/>
          </a:stretch>
        </p:blipFill>
        <p:spPr>
          <a:xfrm>
            <a:off x="1" y="1330297"/>
            <a:ext cx="7691718" cy="4138173"/>
          </a:xfrm>
          <a:prstGeom prst="rect">
            <a:avLst/>
          </a:prstGeom>
        </p:spPr>
      </p:pic>
    </p:spTree>
    <p:extLst>
      <p:ext uri="{BB962C8B-B14F-4D97-AF65-F5344CB8AC3E}">
        <p14:creationId xmlns:p14="http://schemas.microsoft.com/office/powerpoint/2010/main" val="369934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453C2-2653-BB2F-E9E7-BC79B825B83A}"/>
              </a:ext>
            </a:extLst>
          </p:cNvPr>
          <p:cNvSpPr>
            <a:spLocks noGrp="1"/>
          </p:cNvSpPr>
          <p:nvPr>
            <p:ph type="sldNum" sz="quarter" idx="12"/>
          </p:nvPr>
        </p:nvSpPr>
        <p:spPr/>
        <p:txBody>
          <a:bodyPr/>
          <a:lstStyle/>
          <a:p>
            <a:pPr rtl="0"/>
            <a:fld id="{C263D6C4-4840-40CC-AC84-17E24B3B7BDE}" type="slidenum">
              <a:rPr lang="en-GB" noProof="0" smtClean="0"/>
              <a:t>23</a:t>
            </a:fld>
            <a:endParaRPr lang="en-GB" noProof="0"/>
          </a:p>
        </p:txBody>
      </p:sp>
      <p:sp>
        <p:nvSpPr>
          <p:cNvPr id="12" name="Rectangle 1">
            <a:extLst>
              <a:ext uri="{FF2B5EF4-FFF2-40B4-BE49-F238E27FC236}">
                <a16:creationId xmlns:a16="http://schemas.microsoft.com/office/drawing/2014/main" id="{802C0511-D979-14DB-3749-9F6D0DA83D87}"/>
              </a:ext>
            </a:extLst>
          </p:cNvPr>
          <p:cNvSpPr>
            <a:spLocks noGrp="1" noChangeArrowheads="1"/>
          </p:cNvSpPr>
          <p:nvPr>
            <p:ph sz="half" idx="2"/>
          </p:nvPr>
        </p:nvSpPr>
        <p:spPr bwMode="auto">
          <a:xfrm>
            <a:off x="6569753" y="2996722"/>
            <a:ext cx="508884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we had followed this same strategy using Bollinger Bands from 2018 till date, our total returns would be 1</a:t>
            </a:r>
            <a:r>
              <a:rPr lang="en-US" altLang="en-US" dirty="0">
                <a:solidFill>
                  <a:schemeClr val="bg1"/>
                </a:solidFill>
                <a:latin typeface="Times New Roman" panose="02020603050405020304" pitchFamily="18" charset="0"/>
                <a:cs typeface="Times New Roman" panose="02020603050405020304" pitchFamily="18" charset="0"/>
              </a:rPr>
              <a:t>01</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.50%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$10,000 invested using the same strategy would have generated $20,150 (as on 06/10/22). </a:t>
            </a:r>
          </a:p>
        </p:txBody>
      </p:sp>
      <p:sp>
        <p:nvSpPr>
          <p:cNvPr id="4" name="Content Placeholder 3">
            <a:extLst>
              <a:ext uri="{FF2B5EF4-FFF2-40B4-BE49-F238E27FC236}">
                <a16:creationId xmlns:a16="http://schemas.microsoft.com/office/drawing/2014/main" id="{9FDF50AE-5468-F7D8-8E3E-7FFC15D39AF0}"/>
              </a:ext>
            </a:extLst>
          </p:cNvPr>
          <p:cNvSpPr>
            <a:spLocks noGrp="1"/>
          </p:cNvSpPr>
          <p:nvPr>
            <p:ph sz="half" idx="1"/>
          </p:nvPr>
        </p:nvSpPr>
        <p:spPr/>
        <p:txBody>
          <a:bodyPr/>
          <a:lstStyle/>
          <a:p>
            <a:endParaRPr lang="en-IN"/>
          </a:p>
        </p:txBody>
      </p:sp>
      <p:pic>
        <p:nvPicPr>
          <p:cNvPr id="6" name="Picture 5">
            <a:extLst>
              <a:ext uri="{FF2B5EF4-FFF2-40B4-BE49-F238E27FC236}">
                <a16:creationId xmlns:a16="http://schemas.microsoft.com/office/drawing/2014/main" id="{57965EEB-EBBF-7EC7-44C2-23D7179CEE1C}"/>
              </a:ext>
            </a:extLst>
          </p:cNvPr>
          <p:cNvPicPr>
            <a:picLocks noChangeAspect="1"/>
          </p:cNvPicPr>
          <p:nvPr/>
        </p:nvPicPr>
        <p:blipFill rotWithShape="1">
          <a:blip r:embed="rId2"/>
          <a:srcRect l="6598"/>
          <a:stretch/>
        </p:blipFill>
        <p:spPr>
          <a:xfrm>
            <a:off x="82743" y="1026718"/>
            <a:ext cx="5545059" cy="5383434"/>
          </a:xfrm>
          <a:prstGeom prst="rect">
            <a:avLst/>
          </a:prstGeom>
        </p:spPr>
      </p:pic>
    </p:spTree>
    <p:extLst>
      <p:ext uri="{BB962C8B-B14F-4D97-AF65-F5344CB8AC3E}">
        <p14:creationId xmlns:p14="http://schemas.microsoft.com/office/powerpoint/2010/main" val="222395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D22A-0D50-20A9-8855-184BD7145D3C}"/>
              </a:ext>
            </a:extLst>
          </p:cNvPr>
          <p:cNvSpPr>
            <a:spLocks noGrp="1"/>
          </p:cNvSpPr>
          <p:nvPr>
            <p:ph type="title"/>
          </p:nvPr>
        </p:nvSpPr>
        <p:spPr>
          <a:xfrm>
            <a:off x="758265" y="177800"/>
            <a:ext cx="11214100" cy="535531"/>
          </a:xfrm>
        </p:spPr>
        <p:txBody>
          <a:bodyPr/>
          <a:lstStyle/>
          <a:p>
            <a:r>
              <a:rPr lang="en-IN" dirty="0"/>
              <a:t>Moving Average Convergence-Divergence (MACD)</a:t>
            </a:r>
          </a:p>
        </p:txBody>
      </p:sp>
      <p:sp>
        <p:nvSpPr>
          <p:cNvPr id="3" name="Slide Number Placeholder 2">
            <a:extLst>
              <a:ext uri="{FF2B5EF4-FFF2-40B4-BE49-F238E27FC236}">
                <a16:creationId xmlns:a16="http://schemas.microsoft.com/office/drawing/2014/main" id="{DE524B96-EE70-F9CF-A33D-E2732410BBA5}"/>
              </a:ext>
            </a:extLst>
          </p:cNvPr>
          <p:cNvSpPr>
            <a:spLocks noGrp="1"/>
          </p:cNvSpPr>
          <p:nvPr>
            <p:ph type="sldNum" sz="quarter" idx="12"/>
          </p:nvPr>
        </p:nvSpPr>
        <p:spPr/>
        <p:txBody>
          <a:bodyPr/>
          <a:lstStyle/>
          <a:p>
            <a:pPr rtl="0"/>
            <a:fld id="{C263D6C4-4840-40CC-AC84-17E24B3B7BDE}" type="slidenum">
              <a:rPr lang="en-GB" noProof="0" smtClean="0"/>
              <a:t>24</a:t>
            </a:fld>
            <a:endParaRPr lang="en-GB" noProof="0"/>
          </a:p>
        </p:txBody>
      </p:sp>
      <p:pic>
        <p:nvPicPr>
          <p:cNvPr id="8" name="Picture 7">
            <a:extLst>
              <a:ext uri="{FF2B5EF4-FFF2-40B4-BE49-F238E27FC236}">
                <a16:creationId xmlns:a16="http://schemas.microsoft.com/office/drawing/2014/main" id="{8882C250-AE37-26F6-2D92-1E00ED56333E}"/>
              </a:ext>
            </a:extLst>
          </p:cNvPr>
          <p:cNvPicPr>
            <a:picLocks noChangeAspect="1"/>
          </p:cNvPicPr>
          <p:nvPr/>
        </p:nvPicPr>
        <p:blipFill>
          <a:blip r:embed="rId2"/>
          <a:stretch>
            <a:fillRect/>
          </a:stretch>
        </p:blipFill>
        <p:spPr>
          <a:xfrm>
            <a:off x="211651" y="867609"/>
            <a:ext cx="8098631" cy="3505487"/>
          </a:xfrm>
          <a:prstGeom prst="rect">
            <a:avLst/>
          </a:prstGeom>
        </p:spPr>
      </p:pic>
      <p:pic>
        <p:nvPicPr>
          <p:cNvPr id="10" name="Picture 9">
            <a:extLst>
              <a:ext uri="{FF2B5EF4-FFF2-40B4-BE49-F238E27FC236}">
                <a16:creationId xmlns:a16="http://schemas.microsoft.com/office/drawing/2014/main" id="{A6A6D90A-BB0E-9B46-96C8-F839887C33A4}"/>
              </a:ext>
            </a:extLst>
          </p:cNvPr>
          <p:cNvPicPr>
            <a:picLocks noChangeAspect="1"/>
          </p:cNvPicPr>
          <p:nvPr/>
        </p:nvPicPr>
        <p:blipFill>
          <a:blip r:embed="rId3"/>
          <a:stretch>
            <a:fillRect/>
          </a:stretch>
        </p:blipFill>
        <p:spPr>
          <a:xfrm>
            <a:off x="211651" y="4357054"/>
            <a:ext cx="8098631" cy="2500946"/>
          </a:xfrm>
          <a:prstGeom prst="rect">
            <a:avLst/>
          </a:prstGeom>
        </p:spPr>
      </p:pic>
    </p:spTree>
    <p:extLst>
      <p:ext uri="{BB962C8B-B14F-4D97-AF65-F5344CB8AC3E}">
        <p14:creationId xmlns:p14="http://schemas.microsoft.com/office/powerpoint/2010/main" val="360907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744EFA-6B28-CAE5-F3AF-435EF647AEE3}"/>
              </a:ext>
            </a:extLst>
          </p:cNvPr>
          <p:cNvSpPr>
            <a:spLocks noGrp="1"/>
          </p:cNvSpPr>
          <p:nvPr>
            <p:ph type="sldNum" sz="quarter" idx="12"/>
          </p:nvPr>
        </p:nvSpPr>
        <p:spPr/>
        <p:txBody>
          <a:bodyPr/>
          <a:lstStyle/>
          <a:p>
            <a:pPr rtl="0"/>
            <a:fld id="{C263D6C4-4840-40CC-AC84-17E24B3B7BDE}" type="slidenum">
              <a:rPr lang="en-GB" noProof="0" smtClean="0"/>
              <a:t>25</a:t>
            </a:fld>
            <a:endParaRPr lang="en-GB" noProof="0"/>
          </a:p>
        </p:txBody>
      </p:sp>
      <p:sp>
        <p:nvSpPr>
          <p:cNvPr id="5" name="Content Placeholder 4">
            <a:extLst>
              <a:ext uri="{FF2B5EF4-FFF2-40B4-BE49-F238E27FC236}">
                <a16:creationId xmlns:a16="http://schemas.microsoft.com/office/drawing/2014/main" id="{54D18E7D-C1AE-E2AF-AF30-BC0CB76BBF88}"/>
              </a:ext>
            </a:extLst>
          </p:cNvPr>
          <p:cNvSpPr>
            <a:spLocks noGrp="1"/>
          </p:cNvSpPr>
          <p:nvPr>
            <p:ph sz="half" idx="2"/>
          </p:nvPr>
        </p:nvSpPr>
        <p:spPr>
          <a:xfrm>
            <a:off x="7691718" y="1517715"/>
            <a:ext cx="3966882" cy="4659248"/>
          </a:xfrm>
        </p:spPr>
        <p:txBody>
          <a:bodyPr/>
          <a:lstStyle/>
          <a:p>
            <a:r>
              <a:rPr lang="en-IN" dirty="0">
                <a:latin typeface="Times New Roman" panose="02020603050405020304" pitchFamily="18" charset="0"/>
                <a:cs typeface="Times New Roman" panose="02020603050405020304" pitchFamily="18" charset="0"/>
              </a:rPr>
              <a:t>This is the plot for Trading Signals with MACD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Green Up indicates us to buy the stocks whereas the Red Down arrow indicates to sell the stocks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Analysis says that up to which price of the stock we can buy and sell.</a:t>
            </a:r>
          </a:p>
        </p:txBody>
      </p:sp>
      <p:pic>
        <p:nvPicPr>
          <p:cNvPr id="4" name="Picture 3">
            <a:extLst>
              <a:ext uri="{FF2B5EF4-FFF2-40B4-BE49-F238E27FC236}">
                <a16:creationId xmlns:a16="http://schemas.microsoft.com/office/drawing/2014/main" id="{F80FF87C-A5A7-C99C-4DF2-7ED8AEDA14EF}"/>
              </a:ext>
            </a:extLst>
          </p:cNvPr>
          <p:cNvPicPr>
            <a:picLocks noChangeAspect="1"/>
          </p:cNvPicPr>
          <p:nvPr/>
        </p:nvPicPr>
        <p:blipFill rotWithShape="1">
          <a:blip r:embed="rId2"/>
          <a:srcRect l="1122" r="1"/>
          <a:stretch/>
        </p:blipFill>
        <p:spPr>
          <a:xfrm>
            <a:off x="0" y="1337494"/>
            <a:ext cx="7639466" cy="3906860"/>
          </a:xfrm>
          <a:prstGeom prst="rect">
            <a:avLst/>
          </a:prstGeom>
        </p:spPr>
      </p:pic>
    </p:spTree>
    <p:extLst>
      <p:ext uri="{BB962C8B-B14F-4D97-AF65-F5344CB8AC3E}">
        <p14:creationId xmlns:p14="http://schemas.microsoft.com/office/powerpoint/2010/main" val="291053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453C2-2653-BB2F-E9E7-BC79B825B83A}"/>
              </a:ext>
            </a:extLst>
          </p:cNvPr>
          <p:cNvSpPr>
            <a:spLocks noGrp="1"/>
          </p:cNvSpPr>
          <p:nvPr>
            <p:ph type="sldNum" sz="quarter" idx="12"/>
          </p:nvPr>
        </p:nvSpPr>
        <p:spPr/>
        <p:txBody>
          <a:bodyPr/>
          <a:lstStyle/>
          <a:p>
            <a:pPr rtl="0"/>
            <a:fld id="{C263D6C4-4840-40CC-AC84-17E24B3B7BDE}" type="slidenum">
              <a:rPr lang="en-GB" noProof="0" smtClean="0"/>
              <a:t>26</a:t>
            </a:fld>
            <a:endParaRPr lang="en-GB" noProof="0"/>
          </a:p>
        </p:txBody>
      </p:sp>
      <p:sp>
        <p:nvSpPr>
          <p:cNvPr id="12" name="Rectangle 1">
            <a:extLst>
              <a:ext uri="{FF2B5EF4-FFF2-40B4-BE49-F238E27FC236}">
                <a16:creationId xmlns:a16="http://schemas.microsoft.com/office/drawing/2014/main" id="{802C0511-D979-14DB-3749-9F6D0DA83D87}"/>
              </a:ext>
            </a:extLst>
          </p:cNvPr>
          <p:cNvSpPr>
            <a:spLocks noGrp="1" noChangeArrowheads="1"/>
          </p:cNvSpPr>
          <p:nvPr>
            <p:ph sz="half" idx="2"/>
          </p:nvPr>
        </p:nvSpPr>
        <p:spPr bwMode="auto">
          <a:xfrm>
            <a:off x="6797966" y="2976534"/>
            <a:ext cx="486063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we had followed this same strategy using MACD from 2018 till date, our total returns would be 1</a:t>
            </a:r>
            <a:r>
              <a:rPr lang="en-US" altLang="en-US" dirty="0">
                <a:solidFill>
                  <a:schemeClr val="bg1"/>
                </a:solidFill>
                <a:latin typeface="Times New Roman" panose="02020603050405020304" pitchFamily="18" charset="0"/>
                <a:cs typeface="Times New Roman" panose="02020603050405020304" pitchFamily="18" charset="0"/>
              </a:rPr>
              <a:t>02</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.77%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$10,000 invested using the same strategy would have generated $20,277 (as on 06/10/22). </a:t>
            </a:r>
          </a:p>
        </p:txBody>
      </p:sp>
      <p:sp>
        <p:nvSpPr>
          <p:cNvPr id="4" name="Content Placeholder 3">
            <a:extLst>
              <a:ext uri="{FF2B5EF4-FFF2-40B4-BE49-F238E27FC236}">
                <a16:creationId xmlns:a16="http://schemas.microsoft.com/office/drawing/2014/main" id="{FAB541C3-CEF1-106A-45AD-534EE29CFE0C}"/>
              </a:ext>
            </a:extLst>
          </p:cNvPr>
          <p:cNvSpPr>
            <a:spLocks noGrp="1"/>
          </p:cNvSpPr>
          <p:nvPr>
            <p:ph sz="half" idx="1"/>
          </p:nvPr>
        </p:nvSpPr>
        <p:spPr/>
        <p:txBody>
          <a:bodyPr/>
          <a:lstStyle/>
          <a:p>
            <a:endParaRPr lang="en-IN"/>
          </a:p>
        </p:txBody>
      </p:sp>
      <p:pic>
        <p:nvPicPr>
          <p:cNvPr id="6" name="Picture 5">
            <a:extLst>
              <a:ext uri="{FF2B5EF4-FFF2-40B4-BE49-F238E27FC236}">
                <a16:creationId xmlns:a16="http://schemas.microsoft.com/office/drawing/2014/main" id="{4545D38A-6E07-3AC6-D85A-EF17ED6F520F}"/>
              </a:ext>
            </a:extLst>
          </p:cNvPr>
          <p:cNvPicPr>
            <a:picLocks noChangeAspect="1"/>
          </p:cNvPicPr>
          <p:nvPr/>
        </p:nvPicPr>
        <p:blipFill>
          <a:blip r:embed="rId2"/>
          <a:stretch>
            <a:fillRect/>
          </a:stretch>
        </p:blipFill>
        <p:spPr>
          <a:xfrm>
            <a:off x="92487" y="1209169"/>
            <a:ext cx="6003513" cy="5236454"/>
          </a:xfrm>
          <a:prstGeom prst="rect">
            <a:avLst/>
          </a:prstGeom>
        </p:spPr>
      </p:pic>
    </p:spTree>
    <p:extLst>
      <p:ext uri="{BB962C8B-B14F-4D97-AF65-F5344CB8AC3E}">
        <p14:creationId xmlns:p14="http://schemas.microsoft.com/office/powerpoint/2010/main" val="346069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5EB-5604-A533-4340-7118F6D4179A}"/>
              </a:ext>
            </a:extLst>
          </p:cNvPr>
          <p:cNvSpPr>
            <a:spLocks noGrp="1"/>
          </p:cNvSpPr>
          <p:nvPr>
            <p:ph type="title"/>
          </p:nvPr>
        </p:nvSpPr>
        <p:spPr>
          <a:xfrm>
            <a:off x="677582" y="533961"/>
            <a:ext cx="11214100" cy="936251"/>
          </a:xfrm>
        </p:spPr>
        <p:txBody>
          <a:bodyPr/>
          <a:lstStyle/>
          <a:p>
            <a:r>
              <a:rPr lang="en-IN" sz="4000" dirty="0"/>
              <a:t>Limitations</a:t>
            </a:r>
          </a:p>
        </p:txBody>
      </p:sp>
      <p:sp>
        <p:nvSpPr>
          <p:cNvPr id="3" name="Slide Number Placeholder 2">
            <a:extLst>
              <a:ext uri="{FF2B5EF4-FFF2-40B4-BE49-F238E27FC236}">
                <a16:creationId xmlns:a16="http://schemas.microsoft.com/office/drawing/2014/main" id="{80C8784E-AC3C-A639-5FF1-0DFBA3F5A238}"/>
              </a:ext>
            </a:extLst>
          </p:cNvPr>
          <p:cNvSpPr>
            <a:spLocks noGrp="1"/>
          </p:cNvSpPr>
          <p:nvPr>
            <p:ph type="sldNum" sz="quarter" idx="12"/>
          </p:nvPr>
        </p:nvSpPr>
        <p:spPr/>
        <p:txBody>
          <a:bodyPr/>
          <a:lstStyle/>
          <a:p>
            <a:pPr rtl="0"/>
            <a:fld id="{C263D6C4-4840-40CC-AC84-17E24B3B7BDE}" type="slidenum">
              <a:rPr lang="en-GB" noProof="0" smtClean="0"/>
              <a:t>27</a:t>
            </a:fld>
            <a:endParaRPr lang="en-GB" noProof="0"/>
          </a:p>
        </p:txBody>
      </p:sp>
      <p:sp>
        <p:nvSpPr>
          <p:cNvPr id="4" name="Content Placeholder 3">
            <a:extLst>
              <a:ext uri="{FF2B5EF4-FFF2-40B4-BE49-F238E27FC236}">
                <a16:creationId xmlns:a16="http://schemas.microsoft.com/office/drawing/2014/main" id="{7BDE3701-3CC9-4FAD-C2F8-7B3A9680AE2A}"/>
              </a:ext>
            </a:extLst>
          </p:cNvPr>
          <p:cNvSpPr>
            <a:spLocks noGrp="1"/>
          </p:cNvSpPr>
          <p:nvPr>
            <p:ph idx="1"/>
          </p:nvPr>
        </p:nvSpPr>
        <p:spPr>
          <a:xfrm>
            <a:off x="443365" y="1377389"/>
            <a:ext cx="11215235" cy="5211669"/>
          </a:xfrm>
        </p:spPr>
        <p:txBody>
          <a:bodyPr>
            <a:normAutofit/>
          </a:bodyPr>
          <a:lstStyle/>
          <a:p>
            <a:r>
              <a:rPr lang="en-US" sz="2400" dirty="0">
                <a:latin typeface="Times New Roman" panose="02020603050405020304" pitchFamily="18" charset="0"/>
                <a:cs typeface="Times New Roman" panose="02020603050405020304" pitchFamily="18" charset="0"/>
              </a:rPr>
              <a:t>Technical analysis only works in a free market, and when the market is being manipulated, it's no longer free</a:t>
            </a:r>
          </a:p>
          <a:p>
            <a:r>
              <a:rPr lang="en-US" sz="2400" dirty="0">
                <a:latin typeface="Times New Roman" panose="02020603050405020304" pitchFamily="18" charset="0"/>
                <a:cs typeface="Times New Roman" panose="02020603050405020304" pitchFamily="18" charset="0"/>
              </a:rPr>
              <a:t>In times of extreme fear or extreme optimism, don't expect technical analysis to help you earn any money</a:t>
            </a:r>
          </a:p>
          <a:p>
            <a:r>
              <a:rPr lang="en-US" sz="2400" dirty="0">
                <a:latin typeface="Times New Roman" panose="02020603050405020304" pitchFamily="18" charset="0"/>
                <a:cs typeface="Times New Roman" panose="02020603050405020304" pitchFamily="18" charset="0"/>
              </a:rPr>
              <a:t>Technical analysis has the same limitation of any strategy based on particular trade triggers. The chart can be misinterpreted. The formation may be predicated on low volume. The periods being used for the moving averages may be too long or too short for the type of trade you are looking to make.</a:t>
            </a:r>
          </a:p>
          <a:p>
            <a:r>
              <a:rPr lang="en-US" sz="2400" dirty="0">
                <a:latin typeface="Times New Roman" panose="02020603050405020304" pitchFamily="18" charset="0"/>
                <a:cs typeface="Times New Roman" panose="02020603050405020304" pitchFamily="18" charset="0"/>
              </a:rPr>
              <a:t>In some cases, one of the technical indicators will show a buy signal and another indicator will show a sell signal. This causes confusion in trading decisions.</a:t>
            </a:r>
          </a:p>
          <a:p>
            <a:r>
              <a:rPr lang="en-US" sz="2400" dirty="0">
                <a:latin typeface="Times New Roman" panose="02020603050405020304" pitchFamily="18" charset="0"/>
                <a:cs typeface="Times New Roman" panose="02020603050405020304" pitchFamily="18" charset="0"/>
              </a:rPr>
              <a:t>For example, when a possible entry or exit point for a stock is suggested, it doesn’t guarantee a successful trade. Stock may decrease after the entry. Stock can also rise after the exit.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140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sz="6600" dirty="0"/>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FD74-DD9E-4E5A-ABCD-54D7BBFA598F}"/>
              </a:ext>
            </a:extLst>
          </p:cNvPr>
          <p:cNvSpPr>
            <a:spLocks noGrp="1"/>
          </p:cNvSpPr>
          <p:nvPr>
            <p:ph type="title"/>
          </p:nvPr>
        </p:nvSpPr>
        <p:spPr>
          <a:xfrm>
            <a:off x="488950" y="542925"/>
            <a:ext cx="11214100" cy="646331"/>
          </a:xfrm>
        </p:spPr>
        <p:txBody>
          <a:bodyPr/>
          <a:lstStyle/>
          <a:p>
            <a:r>
              <a:rPr lang="en-IN" sz="4000" dirty="0"/>
              <a:t>Abstract</a:t>
            </a:r>
          </a:p>
        </p:txBody>
      </p:sp>
      <p:sp>
        <p:nvSpPr>
          <p:cNvPr id="3" name="Slide Number Placeholder 2">
            <a:extLst>
              <a:ext uri="{FF2B5EF4-FFF2-40B4-BE49-F238E27FC236}">
                <a16:creationId xmlns:a16="http://schemas.microsoft.com/office/drawing/2014/main" id="{24FE28F9-C647-4CA9-AEEB-C8FD663F903D}"/>
              </a:ext>
            </a:extLst>
          </p:cNvPr>
          <p:cNvSpPr>
            <a:spLocks noGrp="1"/>
          </p:cNvSpPr>
          <p:nvPr>
            <p:ph type="sldNum" sz="quarter" idx="12"/>
          </p:nvPr>
        </p:nvSpPr>
        <p:spPr/>
        <p:txBody>
          <a:bodyPr/>
          <a:lstStyle/>
          <a:p>
            <a:pPr rtl="0"/>
            <a:fld id="{C263D6C4-4840-40CC-AC84-17E24B3B7BDE}" type="slidenum">
              <a:rPr lang="en-GB" noProof="0" smtClean="0"/>
              <a:t>3</a:t>
            </a:fld>
            <a:endParaRPr lang="en-GB" noProof="0"/>
          </a:p>
        </p:txBody>
      </p:sp>
      <p:sp>
        <p:nvSpPr>
          <p:cNvPr id="5" name="TextBox 4">
            <a:extLst>
              <a:ext uri="{FF2B5EF4-FFF2-40B4-BE49-F238E27FC236}">
                <a16:creationId xmlns:a16="http://schemas.microsoft.com/office/drawing/2014/main" id="{A0BCA339-8F03-4434-A120-9B4A6299243C}"/>
              </a:ext>
            </a:extLst>
          </p:cNvPr>
          <p:cNvSpPr txBox="1"/>
          <p:nvPr/>
        </p:nvSpPr>
        <p:spPr>
          <a:xfrm>
            <a:off x="488950" y="1417220"/>
            <a:ext cx="10564532" cy="4693593"/>
          </a:xfrm>
          <a:prstGeom prst="rect">
            <a:avLst/>
          </a:prstGeom>
          <a:noFill/>
        </p:spPr>
        <p:txBody>
          <a:bodyPr wrap="square">
            <a:spAutoFit/>
          </a:bodyPr>
          <a:lstStyle/>
          <a:p>
            <a:pPr algn="l"/>
            <a:r>
              <a:rPr lang="en-US" sz="2300" b="0" i="0" u="none" strike="noStrike" baseline="0" dirty="0">
                <a:solidFill>
                  <a:schemeClr val="bg1"/>
                </a:solidFill>
                <a:latin typeface="Times New Roman" panose="02020603050405020304" pitchFamily="18" charset="0"/>
                <a:cs typeface="Times New Roman" panose="02020603050405020304" pitchFamily="18" charset="0"/>
              </a:rPr>
              <a:t>The Stock market process is full of uncertainty and is affected by many factors. Hence the Stock market analysis is one of the important exertions in finance and business. There are two types of analysis possible for prediction, technical and fundamental. In this project we will discuss about technical </a:t>
            </a:r>
            <a:r>
              <a:rPr lang="en-IN" sz="2300" b="0" i="0" u="none" strike="noStrike" baseline="0" dirty="0">
                <a:solidFill>
                  <a:schemeClr val="bg1"/>
                </a:solidFill>
                <a:latin typeface="Times New Roman" panose="02020603050405020304" pitchFamily="18" charset="0"/>
                <a:cs typeface="Times New Roman" panose="02020603050405020304" pitchFamily="18" charset="0"/>
              </a:rPr>
              <a:t>analysis they are </a:t>
            </a:r>
          </a:p>
          <a:p>
            <a:pPr algn="l"/>
            <a:r>
              <a:rPr lang="en-US" sz="2300" b="0" i="0" dirty="0">
                <a:solidFill>
                  <a:schemeClr val="bg1"/>
                </a:solidFill>
                <a:effectLst/>
                <a:latin typeface="Times New Roman" panose="02020603050405020304" pitchFamily="18" charset="0"/>
                <a:cs typeface="Times New Roman" panose="02020603050405020304" pitchFamily="18" charset="0"/>
              </a:rPr>
              <a:t>Simple Moving Average (SMA), Exponential Moving Average (EMA), Bollinger Bands (</a:t>
            </a:r>
            <a:r>
              <a:rPr lang="en-US" sz="2300" b="0" i="0" dirty="0" err="1">
                <a:solidFill>
                  <a:schemeClr val="bg1"/>
                </a:solidFill>
                <a:effectLst/>
                <a:latin typeface="Times New Roman" panose="02020603050405020304" pitchFamily="18" charset="0"/>
                <a:cs typeface="Times New Roman" panose="02020603050405020304" pitchFamily="18" charset="0"/>
              </a:rPr>
              <a:t>BBands</a:t>
            </a:r>
            <a:r>
              <a:rPr lang="en-US" sz="2300" b="0" i="0" dirty="0">
                <a:solidFill>
                  <a:schemeClr val="bg1"/>
                </a:solidFill>
                <a:effectLst/>
                <a:latin typeface="Times New Roman" panose="02020603050405020304" pitchFamily="18" charset="0"/>
                <a:cs typeface="Times New Roman" panose="02020603050405020304" pitchFamily="18" charset="0"/>
              </a:rPr>
              <a:t>) and MACD.</a:t>
            </a:r>
          </a:p>
          <a:p>
            <a:pPr algn="l"/>
            <a:r>
              <a:rPr lang="en-US" sz="2300" dirty="0">
                <a:solidFill>
                  <a:schemeClr val="bg1"/>
                </a:solidFill>
                <a:latin typeface="Times New Roman" panose="02020603050405020304" pitchFamily="18" charset="0"/>
                <a:cs typeface="Times New Roman" panose="02020603050405020304" pitchFamily="18" charset="0"/>
              </a:rPr>
              <a:t>The Bollinger Bands are indicated volatility by upper and lower band of cost for simple moving average. Relative Strength Index is a momentum oscillator that indicates change of price movement and speed of stock. The moving average convergence divergence (MACD) is one of the most well known and used indicators in technical analysis. This indicator is comprised of two moving averages, which help to measure momentum in the security. Now the study two types of moving average measures which are: Exponential moving average and Simple moving average.</a:t>
            </a:r>
            <a:endParaRPr lang="en-IN" sz="2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48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0F56-4C1D-4DC0-9B31-94B3AE6761C7}"/>
              </a:ext>
            </a:extLst>
          </p:cNvPr>
          <p:cNvSpPr>
            <a:spLocks noGrp="1"/>
          </p:cNvSpPr>
          <p:nvPr>
            <p:ph type="title"/>
          </p:nvPr>
        </p:nvSpPr>
        <p:spPr>
          <a:xfrm>
            <a:off x="444500" y="542925"/>
            <a:ext cx="11214100" cy="646331"/>
          </a:xfrm>
        </p:spPr>
        <p:txBody>
          <a:bodyPr/>
          <a:lstStyle/>
          <a:p>
            <a:r>
              <a:rPr lang="en-IN" sz="4000" dirty="0"/>
              <a:t>Introduction</a:t>
            </a:r>
          </a:p>
        </p:txBody>
      </p:sp>
      <p:sp>
        <p:nvSpPr>
          <p:cNvPr id="3" name="Slide Number Placeholder 2">
            <a:extLst>
              <a:ext uri="{FF2B5EF4-FFF2-40B4-BE49-F238E27FC236}">
                <a16:creationId xmlns:a16="http://schemas.microsoft.com/office/drawing/2014/main" id="{E90E86CA-79F3-4C31-A762-11ADFCA9C0BB}"/>
              </a:ext>
            </a:extLst>
          </p:cNvPr>
          <p:cNvSpPr>
            <a:spLocks noGrp="1"/>
          </p:cNvSpPr>
          <p:nvPr>
            <p:ph type="sldNum" sz="quarter" idx="12"/>
          </p:nvPr>
        </p:nvSpPr>
        <p:spPr/>
        <p:txBody>
          <a:bodyPr/>
          <a:lstStyle/>
          <a:p>
            <a:pPr rtl="0"/>
            <a:fld id="{C263D6C4-4840-40CC-AC84-17E24B3B7BDE}" type="slidenum">
              <a:rPr lang="en-GB" noProof="0" smtClean="0"/>
              <a:t>4</a:t>
            </a:fld>
            <a:endParaRPr lang="en-GB" noProof="0"/>
          </a:p>
        </p:txBody>
      </p:sp>
      <p:sp>
        <p:nvSpPr>
          <p:cNvPr id="5" name="TextBox 4">
            <a:extLst>
              <a:ext uri="{FF2B5EF4-FFF2-40B4-BE49-F238E27FC236}">
                <a16:creationId xmlns:a16="http://schemas.microsoft.com/office/drawing/2014/main" id="{0561F2D2-5562-4C06-AA88-4DAC17ABA692}"/>
              </a:ext>
            </a:extLst>
          </p:cNvPr>
          <p:cNvSpPr txBox="1"/>
          <p:nvPr/>
        </p:nvSpPr>
        <p:spPr>
          <a:xfrm>
            <a:off x="444500" y="1482983"/>
            <a:ext cx="10564159" cy="4493538"/>
          </a:xfrm>
          <a:prstGeom prst="rect">
            <a:avLst/>
          </a:prstGeom>
          <a:noFill/>
        </p:spPr>
        <p:txBody>
          <a:bodyPr wrap="square">
            <a:spAutoFit/>
          </a:bodyPr>
          <a:lstStyle/>
          <a:p>
            <a:pPr algn="l"/>
            <a:r>
              <a:rPr lang="en-US" sz="2200" b="0" i="0" u="none" strike="noStrike" baseline="0" dirty="0">
                <a:solidFill>
                  <a:schemeClr val="bg1"/>
                </a:solidFill>
                <a:latin typeface="Times New Roman" panose="02020603050405020304" pitchFamily="18" charset="0"/>
                <a:cs typeface="Times New Roman" panose="02020603050405020304" pitchFamily="18" charset="0"/>
              </a:rPr>
              <a:t>Stock market is the bone of fast emerging economies such as India. Major of capital infusion for companies across the country was made possible only thru shares sold to people. So our country growth is tightly bounded with the performance of our stock market.</a:t>
            </a:r>
            <a:r>
              <a:rPr lang="en-US" sz="2200" dirty="0">
                <a:solidFill>
                  <a:schemeClr val="bg1"/>
                </a:solidFill>
                <a:latin typeface="Times New Roman" panose="02020603050405020304" pitchFamily="18" charset="0"/>
                <a:cs typeface="Times New Roman" panose="02020603050405020304" pitchFamily="18" charset="0"/>
              </a:rPr>
              <a:t> The purpose of Bollinger Band is to determine high and low of stocks. Prices of stocks are high at upper band and low at lower band. Investor can take systematic trading decision by recognize the pattern of the stock. Relative Strength Index is a technical indicator determines strength and weakness of stock on closing price of a recent trading period. </a:t>
            </a:r>
          </a:p>
          <a:p>
            <a:pPr algn="l"/>
            <a:endParaRPr lang="en-US" sz="2200" dirty="0">
              <a:solidFill>
                <a:schemeClr val="bg1"/>
              </a:solidFill>
              <a:latin typeface="Times New Roman" panose="02020603050405020304" pitchFamily="18" charset="0"/>
              <a:cs typeface="Times New Roman" panose="02020603050405020304" pitchFamily="18" charset="0"/>
            </a:endParaRPr>
          </a:p>
          <a:p>
            <a:pPr algn="l"/>
            <a:r>
              <a:rPr lang="en-US" sz="2200" dirty="0">
                <a:solidFill>
                  <a:schemeClr val="bg1"/>
                </a:solidFill>
                <a:latin typeface="Times New Roman" panose="02020603050405020304" pitchFamily="18" charset="0"/>
                <a:cs typeface="Times New Roman" panose="02020603050405020304" pitchFamily="18" charset="0"/>
              </a:rPr>
              <a:t>The moving average convergence divergence (MACD) is one of the most well known and used indicators in technical analysis. This indicator is comprised of two moving averages, which help to measure momentum in the security. We will compare Exponential Moving Average based MACD with Simple Moving Average based MACD of technical analysis explains which method is better for the technical analysis based on moving average.</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61F5-AC88-49C1-8611-35C8773FAFB9}"/>
              </a:ext>
            </a:extLst>
          </p:cNvPr>
          <p:cNvSpPr>
            <a:spLocks noGrp="1"/>
          </p:cNvSpPr>
          <p:nvPr>
            <p:ph type="title"/>
          </p:nvPr>
        </p:nvSpPr>
        <p:spPr>
          <a:xfrm>
            <a:off x="444500" y="542925"/>
            <a:ext cx="11214100" cy="646331"/>
          </a:xfrm>
        </p:spPr>
        <p:txBody>
          <a:bodyPr/>
          <a:lstStyle/>
          <a:p>
            <a:r>
              <a:rPr lang="en-IN" sz="4000" dirty="0"/>
              <a:t>About the Dataset</a:t>
            </a:r>
          </a:p>
        </p:txBody>
      </p:sp>
      <p:sp>
        <p:nvSpPr>
          <p:cNvPr id="3" name="Slide Number Placeholder 2">
            <a:extLst>
              <a:ext uri="{FF2B5EF4-FFF2-40B4-BE49-F238E27FC236}">
                <a16:creationId xmlns:a16="http://schemas.microsoft.com/office/drawing/2014/main" id="{AFFA04BD-0117-4700-BD9A-026B0B9ABB7B}"/>
              </a:ext>
            </a:extLst>
          </p:cNvPr>
          <p:cNvSpPr>
            <a:spLocks noGrp="1"/>
          </p:cNvSpPr>
          <p:nvPr>
            <p:ph type="sldNum" sz="quarter" idx="12"/>
          </p:nvPr>
        </p:nvSpPr>
        <p:spPr/>
        <p:txBody>
          <a:bodyPr/>
          <a:lstStyle/>
          <a:p>
            <a:pPr rtl="0"/>
            <a:fld id="{C263D6C4-4840-40CC-AC84-17E24B3B7BDE}" type="slidenum">
              <a:rPr lang="en-GB" noProof="0" smtClean="0"/>
              <a:t>5</a:t>
            </a:fld>
            <a:endParaRPr lang="en-GB" noProof="0"/>
          </a:p>
        </p:txBody>
      </p:sp>
      <p:sp>
        <p:nvSpPr>
          <p:cNvPr id="5" name="Content Placeholder 4">
            <a:extLst>
              <a:ext uri="{FF2B5EF4-FFF2-40B4-BE49-F238E27FC236}">
                <a16:creationId xmlns:a16="http://schemas.microsoft.com/office/drawing/2014/main" id="{7694A815-5791-49BC-91BB-42B74B626983}"/>
              </a:ext>
            </a:extLst>
          </p:cNvPr>
          <p:cNvSpPr>
            <a:spLocks noGrp="1"/>
          </p:cNvSpPr>
          <p:nvPr>
            <p:ph sz="half" idx="2"/>
          </p:nvPr>
        </p:nvSpPr>
        <p:spPr>
          <a:xfrm>
            <a:off x="444500" y="1528864"/>
            <a:ext cx="5689557" cy="4443814"/>
          </a:xfrm>
        </p:spPr>
        <p:txBody>
          <a:bodyPr>
            <a:noAutofit/>
          </a:bodyPr>
          <a:lstStyle/>
          <a:p>
            <a:pPr marL="0" indent="0">
              <a:buNone/>
            </a:pPr>
            <a:r>
              <a:rPr lang="en-US" sz="2150" b="0" i="0" dirty="0">
                <a:effectLst/>
                <a:latin typeface="Bookman Old Style" panose="02050604050505020204" pitchFamily="18" charset="0"/>
              </a:rPr>
              <a:t>Rather than taking dataset from different websites.</a:t>
            </a:r>
          </a:p>
          <a:p>
            <a:pPr marL="0" indent="0">
              <a:buNone/>
            </a:pPr>
            <a:r>
              <a:rPr lang="en-US" sz="2150" b="0" i="0" dirty="0">
                <a:effectLst/>
                <a:latin typeface="Bookman Old Style" panose="02050604050505020204" pitchFamily="18" charset="0"/>
              </a:rPr>
              <a:t>We fetched the Live Nike stock market data directly fro</a:t>
            </a:r>
            <a:r>
              <a:rPr lang="en-US" sz="2150" dirty="0">
                <a:latin typeface="Bookman Old Style" panose="02050604050505020204" pitchFamily="18" charset="0"/>
              </a:rPr>
              <a:t>m Yahoo! Finance.</a:t>
            </a:r>
            <a:r>
              <a:rPr lang="en-US" sz="2150" b="0" i="0" dirty="0">
                <a:effectLst/>
                <a:latin typeface="Bookman Old Style" panose="02050604050505020204" pitchFamily="18" charset="0"/>
              </a:rPr>
              <a:t>  </a:t>
            </a:r>
            <a:endParaRPr lang="en-US" sz="2150" dirty="0">
              <a:latin typeface="Bookman Old Style" panose="02050604050505020204" pitchFamily="18" charset="0"/>
            </a:endParaRPr>
          </a:p>
          <a:p>
            <a:pPr marL="0" indent="0">
              <a:buNone/>
            </a:pPr>
            <a:endParaRPr lang="en-US" sz="2150" b="0" i="0" dirty="0">
              <a:effectLst/>
              <a:latin typeface="Bookman Old Style" panose="02050604050505020204" pitchFamily="18" charset="0"/>
            </a:endParaRPr>
          </a:p>
          <a:p>
            <a:pPr marL="0" indent="0">
              <a:buNone/>
            </a:pPr>
            <a:r>
              <a:rPr lang="en-US" sz="2150" b="0" i="0" dirty="0">
                <a:effectLst/>
                <a:latin typeface="Bookman Old Style" panose="02050604050505020204" pitchFamily="18" charset="0"/>
              </a:rPr>
              <a:t>  </a:t>
            </a:r>
            <a:endParaRPr lang="en-IN" sz="2150" dirty="0">
              <a:latin typeface="Bookman Old Style" panose="02050604050505020204" pitchFamily="18" charset="0"/>
            </a:endParaRPr>
          </a:p>
        </p:txBody>
      </p:sp>
      <p:pic>
        <p:nvPicPr>
          <p:cNvPr id="6" name="Picture 5">
            <a:extLst>
              <a:ext uri="{FF2B5EF4-FFF2-40B4-BE49-F238E27FC236}">
                <a16:creationId xmlns:a16="http://schemas.microsoft.com/office/drawing/2014/main" id="{D8D0B216-1D34-14D1-50FB-B0C4CB070898}"/>
              </a:ext>
            </a:extLst>
          </p:cNvPr>
          <p:cNvPicPr>
            <a:picLocks noChangeAspect="1"/>
          </p:cNvPicPr>
          <p:nvPr/>
        </p:nvPicPr>
        <p:blipFill>
          <a:blip r:embed="rId2"/>
          <a:stretch>
            <a:fillRect/>
          </a:stretch>
        </p:blipFill>
        <p:spPr>
          <a:xfrm>
            <a:off x="6232272" y="678100"/>
            <a:ext cx="5594337" cy="5501799"/>
          </a:xfrm>
          <a:prstGeom prst="rect">
            <a:avLst/>
          </a:prstGeom>
        </p:spPr>
      </p:pic>
    </p:spTree>
    <p:extLst>
      <p:ext uri="{BB962C8B-B14F-4D97-AF65-F5344CB8AC3E}">
        <p14:creationId xmlns:p14="http://schemas.microsoft.com/office/powerpoint/2010/main" val="332550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8950" y="712382"/>
            <a:ext cx="11214100" cy="646331"/>
          </a:xfrm>
        </p:spPr>
        <p:txBody>
          <a:bodyPr rtlCol="0"/>
          <a:lstStyle/>
          <a:p>
            <a:pPr rtl="0"/>
            <a:r>
              <a:rPr sz="4000" dirty="0"/>
              <a:t>Objectives</a:t>
            </a:r>
            <a:endParaRPr lang="en-GB" sz="4000" dirty="0"/>
          </a:p>
        </p:txBody>
      </p:sp>
      <p:sp>
        <p:nvSpPr>
          <p:cNvPr id="10" name="Text Placeholder 9"/>
          <p:cNvSpPr>
            <a:spLocks noGrp="1"/>
          </p:cNvSpPr>
          <p:nvPr>
            <p:ph type="body" sz="quarter" idx="13"/>
          </p:nvPr>
        </p:nvSpPr>
        <p:spPr>
          <a:xfrm>
            <a:off x="488950" y="1685364"/>
            <a:ext cx="8708838" cy="4629711"/>
          </a:xfrm>
        </p:spPr>
        <p:txBody>
          <a:bodyPr rtlCol="0"/>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Main Objective is to analyze the historical stock market data using technical analysis methods like </a:t>
            </a:r>
            <a:r>
              <a:rPr lang="en-US" sz="2600" b="0" i="0" dirty="0">
                <a:effectLst/>
                <a:latin typeface="Times New Roman" panose="02020603050405020304" pitchFamily="18" charset="0"/>
                <a:cs typeface="Times New Roman" panose="02020603050405020304" pitchFamily="18" charset="0"/>
              </a:rPr>
              <a:t>Simple Moving Average (SMA), Exponential Moving Average (EMA) , Bollinger Bands (</a:t>
            </a:r>
            <a:r>
              <a:rPr lang="en-US" sz="2600" b="0" i="0" dirty="0" err="1">
                <a:effectLst/>
                <a:latin typeface="Times New Roman" panose="02020603050405020304" pitchFamily="18" charset="0"/>
                <a:cs typeface="Times New Roman" panose="02020603050405020304" pitchFamily="18" charset="0"/>
              </a:rPr>
              <a:t>BBands</a:t>
            </a:r>
            <a:r>
              <a:rPr lang="en-US" sz="2600" b="0" i="0" dirty="0">
                <a:effectLst/>
                <a:latin typeface="Times New Roman" panose="02020603050405020304" pitchFamily="18" charset="0"/>
                <a:cs typeface="Times New Roman" panose="02020603050405020304" pitchFamily="18" charset="0"/>
              </a:rPr>
              <a:t>), Moving Average Convergence Divergence(MACD).</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We will Analyze as a comparative study between those technical analytic methods and suggest the best method with proper reasons for future analysis and prediction on stock market.</a:t>
            </a:r>
            <a:endParaRPr lang="en-IN" sz="26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200" dirty="0">
              <a:latin typeface="Bookman Old Style" panose="02050604050505020204" pitchFamily="18" charset="0"/>
            </a:endParaRPr>
          </a:p>
        </p:txBody>
      </p:sp>
      <p:sp>
        <p:nvSpPr>
          <p:cNvPr id="2" name="Slide Number Placeholder 1"/>
          <p:cNvSpPr>
            <a:spLocks noGrp="1"/>
          </p:cNvSpPr>
          <p:nvPr>
            <p:ph type="sldNum" sz="quarter" idx="12"/>
          </p:nvPr>
        </p:nvSpPr>
        <p:spPr/>
        <p:txBody>
          <a:bodyPr rtlCol="0"/>
          <a:lstStyle/>
          <a:p>
            <a:pPr rtl="0"/>
            <a:fld id="{C263D6C4-4840-40CC-AC84-17E24B3B7BDE}" type="slidenum">
              <a:rPr lang="en-GB" smtClean="0"/>
              <a:t>6</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195B-42FD-84A5-C315-D9AE48A4BD66}"/>
              </a:ext>
            </a:extLst>
          </p:cNvPr>
          <p:cNvSpPr>
            <a:spLocks noGrp="1"/>
          </p:cNvSpPr>
          <p:nvPr>
            <p:ph type="title"/>
          </p:nvPr>
        </p:nvSpPr>
        <p:spPr>
          <a:xfrm>
            <a:off x="444500" y="542925"/>
            <a:ext cx="11214100" cy="646331"/>
          </a:xfrm>
        </p:spPr>
        <p:txBody>
          <a:bodyPr/>
          <a:lstStyle/>
          <a:p>
            <a:r>
              <a:rPr lang="en-IN" sz="4000" dirty="0"/>
              <a:t>Problem Statement</a:t>
            </a:r>
          </a:p>
        </p:txBody>
      </p:sp>
      <p:sp>
        <p:nvSpPr>
          <p:cNvPr id="3" name="Slide Number Placeholder 2">
            <a:extLst>
              <a:ext uri="{FF2B5EF4-FFF2-40B4-BE49-F238E27FC236}">
                <a16:creationId xmlns:a16="http://schemas.microsoft.com/office/drawing/2014/main" id="{043790AC-5284-008D-9ADB-FBB6302E569C}"/>
              </a:ext>
            </a:extLst>
          </p:cNvPr>
          <p:cNvSpPr>
            <a:spLocks noGrp="1"/>
          </p:cNvSpPr>
          <p:nvPr>
            <p:ph type="sldNum" sz="quarter" idx="12"/>
          </p:nvPr>
        </p:nvSpPr>
        <p:spPr/>
        <p:txBody>
          <a:bodyPr/>
          <a:lstStyle/>
          <a:p>
            <a:pPr rtl="0"/>
            <a:fld id="{C263D6C4-4840-40CC-AC84-17E24B3B7BDE}" type="slidenum">
              <a:rPr lang="en-GB" noProof="0" smtClean="0"/>
              <a:t>7</a:t>
            </a:fld>
            <a:endParaRPr lang="en-GB" noProof="0"/>
          </a:p>
        </p:txBody>
      </p:sp>
      <p:sp>
        <p:nvSpPr>
          <p:cNvPr id="4" name="Content Placeholder 3">
            <a:extLst>
              <a:ext uri="{FF2B5EF4-FFF2-40B4-BE49-F238E27FC236}">
                <a16:creationId xmlns:a16="http://schemas.microsoft.com/office/drawing/2014/main" id="{9C67AB58-41C5-C657-CC00-6B1183590334}"/>
              </a:ext>
            </a:extLst>
          </p:cNvPr>
          <p:cNvSpPr>
            <a:spLocks noGrp="1"/>
          </p:cNvSpPr>
          <p:nvPr>
            <p:ph idx="1"/>
          </p:nvPr>
        </p:nvSpPr>
        <p:spPr>
          <a:xfrm>
            <a:off x="443365" y="1825625"/>
            <a:ext cx="10681835" cy="3965575"/>
          </a:xfrm>
        </p:spPr>
        <p:txBody>
          <a:bodyPr/>
          <a:lstStyle/>
          <a:p>
            <a:pPr algn="just">
              <a:lnSpc>
                <a:spcPct val="10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basic strategy is to buy 100 stocks of Nike when the strategy generates a buy signal for any given indicator and sell 100 stocks after 'n' days. Technical analysis is done for predicting short term price momentum of any asset class; hence we've decided to hold the stock only for a short term (60 days). You can go for any number of days and see what works out best. </a:t>
            </a: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will demonstrate how to implement and back-test technical analysis trading strategies and not any investment advice.</a:t>
            </a:r>
          </a:p>
        </p:txBody>
      </p:sp>
    </p:spTree>
    <p:extLst>
      <p:ext uri="{BB962C8B-B14F-4D97-AF65-F5344CB8AC3E}">
        <p14:creationId xmlns:p14="http://schemas.microsoft.com/office/powerpoint/2010/main" val="128662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A9963D-7E26-4FA5-51E3-B1E29807E03E}"/>
              </a:ext>
            </a:extLst>
          </p:cNvPr>
          <p:cNvSpPr>
            <a:spLocks noGrp="1"/>
          </p:cNvSpPr>
          <p:nvPr>
            <p:ph type="sldNum" sz="quarter" idx="12"/>
          </p:nvPr>
        </p:nvSpPr>
        <p:spPr/>
        <p:txBody>
          <a:bodyPr/>
          <a:lstStyle/>
          <a:p>
            <a:pPr rtl="0"/>
            <a:fld id="{C263D6C4-4840-40CC-AC84-17E24B3B7BDE}" type="slidenum">
              <a:rPr lang="en-GB" noProof="0" smtClean="0"/>
              <a:t>8</a:t>
            </a:fld>
            <a:endParaRPr lang="en-GB" noProof="0"/>
          </a:p>
        </p:txBody>
      </p:sp>
      <p:sp>
        <p:nvSpPr>
          <p:cNvPr id="4" name="TextBox 3">
            <a:extLst>
              <a:ext uri="{FF2B5EF4-FFF2-40B4-BE49-F238E27FC236}">
                <a16:creationId xmlns:a16="http://schemas.microsoft.com/office/drawing/2014/main" id="{4A41206C-F5B8-F6EB-2AE4-83A8B490F8A8}"/>
              </a:ext>
            </a:extLst>
          </p:cNvPr>
          <p:cNvSpPr txBox="1"/>
          <p:nvPr/>
        </p:nvSpPr>
        <p:spPr>
          <a:xfrm>
            <a:off x="466165" y="608710"/>
            <a:ext cx="8005482" cy="769441"/>
          </a:xfrm>
          <a:prstGeom prst="rect">
            <a:avLst/>
          </a:prstGeom>
          <a:noFill/>
        </p:spPr>
        <p:txBody>
          <a:bodyPr wrap="square">
            <a:spAutoFit/>
          </a:bodyPr>
          <a:lstStyle/>
          <a:p>
            <a:r>
              <a:rPr lang="en-GB" sz="4400" dirty="0">
                <a:solidFill>
                  <a:schemeClr val="bg1"/>
                </a:solidFill>
                <a:latin typeface="+mj-lt"/>
              </a:rPr>
              <a:t>Literature survey</a:t>
            </a:r>
            <a:endParaRPr lang="en-IN" sz="4400" dirty="0">
              <a:solidFill>
                <a:schemeClr val="bg1"/>
              </a:solidFill>
              <a:latin typeface="+mj-lt"/>
            </a:endParaRPr>
          </a:p>
        </p:txBody>
      </p:sp>
      <p:graphicFrame>
        <p:nvGraphicFramePr>
          <p:cNvPr id="5" name="Table 5">
            <a:extLst>
              <a:ext uri="{FF2B5EF4-FFF2-40B4-BE49-F238E27FC236}">
                <a16:creationId xmlns:a16="http://schemas.microsoft.com/office/drawing/2014/main" id="{2DD3B96B-3574-41D8-5758-2585472B8BE3}"/>
              </a:ext>
            </a:extLst>
          </p:cNvPr>
          <p:cNvGraphicFramePr>
            <a:graphicFrameLocks noGrp="1"/>
          </p:cNvGraphicFramePr>
          <p:nvPr>
            <p:extLst>
              <p:ext uri="{D42A27DB-BD31-4B8C-83A1-F6EECF244321}">
                <p14:modId xmlns:p14="http://schemas.microsoft.com/office/powerpoint/2010/main" val="614451746"/>
              </p:ext>
            </p:extLst>
          </p:nvPr>
        </p:nvGraphicFramePr>
        <p:xfrm>
          <a:off x="466163" y="1616136"/>
          <a:ext cx="11358283" cy="3821855"/>
        </p:xfrm>
        <a:graphic>
          <a:graphicData uri="http://schemas.openxmlformats.org/drawingml/2006/table">
            <a:tbl>
              <a:tblPr firstRow="1" bandRow="1">
                <a:tableStyleId>{5C22544A-7EE6-4342-B048-85BDC9FD1C3A}</a:tableStyleId>
              </a:tblPr>
              <a:tblGrid>
                <a:gridCol w="513317">
                  <a:extLst>
                    <a:ext uri="{9D8B030D-6E8A-4147-A177-3AD203B41FA5}">
                      <a16:colId xmlns:a16="http://schemas.microsoft.com/office/drawing/2014/main" val="2672705125"/>
                    </a:ext>
                  </a:extLst>
                </a:gridCol>
                <a:gridCol w="2893273">
                  <a:extLst>
                    <a:ext uri="{9D8B030D-6E8A-4147-A177-3AD203B41FA5}">
                      <a16:colId xmlns:a16="http://schemas.microsoft.com/office/drawing/2014/main" val="2036581627"/>
                    </a:ext>
                  </a:extLst>
                </a:gridCol>
                <a:gridCol w="3012141">
                  <a:extLst>
                    <a:ext uri="{9D8B030D-6E8A-4147-A177-3AD203B41FA5}">
                      <a16:colId xmlns:a16="http://schemas.microsoft.com/office/drawing/2014/main" val="2496172042"/>
                    </a:ext>
                  </a:extLst>
                </a:gridCol>
                <a:gridCol w="2483224">
                  <a:extLst>
                    <a:ext uri="{9D8B030D-6E8A-4147-A177-3AD203B41FA5}">
                      <a16:colId xmlns:a16="http://schemas.microsoft.com/office/drawing/2014/main" val="4231454788"/>
                    </a:ext>
                  </a:extLst>
                </a:gridCol>
                <a:gridCol w="2456328">
                  <a:extLst>
                    <a:ext uri="{9D8B030D-6E8A-4147-A177-3AD203B41FA5}">
                      <a16:colId xmlns:a16="http://schemas.microsoft.com/office/drawing/2014/main" val="4007947957"/>
                    </a:ext>
                  </a:extLst>
                </a:gridCol>
              </a:tblGrid>
              <a:tr h="601338">
                <a:tc>
                  <a:txBody>
                    <a:bodyPr/>
                    <a:lstStyle/>
                    <a:p>
                      <a:pPr algn="ctr"/>
                      <a:r>
                        <a:rPr lang="en-IN" dirty="0" err="1"/>
                        <a:t>S.No</a:t>
                      </a:r>
                      <a:endParaRPr lang="en-IN" dirty="0"/>
                    </a:p>
                  </a:txBody>
                  <a:tcPr/>
                </a:tc>
                <a:tc>
                  <a:txBody>
                    <a:bodyPr/>
                    <a:lstStyle/>
                    <a:p>
                      <a:pPr algn="ctr"/>
                      <a:r>
                        <a:rPr lang="en-IN" dirty="0"/>
                        <a:t>Title</a:t>
                      </a:r>
                    </a:p>
                  </a:txBody>
                  <a:tcPr/>
                </a:tc>
                <a:tc>
                  <a:txBody>
                    <a:bodyPr/>
                    <a:lstStyle/>
                    <a:p>
                      <a:pPr algn="ctr"/>
                      <a:r>
                        <a:rPr lang="en-IN" dirty="0"/>
                        <a:t>Author/</a:t>
                      </a:r>
                    </a:p>
                    <a:p>
                      <a:pPr algn="ctr"/>
                      <a:r>
                        <a:rPr lang="en-IN" dirty="0"/>
                        <a:t>Journal</a:t>
                      </a:r>
                    </a:p>
                  </a:txBody>
                  <a:tcPr/>
                </a:tc>
                <a:tc>
                  <a:txBody>
                    <a:bodyPr/>
                    <a:lstStyle/>
                    <a:p>
                      <a:pPr algn="ctr"/>
                      <a:r>
                        <a:rPr lang="en-IN" dirty="0"/>
                        <a:t>Techniques</a:t>
                      </a:r>
                    </a:p>
                  </a:txBody>
                  <a:tcPr/>
                </a:tc>
                <a:tc>
                  <a:txBody>
                    <a:bodyPr/>
                    <a:lstStyle/>
                    <a:p>
                      <a:pPr algn="ctr"/>
                      <a:r>
                        <a:rPr lang="en-IN" dirty="0"/>
                        <a:t>Results</a:t>
                      </a:r>
                    </a:p>
                  </a:txBody>
                  <a:tcPr/>
                </a:tc>
                <a:extLst>
                  <a:ext uri="{0D108BD9-81ED-4DB2-BD59-A6C34878D82A}">
                    <a16:rowId xmlns:a16="http://schemas.microsoft.com/office/drawing/2014/main" val="1529306778"/>
                  </a:ext>
                </a:extLst>
              </a:tr>
              <a:tr h="1535855">
                <a:tc>
                  <a:txBody>
                    <a:bodyPr/>
                    <a:lstStyle/>
                    <a:p>
                      <a:r>
                        <a:rPr lang="en-IN" sz="1700" dirty="0">
                          <a:latin typeface="Times New Roman" panose="02020603050405020304" pitchFamily="18" charset="0"/>
                          <a:cs typeface="Times New Roman" panose="02020603050405020304" pitchFamily="18" charset="0"/>
                        </a:rPr>
                        <a:t>1</a:t>
                      </a:r>
                    </a:p>
                  </a:txBody>
                  <a:tcPr/>
                </a:tc>
                <a:tc>
                  <a:txBody>
                    <a:bodyPr/>
                    <a:lstStyle/>
                    <a:p>
                      <a:r>
                        <a:rPr lang="en-US" sz="1700" dirty="0">
                          <a:latin typeface="Times New Roman" panose="02020603050405020304" pitchFamily="18" charset="0"/>
                          <a:cs typeface="Times New Roman" panose="02020603050405020304" pitchFamily="18" charset="0"/>
                        </a:rPr>
                        <a:t>A Comparative Study on Technical Analysis by Bollinger Band and RSI</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Shah </a:t>
                      </a:r>
                      <a:r>
                        <a:rPr lang="en-IN" sz="1700" dirty="0" err="1">
                          <a:latin typeface="Times New Roman" panose="02020603050405020304" pitchFamily="18" charset="0"/>
                          <a:cs typeface="Times New Roman" panose="02020603050405020304" pitchFamily="18" charset="0"/>
                        </a:rPr>
                        <a:t>Nisarg</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Pinakin</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International Journal in Management and Social Science</a:t>
                      </a:r>
                    </a:p>
                  </a:txBody>
                  <a:tcPr/>
                </a:tc>
                <a:tc>
                  <a:txBody>
                    <a:bodyPr/>
                    <a:lstStyle/>
                    <a:p>
                      <a:r>
                        <a:rPr lang="en-IN" sz="1700" dirty="0">
                          <a:latin typeface="Times New Roman" panose="02020603050405020304" pitchFamily="18" charset="0"/>
                          <a:cs typeface="Times New Roman" panose="02020603050405020304" pitchFamily="18" charset="0"/>
                        </a:rPr>
                        <a:t>BB (Bollinger Band).,</a:t>
                      </a:r>
                    </a:p>
                    <a:p>
                      <a:r>
                        <a:rPr lang="en-IN" sz="1700" dirty="0">
                          <a:latin typeface="Times New Roman" panose="02020603050405020304" pitchFamily="18" charset="0"/>
                          <a:cs typeface="Times New Roman" panose="02020603050405020304" pitchFamily="18" charset="0"/>
                        </a:rPr>
                        <a:t>RSI (Relative Strength Index).</a:t>
                      </a:r>
                    </a:p>
                  </a:txBody>
                  <a:tcPr/>
                </a:tc>
                <a:tc>
                  <a:txBody>
                    <a:bodyPr/>
                    <a:lstStyle/>
                    <a:p>
                      <a:r>
                        <a:rPr lang="en-US" sz="1700" dirty="0">
                          <a:latin typeface="Times New Roman" panose="02020603050405020304" pitchFamily="18" charset="0"/>
                          <a:cs typeface="Times New Roman" panose="02020603050405020304" pitchFamily="18" charset="0"/>
                        </a:rPr>
                        <a:t>Out of two methods Bollinger Band comparatively give good return and profit than RSI.</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903288"/>
                  </a:ext>
                </a:extLst>
              </a:tr>
              <a:tr h="601338">
                <a:tc>
                  <a:txBody>
                    <a:bodyPr/>
                    <a:lstStyle/>
                    <a:p>
                      <a:r>
                        <a:rPr lang="en-IN" sz="17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Comparison Between Exponential Moving Average Based MACD with Simple Moving Average Based MACD of Technical Analysis </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Naik </a:t>
                      </a:r>
                      <a:r>
                        <a:rPr lang="en-IN" sz="1700" dirty="0" err="1">
                          <a:latin typeface="Times New Roman" panose="02020603050405020304" pitchFamily="18" charset="0"/>
                          <a:cs typeface="Times New Roman" panose="02020603050405020304" pitchFamily="18" charset="0"/>
                        </a:rPr>
                        <a:t>Parth</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Pradipbhai</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IJSR - International Journal Of Scientific Research.</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Exponential Moving Average based MACD, Simple Moving Average based MACD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EMA based MACD generates maximum profit and return compare to SMA based MACD.</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1418650"/>
                  </a:ext>
                </a:extLst>
              </a:tr>
            </a:tbl>
          </a:graphicData>
        </a:graphic>
      </p:graphicFrame>
    </p:spTree>
    <p:extLst>
      <p:ext uri="{BB962C8B-B14F-4D97-AF65-F5344CB8AC3E}">
        <p14:creationId xmlns:p14="http://schemas.microsoft.com/office/powerpoint/2010/main" val="341109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8950" y="474170"/>
            <a:ext cx="11214100" cy="701731"/>
          </a:xfrm>
        </p:spPr>
        <p:txBody>
          <a:bodyPr rtlCol="0"/>
          <a:lstStyle/>
          <a:p>
            <a:pPr rtl="0"/>
            <a:r>
              <a:rPr lang="en-GB" sz="4400" dirty="0"/>
              <a:t>Tools &amp; Technologies Used</a:t>
            </a:r>
          </a:p>
        </p:txBody>
      </p:sp>
      <p:sp>
        <p:nvSpPr>
          <p:cNvPr id="2" name="Slide Number Placeholder 1"/>
          <p:cNvSpPr>
            <a:spLocks noGrp="1"/>
          </p:cNvSpPr>
          <p:nvPr>
            <p:ph type="sldNum" sz="quarter" idx="12"/>
          </p:nvPr>
        </p:nvSpPr>
        <p:spPr/>
        <p:txBody>
          <a:bodyPr rtlCol="0"/>
          <a:lstStyle/>
          <a:p>
            <a:pPr rtl="0"/>
            <a:fld id="{C263D6C4-4840-40CC-AC84-17E24B3B7BDE}" type="slidenum">
              <a:rPr lang="en-GB" smtClean="0"/>
              <a:t>9</a:t>
            </a:fld>
            <a:endParaRPr lang="en-GB"/>
          </a:p>
        </p:txBody>
      </p:sp>
      <p:sp>
        <p:nvSpPr>
          <p:cNvPr id="9" name="Text Placeholder 8"/>
          <p:cNvSpPr>
            <a:spLocks noGrp="1"/>
          </p:cNvSpPr>
          <p:nvPr>
            <p:ph type="body" sz="quarter" idx="18"/>
          </p:nvPr>
        </p:nvSpPr>
        <p:spPr>
          <a:xfrm>
            <a:off x="488950" y="1410508"/>
            <a:ext cx="10358344" cy="5115797"/>
          </a:xfrm>
        </p:spPr>
        <p:txBody>
          <a:bodyPr/>
          <a:lstStyle/>
          <a:p>
            <a:pPr marL="342900" indent="-342900">
              <a:lnSpc>
                <a:spcPct val="200000"/>
              </a:lnSpc>
              <a:buFont typeface="Wingdings" panose="05000000000000000000" pitchFamily="2" charset="2"/>
              <a:buChar char="v"/>
            </a:pPr>
            <a:r>
              <a:rPr lang="en-US" sz="3200" dirty="0" err="1">
                <a:latin typeface="Bookman Old Style" panose="02050604050505020204" pitchFamily="18" charset="0"/>
              </a:rPr>
              <a:t>Jupyter</a:t>
            </a:r>
            <a:r>
              <a:rPr lang="en-US" sz="3200" dirty="0">
                <a:latin typeface="Bookman Old Style" panose="02050604050505020204" pitchFamily="18" charset="0"/>
              </a:rPr>
              <a:t> Notebook :</a:t>
            </a:r>
          </a:p>
          <a:p>
            <a:pPr>
              <a:lnSpc>
                <a:spcPct val="15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is a web application for creating and sharing documents that contain code, visualizations, and text. It can be used for data science, statistical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and much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Wingdings" panose="05000000000000000000" pitchFamily="2" charset="2"/>
              <a:buChar char="v"/>
            </a:pPr>
            <a:r>
              <a:rPr lang="en-US" sz="3200" dirty="0">
                <a:latin typeface="Bookman Old Style" panose="02050604050505020204" pitchFamily="18" charset="0"/>
                <a:cs typeface="Times New Roman" panose="02020603050405020304" pitchFamily="18" charset="0"/>
              </a:rPr>
              <a:t>Excel:</a:t>
            </a:r>
          </a:p>
          <a:p>
            <a:pPr>
              <a:lnSpc>
                <a:spcPct val="150000"/>
              </a:lnSpc>
            </a:pPr>
            <a:r>
              <a:rPr lang="en-US" sz="2000" i="0" dirty="0">
                <a:effectLst/>
                <a:latin typeface="Times New Roman" panose="02020603050405020304" pitchFamily="18" charset="0"/>
                <a:cs typeface="Times New Roman" panose="02020603050405020304" pitchFamily="18" charset="0"/>
              </a:rPr>
              <a:t>Analyze Data in Excel empowers you to understand your data through natural language queries that allow you to ask questions about your data without having to write complicated formulas</a:t>
            </a:r>
            <a:r>
              <a:rPr lang="en-US" sz="2000" b="0" i="0" dirty="0">
                <a:effectLst/>
                <a:latin typeface="arial" panose="020B0604020202020204" pitchFamily="34"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tf66687569_win32</Template>
  <TotalTime>0</TotalTime>
  <Words>1747</Words>
  <Application>Microsoft Office PowerPoint</Application>
  <PresentationFormat>Widescreen</PresentationFormat>
  <Paragraphs>170</Paragraphs>
  <Slides>28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Bookman Old Style</vt:lpstr>
      <vt:lpstr>Calibri</vt:lpstr>
      <vt:lpstr>Constantia</vt:lpstr>
      <vt:lpstr>Times New Roman</vt:lpstr>
      <vt:lpstr>Trade Gothic LT Pro</vt:lpstr>
      <vt:lpstr>Trebuchet MS</vt:lpstr>
      <vt:lpstr>Wingdings</vt:lpstr>
      <vt:lpstr>tf66687569_win32</vt:lpstr>
      <vt:lpstr>Foundation of Data Analytics</vt:lpstr>
      <vt:lpstr>Review Outline</vt:lpstr>
      <vt:lpstr>Abstract</vt:lpstr>
      <vt:lpstr>Introduction</vt:lpstr>
      <vt:lpstr>About the Dataset</vt:lpstr>
      <vt:lpstr>Objectives</vt:lpstr>
      <vt:lpstr>Problem Statement</vt:lpstr>
      <vt:lpstr>PowerPoint Presentation</vt:lpstr>
      <vt:lpstr>Tools &amp; Technologies Used</vt:lpstr>
      <vt:lpstr>System Architecture</vt:lpstr>
      <vt:lpstr>PowerPoint Presentation</vt:lpstr>
      <vt:lpstr>Code Implementation</vt:lpstr>
      <vt:lpstr>PowerPoint Presentation</vt:lpstr>
      <vt:lpstr>PowerPoint Presentation</vt:lpstr>
      <vt:lpstr>PowerPoint Presentation</vt:lpstr>
      <vt:lpstr>PowerPoint Presentation</vt:lpstr>
      <vt:lpstr>PowerPoint Presentation</vt:lpstr>
      <vt:lpstr>PowerPoint Presentation</vt:lpstr>
      <vt:lpstr>Comparison Between SMA and EMA Strategies</vt:lpstr>
      <vt:lpstr>Price History of Nike, SMA_50 and EMA_50</vt:lpstr>
      <vt:lpstr>Bollinger Bands</vt:lpstr>
      <vt:lpstr>PowerPoint Presentation</vt:lpstr>
      <vt:lpstr>PowerPoint Presentation</vt:lpstr>
      <vt:lpstr>Moving Average Convergence-Divergence (MACD)</vt:lpstr>
      <vt:lpstr>PowerPoint Presentation</vt:lpstr>
      <vt:lpstr>PowerPoint Presentation</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2021-04-16T07:48:00Z</dcterms:created>
  <dcterms:modified xsi:type="dcterms:W3CDTF">2024-12-18T08:34:46Z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1033-10.2.0.7636</vt:lpwstr>
  </property>
</Properties>
</file>