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2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0" r:id="rId15"/>
    <p:sldId id="273" r:id="rId16"/>
    <p:sldId id="261" r:id="rId17"/>
    <p:sldId id="275" r:id="rId18"/>
    <p:sldId id="262" r:id="rId19"/>
    <p:sldId id="263" r:id="rId20"/>
    <p:sldId id="264" r:id="rId21"/>
    <p:sldId id="274" r:id="rId22"/>
    <p:sldId id="265" r:id="rId23"/>
    <p:sldId id="266" r:id="rId24"/>
    <p:sldId id="276" r:id="rId25"/>
    <p:sldId id="267" r:id="rId26"/>
    <p:sldId id="268" r:id="rId27"/>
    <p:sldId id="277" r:id="rId28"/>
    <p:sldId id="26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esktop\Imarticus\Project\python\DataDictionary-14-10-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esktop\Conclu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esktop\Conclu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esktop\Conclu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Grade wise defaulters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Sheet1!$S$13</c:f>
              <c:strCache>
                <c:ptCount val="1"/>
                <c:pt idx="0">
                  <c:v>% Defaulters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3F448E-27C5-4C8F-8C4F-921CC7008214}" type="VALUE">
                      <a:rPr lang="en-US" baseline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887-4AE2-89A9-64DAE317B67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E3116C1-2E31-4C61-8B65-2C59CC34185A}" type="VALUE">
                      <a:rPr lang="en-US" baseline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887-4AE2-89A9-64DAE317B67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C4E2298-98CA-4E58-AE31-3EC32D464CD1}" type="VALUE">
                      <a:rPr lang="en-US" baseline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887-4AE2-89A9-64DAE317B67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E8E7D5-DF05-431A-8301-321FE9194D96}" type="VALUE">
                      <a:rPr lang="en-US" baseline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887-4AE2-89A9-64DAE317B67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A2D9CDF-E2C7-4AF4-A59F-16523DF5F706}" type="VALUE">
                      <a:rPr lang="en-US" baseline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887-4AE2-89A9-64DAE317B67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C834B059-2093-4811-86BA-B26DDB38C57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887-4AE2-89A9-64DAE317B67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23A9E89-30A0-4B99-9C7B-192D8BD9A5A2}" type="VALUE">
                      <a:rPr lang="en-US" baseline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887-4AE2-89A9-64DAE317B6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Sheet1!$O$14:$O$20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Sheet1!$S$14:$S$20</c:f>
              <c:numCache>
                <c:formatCode>0.00</c:formatCode>
                <c:ptCount val="7"/>
                <c:pt idx="0">
                  <c:v>6.186176248108926</c:v>
                </c:pt>
                <c:pt idx="1">
                  <c:v>12.511994111384221</c:v>
                </c:pt>
                <c:pt idx="2">
                  <c:v>19.350740786090366</c:v>
                </c:pt>
                <c:pt idx="3">
                  <c:v>25.879855866528455</c:v>
                </c:pt>
                <c:pt idx="4">
                  <c:v>32.607336390162565</c:v>
                </c:pt>
                <c:pt idx="5">
                  <c:v>38.287876810648569</c:v>
                </c:pt>
                <c:pt idx="6">
                  <c:v>40.866873065015483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87-4AE2-89A9-64DAE317B6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908160"/>
        <c:axId val="195033344"/>
      </c:barChart>
      <c:valAx>
        <c:axId val="19503334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% Defaulters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08160"/>
        <c:crosses val="autoZero"/>
        <c:crossBetween val="between"/>
      </c:valAx>
      <c:catAx>
        <c:axId val="19490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Arial" panose="020B0604020202020204" pitchFamily="34" charset="0"/>
                    <a:cs typeface="Arial" panose="020B0604020202020204" pitchFamily="34" charset="0"/>
                  </a:rPr>
                  <a:t>Grade</a:t>
                </a:r>
              </a:p>
            </c:rich>
          </c:tx>
          <c:layout>
            <c:manualLayout>
              <c:xMode val="edge"/>
              <c:yMode val="edge"/>
              <c:x val="0.45866423998605532"/>
              <c:y val="0.93015269860732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3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>
                <a:effectLst/>
              </a:rPr>
              <a:t>Comparision within Logistic Model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Without upsampling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Sheet1!$B$5:$B$8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 AUC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0.95</c:v>
                </c:pt>
                <c:pt idx="1">
                  <c:v>0.92</c:v>
                </c:pt>
                <c:pt idx="2">
                  <c:v>0.93</c:v>
                </c:pt>
                <c:pt idx="3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4-49C9-8782-17DEE2141170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Upsampling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Sheet1!$B$5:$B$8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 AUC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4"/>
                <c:pt idx="0">
                  <c:v>0.95</c:v>
                </c:pt>
                <c:pt idx="1">
                  <c:v>0.52</c:v>
                </c:pt>
                <c:pt idx="2">
                  <c:v>0.66</c:v>
                </c:pt>
                <c:pt idx="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64-49C9-8782-17DEE21411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5560432"/>
        <c:axId val="545552944"/>
      </c:barChart>
      <c:catAx>
        <c:axId val="545560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52944"/>
        <c:crosses val="autoZero"/>
        <c:auto val="1"/>
        <c:lblAlgn val="ctr"/>
        <c:lblOffset val="100"/>
        <c:noMultiLvlLbl val="0"/>
      </c:catAx>
      <c:valAx>
        <c:axId val="5455529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6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Comparision within Decision Tree Model</a:t>
            </a:r>
          </a:p>
        </c:rich>
      </c:tx>
      <c:layout>
        <c:manualLayout>
          <c:xMode val="edge"/>
          <c:yMode val="edge"/>
          <c:x val="0.17205106234577208"/>
          <c:y val="1.575028530339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Without upsampling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Sheet1!$F$5:$F$8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 AUC</c:v>
                </c:pt>
              </c:strCache>
            </c:strRef>
          </c:cat>
          <c:val>
            <c:numRef>
              <c:f>Sheet1!$G$5:$G$8</c:f>
              <c:numCache>
                <c:formatCode>General</c:formatCode>
                <c:ptCount val="4"/>
                <c:pt idx="0">
                  <c:v>0.94</c:v>
                </c:pt>
                <c:pt idx="1">
                  <c:v>0.76</c:v>
                </c:pt>
                <c:pt idx="2">
                  <c:v>0.84</c:v>
                </c:pt>
                <c:pt idx="3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5-4678-97BC-3627BA69B0E7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Upsampling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Sheet1!$F$5:$F$8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 AUC</c:v>
                </c:pt>
              </c:strCache>
            </c:strRef>
          </c:cat>
          <c:val>
            <c:numRef>
              <c:f>Sheet1!$H$5:$H$8</c:f>
              <c:numCache>
                <c:formatCode>General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0.96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85-4678-97BC-3627BA69B0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7797280"/>
        <c:axId val="447798112"/>
      </c:barChart>
      <c:catAx>
        <c:axId val="44779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98112"/>
        <c:crosses val="autoZero"/>
        <c:auto val="1"/>
        <c:lblAlgn val="ctr"/>
        <c:lblOffset val="100"/>
        <c:noMultiLvlLbl val="0"/>
      </c:catAx>
      <c:valAx>
        <c:axId val="44779811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9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Under Curve (AUC)</a:t>
            </a:r>
            <a:endParaRPr lang="en-US"/>
          </a:p>
        </c:rich>
      </c:tx>
      <c:layout>
        <c:manualLayout>
          <c:xMode val="edge"/>
          <c:yMode val="edge"/>
          <c:x val="0.30923959717138649"/>
          <c:y val="5.31208499335989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Sheet1!$D$31</c:f>
              <c:strCache>
                <c:ptCount val="1"/>
                <c:pt idx="0">
                  <c:v>Values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sx="35000" sy="35000" algn="ctr" rotWithShape="0">
                <a:srgbClr val="000000"/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8.0409353253959176E-3"/>
                  <c:y val="-0.25051763407882655"/>
                </c:manualLayout>
              </c:layout>
              <c:tx>
                <c:rich>
                  <a:bodyPr/>
                  <a:lstStyle/>
                  <a:p>
                    <a:fld id="{0E8917FF-7565-496B-A0F6-0466659F619D}" type="VALUE">
                      <a:rPr lang="en-US" sz="15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973-4913-9278-F1663734DAA3}"/>
                </c:ext>
              </c:extLst>
            </c:dLbl>
            <c:dLbl>
              <c:idx val="1"/>
              <c:layout>
                <c:manualLayout>
                  <c:x val="2.2112572144838773E-2"/>
                  <c:y val="-0.22204972111532356"/>
                </c:manualLayout>
              </c:layout>
              <c:tx>
                <c:rich>
                  <a:bodyPr/>
                  <a:lstStyle/>
                  <a:p>
                    <a:fld id="{6CD871DA-D58C-4B3B-AA17-1853357620B8}" type="VALUE">
                      <a:rPr lang="en-US" sz="15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973-4913-9278-F1663734DAA3}"/>
                </c:ext>
              </c:extLst>
            </c:dLbl>
            <c:dLbl>
              <c:idx val="2"/>
              <c:layout>
                <c:manualLayout>
                  <c:x val="2.2112572144838773E-2"/>
                  <c:y val="-0.26475159056057807"/>
                </c:manualLayout>
              </c:layout>
              <c:tx>
                <c:rich>
                  <a:bodyPr/>
                  <a:lstStyle/>
                  <a:p>
                    <a:fld id="{A0584692-D09C-4017-8FD3-734BADC9B2FB}" type="VALUE">
                      <a:rPr lang="en-US" sz="15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973-4913-9278-F1663734DA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Sheet1!$C$32:$C$34</c:f>
              <c:strCache>
                <c:ptCount val="3"/>
                <c:pt idx="0">
                  <c:v>Logistic Regression</c:v>
                </c:pt>
                <c:pt idx="1">
                  <c:v>Decision Tree</c:v>
                </c:pt>
                <c:pt idx="2">
                  <c:v>XGBoost</c:v>
                </c:pt>
              </c:strCache>
            </c:strRef>
          </c:cat>
          <c:val>
            <c:numRef>
              <c:f>Sheet1!$D$32:$D$34</c:f>
              <c:numCache>
                <c:formatCode>General</c:formatCode>
                <c:ptCount val="3"/>
                <c:pt idx="0">
                  <c:v>0.59</c:v>
                </c:pt>
                <c:pt idx="1">
                  <c:v>0.53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3-4913-9278-F1663734DA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58758752"/>
        <c:axId val="458763328"/>
        <c:axId val="0"/>
      </c:bar3DChart>
      <c:catAx>
        <c:axId val="45875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300" dirty="0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763328"/>
        <c:crosses val="autoZero"/>
        <c:auto val="1"/>
        <c:lblAlgn val="ctr"/>
        <c:lblOffset val="100"/>
        <c:noMultiLvlLbl val="0"/>
      </c:catAx>
      <c:valAx>
        <c:axId val="4587633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300" dirty="0"/>
                  <a:t>Values</a:t>
                </a:r>
              </a:p>
              <a:p>
                <a:pPr>
                  <a:defRPr/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7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EECCB-AC1D-4F95-85F4-962DC19FB980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6FCA8-E3AF-4532-8C6E-B28B9CA2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309-D5C6-4FBB-B3DE-245EF58263A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EE5-3F14-41C2-B0B7-C6C21D0E1F16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CBAF-EAC8-406E-ABC0-25C3AC49DDB6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1289-3D32-435A-8CF7-CF90EA00B66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1B52-0530-4964-87E8-AA167B03EB7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E27-1BF4-4FD5-86EF-16F043D964E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134-D93E-42EE-8F16-B4CB2735DCF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0C19-8212-4DCE-B7B0-2896F9F8BE3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D913-E3E1-4FB6-ACA7-CE5F274FB01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FD9-0D28-4532-8D2D-F30BE0BCE7E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CA7-8794-4E7B-ABB0-B3EC5766D2A6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0B8-86DA-42DF-9046-3291C5E90CF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3845-2C4B-488E-89EA-33F18D2A493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F65A-52EF-41B1-B240-CD0C891F6FB0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BB-57F7-48C8-82E8-47E72F54676A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50-11D6-4D9B-84FD-82E43335146E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9C6D-B320-4658-8401-8CEA8389EE36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3" y="2778293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Predict Loan Default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Project on </a:t>
            </a:r>
            <a:r>
              <a:rPr lang="en-IN" dirty="0" smtClean="0"/>
              <a:t>Python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900" dirty="0" smtClean="0"/>
              <a:t>Batch- DSP 9-Mumbai</a:t>
            </a:r>
            <a:endParaRPr lang="en-IN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595" y="5041074"/>
            <a:ext cx="8915399" cy="3239589"/>
          </a:xfrm>
        </p:spPr>
        <p:txBody>
          <a:bodyPr>
            <a:normAutofit fontScale="70000" lnSpcReduction="20000"/>
          </a:bodyPr>
          <a:lstStyle/>
          <a:p>
            <a:r>
              <a:rPr lang="en-IN" sz="2100" dirty="0" smtClean="0"/>
              <a:t>                                                                                                                               </a:t>
            </a:r>
            <a:r>
              <a:rPr lang="en-IN" sz="2100" u="sng" dirty="0" smtClean="0"/>
              <a:t>Group Members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     </a:t>
            </a:r>
            <a:r>
              <a:rPr lang="en-IN" sz="2000" dirty="0" smtClean="0"/>
              <a:t>Abhishek Khadse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                                                                                Disha Lakhani</a:t>
            </a:r>
          </a:p>
          <a:p>
            <a:r>
              <a:rPr lang="en-IN" sz="2000" dirty="0" smtClean="0"/>
              <a:t>                                                                                                                                          </a:t>
            </a:r>
            <a:r>
              <a:rPr lang="en-IN" sz="2000" dirty="0" err="1" smtClean="0"/>
              <a:t>Nachiket</a:t>
            </a:r>
            <a:r>
              <a:rPr lang="en-IN" sz="2000" dirty="0" smtClean="0"/>
              <a:t> Thakur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                                                                        </a:t>
            </a:r>
            <a:r>
              <a:rPr lang="en-IN" sz="2000" dirty="0"/>
              <a:t> </a:t>
            </a:r>
            <a:r>
              <a:rPr lang="en-IN" sz="2000" dirty="0" smtClean="0"/>
              <a:t>        </a:t>
            </a:r>
            <a:r>
              <a:rPr lang="en-IN" sz="2000" dirty="0" err="1" smtClean="0"/>
              <a:t>Rinkesh</a:t>
            </a:r>
            <a:r>
              <a:rPr lang="en-IN" sz="2000" dirty="0" smtClean="0"/>
              <a:t> </a:t>
            </a:r>
            <a:r>
              <a:rPr lang="en-IN" sz="2000" dirty="0" err="1" smtClean="0"/>
              <a:t>Ghadi</a:t>
            </a:r>
            <a:endParaRPr lang="en-IN" sz="2000" dirty="0" smtClean="0"/>
          </a:p>
          <a:p>
            <a:r>
              <a:rPr lang="en-IN" sz="2000" dirty="0" smtClean="0"/>
              <a:t>                                        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          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44437" y="1152907"/>
            <a:ext cx="8520545" cy="516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C:\Users\Disha\Desktop\Capture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8" y="1152907"/>
            <a:ext cx="8007927" cy="4530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884218" y="5786742"/>
            <a:ext cx="6096000" cy="9648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interest rate for grade: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A - 9.63, B – 14.09, C- 17.27, D- 21.31, E-23.4, F-25.99, G-28.99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4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04434105"/>
              </p:ext>
            </p:extLst>
          </p:nvPr>
        </p:nvGraphicFramePr>
        <p:xfrm>
          <a:off x="3117272" y="1482437"/>
          <a:ext cx="6109855" cy="437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0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873" y="787781"/>
            <a:ext cx="5251305" cy="3645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1201" y="3172692"/>
            <a:ext cx="5838492" cy="3440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1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862" y="702487"/>
            <a:ext cx="8911687" cy="1280890"/>
          </a:xfrm>
        </p:spPr>
        <p:txBody>
          <a:bodyPr/>
          <a:lstStyle/>
          <a:p>
            <a:r>
              <a:rPr lang="en-IN" dirty="0" smtClean="0"/>
              <a:t>Data Cleaning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218412"/>
              </p:ext>
            </p:extLst>
          </p:nvPr>
        </p:nvGraphicFramePr>
        <p:xfrm>
          <a:off x="1632857" y="1828801"/>
          <a:ext cx="9548949" cy="467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0009">
                  <a:extLst>
                    <a:ext uri="{9D8B030D-6E8A-4147-A177-3AD203B41FA5}">
                      <a16:colId xmlns:a16="http://schemas.microsoft.com/office/drawing/2014/main" val="2626243572"/>
                    </a:ext>
                  </a:extLst>
                </a:gridCol>
                <a:gridCol w="5628940">
                  <a:extLst>
                    <a:ext uri="{9D8B030D-6E8A-4147-A177-3AD203B41FA5}">
                      <a16:colId xmlns:a16="http://schemas.microsoft.com/office/drawing/2014/main" val="2941777794"/>
                    </a:ext>
                  </a:extLst>
                </a:gridCol>
              </a:tblGrid>
              <a:tr h="246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100" dirty="0">
                          <a:effectLst/>
                        </a:rPr>
                        <a:t>Parameter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100">
                          <a:effectLst/>
                        </a:rPr>
                        <a:t>Variable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63484"/>
                  </a:ext>
                </a:extLst>
              </a:tr>
              <a:tr h="2461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Irrelevant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last_credit_pull_d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title,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collection_recovery_fee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endParaRPr lang="en-IN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collections_12_mths_ex_med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funded_amnt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funded_amnt_inv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earliest_cr_line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id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sub_grade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pymnt_plan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last_pymnt_d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last_pymnt_amnt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next_pymnt_d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out_prncp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out_prncp_inv,emp_title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zip_code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recoveries,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total_pymnt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total_pymnt_inv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endParaRPr lang="en-IN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total_rec_prncp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total_rec_int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total_rec_late_fee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inq_last_6mths,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instalment,int_rate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73613"/>
                  </a:ext>
                </a:extLst>
              </a:tr>
              <a:tr h="1969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"/>
                        </a:spcAft>
                      </a:pPr>
                      <a:r>
                        <a:rPr lang="en-IN" sz="1600" dirty="0">
                          <a:effectLst/>
                        </a:rPr>
                        <a:t>More than 50% missing </a:t>
                      </a:r>
                      <a:r>
                        <a:rPr lang="en-IN" sz="1600" dirty="0" smtClean="0">
                          <a:effectLst/>
                        </a:rPr>
                        <a:t>values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annual_inc_joint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dti_joint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mths_since_last_delinq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(51%MV),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mths_since_last_major_derog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mths_since_last_record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verified_status_joint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open_acc_6m, open_il_6m, open_il_12m,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open_il_24m,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mths_since_rcnt_il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total_bal_il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il_util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open_rv_12m, open_rv_24m,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max_bal_bc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all_util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inq_fi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total_cu_tl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inq_last_12m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6813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Treating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For Treating Outliers the following common techniques are used :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Deleting observations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Transforming and binning values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Imputing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Treat separately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6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549" y="2133600"/>
            <a:ext cx="9728063" cy="3777622"/>
          </a:xfrm>
        </p:spPr>
        <p:txBody>
          <a:bodyPr/>
          <a:lstStyle/>
          <a:p>
            <a:r>
              <a:rPr lang="en-IN" b="1" u="sng" dirty="0" smtClean="0"/>
              <a:t>Data type: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1. </a:t>
            </a:r>
            <a:r>
              <a:rPr lang="en-IN" u="sng" dirty="0" smtClean="0"/>
              <a:t>Ordinal</a:t>
            </a:r>
          </a:p>
          <a:p>
            <a:pPr marL="0" indent="0">
              <a:buNone/>
            </a:pPr>
            <a:r>
              <a:rPr lang="en-IN" dirty="0"/>
              <a:t>               "</a:t>
            </a:r>
            <a:r>
              <a:rPr lang="en-IN" dirty="0" err="1" smtClean="0"/>
              <a:t>emp_length</a:t>
            </a:r>
            <a:r>
              <a:rPr lang="en-IN" dirty="0"/>
              <a:t>“, "grade"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2. </a:t>
            </a:r>
            <a:r>
              <a:rPr lang="en-IN" u="sng" dirty="0" smtClean="0"/>
              <a:t>Nominal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Label encoding: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US" dirty="0" smtClean="0"/>
              <a:t>["</a:t>
            </a:r>
            <a:r>
              <a:rPr lang="en-US" dirty="0" err="1"/>
              <a:t>verification_status</a:t>
            </a:r>
            <a:r>
              <a:rPr lang="en-US" dirty="0" err="1" smtClean="0"/>
              <a:t>","purpose</a:t>
            </a:r>
            <a:r>
              <a:rPr lang="en-US" dirty="0" err="1"/>
              <a:t>","term","home_ownership</a:t>
            </a:r>
            <a:r>
              <a:rPr lang="en-US" dirty="0" smtClean="0"/>
              <a:t>"]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data into train-test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Split using ‘</a:t>
            </a:r>
            <a:r>
              <a:rPr lang="en-IN" b="1" u="sng" dirty="0" err="1" smtClean="0"/>
              <a:t>issue_d</a:t>
            </a:r>
            <a:r>
              <a:rPr lang="en-IN" b="1" u="sng" dirty="0" smtClean="0"/>
              <a:t>’ variable</a:t>
            </a:r>
          </a:p>
          <a:p>
            <a:pPr marL="0" lvl="0" indent="0">
              <a:buNone/>
            </a:pPr>
            <a:r>
              <a:rPr lang="en-IN" dirty="0" smtClean="0"/>
              <a:t>      Train : </a:t>
            </a:r>
            <a:r>
              <a:rPr lang="en-IN" dirty="0"/>
              <a:t>From June 2007 to May </a:t>
            </a:r>
            <a:r>
              <a:rPr lang="en-IN" dirty="0" smtClean="0"/>
              <a:t>2015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Test : </a:t>
            </a:r>
            <a:r>
              <a:rPr lang="en-IN" dirty="0"/>
              <a:t>From June 2015 to Dec 2015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err="1" smtClean="0"/>
              <a:t>Multicolinearity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[ "</a:t>
            </a:r>
            <a:r>
              <a:rPr lang="en-IN" dirty="0" err="1" smtClean="0"/>
              <a:t>installment</a:t>
            </a:r>
            <a:r>
              <a:rPr lang="en-IN" dirty="0" smtClean="0"/>
              <a:t>“ , "</a:t>
            </a:r>
            <a:r>
              <a:rPr lang="en-IN" dirty="0" err="1" smtClean="0"/>
              <a:t>int_rate</a:t>
            </a:r>
            <a:r>
              <a:rPr lang="en-IN" dirty="0" smtClean="0"/>
              <a:t>“ ]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u="sng" dirty="0" smtClean="0"/>
              <a:t>P-values: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[ "</a:t>
            </a:r>
            <a:r>
              <a:rPr lang="en-IN" dirty="0" err="1" smtClean="0"/>
              <a:t>tot_coll_amt</a:t>
            </a:r>
            <a:r>
              <a:rPr lang="en-IN" dirty="0" smtClean="0"/>
              <a:t>“ , “</a:t>
            </a:r>
            <a:r>
              <a:rPr lang="en-IN" dirty="0" err="1" smtClean="0"/>
              <a:t>revol_bal</a:t>
            </a:r>
            <a:r>
              <a:rPr lang="en-IN" dirty="0" smtClean="0"/>
              <a:t>“ , “</a:t>
            </a:r>
            <a:r>
              <a:rPr lang="en-IN" dirty="0" err="1" smtClean="0"/>
              <a:t>acc_now_delinq</a:t>
            </a:r>
            <a:r>
              <a:rPr lang="en-IN" dirty="0" smtClean="0"/>
              <a:t>“ ]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62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5" y="2233748"/>
            <a:ext cx="8238897" cy="3768913"/>
          </a:xfrm>
        </p:spPr>
        <p:txBody>
          <a:bodyPr/>
          <a:lstStyle/>
          <a:p>
            <a:r>
              <a:rPr lang="en-IN" b="1" u="sng" dirty="0" smtClean="0"/>
              <a:t>Logistic </a:t>
            </a:r>
            <a:r>
              <a:rPr lang="en-IN" b="1" u="sng" dirty="0"/>
              <a:t>Regression </a:t>
            </a:r>
            <a:r>
              <a:rPr lang="en-IN" b="1" u="sng" dirty="0" smtClean="0"/>
              <a:t>without </a:t>
            </a:r>
            <a:r>
              <a:rPr lang="en-IN" b="1" u="sng" dirty="0" err="1"/>
              <a:t>upsampling</a:t>
            </a:r>
            <a:r>
              <a:rPr lang="en-IN" b="1" u="sng" dirty="0"/>
              <a:t> 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C:\Users\Dell\Pictures\Screenshots\Screenshot (2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2743200"/>
            <a:ext cx="6962503" cy="316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3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XYZ corporation</a:t>
            </a:r>
          </a:p>
          <a:p>
            <a:r>
              <a:rPr lang="en-IN" dirty="0" smtClean="0"/>
              <a:t>Objective</a:t>
            </a:r>
          </a:p>
          <a:p>
            <a:r>
              <a:rPr lang="en-IN" dirty="0" smtClean="0"/>
              <a:t>Data set  size :</a:t>
            </a:r>
          </a:p>
          <a:p>
            <a:pPr marL="0" indent="0">
              <a:buNone/>
            </a:pPr>
            <a:r>
              <a:rPr lang="en-IN" dirty="0" smtClean="0"/>
              <a:t>                         Observation: 855969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Variables: 73  </a:t>
            </a:r>
          </a:p>
          <a:p>
            <a:r>
              <a:rPr lang="en-IN" dirty="0" smtClean="0"/>
              <a:t>Imbalanced dataset</a:t>
            </a:r>
          </a:p>
          <a:p>
            <a:pPr marL="0" indent="0">
              <a:buNone/>
            </a:pPr>
            <a:r>
              <a:rPr lang="en-IN" dirty="0" smtClean="0"/>
              <a:t>                          Non defaulters : 809502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Defaulters: 46467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503" y="2009945"/>
            <a:ext cx="8915400" cy="3777622"/>
          </a:xfrm>
        </p:spPr>
        <p:txBody>
          <a:bodyPr/>
          <a:lstStyle/>
          <a:p>
            <a:pPr lvl="0"/>
            <a:r>
              <a:rPr lang="en-IN" b="1" u="sng" dirty="0"/>
              <a:t>Logistic Regression with </a:t>
            </a:r>
            <a:r>
              <a:rPr lang="en-IN" b="1" u="sng" dirty="0" err="1"/>
              <a:t>upsampling</a:t>
            </a:r>
            <a:r>
              <a:rPr lang="en-IN" b="1" u="sng" dirty="0"/>
              <a:t> 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C:\Users\Dell\Pictures\Screenshots\Screenshot (3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74" y="2564130"/>
            <a:ext cx="6936378" cy="3953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1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3267"/>
              </p:ext>
            </p:extLst>
          </p:nvPr>
        </p:nvGraphicFramePr>
        <p:xfrm>
          <a:off x="1787857" y="1009934"/>
          <a:ext cx="8672325" cy="4864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794" y="1607127"/>
            <a:ext cx="8915400" cy="3777622"/>
          </a:xfrm>
        </p:spPr>
        <p:txBody>
          <a:bodyPr/>
          <a:lstStyle/>
          <a:p>
            <a:r>
              <a:rPr lang="en-IN" b="1" u="sng" dirty="0" smtClean="0"/>
              <a:t>Decision </a:t>
            </a:r>
            <a:r>
              <a:rPr lang="en-IN" b="1" u="sng" dirty="0"/>
              <a:t>Tree </a:t>
            </a:r>
            <a:r>
              <a:rPr lang="en-IN" b="1" u="sng" dirty="0" smtClean="0"/>
              <a:t>without </a:t>
            </a:r>
            <a:r>
              <a:rPr lang="en-IN" b="1" u="sng" dirty="0" err="1"/>
              <a:t>upsampling</a:t>
            </a:r>
            <a:r>
              <a:rPr lang="en-IN" b="1" u="sng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C:\Users\Dell\Pictures\Screenshots\Screenshot (3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37" y="2394539"/>
            <a:ext cx="6701245" cy="4045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3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537855"/>
            <a:ext cx="8915400" cy="3777622"/>
          </a:xfrm>
        </p:spPr>
        <p:txBody>
          <a:bodyPr/>
          <a:lstStyle/>
          <a:p>
            <a:r>
              <a:rPr lang="en-IN" b="1" u="sng" dirty="0" smtClean="0"/>
              <a:t>Decision </a:t>
            </a:r>
            <a:r>
              <a:rPr lang="en-IN" b="1" u="sng" dirty="0"/>
              <a:t>Tree with </a:t>
            </a:r>
            <a:r>
              <a:rPr lang="en-IN" b="1" u="sng" dirty="0" err="1" smtClean="0"/>
              <a:t>upsampling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C:\Users\Dell\Pictures\Screenshots\Screenshot (3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94" y="2412319"/>
            <a:ext cx="7328263" cy="400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556021"/>
              </p:ext>
            </p:extLst>
          </p:nvPr>
        </p:nvGraphicFramePr>
        <p:xfrm>
          <a:off x="1978924" y="968991"/>
          <a:ext cx="8325135" cy="483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3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err="1" smtClean="0"/>
              <a:t>Xgboost</a:t>
            </a:r>
            <a:r>
              <a:rPr lang="en-IN" b="1" u="sng" dirty="0"/>
              <a:t> </a:t>
            </a:r>
            <a:r>
              <a:rPr lang="en-IN" b="1" u="sng" dirty="0" smtClean="0"/>
              <a:t>without </a:t>
            </a:r>
            <a:r>
              <a:rPr lang="en-IN" b="1" u="sng" dirty="0" err="1" smtClean="0"/>
              <a:t>upsmampling</a:t>
            </a:r>
            <a:r>
              <a:rPr lang="en-IN" b="1" u="sng" dirty="0" smtClean="0"/>
              <a:t>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Dell\Downloads\Xgboo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92" y="2570116"/>
            <a:ext cx="3933008" cy="36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ell\Downloads\roc curv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84" y="3105016"/>
            <a:ext cx="5865859" cy="35047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IN" dirty="0" smtClean="0"/>
              <a:t>Model Building: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20240"/>
            <a:ext cx="8915400" cy="4043233"/>
          </a:xfrm>
        </p:spPr>
        <p:txBody>
          <a:bodyPr/>
          <a:lstStyle/>
          <a:p>
            <a:r>
              <a:rPr lang="en-IN" b="1" u="sng" dirty="0" err="1"/>
              <a:t>Xgboost</a:t>
            </a:r>
            <a:r>
              <a:rPr lang="en-IN" b="1" u="sng" dirty="0"/>
              <a:t>  </a:t>
            </a:r>
            <a:r>
              <a:rPr lang="en-IN" b="1" u="sng" dirty="0" smtClean="0"/>
              <a:t>with </a:t>
            </a:r>
            <a:r>
              <a:rPr lang="en-IN" b="1" u="sng" dirty="0" err="1" smtClean="0"/>
              <a:t>upsampling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Dell\Downloads\xgboost-upsampl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3" y="2390503"/>
            <a:ext cx="3663043" cy="7181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657" y="3307397"/>
            <a:ext cx="6380393" cy="35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611588"/>
              </p:ext>
            </p:extLst>
          </p:nvPr>
        </p:nvGraphicFramePr>
        <p:xfrm>
          <a:off x="2992582" y="1593273"/>
          <a:ext cx="6317673" cy="446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3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Considering active customers dataset as validate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Running the best model on active customers dataset.</a:t>
            </a:r>
          </a:p>
          <a:p>
            <a:r>
              <a:rPr lang="en-IN" dirty="0" smtClean="0"/>
              <a:t>We Found that :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46654"/>
              </p:ext>
            </p:extLst>
          </p:nvPr>
        </p:nvGraphicFramePr>
        <p:xfrm>
          <a:off x="2589212" y="38145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992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38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Number of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7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575961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4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Overview: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1. Accuracy Paradox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2. </a:t>
            </a:r>
            <a:r>
              <a:rPr lang="en-US" dirty="0" smtClean="0"/>
              <a:t>The </a:t>
            </a:r>
            <a:r>
              <a:rPr lang="en-US" dirty="0"/>
              <a:t>data contains defaulters, successful </a:t>
            </a:r>
            <a:r>
              <a:rPr lang="en-US" dirty="0" smtClean="0"/>
              <a:t>payers and customers who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were </a:t>
            </a:r>
            <a:r>
              <a:rPr lang="en-US" dirty="0"/>
              <a:t>current during that time. To simplify the problem, customers 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US" dirty="0" smtClean="0"/>
              <a:t>under </a:t>
            </a:r>
            <a:r>
              <a:rPr lang="en-US" dirty="0"/>
              <a:t>'current' status have been considered as non-defaulters in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dataset.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 Active /Inactive individuals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Inactive : 253030</a:t>
            </a:r>
          </a:p>
          <a:p>
            <a:pPr marL="0" indent="0">
              <a:buNone/>
            </a:pPr>
            <a:r>
              <a:rPr lang="en-US" dirty="0" smtClean="0"/>
              <a:t>	    Active: 602939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624110"/>
            <a:ext cx="9066212" cy="528797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Summarizing </a:t>
            </a:r>
            <a:r>
              <a:rPr lang="en-IN" dirty="0"/>
              <a:t>the data</a:t>
            </a:r>
          </a:p>
          <a:p>
            <a:r>
              <a:rPr lang="en-IN" dirty="0" smtClean="0"/>
              <a:t>Anomalies </a:t>
            </a:r>
            <a:endParaRPr lang="en-IN" dirty="0"/>
          </a:p>
          <a:p>
            <a:r>
              <a:rPr lang="en-IN" dirty="0"/>
              <a:t>Feature Selection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2" y="1291452"/>
            <a:ext cx="8645236" cy="5095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6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89564" y="1510145"/>
            <a:ext cx="5527963" cy="494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431624" y="78830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Outlier and anomalies in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Revol_Util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6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2874" y="1316182"/>
            <a:ext cx="8382000" cy="5126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74472" y="1152907"/>
            <a:ext cx="4807527" cy="4846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5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C:\Users\Disha\Desktop\Captur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55" y="1274619"/>
            <a:ext cx="8492836" cy="5084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0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502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 3</vt:lpstr>
      <vt:lpstr>Wisp</vt:lpstr>
      <vt:lpstr>     Predict Loan Default  Project on Python  Batch- DSP 9-Mumbai</vt:lpstr>
      <vt:lpstr>Introduction: </vt:lpstr>
      <vt:lpstr>Introduction: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</vt:lpstr>
      <vt:lpstr>Treating Outliers</vt:lpstr>
      <vt:lpstr>Data Cleaning </vt:lpstr>
      <vt:lpstr>Splitting data into train-test</vt:lpstr>
      <vt:lpstr>Data Preparation </vt:lpstr>
      <vt:lpstr>Model Building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Building: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Python: XYZ Corporation</dc:title>
  <dc:creator>abhishek khadse</dc:creator>
  <cp:lastModifiedBy>abhishek khadse</cp:lastModifiedBy>
  <cp:revision>42</cp:revision>
  <dcterms:created xsi:type="dcterms:W3CDTF">2018-05-22T03:00:59Z</dcterms:created>
  <dcterms:modified xsi:type="dcterms:W3CDTF">2018-05-29T03:57:38Z</dcterms:modified>
</cp:coreProperties>
</file>