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3" r:id="rId16"/>
    <p:sldId id="274" r:id="rId17"/>
    <p:sldId id="275" r:id="rId18"/>
    <p:sldId id="276" r:id="rId19"/>
    <p:sldId id="278" r:id="rId20"/>
    <p:sldId id="279" r:id="rId21"/>
    <p:sldId id="281" r:id="rId22"/>
    <p:sldId id="280"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AE8EF-C410-4221-AD3B-77D57C1C6616}" v="2268" dt="2021-07-17T03:32:34.933"/>
    <p1510:client id="{72E93260-A00E-40BE-A351-33AE02EE3A10}" v="2037" dt="2021-07-17T06:12:16.390"/>
    <p1510:client id="{C98EC801-C3A2-4270-A747-D32C0515CE24}" v="74" dt="2021-07-17T07:03:39.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3.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2F531-4669-4678-BB34-11BF4045D2BB}"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C6508BB-95AE-4A9D-AA7B-C175B82B60AF}">
      <dgm:prSet/>
      <dgm:spPr/>
      <dgm:t>
        <a:bodyPr/>
        <a:lstStyle/>
        <a:p>
          <a:pPr rtl="0"/>
          <a:r>
            <a:rPr lang="en-US" dirty="0"/>
            <a:t>1.</a:t>
          </a:r>
          <a:r>
            <a:rPr lang="en-US" dirty="0">
              <a:latin typeface="Calibri"/>
              <a:cs typeface="Calibri"/>
            </a:rPr>
            <a:t> After entering to the home page of the website, student can choose the student Login option where they are asked to enter username &amp; password, and if he/she is a valid user then a teacher login page will be displayed.</a:t>
          </a:r>
        </a:p>
      </dgm:t>
    </dgm:pt>
    <dgm:pt modelId="{1EDDAD6F-7AED-46C8-86A3-02BBDBF37E23}" type="parTrans" cxnId="{53018E8F-43A8-4EC0-8E5E-E368FF287680}">
      <dgm:prSet/>
      <dgm:spPr/>
      <dgm:t>
        <a:bodyPr/>
        <a:lstStyle/>
        <a:p>
          <a:endParaRPr lang="en-US"/>
        </a:p>
      </dgm:t>
    </dgm:pt>
    <dgm:pt modelId="{E4DFB27A-662B-415B-B309-2A63EDE24AFC}" type="sibTrans" cxnId="{53018E8F-43A8-4EC0-8E5E-E368FF287680}">
      <dgm:prSet/>
      <dgm:spPr/>
      <dgm:t>
        <a:bodyPr/>
        <a:lstStyle/>
        <a:p>
          <a:endParaRPr lang="en-US"/>
        </a:p>
      </dgm:t>
    </dgm:pt>
    <dgm:pt modelId="{E34F5F42-80AC-4843-AA5C-52E09516B4F3}">
      <dgm:prSet/>
      <dgm:spPr/>
      <dgm:t>
        <a:bodyPr/>
        <a:lstStyle/>
        <a:p>
          <a:pPr rtl="0"/>
          <a:r>
            <a:rPr lang="en-US" dirty="0">
              <a:latin typeface="Calibri"/>
              <a:cs typeface="Calibri"/>
            </a:rPr>
            <a:t>2. After entering to the home page of the website, user can choose the user login option where they are asked to enter username &amp; password,  if he/she is a valid user then a student login page will be            displayed.</a:t>
          </a:r>
        </a:p>
      </dgm:t>
    </dgm:pt>
    <dgm:pt modelId="{6F4C9656-775D-417C-A82D-F75E021EFFDF}" type="parTrans" cxnId="{AC0A85F9-5721-400E-B781-C4A3CF025E8A}">
      <dgm:prSet/>
      <dgm:spPr/>
      <dgm:t>
        <a:bodyPr/>
        <a:lstStyle/>
        <a:p>
          <a:endParaRPr lang="en-US"/>
        </a:p>
      </dgm:t>
    </dgm:pt>
    <dgm:pt modelId="{DD938DD8-698B-47FA-AA02-88CFE8649F50}" type="sibTrans" cxnId="{AC0A85F9-5721-400E-B781-C4A3CF025E8A}">
      <dgm:prSet/>
      <dgm:spPr/>
      <dgm:t>
        <a:bodyPr/>
        <a:lstStyle/>
        <a:p>
          <a:endParaRPr lang="en-US"/>
        </a:p>
      </dgm:t>
    </dgm:pt>
    <dgm:pt modelId="{028CC389-4B7F-432B-8E2C-283D492F022C}">
      <dgm:prSet/>
      <dgm:spPr/>
      <dgm:t>
        <a:bodyPr/>
        <a:lstStyle/>
        <a:p>
          <a:r>
            <a:rPr lang="en-US" dirty="0">
              <a:latin typeface="Calibri"/>
              <a:cs typeface="Calibri"/>
            </a:rPr>
            <a:t>3. To solve the inconveniences as mentioned in the existing system, an e-lib is proposed.</a:t>
          </a:r>
        </a:p>
      </dgm:t>
    </dgm:pt>
    <dgm:pt modelId="{A3E0C766-C268-4420-AEE4-17C102A46439}" type="parTrans" cxnId="{86521639-C5E8-4F96-9B16-2E4CAA06140C}">
      <dgm:prSet/>
      <dgm:spPr/>
      <dgm:t>
        <a:bodyPr/>
        <a:lstStyle/>
        <a:p>
          <a:endParaRPr lang="en-US"/>
        </a:p>
      </dgm:t>
    </dgm:pt>
    <dgm:pt modelId="{C880DF16-AD5F-4CF1-BE59-77EC6522A51E}" type="sibTrans" cxnId="{86521639-C5E8-4F96-9B16-2E4CAA06140C}">
      <dgm:prSet/>
      <dgm:spPr/>
      <dgm:t>
        <a:bodyPr/>
        <a:lstStyle/>
        <a:p>
          <a:endParaRPr lang="en-US"/>
        </a:p>
      </dgm:t>
    </dgm:pt>
    <dgm:pt modelId="{4CA514E7-D4E8-489D-BA5A-BB651C5B6850}" type="pres">
      <dgm:prSet presAssocID="{7712F531-4669-4678-BB34-11BF4045D2BB}" presName="diagram" presStyleCnt="0">
        <dgm:presLayoutVars>
          <dgm:dir/>
          <dgm:resizeHandles val="exact"/>
        </dgm:presLayoutVars>
      </dgm:prSet>
      <dgm:spPr/>
    </dgm:pt>
    <dgm:pt modelId="{0B471B2B-B542-4CC0-B0F7-BC2280BA06AC}" type="pres">
      <dgm:prSet presAssocID="{CC6508BB-95AE-4A9D-AA7B-C175B82B60AF}" presName="node" presStyleLbl="node1" presStyleIdx="0" presStyleCnt="3">
        <dgm:presLayoutVars>
          <dgm:bulletEnabled val="1"/>
        </dgm:presLayoutVars>
      </dgm:prSet>
      <dgm:spPr/>
    </dgm:pt>
    <dgm:pt modelId="{D4EDFA4A-93E4-44F6-BAE6-F55A09634047}" type="pres">
      <dgm:prSet presAssocID="{E4DFB27A-662B-415B-B309-2A63EDE24AFC}" presName="sibTrans" presStyleCnt="0"/>
      <dgm:spPr/>
    </dgm:pt>
    <dgm:pt modelId="{E2E9D097-7511-4B21-84EC-C4F81C725A0D}" type="pres">
      <dgm:prSet presAssocID="{E34F5F42-80AC-4843-AA5C-52E09516B4F3}" presName="node" presStyleLbl="node1" presStyleIdx="1" presStyleCnt="3">
        <dgm:presLayoutVars>
          <dgm:bulletEnabled val="1"/>
        </dgm:presLayoutVars>
      </dgm:prSet>
      <dgm:spPr/>
    </dgm:pt>
    <dgm:pt modelId="{B9AC9D4F-F1AB-4789-A619-7F9E0D4D9756}" type="pres">
      <dgm:prSet presAssocID="{DD938DD8-698B-47FA-AA02-88CFE8649F50}" presName="sibTrans" presStyleCnt="0"/>
      <dgm:spPr/>
    </dgm:pt>
    <dgm:pt modelId="{E659EFE4-F90A-4104-8EFD-259917FFDCA2}" type="pres">
      <dgm:prSet presAssocID="{028CC389-4B7F-432B-8E2C-283D492F022C}" presName="node" presStyleLbl="node1" presStyleIdx="2" presStyleCnt="3">
        <dgm:presLayoutVars>
          <dgm:bulletEnabled val="1"/>
        </dgm:presLayoutVars>
      </dgm:prSet>
      <dgm:spPr/>
    </dgm:pt>
  </dgm:ptLst>
  <dgm:cxnLst>
    <dgm:cxn modelId="{A3BCEF17-E9F9-4E2F-87C8-57FABA0A0334}" type="presOf" srcId="{E34F5F42-80AC-4843-AA5C-52E09516B4F3}" destId="{E2E9D097-7511-4B21-84EC-C4F81C725A0D}" srcOrd="0" destOrd="0" presId="urn:microsoft.com/office/officeart/2005/8/layout/default"/>
    <dgm:cxn modelId="{86521639-C5E8-4F96-9B16-2E4CAA06140C}" srcId="{7712F531-4669-4678-BB34-11BF4045D2BB}" destId="{028CC389-4B7F-432B-8E2C-283D492F022C}" srcOrd="2" destOrd="0" parTransId="{A3E0C766-C268-4420-AEE4-17C102A46439}" sibTransId="{C880DF16-AD5F-4CF1-BE59-77EC6522A51E}"/>
    <dgm:cxn modelId="{53018E8F-43A8-4EC0-8E5E-E368FF287680}" srcId="{7712F531-4669-4678-BB34-11BF4045D2BB}" destId="{CC6508BB-95AE-4A9D-AA7B-C175B82B60AF}" srcOrd="0" destOrd="0" parTransId="{1EDDAD6F-7AED-46C8-86A3-02BBDBF37E23}" sibTransId="{E4DFB27A-662B-415B-B309-2A63EDE24AFC}"/>
    <dgm:cxn modelId="{23ABA7E6-284E-4C58-8DC9-1C867AEDD8F2}" type="presOf" srcId="{028CC389-4B7F-432B-8E2C-283D492F022C}" destId="{E659EFE4-F90A-4104-8EFD-259917FFDCA2}" srcOrd="0" destOrd="0" presId="urn:microsoft.com/office/officeart/2005/8/layout/default"/>
    <dgm:cxn modelId="{7CD35EE7-A827-47FA-9093-4005752721F5}" type="presOf" srcId="{7712F531-4669-4678-BB34-11BF4045D2BB}" destId="{4CA514E7-D4E8-489D-BA5A-BB651C5B6850}" srcOrd="0" destOrd="0" presId="urn:microsoft.com/office/officeart/2005/8/layout/default"/>
    <dgm:cxn modelId="{4F88D7E9-4974-4835-BB2B-A3E793AF1D67}" type="presOf" srcId="{CC6508BB-95AE-4A9D-AA7B-C175B82B60AF}" destId="{0B471B2B-B542-4CC0-B0F7-BC2280BA06AC}" srcOrd="0" destOrd="0" presId="urn:microsoft.com/office/officeart/2005/8/layout/default"/>
    <dgm:cxn modelId="{AC0A85F9-5721-400E-B781-C4A3CF025E8A}" srcId="{7712F531-4669-4678-BB34-11BF4045D2BB}" destId="{E34F5F42-80AC-4843-AA5C-52E09516B4F3}" srcOrd="1" destOrd="0" parTransId="{6F4C9656-775D-417C-A82D-F75E021EFFDF}" sibTransId="{DD938DD8-698B-47FA-AA02-88CFE8649F50}"/>
    <dgm:cxn modelId="{11C4471B-9B28-4BE7-A5A0-7405952ACCE8}" type="presParOf" srcId="{4CA514E7-D4E8-489D-BA5A-BB651C5B6850}" destId="{0B471B2B-B542-4CC0-B0F7-BC2280BA06AC}" srcOrd="0" destOrd="0" presId="urn:microsoft.com/office/officeart/2005/8/layout/default"/>
    <dgm:cxn modelId="{491FCDC0-8B40-4A12-AFEE-2816E2767328}" type="presParOf" srcId="{4CA514E7-D4E8-489D-BA5A-BB651C5B6850}" destId="{D4EDFA4A-93E4-44F6-BAE6-F55A09634047}" srcOrd="1" destOrd="0" presId="urn:microsoft.com/office/officeart/2005/8/layout/default"/>
    <dgm:cxn modelId="{2A997D64-2B05-413B-BF8C-9A09CD3BB60B}" type="presParOf" srcId="{4CA514E7-D4E8-489D-BA5A-BB651C5B6850}" destId="{E2E9D097-7511-4B21-84EC-C4F81C725A0D}" srcOrd="2" destOrd="0" presId="urn:microsoft.com/office/officeart/2005/8/layout/default"/>
    <dgm:cxn modelId="{EAF9AB02-EDFD-4F3F-8644-C794FBD62BED}" type="presParOf" srcId="{4CA514E7-D4E8-489D-BA5A-BB651C5B6850}" destId="{B9AC9D4F-F1AB-4789-A619-7F9E0D4D9756}" srcOrd="3" destOrd="0" presId="urn:microsoft.com/office/officeart/2005/8/layout/default"/>
    <dgm:cxn modelId="{AC117CF6-9D5A-4E34-B580-D8A2D863253D}" type="presParOf" srcId="{4CA514E7-D4E8-489D-BA5A-BB651C5B6850}" destId="{E659EFE4-F90A-4104-8EFD-259917FFDCA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2F531-4669-4678-BB34-11BF4045D2B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C6508BB-95AE-4A9D-AA7B-C175B82B60AF}">
      <dgm:prSet/>
      <dgm:spPr/>
      <dgm:t>
        <a:bodyPr/>
        <a:lstStyle/>
        <a:p>
          <a:pPr algn="l" rtl="0">
            <a:lnSpc>
              <a:spcPct val="160000"/>
            </a:lnSpc>
          </a:pPr>
          <a:r>
            <a:rPr lang="en-US" dirty="0">
              <a:latin typeface="Bierstadt"/>
            </a:rPr>
            <a:t>4</a:t>
          </a:r>
          <a:r>
            <a:rPr lang="en-US" dirty="0"/>
            <a:t>.</a:t>
          </a:r>
          <a:r>
            <a:rPr lang="en-US" dirty="0">
              <a:latin typeface="Calibri"/>
              <a:cs typeface="Calibri"/>
            </a:rPr>
            <a:t>The students will register them through Online</a:t>
          </a:r>
          <a:endParaRPr lang="en-US" dirty="0"/>
        </a:p>
      </dgm:t>
    </dgm:pt>
    <dgm:pt modelId="{1EDDAD6F-7AED-46C8-86A3-02BBDBF37E23}" type="parTrans" cxnId="{53018E8F-43A8-4EC0-8E5E-E368FF287680}">
      <dgm:prSet/>
      <dgm:spPr/>
      <dgm:t>
        <a:bodyPr/>
        <a:lstStyle/>
        <a:p>
          <a:endParaRPr lang="en-US"/>
        </a:p>
      </dgm:t>
    </dgm:pt>
    <dgm:pt modelId="{E4DFB27A-662B-415B-B309-2A63EDE24AFC}" type="sibTrans" cxnId="{53018E8F-43A8-4EC0-8E5E-E368FF287680}">
      <dgm:prSet/>
      <dgm:spPr/>
      <dgm:t>
        <a:bodyPr/>
        <a:lstStyle/>
        <a:p>
          <a:endParaRPr lang="en-US"/>
        </a:p>
      </dgm:t>
    </dgm:pt>
    <dgm:pt modelId="{E34F5F42-80AC-4843-AA5C-52E09516B4F3}">
      <dgm:prSet/>
      <dgm:spPr/>
      <dgm:t>
        <a:bodyPr/>
        <a:lstStyle/>
        <a:p>
          <a:pPr algn="l" rtl="0">
            <a:lnSpc>
              <a:spcPct val="160000"/>
            </a:lnSpc>
          </a:pPr>
          <a:r>
            <a:rPr lang="en-US" dirty="0">
              <a:latin typeface="Calibri"/>
              <a:cs typeface="Calibri"/>
            </a:rPr>
            <a:t>5.Individually each member will have his account through which he can access the information he needs.</a:t>
          </a:r>
          <a:endParaRPr lang="en-US" dirty="0"/>
        </a:p>
      </dgm:t>
    </dgm:pt>
    <dgm:pt modelId="{6F4C9656-775D-417C-A82D-F75E021EFFDF}" type="parTrans" cxnId="{AC0A85F9-5721-400E-B781-C4A3CF025E8A}">
      <dgm:prSet/>
      <dgm:spPr/>
      <dgm:t>
        <a:bodyPr/>
        <a:lstStyle/>
        <a:p>
          <a:endParaRPr lang="en-US"/>
        </a:p>
      </dgm:t>
    </dgm:pt>
    <dgm:pt modelId="{DD938DD8-698B-47FA-AA02-88CFE8649F50}" type="sibTrans" cxnId="{AC0A85F9-5721-400E-B781-C4A3CF025E8A}">
      <dgm:prSet/>
      <dgm:spPr/>
      <dgm:t>
        <a:bodyPr/>
        <a:lstStyle/>
        <a:p>
          <a:endParaRPr lang="en-US"/>
        </a:p>
      </dgm:t>
    </dgm:pt>
    <dgm:pt modelId="{FDCF528B-6A00-4C7B-BE4C-DF72184B8889}">
      <dgm:prSet phldr="0"/>
      <dgm:spPr/>
      <dgm:t>
        <a:bodyPr/>
        <a:lstStyle/>
        <a:p>
          <a:pPr algn="l" rtl="0">
            <a:lnSpc>
              <a:spcPct val="160000"/>
            </a:lnSpc>
          </a:pPr>
          <a:r>
            <a:rPr lang="en-US" dirty="0">
              <a:latin typeface="Calibri"/>
              <a:cs typeface="Calibri"/>
            </a:rPr>
            <a:t>6.Book details like authors, number of copies totally maintained by library, present available number of books, reference books, non-reference books etc. </a:t>
          </a:r>
          <a:endParaRPr lang="en-US" dirty="0"/>
        </a:p>
      </dgm:t>
    </dgm:pt>
    <dgm:pt modelId="{8AF79762-40AF-415A-A92E-0A9B062A4042}" type="parTrans" cxnId="{3EC9B4C9-7E24-4F51-A03F-3B779B558620}">
      <dgm:prSet/>
      <dgm:spPr/>
    </dgm:pt>
    <dgm:pt modelId="{C2CDE650-1663-491B-B2A5-BBBA866651C1}" type="sibTrans" cxnId="{3EC9B4C9-7E24-4F51-A03F-3B779B558620}">
      <dgm:prSet/>
      <dgm:spPr/>
    </dgm:pt>
    <dgm:pt modelId="{B9336779-6A35-4CBB-8842-37F90C6081A5}" type="pres">
      <dgm:prSet presAssocID="{7712F531-4669-4678-BB34-11BF4045D2BB}" presName="linear" presStyleCnt="0">
        <dgm:presLayoutVars>
          <dgm:animLvl val="lvl"/>
          <dgm:resizeHandles val="exact"/>
        </dgm:presLayoutVars>
      </dgm:prSet>
      <dgm:spPr/>
    </dgm:pt>
    <dgm:pt modelId="{36F5E22D-F236-4282-AE9A-6DBC1942AF1D}" type="pres">
      <dgm:prSet presAssocID="{CC6508BB-95AE-4A9D-AA7B-C175B82B60AF}" presName="parentText" presStyleLbl="node1" presStyleIdx="0" presStyleCnt="3">
        <dgm:presLayoutVars>
          <dgm:chMax val="0"/>
          <dgm:bulletEnabled val="1"/>
        </dgm:presLayoutVars>
      </dgm:prSet>
      <dgm:spPr/>
    </dgm:pt>
    <dgm:pt modelId="{BD8B2F8F-DF86-4947-B737-8197F5AD057D}" type="pres">
      <dgm:prSet presAssocID="{E4DFB27A-662B-415B-B309-2A63EDE24AFC}" presName="spacer" presStyleCnt="0"/>
      <dgm:spPr/>
    </dgm:pt>
    <dgm:pt modelId="{263E04E0-23BE-42FF-A2E8-1372574E65E0}" type="pres">
      <dgm:prSet presAssocID="{E34F5F42-80AC-4843-AA5C-52E09516B4F3}" presName="parentText" presStyleLbl="node1" presStyleIdx="1" presStyleCnt="3">
        <dgm:presLayoutVars>
          <dgm:chMax val="0"/>
          <dgm:bulletEnabled val="1"/>
        </dgm:presLayoutVars>
      </dgm:prSet>
      <dgm:spPr/>
    </dgm:pt>
    <dgm:pt modelId="{1481FB2B-6BB9-4598-9F24-F52D32AA5142}" type="pres">
      <dgm:prSet presAssocID="{DD938DD8-698B-47FA-AA02-88CFE8649F50}" presName="spacer" presStyleCnt="0"/>
      <dgm:spPr/>
    </dgm:pt>
    <dgm:pt modelId="{79DC434E-BD54-49C8-88A0-3780C92E6632}" type="pres">
      <dgm:prSet presAssocID="{FDCF528B-6A00-4C7B-BE4C-DF72184B8889}" presName="parentText" presStyleLbl="node1" presStyleIdx="2" presStyleCnt="3">
        <dgm:presLayoutVars>
          <dgm:chMax val="0"/>
          <dgm:bulletEnabled val="1"/>
        </dgm:presLayoutVars>
      </dgm:prSet>
      <dgm:spPr/>
    </dgm:pt>
  </dgm:ptLst>
  <dgm:cxnLst>
    <dgm:cxn modelId="{DE295381-9CA8-4CA4-87FF-D7B04F00EBBE}" type="presOf" srcId="{E34F5F42-80AC-4843-AA5C-52E09516B4F3}" destId="{263E04E0-23BE-42FF-A2E8-1372574E65E0}" srcOrd="0" destOrd="0" presId="urn:microsoft.com/office/officeart/2005/8/layout/vList2"/>
    <dgm:cxn modelId="{53018E8F-43A8-4EC0-8E5E-E368FF287680}" srcId="{7712F531-4669-4678-BB34-11BF4045D2BB}" destId="{CC6508BB-95AE-4A9D-AA7B-C175B82B60AF}" srcOrd="0" destOrd="0" parTransId="{1EDDAD6F-7AED-46C8-86A3-02BBDBF37E23}" sibTransId="{E4DFB27A-662B-415B-B309-2A63EDE24AFC}"/>
    <dgm:cxn modelId="{9771F38F-B197-45F6-8E9D-3C9EA2C8717D}" type="presOf" srcId="{CC6508BB-95AE-4A9D-AA7B-C175B82B60AF}" destId="{36F5E22D-F236-4282-AE9A-6DBC1942AF1D}" srcOrd="0" destOrd="0" presId="urn:microsoft.com/office/officeart/2005/8/layout/vList2"/>
    <dgm:cxn modelId="{974EFEB1-0307-421F-AB34-9EA84677A6C8}" type="presOf" srcId="{FDCF528B-6A00-4C7B-BE4C-DF72184B8889}" destId="{79DC434E-BD54-49C8-88A0-3780C92E6632}" srcOrd="0" destOrd="0" presId="urn:microsoft.com/office/officeart/2005/8/layout/vList2"/>
    <dgm:cxn modelId="{3EC9B4C9-7E24-4F51-A03F-3B779B558620}" srcId="{7712F531-4669-4678-BB34-11BF4045D2BB}" destId="{FDCF528B-6A00-4C7B-BE4C-DF72184B8889}" srcOrd="2" destOrd="0" parTransId="{8AF79762-40AF-415A-A92E-0A9B062A4042}" sibTransId="{C2CDE650-1663-491B-B2A5-BBBA866651C1}"/>
    <dgm:cxn modelId="{2FE59CE5-F576-4B71-B37C-68F9AAD94DF4}" type="presOf" srcId="{7712F531-4669-4678-BB34-11BF4045D2BB}" destId="{B9336779-6A35-4CBB-8842-37F90C6081A5}" srcOrd="0" destOrd="0" presId="urn:microsoft.com/office/officeart/2005/8/layout/vList2"/>
    <dgm:cxn modelId="{AC0A85F9-5721-400E-B781-C4A3CF025E8A}" srcId="{7712F531-4669-4678-BB34-11BF4045D2BB}" destId="{E34F5F42-80AC-4843-AA5C-52E09516B4F3}" srcOrd="1" destOrd="0" parTransId="{6F4C9656-775D-417C-A82D-F75E021EFFDF}" sibTransId="{DD938DD8-698B-47FA-AA02-88CFE8649F50}"/>
    <dgm:cxn modelId="{A9E5DB01-41ED-437C-835D-673FAE88D1A6}" type="presParOf" srcId="{B9336779-6A35-4CBB-8842-37F90C6081A5}" destId="{36F5E22D-F236-4282-AE9A-6DBC1942AF1D}" srcOrd="0" destOrd="0" presId="urn:microsoft.com/office/officeart/2005/8/layout/vList2"/>
    <dgm:cxn modelId="{C410CCDB-AC45-4ED2-8685-68D8C278C297}" type="presParOf" srcId="{B9336779-6A35-4CBB-8842-37F90C6081A5}" destId="{BD8B2F8F-DF86-4947-B737-8197F5AD057D}" srcOrd="1" destOrd="0" presId="urn:microsoft.com/office/officeart/2005/8/layout/vList2"/>
    <dgm:cxn modelId="{C662CDB6-2C8F-4D71-95DA-AB43D350FBF9}" type="presParOf" srcId="{B9336779-6A35-4CBB-8842-37F90C6081A5}" destId="{263E04E0-23BE-42FF-A2E8-1372574E65E0}" srcOrd="2" destOrd="0" presId="urn:microsoft.com/office/officeart/2005/8/layout/vList2"/>
    <dgm:cxn modelId="{C2999E9A-E3C7-451B-81E5-3DC1C4898092}" type="presParOf" srcId="{B9336779-6A35-4CBB-8842-37F90C6081A5}" destId="{1481FB2B-6BB9-4598-9F24-F52D32AA5142}" srcOrd="3" destOrd="0" presId="urn:microsoft.com/office/officeart/2005/8/layout/vList2"/>
    <dgm:cxn modelId="{D836EEA0-A4C0-459F-AD59-7B15469068F0}" type="presParOf" srcId="{B9336779-6A35-4CBB-8842-37F90C6081A5}" destId="{79DC434E-BD54-49C8-88A0-3780C92E66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12F531-4669-4678-BB34-11BF4045D2BB}"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CC6508BB-95AE-4A9D-AA7B-C175B82B60AF}">
      <dgm:prSet/>
      <dgm:spPr/>
      <dgm:t>
        <a:bodyPr/>
        <a:lstStyle/>
        <a:p>
          <a:pPr>
            <a:lnSpc>
              <a:spcPct val="100000"/>
            </a:lnSpc>
          </a:pPr>
          <a:r>
            <a:rPr lang="en-US" dirty="0">
              <a:latin typeface="Bierstadt"/>
            </a:rPr>
            <a:t>7</a:t>
          </a:r>
          <a:r>
            <a:rPr lang="en-US" dirty="0"/>
            <a:t>.</a:t>
          </a:r>
          <a:r>
            <a:rPr lang="en-US" dirty="0">
              <a:latin typeface="Calibri"/>
              <a:cs typeface="Calibri"/>
            </a:rPr>
            <a:t>Administrator can add, update the books.</a:t>
          </a:r>
        </a:p>
      </dgm:t>
    </dgm:pt>
    <dgm:pt modelId="{1EDDAD6F-7AED-46C8-86A3-02BBDBF37E23}" type="parTrans" cxnId="{53018E8F-43A8-4EC0-8E5E-E368FF287680}">
      <dgm:prSet/>
      <dgm:spPr/>
      <dgm:t>
        <a:bodyPr/>
        <a:lstStyle/>
        <a:p>
          <a:endParaRPr lang="en-US"/>
        </a:p>
      </dgm:t>
    </dgm:pt>
    <dgm:pt modelId="{E4DFB27A-662B-415B-B309-2A63EDE24AFC}" type="sibTrans" cxnId="{53018E8F-43A8-4EC0-8E5E-E368FF287680}">
      <dgm:prSet/>
      <dgm:spPr/>
      <dgm:t>
        <a:bodyPr/>
        <a:lstStyle/>
        <a:p>
          <a:endParaRPr lang="en-US"/>
        </a:p>
      </dgm:t>
    </dgm:pt>
    <dgm:pt modelId="{D4491953-DDB5-4FB8-BF9F-B6BC8C698CBA}" type="pres">
      <dgm:prSet presAssocID="{7712F531-4669-4678-BB34-11BF4045D2BB}" presName="root" presStyleCnt="0">
        <dgm:presLayoutVars>
          <dgm:dir/>
          <dgm:resizeHandles val="exact"/>
        </dgm:presLayoutVars>
      </dgm:prSet>
      <dgm:spPr/>
    </dgm:pt>
    <dgm:pt modelId="{B77A9B55-B671-491E-846A-AD3088D0CAC9}" type="pres">
      <dgm:prSet presAssocID="{CC6508BB-95AE-4A9D-AA7B-C175B82B60AF}" presName="compNode" presStyleCnt="0"/>
      <dgm:spPr/>
    </dgm:pt>
    <dgm:pt modelId="{72307D98-30E2-443D-B9F9-3D241860CD22}" type="pres">
      <dgm:prSet presAssocID="{CC6508BB-95AE-4A9D-AA7B-C175B82B60AF}" presName="bgRect" presStyleLbl="bgShp" presStyleIdx="0" presStyleCnt="1"/>
      <dgm:spPr/>
    </dgm:pt>
    <dgm:pt modelId="{3BD3CC6C-A393-4932-BFD1-12B7D42980EE}" type="pres">
      <dgm:prSet presAssocID="{CC6508BB-95AE-4A9D-AA7B-C175B82B60AF}"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ploma"/>
        </a:ext>
      </dgm:extLst>
    </dgm:pt>
    <dgm:pt modelId="{FDE9B452-0105-4384-A0CF-F1116D447FBC}" type="pres">
      <dgm:prSet presAssocID="{CC6508BB-95AE-4A9D-AA7B-C175B82B60AF}" presName="spaceRect" presStyleCnt="0"/>
      <dgm:spPr/>
    </dgm:pt>
    <dgm:pt modelId="{5D0735DE-054F-4606-84CC-3E994B0F5D11}" type="pres">
      <dgm:prSet presAssocID="{CC6508BB-95AE-4A9D-AA7B-C175B82B60AF}" presName="parTx" presStyleLbl="revTx" presStyleIdx="0" presStyleCnt="1">
        <dgm:presLayoutVars>
          <dgm:chMax val="0"/>
          <dgm:chPref val="0"/>
        </dgm:presLayoutVars>
      </dgm:prSet>
      <dgm:spPr/>
    </dgm:pt>
  </dgm:ptLst>
  <dgm:cxnLst>
    <dgm:cxn modelId="{A0F6AE2D-FF49-4AE5-99A5-B4D554087C6F}" type="presOf" srcId="{CC6508BB-95AE-4A9D-AA7B-C175B82B60AF}" destId="{5D0735DE-054F-4606-84CC-3E994B0F5D11}" srcOrd="0" destOrd="0" presId="urn:microsoft.com/office/officeart/2018/2/layout/IconVerticalSolidList"/>
    <dgm:cxn modelId="{C28DEB56-D8A2-47F9-BC91-F9882ECA0F10}" type="presOf" srcId="{7712F531-4669-4678-BB34-11BF4045D2BB}" destId="{D4491953-DDB5-4FB8-BF9F-B6BC8C698CBA}" srcOrd="0" destOrd="0" presId="urn:microsoft.com/office/officeart/2018/2/layout/IconVerticalSolidList"/>
    <dgm:cxn modelId="{53018E8F-43A8-4EC0-8E5E-E368FF287680}" srcId="{7712F531-4669-4678-BB34-11BF4045D2BB}" destId="{CC6508BB-95AE-4A9D-AA7B-C175B82B60AF}" srcOrd="0" destOrd="0" parTransId="{1EDDAD6F-7AED-46C8-86A3-02BBDBF37E23}" sibTransId="{E4DFB27A-662B-415B-B309-2A63EDE24AFC}"/>
    <dgm:cxn modelId="{14B2A85E-CEFC-4A6F-A1D8-452C3D3D5D19}" type="presParOf" srcId="{D4491953-DDB5-4FB8-BF9F-B6BC8C698CBA}" destId="{B77A9B55-B671-491E-846A-AD3088D0CAC9}" srcOrd="0" destOrd="0" presId="urn:microsoft.com/office/officeart/2018/2/layout/IconVerticalSolidList"/>
    <dgm:cxn modelId="{0070B116-8F70-4F88-888A-1EA40C1B6993}" type="presParOf" srcId="{B77A9B55-B671-491E-846A-AD3088D0CAC9}" destId="{72307D98-30E2-443D-B9F9-3D241860CD22}" srcOrd="0" destOrd="0" presId="urn:microsoft.com/office/officeart/2018/2/layout/IconVerticalSolidList"/>
    <dgm:cxn modelId="{55660E79-0146-48A4-9952-1FC9AAF0E7BC}" type="presParOf" srcId="{B77A9B55-B671-491E-846A-AD3088D0CAC9}" destId="{3BD3CC6C-A393-4932-BFD1-12B7D42980EE}" srcOrd="1" destOrd="0" presId="urn:microsoft.com/office/officeart/2018/2/layout/IconVerticalSolidList"/>
    <dgm:cxn modelId="{38E35569-5F25-473F-BDB8-06E03F8399AE}" type="presParOf" srcId="{B77A9B55-B671-491E-846A-AD3088D0CAC9}" destId="{FDE9B452-0105-4384-A0CF-F1116D447FBC}" srcOrd="2" destOrd="0" presId="urn:microsoft.com/office/officeart/2018/2/layout/IconVerticalSolidList"/>
    <dgm:cxn modelId="{A293FFD2-4E9A-4A90-967B-9555A288AD5F}" type="presParOf" srcId="{B77A9B55-B671-491E-846A-AD3088D0CAC9}" destId="{5D0735DE-054F-4606-84CC-3E994B0F5D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71B2B-B542-4CC0-B0F7-BC2280BA06AC}">
      <dsp:nvSpPr>
        <dsp:cNvPr id="0" name=""/>
        <dsp:cNvSpPr/>
      </dsp:nvSpPr>
      <dsp:spPr>
        <a:xfrm>
          <a:off x="0" y="1209933"/>
          <a:ext cx="3762236" cy="22573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1.</a:t>
          </a:r>
          <a:r>
            <a:rPr lang="en-US" sz="1900" kern="1200" dirty="0">
              <a:latin typeface="Calibri"/>
              <a:cs typeface="Calibri"/>
            </a:rPr>
            <a:t> After entering to the home page of the website, student can choose the student Login option where they are asked to enter username &amp; password, and if he/she is a valid user then a teacher login page will be displayed.</a:t>
          </a:r>
        </a:p>
      </dsp:txBody>
      <dsp:txXfrm>
        <a:off x="0" y="1209933"/>
        <a:ext cx="3762236" cy="2257341"/>
      </dsp:txXfrm>
    </dsp:sp>
    <dsp:sp modelId="{E2E9D097-7511-4B21-84EC-C4F81C725A0D}">
      <dsp:nvSpPr>
        <dsp:cNvPr id="0" name=""/>
        <dsp:cNvSpPr/>
      </dsp:nvSpPr>
      <dsp:spPr>
        <a:xfrm>
          <a:off x="4138460" y="1209933"/>
          <a:ext cx="3762236" cy="2257341"/>
        </a:xfrm>
        <a:prstGeom prst="rect">
          <a:avLst/>
        </a:prstGeom>
        <a:solidFill>
          <a:schemeClr val="accent2">
            <a:hueOff val="10051570"/>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a:cs typeface="Calibri"/>
            </a:rPr>
            <a:t>2. After entering to the home page of the website, user can choose the user login option where they are asked to enter username &amp; password,  if he/she is a valid user then a student login page will be            displayed.</a:t>
          </a:r>
        </a:p>
      </dsp:txBody>
      <dsp:txXfrm>
        <a:off x="4138460" y="1209933"/>
        <a:ext cx="3762236" cy="2257341"/>
      </dsp:txXfrm>
    </dsp:sp>
    <dsp:sp modelId="{E659EFE4-F90A-4104-8EFD-259917FFDCA2}">
      <dsp:nvSpPr>
        <dsp:cNvPr id="0" name=""/>
        <dsp:cNvSpPr/>
      </dsp:nvSpPr>
      <dsp:spPr>
        <a:xfrm>
          <a:off x="8276920" y="1209933"/>
          <a:ext cx="3762236" cy="2257341"/>
        </a:xfrm>
        <a:prstGeom prst="rect">
          <a:avLst/>
        </a:prstGeom>
        <a:solidFill>
          <a:schemeClr val="accent2">
            <a:hueOff val="20103140"/>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alibri"/>
              <a:cs typeface="Calibri"/>
            </a:rPr>
            <a:t>3. To solve the inconveniences as mentioned in the existing system, an e-lib is proposed.</a:t>
          </a:r>
        </a:p>
      </dsp:txBody>
      <dsp:txXfrm>
        <a:off x="8276920" y="1209933"/>
        <a:ext cx="3762236" cy="2257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5E22D-F236-4282-AE9A-6DBC1942AF1D}">
      <dsp:nvSpPr>
        <dsp:cNvPr id="0" name=""/>
        <dsp:cNvSpPr/>
      </dsp:nvSpPr>
      <dsp:spPr>
        <a:xfrm>
          <a:off x="0" y="22272"/>
          <a:ext cx="12068577" cy="15109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160000"/>
            </a:lnSpc>
            <a:spcBef>
              <a:spcPct val="0"/>
            </a:spcBef>
            <a:spcAft>
              <a:spcPct val="35000"/>
            </a:spcAft>
            <a:buNone/>
          </a:pPr>
          <a:r>
            <a:rPr lang="en-US" sz="2500" kern="1200" dirty="0">
              <a:latin typeface="Bierstadt"/>
            </a:rPr>
            <a:t>4</a:t>
          </a:r>
          <a:r>
            <a:rPr lang="en-US" sz="2500" kern="1200" dirty="0"/>
            <a:t>.</a:t>
          </a:r>
          <a:r>
            <a:rPr lang="en-US" sz="2500" kern="1200" dirty="0">
              <a:latin typeface="Calibri"/>
              <a:cs typeface="Calibri"/>
            </a:rPr>
            <a:t>The students will register them through Online</a:t>
          </a:r>
          <a:endParaRPr lang="en-US" sz="2500" kern="1200" dirty="0"/>
        </a:p>
      </dsp:txBody>
      <dsp:txXfrm>
        <a:off x="73758" y="96030"/>
        <a:ext cx="11921061" cy="1363429"/>
      </dsp:txXfrm>
    </dsp:sp>
    <dsp:sp modelId="{263E04E0-23BE-42FF-A2E8-1372574E65E0}">
      <dsp:nvSpPr>
        <dsp:cNvPr id="0" name=""/>
        <dsp:cNvSpPr/>
      </dsp:nvSpPr>
      <dsp:spPr>
        <a:xfrm>
          <a:off x="0" y="1605217"/>
          <a:ext cx="12068577" cy="15109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160000"/>
            </a:lnSpc>
            <a:spcBef>
              <a:spcPct val="0"/>
            </a:spcBef>
            <a:spcAft>
              <a:spcPct val="35000"/>
            </a:spcAft>
            <a:buNone/>
          </a:pPr>
          <a:r>
            <a:rPr lang="en-US" sz="2500" kern="1200" dirty="0">
              <a:latin typeface="Calibri"/>
              <a:cs typeface="Calibri"/>
            </a:rPr>
            <a:t>5.Individually each member will have his account through which he can access the information he needs.</a:t>
          </a:r>
          <a:endParaRPr lang="en-US" sz="2500" kern="1200" dirty="0"/>
        </a:p>
      </dsp:txBody>
      <dsp:txXfrm>
        <a:off x="73758" y="1678975"/>
        <a:ext cx="11921061" cy="1363429"/>
      </dsp:txXfrm>
    </dsp:sp>
    <dsp:sp modelId="{79DC434E-BD54-49C8-88A0-3780C92E6632}">
      <dsp:nvSpPr>
        <dsp:cNvPr id="0" name=""/>
        <dsp:cNvSpPr/>
      </dsp:nvSpPr>
      <dsp:spPr>
        <a:xfrm>
          <a:off x="0" y="3188163"/>
          <a:ext cx="12068577" cy="15109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160000"/>
            </a:lnSpc>
            <a:spcBef>
              <a:spcPct val="0"/>
            </a:spcBef>
            <a:spcAft>
              <a:spcPct val="35000"/>
            </a:spcAft>
            <a:buNone/>
          </a:pPr>
          <a:r>
            <a:rPr lang="en-US" sz="2500" kern="1200" dirty="0">
              <a:latin typeface="Calibri"/>
              <a:cs typeface="Calibri"/>
            </a:rPr>
            <a:t>6.Book details like authors, number of copies totally maintained by library, present available number of books, reference books, non-reference books etc. </a:t>
          </a:r>
          <a:endParaRPr lang="en-US" sz="2500" kern="1200" dirty="0"/>
        </a:p>
      </dsp:txBody>
      <dsp:txXfrm>
        <a:off x="73758" y="3261921"/>
        <a:ext cx="11921061" cy="1363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07D98-30E2-443D-B9F9-3D241860CD22}">
      <dsp:nvSpPr>
        <dsp:cNvPr id="0" name=""/>
        <dsp:cNvSpPr/>
      </dsp:nvSpPr>
      <dsp:spPr>
        <a:xfrm>
          <a:off x="0" y="1652483"/>
          <a:ext cx="12068577" cy="14164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3CC6C-A393-4932-BFD1-12B7D42980EE}">
      <dsp:nvSpPr>
        <dsp:cNvPr id="0" name=""/>
        <dsp:cNvSpPr/>
      </dsp:nvSpPr>
      <dsp:spPr>
        <a:xfrm>
          <a:off x="428465" y="1971176"/>
          <a:ext cx="779027" cy="779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0735DE-054F-4606-84CC-3E994B0F5D11}">
      <dsp:nvSpPr>
        <dsp:cNvPr id="0" name=""/>
        <dsp:cNvSpPr/>
      </dsp:nvSpPr>
      <dsp:spPr>
        <a:xfrm>
          <a:off x="1635958" y="1652483"/>
          <a:ext cx="10432618" cy="141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904" tIns="149904" rIns="149904" bIns="14990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Bierstadt"/>
            </a:rPr>
            <a:t>7</a:t>
          </a:r>
          <a:r>
            <a:rPr lang="en-US" sz="2500" kern="1200" dirty="0"/>
            <a:t>.</a:t>
          </a:r>
          <a:r>
            <a:rPr lang="en-US" sz="2500" kern="1200" dirty="0">
              <a:latin typeface="Calibri"/>
              <a:cs typeface="Calibri"/>
            </a:rPr>
            <a:t>Administrator can add, update the books.</a:t>
          </a:r>
        </a:p>
      </dsp:txBody>
      <dsp:txXfrm>
        <a:off x="1635958" y="1652483"/>
        <a:ext cx="10432618" cy="14164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7/16/2021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82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7/16/2021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7/16/2021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60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7/16/2021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028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7/16/2021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4711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7/16/2021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5217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7/16/2021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0184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7/16/2021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1606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7/16/2021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5235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7/16/2021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6969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7/16/2021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51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7/16/2021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43311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udemy.com/css/css_background.asp%EF%82%B7" TargetMode="External"/><Relationship Id="rId2" Type="http://schemas.openxmlformats.org/officeDocument/2006/relationships/hyperlink" Target="http://www.w3schools.com/html/html_intro.asp" TargetMode="External"/><Relationship Id="rId1" Type="http://schemas.openxmlformats.org/officeDocument/2006/relationships/slideLayout" Target="../slideLayouts/slideLayout2.xml"/><Relationship Id="rId4" Type="http://schemas.openxmlformats.org/officeDocument/2006/relationships/hyperlink" Target="http://www.w3schools.com/js/js_datatype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erial shot of a wildfire">
            <a:extLst>
              <a:ext uri="{FF2B5EF4-FFF2-40B4-BE49-F238E27FC236}">
                <a16:creationId xmlns:a16="http://schemas.microsoft.com/office/drawing/2014/main" id="{B1AD072F-2AD0-4430-B8C0-6B83DEBD9CD3}"/>
              </a:ext>
            </a:extLst>
          </p:cNvPr>
          <p:cNvPicPr>
            <a:picLocks noChangeAspect="1"/>
          </p:cNvPicPr>
          <p:nvPr/>
        </p:nvPicPr>
        <p:blipFill rotWithShape="1">
          <a:blip r:embed="rId2">
            <a:alphaModFix amt="40000"/>
          </a:blip>
          <a:srcRect t="14752" r="-2" b="20309"/>
          <a:stretch/>
        </p:blipFill>
        <p:spPr>
          <a:xfrm>
            <a:off x="-2" y="-4"/>
            <a:ext cx="12192001" cy="6858001"/>
          </a:xfrm>
          <a:prstGeom prst="rect">
            <a:avLst/>
          </a:prstGeom>
        </p:spPr>
      </p:pic>
      <p:sp>
        <p:nvSpPr>
          <p:cNvPr id="2" name="Title 1"/>
          <p:cNvSpPr>
            <a:spLocks noGrp="1"/>
          </p:cNvSpPr>
          <p:nvPr>
            <p:ph type="ctrTitle"/>
          </p:nvPr>
        </p:nvSpPr>
        <p:spPr>
          <a:xfrm>
            <a:off x="517870" y="978408"/>
            <a:ext cx="11342330" cy="5823007"/>
          </a:xfrm>
        </p:spPr>
        <p:txBody>
          <a:bodyPr anchor="t">
            <a:normAutofit fontScale="90000"/>
          </a:bodyPr>
          <a:lstStyle/>
          <a:p>
            <a:r>
              <a:rPr lang="en-US" dirty="0">
                <a:solidFill>
                  <a:srgbClr val="FFFFFF"/>
                </a:solidFill>
              </a:rPr>
              <a:t>                     </a:t>
            </a:r>
            <a:r>
              <a:rPr lang="en-US" dirty="0">
                <a:solidFill>
                  <a:srgbClr val="FFFFFF"/>
                </a:solidFill>
                <a:ea typeface="+mj-lt"/>
                <a:cs typeface="+mj-lt"/>
              </a:rPr>
              <a:t>        </a:t>
            </a:r>
            <a:r>
              <a:rPr lang="en-US" sz="4000" b="0" dirty="0">
                <a:solidFill>
                  <a:schemeClr val="bg1">
                    <a:lumMod val="95000"/>
                  </a:schemeClr>
                </a:solidFill>
                <a:ea typeface="+mj-lt"/>
                <a:cs typeface="+mj-lt"/>
              </a:rPr>
              <a:t>Title of the topic</a:t>
            </a:r>
            <a:br>
              <a:rPr lang="en-US" sz="4000" b="0" dirty="0">
                <a:ea typeface="+mj-lt"/>
                <a:cs typeface="+mj-lt"/>
              </a:rPr>
            </a:br>
            <a:r>
              <a:rPr lang="en-US" sz="4000" b="0" dirty="0">
                <a:solidFill>
                  <a:schemeClr val="bg1">
                    <a:lumMod val="95000"/>
                  </a:schemeClr>
                </a:solidFill>
                <a:ea typeface="+mj-lt"/>
                <a:cs typeface="+mj-lt"/>
              </a:rPr>
              <a:t>                                               E-Librar</a:t>
            </a:r>
            <a:r>
              <a:rPr lang="en-US" sz="4400" b="0" dirty="0">
                <a:solidFill>
                  <a:schemeClr val="bg1">
                    <a:lumMod val="95000"/>
                  </a:schemeClr>
                </a:solidFill>
                <a:ea typeface="+mj-lt"/>
                <a:cs typeface="+mj-lt"/>
              </a:rPr>
              <a:t>y      </a:t>
            </a:r>
            <a:br>
              <a:rPr lang="en-US" sz="4400" b="0" dirty="0">
                <a:solidFill>
                  <a:schemeClr val="bg1">
                    <a:lumMod val="95000"/>
                  </a:schemeClr>
                </a:solidFill>
                <a:ea typeface="+mj-lt"/>
                <a:cs typeface="+mj-lt"/>
              </a:rPr>
            </a:br>
            <a:r>
              <a:rPr lang="en-US" sz="4400" b="0" dirty="0">
                <a:solidFill>
                  <a:schemeClr val="bg1">
                    <a:lumMod val="95000"/>
                  </a:schemeClr>
                </a:solidFill>
                <a:ea typeface="+mj-lt"/>
                <a:cs typeface="+mj-lt"/>
              </a:rPr>
              <a:t>             </a:t>
            </a:r>
            <a:br>
              <a:rPr lang="en-US" sz="4400" b="0" dirty="0">
                <a:solidFill>
                  <a:schemeClr val="bg1">
                    <a:lumMod val="95000"/>
                  </a:schemeClr>
                </a:solidFill>
                <a:ea typeface="+mj-lt"/>
                <a:cs typeface="+mj-lt"/>
              </a:rPr>
            </a:br>
            <a:r>
              <a:rPr lang="en-US" sz="4400" b="0" dirty="0">
                <a:solidFill>
                  <a:schemeClr val="bg1">
                    <a:lumMod val="95000"/>
                  </a:schemeClr>
                </a:solidFill>
                <a:ea typeface="+mj-lt"/>
                <a:cs typeface="+mj-lt"/>
              </a:rPr>
              <a:t>      </a:t>
            </a:r>
            <a:r>
              <a:rPr lang="en-US" sz="4000" b="0" dirty="0">
                <a:solidFill>
                  <a:schemeClr val="bg1">
                    <a:lumMod val="95000"/>
                  </a:schemeClr>
                </a:solidFill>
                <a:ea typeface="+mj-lt"/>
                <a:cs typeface="+mj-lt"/>
              </a:rPr>
              <a:t>Presented by: Computer Science &amp; Engineering</a:t>
            </a:r>
            <a:br>
              <a:rPr lang="en-US" sz="4000" b="0" dirty="0">
                <a:solidFill>
                  <a:schemeClr val="bg1">
                    <a:lumMod val="95000"/>
                  </a:schemeClr>
                </a:solidFill>
                <a:ea typeface="+mj-lt"/>
                <a:cs typeface="+mj-lt"/>
              </a:rPr>
            </a:br>
            <a:r>
              <a:rPr lang="en-US" sz="4000" b="0" dirty="0">
                <a:solidFill>
                  <a:schemeClr val="bg1">
                    <a:lumMod val="95000"/>
                  </a:schemeClr>
                </a:solidFill>
                <a:ea typeface="+mj-lt"/>
                <a:cs typeface="+mj-lt"/>
              </a:rPr>
              <a:t> </a:t>
            </a:r>
            <a:br>
              <a:rPr lang="en-US" sz="4000" b="0" dirty="0">
                <a:solidFill>
                  <a:schemeClr val="bg1">
                    <a:lumMod val="95000"/>
                  </a:schemeClr>
                </a:solidFill>
                <a:ea typeface="+mj-lt"/>
                <a:cs typeface="+mj-lt"/>
              </a:rPr>
            </a:br>
            <a:br>
              <a:rPr lang="en-US" sz="4000" b="0" dirty="0">
                <a:ea typeface="+mj-lt"/>
                <a:cs typeface="+mj-lt"/>
              </a:rPr>
            </a:br>
            <a:r>
              <a:rPr lang="en-US" sz="2800" b="0" dirty="0">
                <a:solidFill>
                  <a:schemeClr val="bg1">
                    <a:lumMod val="95000"/>
                  </a:schemeClr>
                </a:solidFill>
                <a:ea typeface="+mj-lt"/>
                <a:cs typeface="+mj-lt"/>
              </a:rPr>
              <a:t>DHANRAJ SINGH (20BCS9782)     </a:t>
            </a:r>
            <a:br>
              <a:rPr lang="en-US" sz="2800" b="0" dirty="0">
                <a:ea typeface="+mj-lt"/>
                <a:cs typeface="+mj-lt"/>
              </a:rPr>
            </a:br>
            <a:r>
              <a:rPr lang="en-US" sz="2800" b="0" dirty="0">
                <a:solidFill>
                  <a:schemeClr val="bg1">
                    <a:lumMod val="95000"/>
                  </a:schemeClr>
                </a:solidFill>
                <a:ea typeface="+mj-lt"/>
                <a:cs typeface="+mj-lt"/>
              </a:rPr>
              <a:t>ABHISHEK KUMAR (20BCS9801)</a:t>
            </a:r>
            <a:br>
              <a:rPr lang="en-US" sz="2800" b="0" dirty="0">
                <a:ea typeface="+mj-lt"/>
                <a:cs typeface="+mj-lt"/>
              </a:rPr>
            </a:br>
            <a:r>
              <a:rPr lang="en-US" sz="2800" b="0" dirty="0">
                <a:solidFill>
                  <a:schemeClr val="bg1">
                    <a:lumMod val="95000"/>
                  </a:schemeClr>
                </a:solidFill>
              </a:rPr>
              <a:t>SARMOHIT SINGH (20BCS9636)</a:t>
            </a:r>
            <a:br>
              <a:rPr lang="en-US" sz="2800" b="0" dirty="0"/>
            </a:br>
            <a:r>
              <a:rPr lang="en-US" sz="2800" b="0" dirty="0">
                <a:solidFill>
                  <a:schemeClr val="bg1">
                    <a:lumMod val="95000"/>
                  </a:schemeClr>
                </a:solidFill>
              </a:rPr>
              <a:t>DIVYANSHU ARYAN (20BCS9792)</a:t>
            </a:r>
            <a:endParaRPr lang="en-US" sz="2800" dirty="0">
              <a:solidFill>
                <a:schemeClr val="bg1">
                  <a:lumMod val="95000"/>
                </a:schemeClr>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51AD22-CBE4-41A8-A2F5-A98B583F613A}"/>
              </a:ext>
            </a:extLst>
          </p:cNvPr>
          <p:cNvSpPr>
            <a:spLocks noGrp="1"/>
          </p:cNvSpPr>
          <p:nvPr>
            <p:ph type="subTitle" idx="1"/>
          </p:nvPr>
        </p:nvSpPr>
        <p:spPr>
          <a:xfrm>
            <a:off x="2949" y="1865"/>
            <a:ext cx="12188400" cy="6860752"/>
          </a:xfrm>
          <a:solidFill>
            <a:schemeClr val="accent5">
              <a:lumMod val="40000"/>
              <a:lumOff val="60000"/>
            </a:schemeClr>
          </a:solidFill>
        </p:spPr>
        <p:txBody>
          <a:bodyPr/>
          <a:lstStyle/>
          <a:p>
            <a:r>
              <a:rPr lang="en-US" dirty="0"/>
              <a:t>.</a:t>
            </a:r>
          </a:p>
        </p:txBody>
      </p:sp>
      <p:sp>
        <p:nvSpPr>
          <p:cNvPr id="5" name="TextBox 4">
            <a:extLst>
              <a:ext uri="{FF2B5EF4-FFF2-40B4-BE49-F238E27FC236}">
                <a16:creationId xmlns:a16="http://schemas.microsoft.com/office/drawing/2014/main" id="{2656FB1E-DEAB-4966-8190-3AF09C72A16D}"/>
              </a:ext>
            </a:extLst>
          </p:cNvPr>
          <p:cNvSpPr txBox="1"/>
          <p:nvPr/>
        </p:nvSpPr>
        <p:spPr>
          <a:xfrm>
            <a:off x="222205" y="556235"/>
            <a:ext cx="11804751" cy="5432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900" dirty="0">
                <a:solidFill>
                  <a:schemeClr val="accent6">
                    <a:lumMod val="75000"/>
                  </a:schemeClr>
                </a:solidFill>
                <a:latin typeface="Calibri"/>
                <a:ea typeface="+mn-lt"/>
                <a:cs typeface="+mn-lt"/>
              </a:rPr>
              <a:t>Methodology</a:t>
            </a:r>
          </a:p>
          <a:p>
            <a:endParaRPr lang="en-US" sz="2000" dirty="0">
              <a:latin typeface="Calibri"/>
              <a:cs typeface="Calibri"/>
            </a:endParaRPr>
          </a:p>
          <a:p>
            <a:endParaRPr lang="en-US" sz="2000" dirty="0">
              <a:latin typeface="Calibri"/>
              <a:cs typeface="Calibri"/>
            </a:endParaRPr>
          </a:p>
          <a:p>
            <a:r>
              <a:rPr lang="en-US" sz="2000" dirty="0">
                <a:latin typeface="Calibri"/>
                <a:cs typeface="Calibri"/>
              </a:rPr>
              <a:t>4. </a:t>
            </a:r>
            <a:r>
              <a:rPr lang="en-US" sz="2000" dirty="0">
                <a:latin typeface="Calibri"/>
                <a:ea typeface="+mn-lt"/>
                <a:cs typeface="+mn-lt"/>
              </a:rPr>
              <a:t>Books of different field have been added such as art, business, personal growth etc. All of which contains option of Read books to visit the page of various book.</a:t>
            </a:r>
            <a:endParaRPr lang="en-US" sz="2000" dirty="0">
              <a:latin typeface="Calibri"/>
            </a:endParaRP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r>
              <a:rPr lang="en-US" sz="2000" dirty="0">
                <a:solidFill>
                  <a:srgbClr val="000000"/>
                </a:solidFill>
                <a:latin typeface="Calibri"/>
                <a:cs typeface="Calibri"/>
              </a:rPr>
              <a:t>5.</a:t>
            </a:r>
            <a:r>
              <a:rPr lang="en-US" sz="2000" b="1" dirty="0">
                <a:solidFill>
                  <a:srgbClr val="000000"/>
                </a:solidFill>
                <a:latin typeface="Calibri"/>
                <a:cs typeface="Calibri"/>
              </a:rPr>
              <a:t> </a:t>
            </a:r>
            <a:r>
              <a:rPr lang="en-US" sz="2000" dirty="0">
                <a:latin typeface="Calibri"/>
                <a:ea typeface="+mn-lt"/>
                <a:cs typeface="+mn-lt"/>
              </a:rPr>
              <a:t>shrink: hover effect has been added as the mouse goes on any of the book the label shrinks in order to indicate which book the reader want to read.</a:t>
            </a:r>
          </a:p>
          <a:p>
            <a:endParaRPr lang="en-US" sz="2000" dirty="0">
              <a:latin typeface="Calibri"/>
              <a:ea typeface="+mn-lt"/>
              <a:cs typeface="+mn-lt"/>
            </a:endParaRPr>
          </a:p>
          <a:p>
            <a:endParaRPr lang="en-US" sz="2000" dirty="0">
              <a:latin typeface="Calibri"/>
              <a:ea typeface="+mn-lt"/>
              <a:cs typeface="+mn-lt"/>
            </a:endParaRPr>
          </a:p>
          <a:p>
            <a:r>
              <a:rPr lang="en-US" sz="2000" dirty="0">
                <a:latin typeface="Calibri"/>
                <a:ea typeface="+mn-lt"/>
                <a:cs typeface="+mn-lt"/>
              </a:rPr>
              <a:t>6. CSS code given below will add frame around your image and limit your image effects within the frame and does not disturb the other elements in your webpage.</a:t>
            </a: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endParaRPr lang="en-US" dirty="0">
              <a:solidFill>
                <a:srgbClr val="000000"/>
              </a:solidFill>
              <a:latin typeface="Bierstadt"/>
              <a:cs typeface="Calibri"/>
            </a:endParaRPr>
          </a:p>
        </p:txBody>
      </p:sp>
    </p:spTree>
    <p:extLst>
      <p:ext uri="{BB962C8B-B14F-4D97-AF65-F5344CB8AC3E}">
        <p14:creationId xmlns:p14="http://schemas.microsoft.com/office/powerpoint/2010/main" val="5727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51AD22-CBE4-41A8-A2F5-A98B583F613A}"/>
              </a:ext>
            </a:extLst>
          </p:cNvPr>
          <p:cNvSpPr>
            <a:spLocks noGrp="1"/>
          </p:cNvSpPr>
          <p:nvPr>
            <p:ph type="subTitle" idx="1"/>
          </p:nvPr>
        </p:nvSpPr>
        <p:spPr>
          <a:xfrm>
            <a:off x="2949" y="1865"/>
            <a:ext cx="12188400" cy="6860752"/>
          </a:xfrm>
          <a:solidFill>
            <a:schemeClr val="accent5">
              <a:lumMod val="40000"/>
              <a:lumOff val="60000"/>
            </a:schemeClr>
          </a:solidFill>
        </p:spPr>
        <p:txBody>
          <a:bodyPr/>
          <a:lstStyle/>
          <a:p>
            <a:r>
              <a:rPr lang="en-US" dirty="0"/>
              <a:t>.</a:t>
            </a:r>
          </a:p>
        </p:txBody>
      </p:sp>
      <p:sp>
        <p:nvSpPr>
          <p:cNvPr id="5" name="TextBox 4">
            <a:extLst>
              <a:ext uri="{FF2B5EF4-FFF2-40B4-BE49-F238E27FC236}">
                <a16:creationId xmlns:a16="http://schemas.microsoft.com/office/drawing/2014/main" id="{2656FB1E-DEAB-4966-8190-3AF09C72A16D}"/>
              </a:ext>
            </a:extLst>
          </p:cNvPr>
          <p:cNvSpPr txBox="1"/>
          <p:nvPr/>
        </p:nvSpPr>
        <p:spPr>
          <a:xfrm>
            <a:off x="222205" y="556235"/>
            <a:ext cx="11804751"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900" dirty="0">
                <a:solidFill>
                  <a:schemeClr val="accent6">
                    <a:lumMod val="75000"/>
                  </a:schemeClr>
                </a:solidFill>
                <a:ea typeface="+mn-lt"/>
                <a:cs typeface="+mn-lt"/>
              </a:rPr>
              <a:t>Methodology</a:t>
            </a:r>
          </a:p>
          <a:p>
            <a:endParaRPr lang="en-US" sz="2000" dirty="0">
              <a:latin typeface="Calibri"/>
              <a:cs typeface="Calibri"/>
            </a:endParaRPr>
          </a:p>
          <a:p>
            <a:endParaRPr lang="en-US" sz="2000" dirty="0">
              <a:latin typeface="Calibri"/>
              <a:cs typeface="Calibri"/>
            </a:endParaRPr>
          </a:p>
          <a:p>
            <a:r>
              <a:rPr lang="en-US" sz="2000" dirty="0">
                <a:latin typeface="Calibri"/>
                <a:cs typeface="Calibri"/>
              </a:rPr>
              <a:t>7. </a:t>
            </a:r>
            <a:r>
              <a:rPr lang="en-US" sz="2000" dirty="0">
                <a:ea typeface="+mn-lt"/>
                <a:cs typeface="+mn-lt"/>
              </a:rPr>
              <a:t>The class “shrink pic” in the &lt;div&gt; tag adds the CSS properties of both Shrink and pic class there you obtain an image with shrinking effect inside the frame.  </a:t>
            </a: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endParaRPr lang="en-US" sz="2000" dirty="0">
              <a:solidFill>
                <a:srgbClr val="000000"/>
              </a:solidFill>
              <a:latin typeface="Bierstadt"/>
              <a:cs typeface="Calibri"/>
            </a:endParaRPr>
          </a:p>
          <a:p>
            <a:r>
              <a:rPr lang="en-US" sz="2000" dirty="0">
                <a:solidFill>
                  <a:srgbClr val="000000"/>
                </a:solidFill>
                <a:latin typeface="Bierstadt"/>
                <a:cs typeface="Calibri"/>
              </a:rPr>
              <a:t>8.</a:t>
            </a:r>
            <a:r>
              <a:rPr lang="en-US" sz="2000" b="1" dirty="0">
                <a:solidFill>
                  <a:srgbClr val="000000"/>
                </a:solidFill>
                <a:latin typeface="Bierstadt"/>
                <a:cs typeface="Calibri"/>
              </a:rPr>
              <a:t> </a:t>
            </a:r>
            <a:r>
              <a:rPr lang="en-US" sz="2000" dirty="0">
                <a:ea typeface="+mn-lt"/>
                <a:cs typeface="+mn-lt"/>
              </a:rPr>
              <a:t>The read book button changes its color as the mouse cursor moves on it and we select read book button.</a:t>
            </a:r>
            <a:endParaRPr lang="en-US"/>
          </a:p>
          <a:p>
            <a:r>
              <a:rPr lang="en-US" sz="2000" dirty="0">
                <a:ea typeface="+mn-lt"/>
                <a:cs typeface="+mn-lt"/>
              </a:rPr>
              <a:t>9. As we select any of Read books button a next page appears with different books. With different options such as Home, Preview, Review, Authors and Contacts.</a:t>
            </a:r>
          </a:p>
          <a:p>
            <a:endParaRPr lang="en-US" sz="2000" dirty="0">
              <a:solidFill>
                <a:srgbClr val="000000"/>
              </a:solidFill>
              <a:latin typeface="Calibri"/>
              <a:cs typeface="Calibri"/>
            </a:endParaRPr>
          </a:p>
          <a:p>
            <a:endParaRPr lang="en-US" dirty="0">
              <a:solidFill>
                <a:srgbClr val="000000"/>
              </a:solidFill>
              <a:latin typeface="Bierstadt"/>
              <a:cs typeface="Calibri"/>
            </a:endParaRPr>
          </a:p>
        </p:txBody>
      </p:sp>
      <p:pic>
        <p:nvPicPr>
          <p:cNvPr id="2" name="Picture 3">
            <a:extLst>
              <a:ext uri="{FF2B5EF4-FFF2-40B4-BE49-F238E27FC236}">
                <a16:creationId xmlns:a16="http://schemas.microsoft.com/office/drawing/2014/main" id="{A50CAFC2-1083-405F-9F0A-3971BE3AA8BE}"/>
              </a:ext>
            </a:extLst>
          </p:cNvPr>
          <p:cNvPicPr>
            <a:picLocks noChangeAspect="1"/>
          </p:cNvPicPr>
          <p:nvPr/>
        </p:nvPicPr>
        <p:blipFill>
          <a:blip r:embed="rId2"/>
          <a:stretch>
            <a:fillRect/>
          </a:stretch>
        </p:blipFill>
        <p:spPr>
          <a:xfrm>
            <a:off x="2526748" y="2538517"/>
            <a:ext cx="6917634" cy="2973659"/>
          </a:xfrm>
          <a:prstGeom prst="rect">
            <a:avLst/>
          </a:prstGeom>
        </p:spPr>
      </p:pic>
    </p:spTree>
    <p:extLst>
      <p:ext uri="{BB962C8B-B14F-4D97-AF65-F5344CB8AC3E}">
        <p14:creationId xmlns:p14="http://schemas.microsoft.com/office/powerpoint/2010/main" val="21184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51AD22-CBE4-41A8-A2F5-A98B583F613A}"/>
              </a:ext>
            </a:extLst>
          </p:cNvPr>
          <p:cNvSpPr>
            <a:spLocks noGrp="1"/>
          </p:cNvSpPr>
          <p:nvPr>
            <p:ph type="subTitle" idx="1"/>
          </p:nvPr>
        </p:nvSpPr>
        <p:spPr>
          <a:xfrm>
            <a:off x="2949" y="1865"/>
            <a:ext cx="12188400" cy="6860752"/>
          </a:xfrm>
          <a:solidFill>
            <a:schemeClr val="accent5">
              <a:lumMod val="40000"/>
              <a:lumOff val="60000"/>
            </a:schemeClr>
          </a:solidFill>
        </p:spPr>
        <p:txBody>
          <a:bodyPr/>
          <a:lstStyle/>
          <a:p>
            <a:r>
              <a:rPr lang="en-US" dirty="0"/>
              <a:t>.</a:t>
            </a:r>
          </a:p>
        </p:txBody>
      </p:sp>
      <p:sp>
        <p:nvSpPr>
          <p:cNvPr id="5" name="TextBox 4">
            <a:extLst>
              <a:ext uri="{FF2B5EF4-FFF2-40B4-BE49-F238E27FC236}">
                <a16:creationId xmlns:a16="http://schemas.microsoft.com/office/drawing/2014/main" id="{2656FB1E-DEAB-4966-8190-3AF09C72A16D}"/>
              </a:ext>
            </a:extLst>
          </p:cNvPr>
          <p:cNvSpPr txBox="1"/>
          <p:nvPr/>
        </p:nvSpPr>
        <p:spPr>
          <a:xfrm>
            <a:off x="222205" y="556235"/>
            <a:ext cx="11804751"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900" dirty="0">
                <a:solidFill>
                  <a:schemeClr val="accent6">
                    <a:lumMod val="75000"/>
                  </a:schemeClr>
                </a:solidFill>
                <a:latin typeface="Calibri"/>
                <a:ea typeface="+mn-lt"/>
                <a:cs typeface="+mn-lt"/>
              </a:rPr>
              <a:t>Methodology</a:t>
            </a:r>
          </a:p>
          <a:p>
            <a:endParaRPr lang="en-US" sz="4900" dirty="0">
              <a:solidFill>
                <a:schemeClr val="accent6">
                  <a:lumMod val="75000"/>
                </a:schemeClr>
              </a:solidFill>
              <a:latin typeface="Bierstadt"/>
              <a:cs typeface="Calibri"/>
            </a:endParaRPr>
          </a:p>
          <a:p>
            <a:r>
              <a:rPr lang="en-US" sz="2000" dirty="0">
                <a:solidFill>
                  <a:schemeClr val="tx1">
                    <a:lumMod val="95000"/>
                    <a:lumOff val="5000"/>
                  </a:schemeClr>
                </a:solidFill>
                <a:latin typeface="Calibri"/>
                <a:cs typeface="Calibri"/>
              </a:rPr>
              <a:t>10. </a:t>
            </a:r>
            <a:r>
              <a:rPr lang="en-US" sz="2000" dirty="0">
                <a:solidFill>
                  <a:schemeClr val="tx1">
                    <a:lumMod val="95000"/>
                    <a:lumOff val="5000"/>
                  </a:schemeClr>
                </a:solidFill>
                <a:latin typeface="Calibri"/>
                <a:ea typeface="+mn-lt"/>
                <a:cs typeface="+mn-lt"/>
              </a:rPr>
              <a:t>Yo</a:t>
            </a:r>
            <a:r>
              <a:rPr lang="en-US" sz="2000" dirty="0">
                <a:latin typeface="Calibri"/>
                <a:ea typeface="+mn-lt"/>
                <a:cs typeface="+mn-lt"/>
              </a:rPr>
              <a:t>u select any one book and the pdf of that book will appear.</a:t>
            </a: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r>
              <a:rPr lang="en-US" sz="2000" dirty="0">
                <a:solidFill>
                  <a:srgbClr val="000000"/>
                </a:solidFill>
                <a:latin typeface="Calibri"/>
                <a:cs typeface="Calibri"/>
              </a:rPr>
              <a:t>11. </a:t>
            </a:r>
            <a:r>
              <a:rPr lang="en-US" sz="2000" dirty="0">
                <a:latin typeface="Calibri"/>
                <a:ea typeface="+mn-lt"/>
                <a:cs typeface="+mn-lt"/>
              </a:rPr>
              <a:t>The Author icon gives us info about the author of the books and about their professional career, their achievements and other books they have written.</a:t>
            </a: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r>
              <a:rPr lang="en-US" sz="2000" dirty="0">
                <a:solidFill>
                  <a:srgbClr val="000000"/>
                </a:solidFill>
                <a:latin typeface="Calibri"/>
                <a:cs typeface="Calibri"/>
              </a:rPr>
              <a:t>12. </a:t>
            </a:r>
            <a:r>
              <a:rPr lang="en-US" sz="2000" dirty="0">
                <a:latin typeface="Calibri"/>
                <a:ea typeface="+mn-lt"/>
                <a:cs typeface="+mn-lt"/>
              </a:rPr>
              <a:t>A contact page is a common web page on a website for visitors to contact the organization or individual providing the website. The page contains the following items: an e-mail address, a telephone number, a postal address.</a:t>
            </a: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endParaRPr lang="en-US" dirty="0">
              <a:solidFill>
                <a:srgbClr val="000000"/>
              </a:solidFill>
              <a:latin typeface="Bierstadt"/>
              <a:cs typeface="Calibri"/>
            </a:endParaRPr>
          </a:p>
        </p:txBody>
      </p:sp>
    </p:spTree>
    <p:extLst>
      <p:ext uri="{BB962C8B-B14F-4D97-AF65-F5344CB8AC3E}">
        <p14:creationId xmlns:p14="http://schemas.microsoft.com/office/powerpoint/2010/main" val="106745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51AD22-CBE4-41A8-A2F5-A98B583F613A}"/>
              </a:ext>
            </a:extLst>
          </p:cNvPr>
          <p:cNvSpPr>
            <a:spLocks noGrp="1"/>
          </p:cNvSpPr>
          <p:nvPr>
            <p:ph type="subTitle" idx="1"/>
          </p:nvPr>
        </p:nvSpPr>
        <p:spPr>
          <a:xfrm>
            <a:off x="2949" y="1865"/>
            <a:ext cx="12188400" cy="6860752"/>
          </a:xfrm>
          <a:solidFill>
            <a:schemeClr val="accent5">
              <a:lumMod val="40000"/>
              <a:lumOff val="60000"/>
            </a:schemeClr>
          </a:solidFill>
        </p:spPr>
        <p:txBody>
          <a:bodyPr/>
          <a:lstStyle/>
          <a:p>
            <a:r>
              <a:rPr lang="en-US" dirty="0"/>
              <a:t>.</a:t>
            </a:r>
          </a:p>
        </p:txBody>
      </p:sp>
      <p:sp>
        <p:nvSpPr>
          <p:cNvPr id="5" name="TextBox 4">
            <a:extLst>
              <a:ext uri="{FF2B5EF4-FFF2-40B4-BE49-F238E27FC236}">
                <a16:creationId xmlns:a16="http://schemas.microsoft.com/office/drawing/2014/main" id="{2656FB1E-DEAB-4966-8190-3AF09C72A16D}"/>
              </a:ext>
            </a:extLst>
          </p:cNvPr>
          <p:cNvSpPr txBox="1"/>
          <p:nvPr/>
        </p:nvSpPr>
        <p:spPr>
          <a:xfrm>
            <a:off x="222205" y="556235"/>
            <a:ext cx="1180475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900" dirty="0">
                <a:solidFill>
                  <a:schemeClr val="accent6">
                    <a:lumMod val="75000"/>
                  </a:schemeClr>
                </a:solidFill>
                <a:latin typeface="Calibri"/>
                <a:ea typeface="+mn-lt"/>
                <a:cs typeface="+mn-lt"/>
              </a:rPr>
              <a:t>Methodology</a:t>
            </a:r>
          </a:p>
          <a:p>
            <a:endParaRPr lang="en-US" sz="4900" dirty="0">
              <a:solidFill>
                <a:schemeClr val="accent6">
                  <a:lumMod val="75000"/>
                </a:schemeClr>
              </a:solidFill>
              <a:latin typeface="Bierstadt"/>
              <a:cs typeface="Calibri"/>
            </a:endParaRPr>
          </a:p>
          <a:p>
            <a:r>
              <a:rPr lang="en-US" sz="2000" dirty="0">
                <a:solidFill>
                  <a:schemeClr val="tx1">
                    <a:lumMod val="95000"/>
                    <a:lumOff val="5000"/>
                  </a:schemeClr>
                </a:solidFill>
                <a:latin typeface="Calibri"/>
                <a:cs typeface="Calibri"/>
              </a:rPr>
              <a:t>13. </a:t>
            </a:r>
            <a:r>
              <a:rPr lang="en-US" sz="2000" dirty="0">
                <a:latin typeface="Calibri"/>
                <a:ea typeface="+mn-lt"/>
                <a:cs typeface="+mn-lt"/>
              </a:rPr>
              <a:t>The primary purpose of your contact page is to help people get in touch with your company, there'll always be folks who land on the page and don't want to fill out the form. In case any issue is reported the issue will be mailed to       </a:t>
            </a: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r>
              <a:rPr lang="en-US" sz="2000" dirty="0">
                <a:solidFill>
                  <a:srgbClr val="000000"/>
                </a:solidFill>
                <a:latin typeface="Calibri"/>
                <a:cs typeface="Calibri"/>
              </a:rPr>
              <a:t>14. </a:t>
            </a:r>
            <a:r>
              <a:rPr lang="en-US" sz="2000" dirty="0">
                <a:latin typeface="Calibri"/>
                <a:ea typeface="+mn-lt"/>
                <a:cs typeface="+mn-lt"/>
              </a:rPr>
              <a:t>The preview tab gives the preview of all books available in the book field.</a:t>
            </a:r>
          </a:p>
          <a:p>
            <a:endParaRPr lang="en-US" sz="2000" dirty="0">
              <a:latin typeface="Calibri"/>
              <a:ea typeface="+mn-lt"/>
              <a:cs typeface="+mn-lt"/>
            </a:endParaRPr>
          </a:p>
          <a:p>
            <a:endParaRPr lang="en-US" sz="2000" dirty="0">
              <a:solidFill>
                <a:srgbClr val="000000"/>
              </a:solidFill>
              <a:latin typeface="Calibri"/>
              <a:cs typeface="Calibri"/>
            </a:endParaRPr>
          </a:p>
          <a:p>
            <a:r>
              <a:rPr lang="en-US" sz="2000" dirty="0">
                <a:solidFill>
                  <a:srgbClr val="000000"/>
                </a:solidFill>
                <a:latin typeface="Calibri"/>
                <a:cs typeface="Calibri"/>
              </a:rPr>
              <a:t>15. </a:t>
            </a:r>
            <a:r>
              <a:rPr lang="en-US" sz="2000" dirty="0">
                <a:latin typeface="Calibri"/>
                <a:ea typeface="+mn-lt"/>
                <a:cs typeface="+mn-lt"/>
              </a:rPr>
              <a:t>The Book store provides the reader platform to buy the book.</a:t>
            </a:r>
          </a:p>
          <a:p>
            <a:endParaRPr lang="en-US" sz="2000" dirty="0">
              <a:solidFill>
                <a:srgbClr val="000000"/>
              </a:solidFill>
              <a:latin typeface="Calibri"/>
              <a:cs typeface="Calibri"/>
            </a:endParaRPr>
          </a:p>
          <a:p>
            <a:endParaRPr lang="en-US" sz="2000" dirty="0">
              <a:solidFill>
                <a:srgbClr val="000000"/>
              </a:solidFill>
              <a:latin typeface="Calibri"/>
              <a:cs typeface="Calibri"/>
            </a:endParaRPr>
          </a:p>
          <a:p>
            <a:endParaRPr lang="en-US" dirty="0">
              <a:solidFill>
                <a:srgbClr val="000000"/>
              </a:solidFill>
              <a:latin typeface="Bierstadt"/>
              <a:cs typeface="Calibri"/>
            </a:endParaRPr>
          </a:p>
        </p:txBody>
      </p:sp>
    </p:spTree>
    <p:extLst>
      <p:ext uri="{BB962C8B-B14F-4D97-AF65-F5344CB8AC3E}">
        <p14:creationId xmlns:p14="http://schemas.microsoft.com/office/powerpoint/2010/main" val="253494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1D0174F-8981-4261-8A98-E67CCAFB632E}"/>
              </a:ext>
            </a:extLst>
          </p:cNvPr>
          <p:cNvSpPr txBox="1"/>
          <p:nvPr/>
        </p:nvSpPr>
        <p:spPr>
          <a:xfrm>
            <a:off x="2165" y="-6709"/>
            <a:ext cx="12193766" cy="6848932"/>
          </a:xfrm>
          <a:prstGeom prst="rect">
            <a:avLst/>
          </a:prstGeom>
          <a:solidFill>
            <a:schemeClr val="accent2">
              <a:lumMod val="60000"/>
              <a:lumOff val="40000"/>
            </a:schemeClr>
          </a:solid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endParaRPr lang="en-US" sz="5400" b="1" dirty="0">
              <a:solidFill>
                <a:schemeClr val="accent5">
                  <a:lumMod val="75000"/>
                </a:schemeClr>
              </a:solidFill>
              <a:latin typeface="+mj-lt"/>
              <a:ea typeface="+mj-ea"/>
              <a:cs typeface="+mj-cs"/>
            </a:endParaRPr>
          </a:p>
          <a:p>
            <a:pPr>
              <a:spcBef>
                <a:spcPct val="0"/>
              </a:spcBef>
              <a:spcAft>
                <a:spcPts val="600"/>
              </a:spcAft>
            </a:pPr>
            <a:r>
              <a:rPr lang="en-US" sz="5400" b="1" dirty="0">
                <a:solidFill>
                  <a:schemeClr val="accent5">
                    <a:lumMod val="75000"/>
                  </a:schemeClr>
                </a:solidFill>
                <a:latin typeface="+mj-lt"/>
                <a:ea typeface="+mj-ea"/>
                <a:cs typeface="+mj-cs"/>
              </a:rPr>
              <a:t> </a:t>
            </a:r>
            <a:r>
              <a:rPr lang="en-US" sz="5400" dirty="0">
                <a:solidFill>
                  <a:schemeClr val="accent5">
                    <a:lumMod val="50000"/>
                  </a:schemeClr>
                </a:solidFill>
                <a:latin typeface="+mj-lt"/>
                <a:ea typeface="+mj-ea"/>
                <a:cs typeface="+mj-cs"/>
              </a:rPr>
              <a:t>Implementation</a:t>
            </a:r>
            <a:endParaRPr lang="en-US">
              <a:solidFill>
                <a:schemeClr val="accent5">
                  <a:lumMod val="50000"/>
                </a:schemeClr>
              </a:solidFill>
              <a:ea typeface="+mj-ea"/>
              <a:cs typeface="+mj-cs"/>
            </a:endParaRPr>
          </a:p>
        </p:txBody>
      </p:sp>
      <p:sp>
        <p:nvSpPr>
          <p:cNvPr id="21" name="Rectangle 2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EA6E458-5828-4F9B-B280-669AFBB2C9E3}"/>
              </a:ext>
            </a:extLst>
          </p:cNvPr>
          <p:cNvGraphicFramePr>
            <a:graphicFrameLocks noGrp="1"/>
          </p:cNvGraphicFramePr>
          <p:nvPr>
            <p:ph idx="1"/>
            <p:extLst>
              <p:ext uri="{D42A27DB-BD31-4B8C-83A1-F6EECF244321}">
                <p14:modId xmlns:p14="http://schemas.microsoft.com/office/powerpoint/2010/main" val="2419047878"/>
              </p:ext>
            </p:extLst>
          </p:nvPr>
        </p:nvGraphicFramePr>
        <p:xfrm>
          <a:off x="86581" y="1764521"/>
          <a:ext cx="12039157" cy="4677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77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1D0174F-8981-4261-8A98-E67CCAFB632E}"/>
              </a:ext>
            </a:extLst>
          </p:cNvPr>
          <p:cNvSpPr txBox="1"/>
          <p:nvPr/>
        </p:nvSpPr>
        <p:spPr>
          <a:xfrm>
            <a:off x="2165" y="-6709"/>
            <a:ext cx="12193766" cy="6848932"/>
          </a:xfrm>
          <a:prstGeom prst="rect">
            <a:avLst/>
          </a:prstGeom>
          <a:solidFill>
            <a:schemeClr val="accent2">
              <a:lumMod val="60000"/>
              <a:lumOff val="40000"/>
            </a:schemeClr>
          </a:solid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endParaRPr lang="en-US" sz="5400" b="1" dirty="0">
              <a:solidFill>
                <a:schemeClr val="accent5">
                  <a:lumMod val="75000"/>
                </a:schemeClr>
              </a:solidFill>
              <a:latin typeface="+mj-lt"/>
              <a:ea typeface="+mj-ea"/>
              <a:cs typeface="+mj-cs"/>
            </a:endParaRPr>
          </a:p>
          <a:p>
            <a:pPr>
              <a:spcBef>
                <a:spcPct val="0"/>
              </a:spcBef>
              <a:spcAft>
                <a:spcPts val="600"/>
              </a:spcAft>
            </a:pPr>
            <a:r>
              <a:rPr lang="en-US" sz="5400" b="1" dirty="0">
                <a:solidFill>
                  <a:schemeClr val="accent5">
                    <a:lumMod val="75000"/>
                  </a:schemeClr>
                </a:solidFill>
                <a:latin typeface="+mj-lt"/>
                <a:ea typeface="+mj-ea"/>
                <a:cs typeface="+mj-cs"/>
              </a:rPr>
              <a:t> </a:t>
            </a:r>
            <a:r>
              <a:rPr lang="en-US" sz="5400" dirty="0">
                <a:solidFill>
                  <a:schemeClr val="accent5">
                    <a:lumMod val="50000"/>
                  </a:schemeClr>
                </a:solidFill>
                <a:latin typeface="+mj-lt"/>
                <a:ea typeface="+mj-ea"/>
                <a:cs typeface="+mj-cs"/>
              </a:rPr>
              <a:t>Implementation</a:t>
            </a:r>
            <a:endParaRPr lang="en-US">
              <a:solidFill>
                <a:schemeClr val="accent5">
                  <a:lumMod val="50000"/>
                </a:schemeClr>
              </a:solidFill>
              <a:ea typeface="+mj-ea"/>
              <a:cs typeface="+mj-cs"/>
            </a:endParaRPr>
          </a:p>
        </p:txBody>
      </p:sp>
      <p:sp>
        <p:nvSpPr>
          <p:cNvPr id="21" name="Rectangle 2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EA6E458-5828-4F9B-B280-669AFBB2C9E3}"/>
              </a:ext>
            </a:extLst>
          </p:cNvPr>
          <p:cNvGraphicFramePr>
            <a:graphicFrameLocks noGrp="1"/>
          </p:cNvGraphicFramePr>
          <p:nvPr>
            <p:ph idx="1"/>
            <p:extLst>
              <p:ext uri="{D42A27DB-BD31-4B8C-83A1-F6EECF244321}">
                <p14:modId xmlns:p14="http://schemas.microsoft.com/office/powerpoint/2010/main" val="1160992831"/>
              </p:ext>
            </p:extLst>
          </p:nvPr>
        </p:nvGraphicFramePr>
        <p:xfrm>
          <a:off x="68205" y="1996435"/>
          <a:ext cx="12068577" cy="4721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37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1D0174F-8981-4261-8A98-E67CCAFB632E}"/>
              </a:ext>
            </a:extLst>
          </p:cNvPr>
          <p:cNvSpPr txBox="1"/>
          <p:nvPr/>
        </p:nvSpPr>
        <p:spPr>
          <a:xfrm>
            <a:off x="2165" y="-6709"/>
            <a:ext cx="12193766" cy="6848932"/>
          </a:xfrm>
          <a:prstGeom prst="rect">
            <a:avLst/>
          </a:prstGeom>
          <a:solidFill>
            <a:schemeClr val="accent2">
              <a:lumMod val="60000"/>
              <a:lumOff val="40000"/>
            </a:schemeClr>
          </a:solid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endParaRPr lang="en-US" sz="5400" b="1" dirty="0">
              <a:solidFill>
                <a:schemeClr val="accent5">
                  <a:lumMod val="75000"/>
                </a:schemeClr>
              </a:solidFill>
              <a:latin typeface="+mj-lt"/>
              <a:ea typeface="+mj-ea"/>
              <a:cs typeface="+mj-cs"/>
            </a:endParaRPr>
          </a:p>
          <a:p>
            <a:pPr>
              <a:spcBef>
                <a:spcPct val="0"/>
              </a:spcBef>
              <a:spcAft>
                <a:spcPts val="600"/>
              </a:spcAft>
            </a:pPr>
            <a:r>
              <a:rPr lang="en-US" sz="5400" b="1" dirty="0">
                <a:solidFill>
                  <a:schemeClr val="accent5">
                    <a:lumMod val="75000"/>
                  </a:schemeClr>
                </a:solidFill>
                <a:latin typeface="+mj-lt"/>
                <a:ea typeface="+mj-ea"/>
                <a:cs typeface="+mj-cs"/>
              </a:rPr>
              <a:t> </a:t>
            </a:r>
            <a:r>
              <a:rPr lang="en-US" sz="5400" dirty="0">
                <a:solidFill>
                  <a:schemeClr val="accent5">
                    <a:lumMod val="50000"/>
                  </a:schemeClr>
                </a:solidFill>
                <a:latin typeface="+mj-lt"/>
                <a:ea typeface="+mj-ea"/>
                <a:cs typeface="+mj-cs"/>
              </a:rPr>
              <a:t>Implementation</a:t>
            </a:r>
            <a:endParaRPr lang="en-US">
              <a:solidFill>
                <a:schemeClr val="accent5">
                  <a:lumMod val="50000"/>
                </a:schemeClr>
              </a:solidFill>
              <a:ea typeface="+mj-ea"/>
              <a:cs typeface="+mj-cs"/>
            </a:endParaRPr>
          </a:p>
        </p:txBody>
      </p:sp>
      <p:sp>
        <p:nvSpPr>
          <p:cNvPr id="21" name="Rectangle 2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EA6E458-5828-4F9B-B280-669AFBB2C9E3}"/>
              </a:ext>
            </a:extLst>
          </p:cNvPr>
          <p:cNvGraphicFramePr>
            <a:graphicFrameLocks noGrp="1"/>
          </p:cNvGraphicFramePr>
          <p:nvPr>
            <p:ph idx="1"/>
            <p:extLst>
              <p:ext uri="{D42A27DB-BD31-4B8C-83A1-F6EECF244321}">
                <p14:modId xmlns:p14="http://schemas.microsoft.com/office/powerpoint/2010/main" val="85307214"/>
              </p:ext>
            </p:extLst>
          </p:nvPr>
        </p:nvGraphicFramePr>
        <p:xfrm>
          <a:off x="68205" y="1985392"/>
          <a:ext cx="12068577" cy="4721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83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391" y="-4460"/>
            <a:ext cx="12180834" cy="6874316"/>
          </a:xfrm>
          <a:solidFill>
            <a:schemeClr val="bg1">
              <a:lumMod val="75000"/>
            </a:schemeClr>
          </a:solidFill>
        </p:spPr>
        <p:txBody>
          <a:bodyPr>
            <a:normAutofit/>
          </a:bodyPr>
          <a:lstStyle/>
          <a:p>
            <a:br>
              <a:rPr lang="en-US" sz="1800" b="0" dirty="0">
                <a:latin typeface="Calibri"/>
                <a:ea typeface="+mj-lt"/>
                <a:cs typeface="+mj-lt"/>
              </a:rPr>
            </a:br>
            <a:r>
              <a:rPr lang="en-US" sz="4900" b="0" dirty="0">
                <a:latin typeface="Calibri"/>
                <a:ea typeface="+mj-lt"/>
                <a:cs typeface="+mj-lt"/>
              </a:rPr>
              <a:t> Conclusion</a:t>
            </a:r>
            <a:endParaRPr lang="en-US" sz="4900" dirty="0">
              <a:latin typeface="Calibri"/>
            </a:endParaRPr>
          </a:p>
        </p:txBody>
      </p:sp>
      <p:sp>
        <p:nvSpPr>
          <p:cNvPr id="3" name="Content Placeholder 2">
            <a:extLst>
              <a:ext uri="{FF2B5EF4-FFF2-40B4-BE49-F238E27FC236}">
                <a16:creationId xmlns:a16="http://schemas.microsoft.com/office/drawing/2014/main" id="{AD220CFC-8C33-4387-B3D4-68BA52AC155E}"/>
              </a:ext>
            </a:extLst>
          </p:cNvPr>
          <p:cNvSpPr>
            <a:spLocks noGrp="1"/>
          </p:cNvSpPr>
          <p:nvPr>
            <p:ph idx="1"/>
          </p:nvPr>
        </p:nvSpPr>
        <p:spPr>
          <a:xfrm>
            <a:off x="323514" y="1503436"/>
            <a:ext cx="11537589" cy="4824316"/>
          </a:xfrm>
        </p:spPr>
        <p:txBody>
          <a:bodyPr vert="horz" lIns="91440" tIns="45720" rIns="91440" bIns="45720" rtlCol="0" anchor="t">
            <a:normAutofit/>
          </a:bodyPr>
          <a:lstStyle/>
          <a:p>
            <a:pPr marL="342900" indent="-342900">
              <a:buChar char="•"/>
            </a:pPr>
            <a:r>
              <a:rPr lang="en-US" dirty="0">
                <a:latin typeface="Calibri"/>
                <a:ea typeface="+mn-lt"/>
                <a:cs typeface="+mn-lt"/>
              </a:rPr>
              <a:t>To mitigate the issues of conventional and manual method of reservation and distribution of books to readers from library, the online Library has been created. The Library is a web-based online system for assisting user to read or download the books.</a:t>
            </a:r>
            <a:endParaRPr lang="en-US" dirty="0"/>
          </a:p>
          <a:p>
            <a:pPr marL="342900" indent="-342900">
              <a:buChar char="•"/>
            </a:pPr>
            <a:endParaRPr lang="en-US" dirty="0">
              <a:latin typeface="Calibri"/>
              <a:ea typeface="+mn-lt"/>
              <a:cs typeface="+mn-lt"/>
            </a:endParaRPr>
          </a:p>
          <a:p>
            <a:pPr marL="342900" indent="-342900">
              <a:buChar char="•"/>
            </a:pPr>
            <a:r>
              <a:rPr lang="en-US" dirty="0">
                <a:latin typeface="Calibri"/>
                <a:ea typeface="+mn-lt"/>
                <a:cs typeface="+mn-lt"/>
              </a:rPr>
              <a:t>The system would provide fundamental set of features for adding and/or updating members, adding and/or updating books, getting the list of books, finding out the list of books currently checked out books.</a:t>
            </a:r>
          </a:p>
          <a:p>
            <a:endParaRPr lang="en-US" dirty="0">
              <a:latin typeface="Calibri"/>
              <a:ea typeface="+mn-lt"/>
              <a:cs typeface="+mn-lt"/>
            </a:endParaRPr>
          </a:p>
          <a:p>
            <a:pPr marL="342900" indent="-342900">
              <a:buChar char="•"/>
            </a:pPr>
            <a:r>
              <a:rPr lang="en-US" dirty="0">
                <a:latin typeface="Calibri"/>
                <a:ea typeface="+mn-lt"/>
                <a:cs typeface="+mn-lt"/>
              </a:rPr>
              <a:t>Its development includes the formation and maintenance of back-end database with MySQL and front-end application development aspects with PHP. </a:t>
            </a:r>
          </a:p>
        </p:txBody>
      </p:sp>
    </p:spTree>
    <p:extLst>
      <p:ext uri="{BB962C8B-B14F-4D97-AF65-F5344CB8AC3E}">
        <p14:creationId xmlns:p14="http://schemas.microsoft.com/office/powerpoint/2010/main" val="285385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391" y="-4460"/>
            <a:ext cx="12180834" cy="6874316"/>
          </a:xfrm>
          <a:solidFill>
            <a:schemeClr val="bg1">
              <a:lumMod val="75000"/>
            </a:schemeClr>
          </a:solidFill>
        </p:spPr>
        <p:txBody>
          <a:bodyPr>
            <a:normAutofit/>
          </a:bodyPr>
          <a:lstStyle/>
          <a:p>
            <a:br>
              <a:rPr lang="en-US" sz="1800" b="0" dirty="0">
                <a:latin typeface="Calibri"/>
                <a:ea typeface="+mj-lt"/>
                <a:cs typeface="+mj-lt"/>
              </a:rPr>
            </a:br>
            <a:r>
              <a:rPr lang="en-US" sz="4900" b="0" dirty="0">
                <a:latin typeface="Calibri"/>
                <a:ea typeface="+mj-lt"/>
                <a:cs typeface="+mj-lt"/>
              </a:rPr>
              <a:t> Conclusion</a:t>
            </a:r>
            <a:endParaRPr lang="en-US" sz="4900" dirty="0">
              <a:latin typeface="Calibri"/>
            </a:endParaRPr>
          </a:p>
        </p:txBody>
      </p:sp>
      <p:sp>
        <p:nvSpPr>
          <p:cNvPr id="3" name="Content Placeholder 2">
            <a:extLst>
              <a:ext uri="{FF2B5EF4-FFF2-40B4-BE49-F238E27FC236}">
                <a16:creationId xmlns:a16="http://schemas.microsoft.com/office/drawing/2014/main" id="{AD220CFC-8C33-4387-B3D4-68BA52AC155E}"/>
              </a:ext>
            </a:extLst>
          </p:cNvPr>
          <p:cNvSpPr>
            <a:spLocks noGrp="1"/>
          </p:cNvSpPr>
          <p:nvPr>
            <p:ph idx="1"/>
          </p:nvPr>
        </p:nvSpPr>
        <p:spPr>
          <a:xfrm>
            <a:off x="281761" y="1325984"/>
            <a:ext cx="11537589" cy="5210535"/>
          </a:xfrm>
        </p:spPr>
        <p:txBody>
          <a:bodyPr vert="horz" lIns="91440" tIns="45720" rIns="91440" bIns="45720" rtlCol="0" anchor="t">
            <a:normAutofit/>
          </a:bodyPr>
          <a:lstStyle/>
          <a:p>
            <a:pPr marL="342900" indent="-342900">
              <a:buChar char="•"/>
            </a:pPr>
            <a:r>
              <a:rPr lang="en-US" dirty="0">
                <a:latin typeface="Calibri"/>
                <a:ea typeface="+mn-lt"/>
                <a:cs typeface="+mn-lt"/>
              </a:rPr>
              <a:t>This e-Library  can hold information and data regarding books and user.</a:t>
            </a:r>
          </a:p>
          <a:p>
            <a:endParaRPr lang="en-US" dirty="0">
              <a:latin typeface="Calibri"/>
              <a:ea typeface="+mn-lt"/>
              <a:cs typeface="+mn-lt"/>
            </a:endParaRPr>
          </a:p>
          <a:p>
            <a:pPr>
              <a:buChar char="•"/>
            </a:pPr>
            <a:r>
              <a:rPr lang="en-US" dirty="0">
                <a:latin typeface="Calibri"/>
                <a:ea typeface="+mn-lt"/>
                <a:cs typeface="+mn-lt"/>
              </a:rPr>
              <a:t>    Functional requirements</a:t>
            </a:r>
          </a:p>
          <a:p>
            <a:r>
              <a:rPr lang="en-US" dirty="0">
                <a:latin typeface="Calibri"/>
                <a:ea typeface="+mn-lt"/>
                <a:cs typeface="+mn-lt"/>
              </a:rPr>
              <a:t>   -System must be able to search the database based on select search type</a:t>
            </a:r>
          </a:p>
          <a:p>
            <a:r>
              <a:rPr lang="en-US" dirty="0">
                <a:latin typeface="Calibri"/>
                <a:ea typeface="+mn-lt"/>
                <a:cs typeface="+mn-lt"/>
              </a:rPr>
              <a:t>   -System must be able to filter book based on keyword entered</a:t>
            </a:r>
          </a:p>
          <a:p>
            <a:r>
              <a:rPr lang="en-US" dirty="0">
                <a:latin typeface="Calibri"/>
                <a:ea typeface="+mn-lt"/>
                <a:cs typeface="+mn-lt"/>
              </a:rPr>
              <a:t>   -System must be able to show the filtered book in table view</a:t>
            </a:r>
          </a:p>
          <a:p>
            <a:endParaRPr lang="en-US" dirty="0">
              <a:latin typeface="Calibri"/>
              <a:ea typeface="+mn-lt"/>
              <a:cs typeface="+mn-lt"/>
            </a:endParaRPr>
          </a:p>
          <a:p>
            <a:pPr marL="342900" indent="-342900">
              <a:buChar char="•"/>
            </a:pPr>
            <a:r>
              <a:rPr lang="en-US" dirty="0">
                <a:latin typeface="Calibri"/>
                <a:ea typeface="+mn-lt"/>
                <a:cs typeface="+mn-lt"/>
              </a:rPr>
              <a:t>Functional requirements</a:t>
            </a:r>
          </a:p>
          <a:p>
            <a:r>
              <a:rPr lang="en-US" dirty="0">
                <a:latin typeface="Calibri"/>
                <a:ea typeface="+mn-lt"/>
                <a:cs typeface="+mn-lt"/>
              </a:rPr>
              <a:t>   -System should be able to add detailed information about events.</a:t>
            </a:r>
          </a:p>
          <a:p>
            <a:r>
              <a:rPr lang="en-US" dirty="0">
                <a:latin typeface="Calibri"/>
                <a:ea typeface="+mn-lt"/>
                <a:cs typeface="+mn-lt"/>
              </a:rPr>
              <a:t>   -System should be able to display information on notice board available.</a:t>
            </a:r>
          </a:p>
          <a:p>
            <a:endParaRPr lang="en-US" dirty="0">
              <a:latin typeface="Bierstadt"/>
              <a:ea typeface="+mn-lt"/>
              <a:cs typeface="+mn-lt"/>
            </a:endParaRPr>
          </a:p>
          <a:p>
            <a:pPr>
              <a:buChar char="•"/>
            </a:pPr>
            <a:endParaRPr lang="en-US" dirty="0">
              <a:latin typeface="Bierstadt"/>
              <a:ea typeface="+mn-lt"/>
              <a:cs typeface="+mn-lt"/>
            </a:endParaRPr>
          </a:p>
          <a:p>
            <a:pPr marL="342900" indent="-342900">
              <a:buChar char="•"/>
            </a:pPr>
            <a:endParaRPr lang="en-US" dirty="0">
              <a:latin typeface="Calibri"/>
              <a:ea typeface="+mn-lt"/>
              <a:cs typeface="+mn-lt"/>
            </a:endParaRPr>
          </a:p>
        </p:txBody>
      </p:sp>
    </p:spTree>
    <p:extLst>
      <p:ext uri="{BB962C8B-B14F-4D97-AF65-F5344CB8AC3E}">
        <p14:creationId xmlns:p14="http://schemas.microsoft.com/office/powerpoint/2010/main" val="1712634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391" y="-4460"/>
            <a:ext cx="12180834" cy="6874316"/>
          </a:xfrm>
          <a:solidFill>
            <a:schemeClr val="bg1">
              <a:lumMod val="75000"/>
            </a:schemeClr>
          </a:solidFill>
        </p:spPr>
        <p:txBody>
          <a:bodyPr>
            <a:normAutofit/>
          </a:bodyPr>
          <a:lstStyle/>
          <a:p>
            <a:br>
              <a:rPr lang="en-US" sz="1800" b="0" dirty="0">
                <a:latin typeface="Calibri"/>
                <a:ea typeface="+mj-lt"/>
                <a:cs typeface="+mj-lt"/>
              </a:rPr>
            </a:br>
            <a:r>
              <a:rPr lang="en-US" sz="4900" b="0" dirty="0">
                <a:latin typeface="Calibri"/>
                <a:ea typeface="+mj-lt"/>
                <a:cs typeface="+mj-lt"/>
              </a:rPr>
              <a:t> Conclusion</a:t>
            </a:r>
            <a:endParaRPr lang="en-US" sz="4900" dirty="0">
              <a:latin typeface="Calibri"/>
            </a:endParaRPr>
          </a:p>
        </p:txBody>
      </p:sp>
      <p:sp>
        <p:nvSpPr>
          <p:cNvPr id="3" name="Content Placeholder 2">
            <a:extLst>
              <a:ext uri="{FF2B5EF4-FFF2-40B4-BE49-F238E27FC236}">
                <a16:creationId xmlns:a16="http://schemas.microsoft.com/office/drawing/2014/main" id="{AD220CFC-8C33-4387-B3D4-68BA52AC155E}"/>
              </a:ext>
            </a:extLst>
          </p:cNvPr>
          <p:cNvSpPr>
            <a:spLocks noGrp="1"/>
          </p:cNvSpPr>
          <p:nvPr>
            <p:ph idx="1"/>
          </p:nvPr>
        </p:nvSpPr>
        <p:spPr>
          <a:xfrm>
            <a:off x="281761" y="1325984"/>
            <a:ext cx="11537589" cy="3592590"/>
          </a:xfrm>
        </p:spPr>
        <p:txBody>
          <a:bodyPr vert="horz" lIns="91440" tIns="45720" rIns="91440" bIns="45720" rtlCol="0" anchor="t">
            <a:normAutofit/>
          </a:bodyPr>
          <a:lstStyle/>
          <a:p>
            <a:r>
              <a:rPr lang="en-US" dirty="0">
                <a:latin typeface="Calibri"/>
                <a:ea typeface="+mn-lt"/>
                <a:cs typeface="+mn-lt"/>
              </a:rPr>
              <a:t>The proposed system has following advantages.</a:t>
            </a:r>
          </a:p>
          <a:p>
            <a:pPr marL="342900" indent="-342900">
              <a:buChar char="•"/>
            </a:pPr>
            <a:r>
              <a:rPr lang="en-US" dirty="0">
                <a:latin typeface="Calibri"/>
                <a:ea typeface="+mn-lt"/>
                <a:cs typeface="+mn-lt"/>
              </a:rPr>
              <a:t>Easy to handle and feasible</a:t>
            </a:r>
          </a:p>
          <a:p>
            <a:pPr marL="342900" indent="-342900">
              <a:buChar char="•"/>
            </a:pPr>
            <a:r>
              <a:rPr lang="en-US" dirty="0">
                <a:latin typeface="Calibri"/>
                <a:ea typeface="+mn-lt"/>
                <a:cs typeface="+mn-lt"/>
              </a:rPr>
              <a:t>Fast retrieve to database</a:t>
            </a:r>
          </a:p>
          <a:p>
            <a:pPr marL="342900" indent="-342900">
              <a:buChar char="•"/>
            </a:pPr>
            <a:r>
              <a:rPr lang="en-US" dirty="0">
                <a:latin typeface="Calibri"/>
                <a:ea typeface="+mn-lt"/>
                <a:cs typeface="+mn-lt"/>
              </a:rPr>
              <a:t>Easy access to all information</a:t>
            </a:r>
          </a:p>
          <a:p>
            <a:pPr marL="342900" indent="-342900">
              <a:buChar char="•"/>
            </a:pPr>
            <a:r>
              <a:rPr lang="en-US" dirty="0">
                <a:latin typeface="Calibri"/>
                <a:ea typeface="+mn-lt"/>
                <a:cs typeface="+mn-lt"/>
              </a:rPr>
              <a:t>Rapid download of books.</a:t>
            </a:r>
          </a:p>
          <a:p>
            <a:pPr marL="342900" indent="-342900">
              <a:buChar char="•"/>
            </a:pPr>
            <a:r>
              <a:rPr lang="en-US" dirty="0">
                <a:latin typeface="Calibri"/>
                <a:ea typeface="+mn-lt"/>
                <a:cs typeface="+mn-lt"/>
              </a:rPr>
              <a:t>Costless access to read books</a:t>
            </a:r>
          </a:p>
          <a:p>
            <a:pPr marL="342900" indent="-342900">
              <a:buChar char="•"/>
            </a:pPr>
            <a:r>
              <a:rPr lang="en-US" dirty="0">
                <a:ea typeface="+mn-lt"/>
                <a:cs typeface="+mn-lt"/>
              </a:rPr>
              <a:t>You can build up a massive library of books and store them all on one little book-sized device.</a:t>
            </a:r>
          </a:p>
          <a:p>
            <a:endParaRPr lang="en-US" b="1" dirty="0">
              <a:latin typeface="Calibri"/>
              <a:ea typeface="+mn-lt"/>
              <a:cs typeface="+mn-lt"/>
            </a:endParaRPr>
          </a:p>
          <a:p>
            <a:pPr marL="342900" indent="-342900">
              <a:buChar char="•"/>
            </a:pPr>
            <a:endParaRPr lang="en-US" dirty="0">
              <a:latin typeface="Calibri"/>
              <a:ea typeface="+mn-lt"/>
              <a:cs typeface="+mn-lt"/>
            </a:endParaRPr>
          </a:p>
          <a:p>
            <a:endParaRPr lang="en-US" dirty="0">
              <a:latin typeface="Bierstadt"/>
              <a:ea typeface="+mn-lt"/>
              <a:cs typeface="+mn-lt"/>
            </a:endParaRPr>
          </a:p>
          <a:p>
            <a:pPr>
              <a:buChar char="•"/>
            </a:pPr>
            <a:endParaRPr lang="en-US" dirty="0">
              <a:latin typeface="Bierstadt"/>
              <a:ea typeface="+mn-lt"/>
              <a:cs typeface="+mn-lt"/>
            </a:endParaRPr>
          </a:p>
          <a:p>
            <a:pPr marL="342900" indent="-342900">
              <a:buChar char="•"/>
            </a:pPr>
            <a:endParaRPr lang="en-US" dirty="0">
              <a:latin typeface="Calibri"/>
              <a:ea typeface="+mn-lt"/>
              <a:cs typeface="+mn-lt"/>
            </a:endParaRPr>
          </a:p>
        </p:txBody>
      </p:sp>
    </p:spTree>
    <p:extLst>
      <p:ext uri="{BB962C8B-B14F-4D97-AF65-F5344CB8AC3E}">
        <p14:creationId xmlns:p14="http://schemas.microsoft.com/office/powerpoint/2010/main" val="281578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F32F1E5-D276-4903-A7FB-E083AEFD5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
            <a:ext cx="12188952"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AC8DA-F1B6-4923-A549-5FDFA2A50EB4}"/>
              </a:ext>
            </a:extLst>
          </p:cNvPr>
          <p:cNvSpPr>
            <a:spLocks noGrp="1"/>
          </p:cNvSpPr>
          <p:nvPr>
            <p:ph type="title"/>
          </p:nvPr>
        </p:nvSpPr>
        <p:spPr>
          <a:xfrm>
            <a:off x="517870" y="845157"/>
            <a:ext cx="5904661" cy="939884"/>
          </a:xfrm>
        </p:spPr>
        <p:txBody>
          <a:bodyPr>
            <a:normAutofit/>
          </a:bodyPr>
          <a:lstStyle/>
          <a:p>
            <a:r>
              <a:rPr lang="en-US" dirty="0">
                <a:solidFill>
                  <a:schemeClr val="accent6">
                    <a:lumMod val="75000"/>
                  </a:schemeClr>
                </a:solidFill>
                <a:latin typeface="Calibri"/>
                <a:cs typeface="Calibri"/>
              </a:rPr>
              <a:t>INTRODUCTION - 1</a:t>
            </a:r>
          </a:p>
        </p:txBody>
      </p:sp>
      <p:sp>
        <p:nvSpPr>
          <p:cNvPr id="7" name="Rectangle 11">
            <a:extLst>
              <a:ext uri="{FF2B5EF4-FFF2-40B4-BE49-F238E27FC236}">
                <a16:creationId xmlns:a16="http://schemas.microsoft.com/office/drawing/2014/main" id="{2716B85D-0F68-4B6F-8A83-99D6E80F4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4F55FD-6E97-46CD-B9CB-723352BE1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0074E-1BFA-4F46-956E-EADDE405EE2B}"/>
              </a:ext>
            </a:extLst>
          </p:cNvPr>
          <p:cNvSpPr>
            <a:spLocks noGrp="1"/>
          </p:cNvSpPr>
          <p:nvPr>
            <p:ph idx="1"/>
          </p:nvPr>
        </p:nvSpPr>
        <p:spPr>
          <a:xfrm>
            <a:off x="512773" y="2126200"/>
            <a:ext cx="11172401" cy="4319186"/>
          </a:xfrm>
        </p:spPr>
        <p:txBody>
          <a:bodyPr vert="horz" lIns="91440" tIns="45720" rIns="91440" bIns="45720" rtlCol="0" anchor="t">
            <a:normAutofit/>
          </a:bodyPr>
          <a:lstStyle/>
          <a:p>
            <a:r>
              <a:rPr lang="en-US" b="1" dirty="0">
                <a:latin typeface="Calibri"/>
                <a:ea typeface="+mn-lt"/>
                <a:cs typeface="+mn-lt"/>
              </a:rPr>
              <a:t>1.1</a:t>
            </a:r>
            <a:r>
              <a:rPr lang="en-US" dirty="0">
                <a:latin typeface="Calibri"/>
                <a:ea typeface="+mn-lt"/>
                <a:cs typeface="+mn-lt"/>
              </a:rPr>
              <a:t> PROJECT AIMS AND OBJECTIVES</a:t>
            </a:r>
          </a:p>
          <a:p>
            <a:r>
              <a:rPr lang="en-US" dirty="0">
                <a:latin typeface="Calibri"/>
                <a:ea typeface="+mn-lt"/>
                <a:cs typeface="+mn-lt"/>
              </a:rPr>
              <a:t>The project aims and objectives that will be achieved after completion of this project are</a:t>
            </a:r>
          </a:p>
          <a:p>
            <a:r>
              <a:rPr lang="en-US" dirty="0">
                <a:latin typeface="Calibri"/>
                <a:ea typeface="+mn-lt"/>
                <a:cs typeface="+mn-lt"/>
              </a:rPr>
              <a:t>discussed in this subchapter. The aims and objectives are as follows:</a:t>
            </a:r>
          </a:p>
          <a:p>
            <a:pPr marL="342900" indent="-342900">
              <a:buChar char="•"/>
            </a:pPr>
            <a:r>
              <a:rPr lang="en-US" dirty="0">
                <a:latin typeface="Calibri"/>
                <a:ea typeface="+mn-lt"/>
                <a:cs typeface="+mn-lt"/>
              </a:rPr>
              <a:t> Online book reading.</a:t>
            </a:r>
          </a:p>
          <a:p>
            <a:pPr marL="342900" indent="-342900">
              <a:buChar char="•"/>
            </a:pPr>
            <a:r>
              <a:rPr lang="en-US" dirty="0">
                <a:latin typeface="Calibri"/>
                <a:ea typeface="+mn-lt"/>
                <a:cs typeface="Calibri"/>
              </a:rPr>
              <a:t> Facility to download required book.</a:t>
            </a:r>
          </a:p>
          <a:p>
            <a:pPr marL="342900" indent="-342900">
              <a:buChar char="•"/>
            </a:pPr>
            <a:r>
              <a:rPr lang="en-US" dirty="0">
                <a:latin typeface="Calibri"/>
                <a:ea typeface="+mn-lt"/>
                <a:cs typeface="+mn-lt"/>
              </a:rPr>
              <a:t> A search column to search availability of books.</a:t>
            </a:r>
          </a:p>
          <a:p>
            <a:pPr marL="342900" indent="-342900">
              <a:buChar char="•"/>
            </a:pPr>
            <a:r>
              <a:rPr lang="en-US" dirty="0">
                <a:latin typeface="Calibri"/>
                <a:ea typeface="+mn-lt"/>
                <a:cs typeface="+mn-lt"/>
              </a:rPr>
              <a:t> An Admin can add books, videos or page sources</a:t>
            </a:r>
          </a:p>
          <a:p>
            <a:pPr marL="342900" indent="-342900">
              <a:buChar char="•"/>
            </a:pPr>
            <a:r>
              <a:rPr lang="en-US" dirty="0">
                <a:latin typeface="Calibri"/>
                <a:ea typeface="+mn-lt"/>
                <a:cs typeface="+mn-lt"/>
              </a:rPr>
              <a:t> Open link for Learning Websites</a:t>
            </a:r>
          </a:p>
          <a:p>
            <a:pPr marL="342900" indent="-342900">
              <a:buChar char="•"/>
            </a:pPr>
            <a:endParaRPr lang="en-US" dirty="0">
              <a:solidFill>
                <a:srgbClr val="000000"/>
              </a:solidFill>
              <a:latin typeface="Calibri"/>
              <a:cs typeface="Calibri"/>
            </a:endParaRPr>
          </a:p>
        </p:txBody>
      </p:sp>
    </p:spTree>
    <p:extLst>
      <p:ext uri="{BB962C8B-B14F-4D97-AF65-F5344CB8AC3E}">
        <p14:creationId xmlns:p14="http://schemas.microsoft.com/office/powerpoint/2010/main" val="1441151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391" y="-4460"/>
            <a:ext cx="12180834" cy="6874316"/>
          </a:xfrm>
          <a:solidFill>
            <a:schemeClr val="bg1">
              <a:lumMod val="75000"/>
            </a:schemeClr>
          </a:solidFill>
        </p:spPr>
        <p:txBody>
          <a:bodyPr>
            <a:normAutofit/>
          </a:bodyPr>
          <a:lstStyle/>
          <a:p>
            <a:br>
              <a:rPr lang="en-US" sz="1800" b="0" dirty="0">
                <a:latin typeface="Calibri"/>
                <a:ea typeface="+mj-lt"/>
                <a:cs typeface="+mj-lt"/>
              </a:rPr>
            </a:br>
            <a:r>
              <a:rPr lang="en-US" sz="4900" b="0" dirty="0">
                <a:latin typeface="Calibri"/>
                <a:ea typeface="+mj-lt"/>
                <a:cs typeface="+mj-lt"/>
              </a:rPr>
              <a:t> Conclusion</a:t>
            </a:r>
            <a:endParaRPr lang="en-US" sz="4900" dirty="0">
              <a:latin typeface="Calibri"/>
            </a:endParaRPr>
          </a:p>
        </p:txBody>
      </p:sp>
      <p:sp>
        <p:nvSpPr>
          <p:cNvPr id="3" name="Content Placeholder 2">
            <a:extLst>
              <a:ext uri="{FF2B5EF4-FFF2-40B4-BE49-F238E27FC236}">
                <a16:creationId xmlns:a16="http://schemas.microsoft.com/office/drawing/2014/main" id="{AD220CFC-8C33-4387-B3D4-68BA52AC155E}"/>
              </a:ext>
            </a:extLst>
          </p:cNvPr>
          <p:cNvSpPr>
            <a:spLocks noGrp="1"/>
          </p:cNvSpPr>
          <p:nvPr>
            <p:ph idx="1"/>
          </p:nvPr>
        </p:nvSpPr>
        <p:spPr>
          <a:xfrm>
            <a:off x="281761" y="1325984"/>
            <a:ext cx="11537589" cy="5252288"/>
          </a:xfrm>
        </p:spPr>
        <p:txBody>
          <a:bodyPr vert="horz" lIns="91440" tIns="45720" rIns="91440" bIns="45720" rtlCol="0" anchor="t">
            <a:normAutofit/>
          </a:bodyPr>
          <a:lstStyle/>
          <a:p>
            <a:endParaRPr lang="en-US" dirty="0">
              <a:latin typeface="Calibri"/>
              <a:ea typeface="+mn-lt"/>
              <a:cs typeface="+mn-lt"/>
            </a:endParaRPr>
          </a:p>
          <a:p>
            <a:pPr marL="342900" indent="-342900">
              <a:buChar char="•"/>
            </a:pPr>
            <a:r>
              <a:rPr lang="en-US" dirty="0">
                <a:latin typeface="Calibri"/>
                <a:ea typeface="+mn-lt"/>
                <a:cs typeface="+mn-lt"/>
              </a:rPr>
              <a:t>This website provides a computerized version of library system which will benefit the user.</a:t>
            </a:r>
            <a:endParaRPr lang="en-US" dirty="0">
              <a:latin typeface="Calibri"/>
              <a:cs typeface="Calibri"/>
            </a:endParaRPr>
          </a:p>
          <a:p>
            <a:pPr marL="342900" indent="-342900">
              <a:buChar char="•"/>
            </a:pPr>
            <a:endParaRPr lang="en-US" dirty="0">
              <a:latin typeface="Calibri"/>
              <a:ea typeface="+mn-lt"/>
              <a:cs typeface="+mn-lt"/>
            </a:endParaRPr>
          </a:p>
          <a:p>
            <a:pPr marL="342900" indent="-342900">
              <a:buChar char="•"/>
            </a:pPr>
            <a:r>
              <a:rPr lang="en-US" dirty="0">
                <a:latin typeface="Calibri"/>
                <a:ea typeface="+mn-lt"/>
                <a:cs typeface="+mn-lt"/>
              </a:rPr>
              <a:t>It makes entire process online where user can search books, admin can add or update the books. It also has a facility for user login where user can login and can access books as well as request for book or give some suggestions. </a:t>
            </a:r>
          </a:p>
          <a:p>
            <a:endParaRPr lang="en-US" dirty="0">
              <a:latin typeface="Calibri"/>
              <a:ea typeface="+mn-lt"/>
              <a:cs typeface="+mn-lt"/>
            </a:endParaRPr>
          </a:p>
          <a:p>
            <a:pPr marL="342900" indent="-342900">
              <a:buChar char="•"/>
            </a:pPr>
            <a:r>
              <a:rPr lang="en-US" dirty="0">
                <a:latin typeface="Calibri"/>
                <a:ea typeface="+mn-lt"/>
                <a:cs typeface="+mn-lt"/>
              </a:rPr>
              <a:t>It has a facility where user can add book notes and also give necessary suggestion to e-library.</a:t>
            </a:r>
            <a:endParaRPr lang="en-US" dirty="0">
              <a:latin typeface="Calibri"/>
              <a:cs typeface="Calibri"/>
            </a:endParaRPr>
          </a:p>
          <a:p>
            <a:endParaRPr lang="en-US" dirty="0">
              <a:latin typeface="Calibri"/>
              <a:ea typeface="+mn-lt"/>
              <a:cs typeface="+mn-lt"/>
            </a:endParaRPr>
          </a:p>
          <a:p>
            <a:endParaRPr lang="en-US" b="1" dirty="0">
              <a:latin typeface="Calibri"/>
              <a:ea typeface="+mn-lt"/>
              <a:cs typeface="+mn-lt"/>
            </a:endParaRPr>
          </a:p>
          <a:p>
            <a:pPr marL="342900" indent="-342900">
              <a:buChar char="•"/>
            </a:pPr>
            <a:endParaRPr lang="en-US" dirty="0">
              <a:latin typeface="Calibri"/>
              <a:ea typeface="+mn-lt"/>
              <a:cs typeface="+mn-lt"/>
            </a:endParaRPr>
          </a:p>
          <a:p>
            <a:endParaRPr lang="en-US" dirty="0">
              <a:latin typeface="Bierstadt"/>
              <a:ea typeface="+mn-lt"/>
              <a:cs typeface="+mn-lt"/>
            </a:endParaRPr>
          </a:p>
          <a:p>
            <a:pPr>
              <a:buChar char="•"/>
            </a:pPr>
            <a:endParaRPr lang="en-US" dirty="0">
              <a:latin typeface="Bierstadt"/>
              <a:ea typeface="+mn-lt"/>
              <a:cs typeface="+mn-lt"/>
            </a:endParaRPr>
          </a:p>
          <a:p>
            <a:pPr marL="342900" indent="-342900">
              <a:buChar char="•"/>
            </a:pPr>
            <a:endParaRPr lang="en-US" dirty="0">
              <a:latin typeface="Calibri"/>
              <a:ea typeface="+mn-lt"/>
              <a:cs typeface="+mn-lt"/>
            </a:endParaRPr>
          </a:p>
        </p:txBody>
      </p:sp>
    </p:spTree>
    <p:extLst>
      <p:ext uri="{BB962C8B-B14F-4D97-AF65-F5344CB8AC3E}">
        <p14:creationId xmlns:p14="http://schemas.microsoft.com/office/powerpoint/2010/main" val="405638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391" y="-4460"/>
            <a:ext cx="12180834" cy="6874316"/>
          </a:xfrm>
          <a:solidFill>
            <a:schemeClr val="accent6">
              <a:lumMod val="40000"/>
              <a:lumOff val="60000"/>
            </a:schemeClr>
          </a:solidFill>
        </p:spPr>
        <p:txBody>
          <a:bodyPr>
            <a:normAutofit/>
          </a:bodyPr>
          <a:lstStyle/>
          <a:p>
            <a:br>
              <a:rPr lang="en-US" sz="1800" b="0" dirty="0">
                <a:latin typeface="Calibri"/>
                <a:ea typeface="+mj-lt"/>
                <a:cs typeface="+mj-lt"/>
              </a:rPr>
            </a:br>
            <a:r>
              <a:rPr lang="en-US" sz="4900" b="0" dirty="0">
                <a:latin typeface="Calibri"/>
                <a:ea typeface="+mj-lt"/>
                <a:cs typeface="+mj-lt"/>
              </a:rPr>
              <a:t> Future Scope</a:t>
            </a:r>
            <a:endParaRPr lang="en-US" sz="4900" dirty="0">
              <a:latin typeface="Calibri"/>
            </a:endParaRPr>
          </a:p>
        </p:txBody>
      </p:sp>
      <p:sp>
        <p:nvSpPr>
          <p:cNvPr id="3" name="Content Placeholder 2">
            <a:extLst>
              <a:ext uri="{FF2B5EF4-FFF2-40B4-BE49-F238E27FC236}">
                <a16:creationId xmlns:a16="http://schemas.microsoft.com/office/drawing/2014/main" id="{AD220CFC-8C33-4387-B3D4-68BA52AC155E}"/>
              </a:ext>
            </a:extLst>
          </p:cNvPr>
          <p:cNvSpPr>
            <a:spLocks noGrp="1"/>
          </p:cNvSpPr>
          <p:nvPr>
            <p:ph idx="1"/>
          </p:nvPr>
        </p:nvSpPr>
        <p:spPr>
          <a:xfrm>
            <a:off x="281761" y="1325984"/>
            <a:ext cx="11747415" cy="5252288"/>
          </a:xfrm>
        </p:spPr>
        <p:txBody>
          <a:bodyPr vert="horz" lIns="91440" tIns="45720" rIns="91440" bIns="45720" rtlCol="0" anchor="t">
            <a:normAutofit/>
          </a:bodyPr>
          <a:lstStyle/>
          <a:p>
            <a:endParaRPr lang="en-US" dirty="0">
              <a:latin typeface="Calibri"/>
              <a:ea typeface="+mn-lt"/>
              <a:cs typeface="+mn-lt"/>
            </a:endParaRPr>
          </a:p>
          <a:p>
            <a:pPr>
              <a:buChar char="•"/>
            </a:pPr>
            <a:r>
              <a:rPr lang="en-US" dirty="0">
                <a:ea typeface="+mn-lt"/>
                <a:cs typeface="+mn-lt"/>
              </a:rPr>
              <a:t> </a:t>
            </a:r>
            <a:r>
              <a:rPr lang="en-US" dirty="0">
                <a:latin typeface="Calibri"/>
                <a:ea typeface="+mn-lt"/>
                <a:cs typeface="+mn-lt"/>
              </a:rPr>
              <a:t>Create distinct product users based on their roles and permissions.</a:t>
            </a:r>
          </a:p>
          <a:p>
            <a:pPr>
              <a:buChar char="•"/>
            </a:pPr>
            <a:r>
              <a:rPr lang="en-US" dirty="0">
                <a:latin typeface="Calibri"/>
                <a:ea typeface="+mn-lt"/>
                <a:cs typeface="+mn-lt"/>
              </a:rPr>
              <a:t> Authenticate users at their login.</a:t>
            </a:r>
          </a:p>
          <a:p>
            <a:pPr>
              <a:buChar char="•"/>
            </a:pPr>
            <a:r>
              <a:rPr lang="en-US" dirty="0">
                <a:latin typeface="Calibri"/>
                <a:ea typeface="+mn-lt"/>
                <a:cs typeface="+mn-lt"/>
              </a:rPr>
              <a:t> Provide the list of books the users can borrow. </a:t>
            </a:r>
          </a:p>
          <a:p>
            <a:pPr>
              <a:buChar char="•"/>
            </a:pPr>
            <a:r>
              <a:rPr lang="en-US" dirty="0">
                <a:latin typeface="Calibri"/>
                <a:ea typeface="+mn-lt"/>
                <a:cs typeface="+mn-lt"/>
              </a:rPr>
              <a:t> Facility to reserve books that are available.</a:t>
            </a:r>
          </a:p>
          <a:p>
            <a:pPr>
              <a:buChar char="•"/>
            </a:pPr>
            <a:r>
              <a:rPr lang="en-US" dirty="0">
                <a:latin typeface="Calibri"/>
                <a:ea typeface="+mn-lt"/>
                <a:cs typeface="+mn-lt"/>
              </a:rPr>
              <a:t> A status page for all users to view books reserved by them.</a:t>
            </a:r>
          </a:p>
          <a:p>
            <a:pPr>
              <a:buChar char="•"/>
            </a:pPr>
            <a:r>
              <a:rPr lang="en-US" dirty="0">
                <a:latin typeface="Calibri"/>
                <a:ea typeface="+mn-lt"/>
                <a:cs typeface="+mn-lt"/>
              </a:rPr>
              <a:t> Facility to cancel the reservation for a book made earlier.</a:t>
            </a:r>
          </a:p>
          <a:p>
            <a:r>
              <a:rPr lang="en-US" dirty="0">
                <a:latin typeface="Calibri"/>
                <a:ea typeface="+mn-lt"/>
                <a:cs typeface="+mn-lt"/>
              </a:rPr>
              <a:t> A status page for all users to view books borrowed by them, their individual due dates and their</a:t>
            </a:r>
            <a:r>
              <a:rPr lang="en-US" dirty="0">
                <a:latin typeface="Calibri"/>
                <a:ea typeface="+mn-lt"/>
                <a:cs typeface="Calibri"/>
              </a:rPr>
              <a:t> individual        penalties if any.                            </a:t>
            </a:r>
            <a:endParaRPr lang="en-US">
              <a:ea typeface="+mn-lt"/>
              <a:cs typeface="+mn-lt"/>
            </a:endParaRPr>
          </a:p>
          <a:p>
            <a:pPr marL="342900" indent="-342900">
              <a:buFont typeface="Arial,Sans-Serif" panose="020B0604020202020204" pitchFamily="34" charset="0"/>
              <a:buChar char="•"/>
            </a:pPr>
            <a:endParaRPr lang="en-US" dirty="0">
              <a:ea typeface="+mn-lt"/>
              <a:cs typeface="+mn-lt"/>
            </a:endParaRPr>
          </a:p>
          <a:p>
            <a:pPr>
              <a:buChar char="•"/>
            </a:pPr>
            <a:endParaRPr lang="en-US" dirty="0">
              <a:latin typeface="Calibri"/>
              <a:ea typeface="+mn-lt"/>
              <a:cs typeface="Calibri"/>
            </a:endParaRPr>
          </a:p>
          <a:p>
            <a:endParaRPr lang="en-US" b="1" dirty="0">
              <a:latin typeface="Calibri"/>
              <a:ea typeface="+mn-lt"/>
              <a:cs typeface="+mn-lt"/>
            </a:endParaRPr>
          </a:p>
          <a:p>
            <a:pPr marL="342900" indent="-342900">
              <a:buChar char="•"/>
            </a:pPr>
            <a:endParaRPr lang="en-US" dirty="0">
              <a:latin typeface="Calibri"/>
              <a:ea typeface="+mn-lt"/>
              <a:cs typeface="+mn-lt"/>
            </a:endParaRPr>
          </a:p>
          <a:p>
            <a:endParaRPr lang="en-US" dirty="0">
              <a:latin typeface="Bierstadt"/>
              <a:ea typeface="+mn-lt"/>
              <a:cs typeface="+mn-lt"/>
            </a:endParaRPr>
          </a:p>
          <a:p>
            <a:pPr>
              <a:buChar char="•"/>
            </a:pPr>
            <a:endParaRPr lang="en-US" dirty="0">
              <a:latin typeface="Bierstadt"/>
              <a:ea typeface="+mn-lt"/>
              <a:cs typeface="+mn-lt"/>
            </a:endParaRPr>
          </a:p>
          <a:p>
            <a:pPr marL="342900" indent="-342900">
              <a:buChar char="•"/>
            </a:pPr>
            <a:endParaRPr lang="en-US" dirty="0">
              <a:latin typeface="Calibri"/>
              <a:ea typeface="+mn-lt"/>
              <a:cs typeface="+mn-lt"/>
            </a:endParaRPr>
          </a:p>
        </p:txBody>
      </p:sp>
    </p:spTree>
    <p:extLst>
      <p:ext uri="{BB962C8B-B14F-4D97-AF65-F5344CB8AC3E}">
        <p14:creationId xmlns:p14="http://schemas.microsoft.com/office/powerpoint/2010/main" val="3911666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391" y="-4460"/>
            <a:ext cx="12180834" cy="6874316"/>
          </a:xfrm>
          <a:solidFill>
            <a:schemeClr val="accent6">
              <a:lumMod val="40000"/>
              <a:lumOff val="60000"/>
            </a:schemeClr>
          </a:solidFill>
        </p:spPr>
        <p:txBody>
          <a:bodyPr>
            <a:normAutofit/>
          </a:bodyPr>
          <a:lstStyle/>
          <a:p>
            <a:br>
              <a:rPr lang="en-US" sz="1800" b="0" dirty="0">
                <a:latin typeface="Calibri"/>
                <a:ea typeface="+mj-lt"/>
                <a:cs typeface="+mj-lt"/>
              </a:rPr>
            </a:br>
            <a:r>
              <a:rPr lang="en-US" sz="4900" b="0" dirty="0">
                <a:latin typeface="Calibri"/>
                <a:ea typeface="+mj-lt"/>
                <a:cs typeface="+mj-lt"/>
              </a:rPr>
              <a:t> Future Scope</a:t>
            </a:r>
            <a:endParaRPr lang="en-US" sz="4900" dirty="0">
              <a:latin typeface="Calibri"/>
            </a:endParaRPr>
          </a:p>
        </p:txBody>
      </p:sp>
      <p:sp>
        <p:nvSpPr>
          <p:cNvPr id="3" name="Content Placeholder 2">
            <a:extLst>
              <a:ext uri="{FF2B5EF4-FFF2-40B4-BE49-F238E27FC236}">
                <a16:creationId xmlns:a16="http://schemas.microsoft.com/office/drawing/2014/main" id="{AD220CFC-8C33-4387-B3D4-68BA52AC155E}"/>
              </a:ext>
            </a:extLst>
          </p:cNvPr>
          <p:cNvSpPr>
            <a:spLocks noGrp="1"/>
          </p:cNvSpPr>
          <p:nvPr>
            <p:ph idx="1"/>
          </p:nvPr>
        </p:nvSpPr>
        <p:spPr>
          <a:xfrm>
            <a:off x="281761" y="1325984"/>
            <a:ext cx="11747415" cy="5252288"/>
          </a:xfrm>
        </p:spPr>
        <p:txBody>
          <a:bodyPr vert="horz" lIns="91440" tIns="45720" rIns="91440" bIns="45720" rtlCol="0" anchor="t">
            <a:normAutofit/>
          </a:bodyPr>
          <a:lstStyle/>
          <a:p>
            <a:endParaRPr lang="en-US" dirty="0">
              <a:latin typeface="Calibri"/>
              <a:ea typeface="+mn-lt"/>
              <a:cs typeface="+mn-lt"/>
            </a:endParaRPr>
          </a:p>
          <a:p>
            <a:pPr marL="342900" indent="-342900">
              <a:buChar char="•"/>
            </a:pPr>
            <a:r>
              <a:rPr lang="en-US" dirty="0">
                <a:latin typeface="Calibri"/>
                <a:ea typeface="+mn-lt"/>
                <a:cs typeface="+mn-lt"/>
              </a:rPr>
              <a:t>An interface to view and edit the own profile.</a:t>
            </a:r>
          </a:p>
          <a:p>
            <a:pPr marL="342900" indent="-342900">
              <a:buChar char="•"/>
            </a:pPr>
            <a:r>
              <a:rPr lang="en-US" dirty="0">
                <a:latin typeface="Calibri"/>
                <a:ea typeface="+mn-lt"/>
                <a:cs typeface="+mn-lt"/>
              </a:rPr>
              <a:t>Provide method for adjusting account settings such as passwords.</a:t>
            </a:r>
          </a:p>
          <a:p>
            <a:pPr marL="342900" indent="-342900">
              <a:buChar char="•"/>
            </a:pPr>
            <a:r>
              <a:rPr lang="en-US" dirty="0">
                <a:latin typeface="Calibri"/>
                <a:ea typeface="+mn-lt"/>
                <a:cs typeface="+mn-lt"/>
              </a:rPr>
              <a:t>Mechanism to reset the password in case user forgets it.</a:t>
            </a:r>
          </a:p>
          <a:p>
            <a:pPr marL="342900" indent="-342900">
              <a:buChar char="•"/>
            </a:pPr>
            <a:r>
              <a:rPr lang="en-US" dirty="0">
                <a:latin typeface="Calibri"/>
                <a:ea typeface="+mn-lt"/>
                <a:cs typeface="+mn-lt"/>
              </a:rPr>
              <a:t>Providing interface to add or delete books to staffs.</a:t>
            </a:r>
          </a:p>
          <a:p>
            <a:r>
              <a:rPr lang="en-US" dirty="0">
                <a:latin typeface="Calibri"/>
                <a:ea typeface="+mn-lt"/>
                <a:cs typeface="+mn-lt"/>
              </a:rPr>
              <a:t>There is a future scope of this facility that many more features such as online lectures </a:t>
            </a:r>
          </a:p>
          <a:p>
            <a:r>
              <a:rPr lang="en-US" dirty="0">
                <a:latin typeface="Calibri"/>
                <a:ea typeface="+mn-lt"/>
                <a:cs typeface="+mn-lt"/>
              </a:rPr>
              <a:t>video tutorials can be added by teachers as well as online assignments </a:t>
            </a:r>
            <a:endParaRPr lang="en-US" dirty="0"/>
          </a:p>
          <a:p>
            <a:r>
              <a:rPr lang="en-US" dirty="0">
                <a:latin typeface="Calibri"/>
                <a:ea typeface="+mn-lt"/>
                <a:cs typeface="+mn-lt"/>
              </a:rPr>
              <a:t>submission facility, a feature of group chat where students can discuss various </a:t>
            </a:r>
          </a:p>
          <a:p>
            <a:r>
              <a:rPr lang="en-US" dirty="0">
                <a:latin typeface="Calibri"/>
                <a:ea typeface="+mn-lt"/>
                <a:cs typeface="+mn-lt"/>
              </a:rPr>
              <a:t>issues of engineering can be added to this project thus making it more interactive </a:t>
            </a:r>
          </a:p>
          <a:p>
            <a:r>
              <a:rPr lang="en-US" dirty="0">
                <a:latin typeface="Calibri"/>
                <a:ea typeface="+mn-lt"/>
                <a:cs typeface="+mn-lt"/>
              </a:rPr>
              <a:t>more user friendly and project which fulfills each user need in the best </a:t>
            </a:r>
          </a:p>
          <a:p>
            <a:r>
              <a:rPr lang="en-US" dirty="0">
                <a:latin typeface="Calibri"/>
                <a:ea typeface="+mn-lt"/>
                <a:cs typeface="+mn-lt"/>
              </a:rPr>
              <a:t>way possible.</a:t>
            </a:r>
          </a:p>
          <a:p>
            <a:endParaRPr lang="en-US" dirty="0">
              <a:ea typeface="+mn-lt"/>
              <a:cs typeface="+mn-lt"/>
            </a:endParaRPr>
          </a:p>
          <a:p>
            <a:endParaRPr lang="en-US" dirty="0">
              <a:ea typeface="+mn-lt"/>
              <a:cs typeface="+mn-lt"/>
            </a:endParaRPr>
          </a:p>
          <a:p>
            <a:endParaRPr lang="en-US" dirty="0">
              <a:latin typeface="Calibri"/>
              <a:ea typeface="+mn-lt"/>
              <a:cs typeface="Calibri"/>
            </a:endParaRPr>
          </a:p>
          <a:p>
            <a:endParaRPr lang="en-US" b="1" dirty="0">
              <a:latin typeface="Calibri"/>
              <a:ea typeface="+mn-lt"/>
              <a:cs typeface="+mn-lt"/>
            </a:endParaRPr>
          </a:p>
          <a:p>
            <a:pPr marL="342900" indent="-342900">
              <a:buChar char="•"/>
            </a:pPr>
            <a:endParaRPr lang="en-US" dirty="0">
              <a:latin typeface="Calibri"/>
              <a:ea typeface="+mn-lt"/>
              <a:cs typeface="+mn-lt"/>
            </a:endParaRPr>
          </a:p>
          <a:p>
            <a:endParaRPr lang="en-US" dirty="0">
              <a:latin typeface="Bierstadt"/>
              <a:ea typeface="+mn-lt"/>
              <a:cs typeface="+mn-lt"/>
            </a:endParaRPr>
          </a:p>
          <a:p>
            <a:pPr>
              <a:buChar char="•"/>
            </a:pPr>
            <a:endParaRPr lang="en-US" dirty="0">
              <a:latin typeface="Bierstadt"/>
              <a:ea typeface="+mn-lt"/>
              <a:cs typeface="+mn-lt"/>
            </a:endParaRPr>
          </a:p>
          <a:p>
            <a:pPr marL="342900" indent="-342900">
              <a:buChar char="•"/>
            </a:pPr>
            <a:endParaRPr lang="en-US" dirty="0">
              <a:latin typeface="Calibri"/>
              <a:ea typeface="+mn-lt"/>
              <a:cs typeface="+mn-lt"/>
            </a:endParaRPr>
          </a:p>
        </p:txBody>
      </p:sp>
    </p:spTree>
    <p:extLst>
      <p:ext uri="{BB962C8B-B14F-4D97-AF65-F5344CB8AC3E}">
        <p14:creationId xmlns:p14="http://schemas.microsoft.com/office/powerpoint/2010/main" val="88589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391" y="-4460"/>
            <a:ext cx="12180834" cy="6874316"/>
          </a:xfrm>
          <a:solidFill>
            <a:schemeClr val="accent4">
              <a:lumMod val="20000"/>
              <a:lumOff val="80000"/>
            </a:schemeClr>
          </a:solidFill>
        </p:spPr>
        <p:txBody>
          <a:bodyPr>
            <a:normAutofit/>
          </a:bodyPr>
          <a:lstStyle/>
          <a:p>
            <a:br>
              <a:rPr lang="en-US" sz="4900" b="0" dirty="0">
                <a:ea typeface="+mj-lt"/>
                <a:cs typeface="+mj-lt"/>
              </a:rPr>
            </a:br>
            <a:r>
              <a:rPr lang="en-US" sz="4900" b="0" dirty="0">
                <a:ea typeface="+mj-lt"/>
                <a:cs typeface="+mj-lt"/>
              </a:rPr>
              <a:t>References</a:t>
            </a:r>
            <a:endParaRPr lang="en-US" dirty="0"/>
          </a:p>
        </p:txBody>
      </p:sp>
      <p:sp>
        <p:nvSpPr>
          <p:cNvPr id="3" name="Content Placeholder 2">
            <a:extLst>
              <a:ext uri="{FF2B5EF4-FFF2-40B4-BE49-F238E27FC236}">
                <a16:creationId xmlns:a16="http://schemas.microsoft.com/office/drawing/2014/main" id="{AD220CFC-8C33-4387-B3D4-68BA52AC155E}"/>
              </a:ext>
            </a:extLst>
          </p:cNvPr>
          <p:cNvSpPr>
            <a:spLocks noGrp="1"/>
          </p:cNvSpPr>
          <p:nvPr>
            <p:ph idx="1"/>
          </p:nvPr>
        </p:nvSpPr>
        <p:spPr>
          <a:xfrm>
            <a:off x="60891" y="1546854"/>
            <a:ext cx="11747415" cy="5252288"/>
          </a:xfrm>
        </p:spPr>
        <p:txBody>
          <a:bodyPr vert="horz" lIns="91440" tIns="45720" rIns="91440" bIns="45720" rtlCol="0" anchor="t">
            <a:normAutofit/>
          </a:bodyPr>
          <a:lstStyle/>
          <a:p>
            <a:endParaRPr lang="en-US" dirty="0">
              <a:latin typeface="Calibri"/>
              <a:ea typeface="+mn-lt"/>
              <a:cs typeface="+mn-lt"/>
            </a:endParaRPr>
          </a:p>
          <a:p>
            <a:endParaRPr lang="en-US" dirty="0">
              <a:latin typeface="Calibri"/>
              <a:ea typeface="+mn-lt"/>
              <a:cs typeface="+mn-lt"/>
            </a:endParaRPr>
          </a:p>
          <a:p>
            <a:pPr>
              <a:buChar char="•"/>
            </a:pPr>
            <a:r>
              <a:rPr lang="en-US" dirty="0">
                <a:ea typeface="+mn-lt"/>
                <a:cs typeface="+mn-lt"/>
              </a:rPr>
              <a:t> </a:t>
            </a:r>
            <a:r>
              <a:rPr lang="en-US" u="sng" dirty="0">
                <a:ea typeface="+mn-lt"/>
                <a:cs typeface="+mn-lt"/>
                <a:hlinkClick r:id="rId2"/>
              </a:rPr>
              <a:t>http://www.w3schools.com/html/html_intro.asp</a:t>
            </a:r>
            <a:endParaRPr lang="en-US">
              <a:ea typeface="+mn-lt"/>
              <a:cs typeface="+mn-lt"/>
            </a:endParaRPr>
          </a:p>
          <a:p>
            <a:pPr>
              <a:buChar char="•"/>
            </a:pPr>
            <a:r>
              <a:rPr lang="en-US" dirty="0">
                <a:ea typeface="+mn-lt"/>
                <a:cs typeface="+mn-lt"/>
              </a:rPr>
              <a:t> </a:t>
            </a:r>
            <a:r>
              <a:rPr lang="en-US" u="sng" dirty="0">
                <a:ea typeface="+mn-lt"/>
                <a:cs typeface="+mn-lt"/>
                <a:hlinkClick r:id="rId3"/>
              </a:rPr>
              <a:t>http://www.Udemy.com/css/css_background.asp</a:t>
            </a:r>
            <a:endParaRPr lang="en-US">
              <a:ea typeface="+mn-lt"/>
              <a:cs typeface="+mn-lt"/>
            </a:endParaRPr>
          </a:p>
          <a:p>
            <a:pPr>
              <a:buChar char="•"/>
            </a:pPr>
            <a:r>
              <a:rPr lang="en-US" dirty="0">
                <a:ea typeface="+mn-lt"/>
                <a:cs typeface="+mn-lt"/>
              </a:rPr>
              <a:t>  </a:t>
            </a:r>
            <a:r>
              <a:rPr lang="en-US" u="sng" dirty="0">
                <a:ea typeface="+mn-lt"/>
                <a:cs typeface="+mn-lt"/>
                <a:hlinkClick r:id="rId4"/>
              </a:rPr>
              <a:t>http://www.w3schools.com/js/js_datatypes.asp</a:t>
            </a:r>
            <a:endParaRPr lang="en-US">
              <a:ea typeface="+mn-lt"/>
              <a:cs typeface="+mn-lt"/>
            </a:endParaRPr>
          </a:p>
          <a:p>
            <a:pPr>
              <a:buChar char="•"/>
            </a:pPr>
            <a:endParaRPr lang="en-US" dirty="0">
              <a:ea typeface="+mn-lt"/>
              <a:cs typeface="+mn-lt"/>
            </a:endParaRPr>
          </a:p>
          <a:p>
            <a:pPr marL="342900" indent="-342900">
              <a:buChar char="•"/>
            </a:pPr>
            <a:endParaRPr lang="en-US" dirty="0">
              <a:latin typeface="Calibri"/>
              <a:ea typeface="+mn-lt"/>
              <a:cs typeface="+mn-lt"/>
            </a:endParaRPr>
          </a:p>
          <a:p>
            <a:endParaRPr lang="en-US" dirty="0">
              <a:ea typeface="+mn-lt"/>
              <a:cs typeface="+mn-lt"/>
            </a:endParaRPr>
          </a:p>
          <a:p>
            <a:endParaRPr lang="en-US" dirty="0">
              <a:latin typeface="Calibri"/>
              <a:ea typeface="+mn-lt"/>
              <a:cs typeface="Calibri"/>
            </a:endParaRPr>
          </a:p>
          <a:p>
            <a:endParaRPr lang="en-US" b="1" dirty="0">
              <a:latin typeface="Calibri"/>
              <a:ea typeface="+mn-lt"/>
              <a:cs typeface="+mn-lt"/>
            </a:endParaRPr>
          </a:p>
          <a:p>
            <a:pPr marL="342900" indent="-342900">
              <a:buChar char="•"/>
            </a:pPr>
            <a:endParaRPr lang="en-US" dirty="0">
              <a:latin typeface="Calibri"/>
              <a:ea typeface="+mn-lt"/>
              <a:cs typeface="+mn-lt"/>
            </a:endParaRPr>
          </a:p>
          <a:p>
            <a:endParaRPr lang="en-US" dirty="0">
              <a:latin typeface="Bierstadt"/>
              <a:ea typeface="+mn-lt"/>
              <a:cs typeface="+mn-lt"/>
            </a:endParaRPr>
          </a:p>
          <a:p>
            <a:pPr>
              <a:buChar char="•"/>
            </a:pPr>
            <a:endParaRPr lang="en-US" dirty="0">
              <a:latin typeface="Bierstadt"/>
              <a:ea typeface="+mn-lt"/>
              <a:cs typeface="+mn-lt"/>
            </a:endParaRPr>
          </a:p>
          <a:p>
            <a:pPr marL="342900" indent="-342900">
              <a:buChar char="•"/>
            </a:pPr>
            <a:endParaRPr lang="en-US" dirty="0">
              <a:latin typeface="Calibri"/>
              <a:ea typeface="+mn-lt"/>
              <a:cs typeface="+mn-lt"/>
            </a:endParaRPr>
          </a:p>
        </p:txBody>
      </p:sp>
    </p:spTree>
    <p:extLst>
      <p:ext uri="{BB962C8B-B14F-4D97-AF65-F5344CB8AC3E}">
        <p14:creationId xmlns:p14="http://schemas.microsoft.com/office/powerpoint/2010/main" val="193993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AD8-4CF4-4732-AFEE-9AD02EF24EA1}"/>
              </a:ext>
            </a:extLst>
          </p:cNvPr>
          <p:cNvSpPr>
            <a:spLocks noGrp="1"/>
          </p:cNvSpPr>
          <p:nvPr>
            <p:ph type="title"/>
          </p:nvPr>
        </p:nvSpPr>
        <p:spPr>
          <a:xfrm>
            <a:off x="61608" y="-4460"/>
            <a:ext cx="12180834" cy="6874316"/>
          </a:xfrm>
          <a:solidFill>
            <a:schemeClr val="tx2">
              <a:lumMod val="50000"/>
              <a:lumOff val="50000"/>
            </a:schemeClr>
          </a:solidFill>
        </p:spPr>
        <p:txBody>
          <a:bodyPr>
            <a:normAutofit/>
          </a:bodyPr>
          <a:lstStyle/>
          <a:p>
            <a:br>
              <a:rPr lang="en-US" sz="4900" b="0" dirty="0">
                <a:ea typeface="+mj-lt"/>
                <a:cs typeface="+mj-lt"/>
              </a:rPr>
            </a:br>
            <a:endParaRPr lang="en-US" sz="4900" b="0"/>
          </a:p>
        </p:txBody>
      </p:sp>
      <p:sp>
        <p:nvSpPr>
          <p:cNvPr id="5" name="Content Placeholder 4">
            <a:extLst>
              <a:ext uri="{FF2B5EF4-FFF2-40B4-BE49-F238E27FC236}">
                <a16:creationId xmlns:a16="http://schemas.microsoft.com/office/drawing/2014/main" id="{751A0DE0-030C-4BCB-ACC2-500524F2C5AA}"/>
              </a:ext>
            </a:extLst>
          </p:cNvPr>
          <p:cNvSpPr>
            <a:spLocks noGrp="1"/>
          </p:cNvSpPr>
          <p:nvPr>
            <p:ph idx="1"/>
          </p:nvPr>
        </p:nvSpPr>
        <p:spPr>
          <a:xfrm>
            <a:off x="3227646" y="2018394"/>
            <a:ext cx="6313269" cy="2827414"/>
          </a:xfrm>
          <a:solidFill>
            <a:schemeClr val="accent5">
              <a:lumMod val="60000"/>
              <a:lumOff val="40000"/>
            </a:schemeClr>
          </a:solidFill>
        </p:spPr>
        <p:txBody>
          <a:bodyPr vert="horz" lIns="91440" tIns="45720" rIns="91440" bIns="45720" rtlCol="0" anchor="t">
            <a:normAutofit/>
          </a:bodyPr>
          <a:lstStyle/>
          <a:p>
            <a:endParaRPr lang="en-US" dirty="0"/>
          </a:p>
          <a:p>
            <a:r>
              <a:rPr lang="en-US" sz="9600" dirty="0">
                <a:solidFill>
                  <a:srgbClr val="FF0000"/>
                </a:solidFill>
                <a:latin typeface="Calibri"/>
                <a:cs typeface="Calibri"/>
              </a:rPr>
              <a:t>THANK YOU</a:t>
            </a:r>
          </a:p>
        </p:txBody>
      </p:sp>
    </p:spTree>
    <p:extLst>
      <p:ext uri="{BB962C8B-B14F-4D97-AF65-F5344CB8AC3E}">
        <p14:creationId xmlns:p14="http://schemas.microsoft.com/office/powerpoint/2010/main" val="87977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F32F1E5-D276-4903-A7FB-E083AEFD5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
            <a:ext cx="12188952"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AC8DA-F1B6-4923-A549-5FDFA2A50EB4}"/>
              </a:ext>
            </a:extLst>
          </p:cNvPr>
          <p:cNvSpPr>
            <a:spLocks noGrp="1"/>
          </p:cNvSpPr>
          <p:nvPr>
            <p:ph type="title"/>
          </p:nvPr>
        </p:nvSpPr>
        <p:spPr>
          <a:xfrm>
            <a:off x="517870" y="922461"/>
            <a:ext cx="5904661" cy="719015"/>
          </a:xfrm>
        </p:spPr>
        <p:txBody>
          <a:bodyPr>
            <a:normAutofit fontScale="90000"/>
          </a:bodyPr>
          <a:lstStyle/>
          <a:p>
            <a:r>
              <a:rPr lang="en-US" dirty="0">
                <a:solidFill>
                  <a:schemeClr val="accent6">
                    <a:lumMod val="75000"/>
                  </a:schemeClr>
                </a:solidFill>
                <a:latin typeface="Calibri"/>
                <a:cs typeface="Calibri"/>
              </a:rPr>
              <a:t>INTRODUCTION - 2</a:t>
            </a:r>
          </a:p>
        </p:txBody>
      </p:sp>
      <p:sp>
        <p:nvSpPr>
          <p:cNvPr id="7" name="Rectangle 11">
            <a:extLst>
              <a:ext uri="{FF2B5EF4-FFF2-40B4-BE49-F238E27FC236}">
                <a16:creationId xmlns:a16="http://schemas.microsoft.com/office/drawing/2014/main" id="{2716B85D-0F68-4B6F-8A83-99D6E80F4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4F55FD-6E97-46CD-B9CB-723352BE1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0074E-1BFA-4F46-956E-EADDE405EE2B}"/>
              </a:ext>
            </a:extLst>
          </p:cNvPr>
          <p:cNvSpPr>
            <a:spLocks noGrp="1"/>
          </p:cNvSpPr>
          <p:nvPr>
            <p:ph idx="1"/>
          </p:nvPr>
        </p:nvSpPr>
        <p:spPr>
          <a:xfrm>
            <a:off x="512773" y="2115158"/>
            <a:ext cx="11172401" cy="3453105"/>
          </a:xfrm>
        </p:spPr>
        <p:txBody>
          <a:bodyPr vert="horz" lIns="91440" tIns="45720" rIns="91440" bIns="45720" rtlCol="0" anchor="t">
            <a:normAutofit/>
          </a:bodyPr>
          <a:lstStyle/>
          <a:p>
            <a:r>
              <a:rPr lang="en-US" b="1" dirty="0">
                <a:latin typeface="Calibri"/>
                <a:ea typeface="+mn-lt"/>
                <a:cs typeface="+mn-lt"/>
              </a:rPr>
              <a:t>1.2</a:t>
            </a:r>
            <a:r>
              <a:rPr lang="en-US" dirty="0">
                <a:latin typeface="Calibri"/>
                <a:ea typeface="+mn-lt"/>
                <a:cs typeface="+mn-lt"/>
              </a:rPr>
              <a:t> BACKGROUND OF PROJECT</a:t>
            </a:r>
          </a:p>
          <a:p>
            <a:endParaRPr lang="en-US" dirty="0">
              <a:latin typeface="Calibri"/>
              <a:ea typeface="+mn-lt"/>
              <a:cs typeface="+mn-lt"/>
            </a:endParaRPr>
          </a:p>
          <a:p>
            <a:pPr>
              <a:lnSpc>
                <a:spcPct val="160000"/>
              </a:lnSpc>
            </a:pPr>
            <a:r>
              <a:rPr lang="en-US" dirty="0">
                <a:latin typeface="Calibri"/>
                <a:ea typeface="+mn-lt"/>
                <a:cs typeface="+mn-lt"/>
              </a:rPr>
              <a:t>E-Library is an application which refers to library system. Through this website the user can choose and read books from a variety of categories. Books and user maintenance modules are also included in this system which would keep track of the user using the library and also a detailed description about the books the library contains. </a:t>
            </a:r>
            <a:endParaRPr lang="en-US" dirty="0">
              <a:latin typeface="Calibri"/>
              <a:cs typeface="Calibri"/>
            </a:endParaRPr>
          </a:p>
          <a:p>
            <a:pPr>
              <a:lnSpc>
                <a:spcPct val="170000"/>
              </a:lnSpc>
            </a:pPr>
            <a:endParaRPr lang="en-US" sz="2200" dirty="0">
              <a:latin typeface="Calibri"/>
              <a:ea typeface="+mn-lt"/>
              <a:cs typeface="+mn-lt"/>
            </a:endParaRPr>
          </a:p>
          <a:p>
            <a:endParaRPr lang="en-US" dirty="0">
              <a:latin typeface="Calibri"/>
              <a:ea typeface="+mn-lt"/>
              <a:cs typeface="+mn-lt"/>
            </a:endParaRPr>
          </a:p>
          <a:p>
            <a:endParaRPr lang="en-US" dirty="0">
              <a:solidFill>
                <a:srgbClr val="000000"/>
              </a:solidFill>
              <a:latin typeface="Calibri"/>
              <a:cs typeface="Calibri"/>
            </a:endParaRPr>
          </a:p>
        </p:txBody>
      </p:sp>
    </p:spTree>
    <p:extLst>
      <p:ext uri="{BB962C8B-B14F-4D97-AF65-F5344CB8AC3E}">
        <p14:creationId xmlns:p14="http://schemas.microsoft.com/office/powerpoint/2010/main" val="84227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F32F1E5-D276-4903-A7FB-E083AEFD5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
            <a:ext cx="12188952"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AC8DA-F1B6-4923-A549-5FDFA2A50EB4}"/>
              </a:ext>
            </a:extLst>
          </p:cNvPr>
          <p:cNvSpPr>
            <a:spLocks noGrp="1"/>
          </p:cNvSpPr>
          <p:nvPr>
            <p:ph type="title"/>
          </p:nvPr>
        </p:nvSpPr>
        <p:spPr>
          <a:xfrm>
            <a:off x="517870" y="922461"/>
            <a:ext cx="5904661" cy="719015"/>
          </a:xfrm>
        </p:spPr>
        <p:txBody>
          <a:bodyPr>
            <a:normAutofit fontScale="90000"/>
          </a:bodyPr>
          <a:lstStyle/>
          <a:p>
            <a:r>
              <a:rPr lang="en-US" dirty="0">
                <a:solidFill>
                  <a:schemeClr val="accent6">
                    <a:lumMod val="75000"/>
                  </a:schemeClr>
                </a:solidFill>
                <a:latin typeface="Calibri"/>
                <a:cs typeface="Calibri"/>
              </a:rPr>
              <a:t>INTRODUCTION - 3</a:t>
            </a:r>
          </a:p>
        </p:txBody>
      </p:sp>
      <p:sp>
        <p:nvSpPr>
          <p:cNvPr id="7" name="Rectangle 11">
            <a:extLst>
              <a:ext uri="{FF2B5EF4-FFF2-40B4-BE49-F238E27FC236}">
                <a16:creationId xmlns:a16="http://schemas.microsoft.com/office/drawing/2014/main" id="{2716B85D-0F68-4B6F-8A83-99D6E80F4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4F55FD-6E97-46CD-B9CB-723352BE1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0074E-1BFA-4F46-956E-EADDE405EE2B}"/>
              </a:ext>
            </a:extLst>
          </p:cNvPr>
          <p:cNvSpPr>
            <a:spLocks noGrp="1"/>
          </p:cNvSpPr>
          <p:nvPr>
            <p:ph idx="1"/>
          </p:nvPr>
        </p:nvSpPr>
        <p:spPr>
          <a:xfrm>
            <a:off x="512773" y="2115158"/>
            <a:ext cx="11172401" cy="4743223"/>
          </a:xfrm>
        </p:spPr>
        <p:txBody>
          <a:bodyPr vert="horz" lIns="91440" tIns="45720" rIns="91440" bIns="45720" rtlCol="0" anchor="t">
            <a:normAutofit/>
          </a:bodyPr>
          <a:lstStyle/>
          <a:p>
            <a:r>
              <a:rPr lang="en-US" b="1" dirty="0">
                <a:latin typeface="Calibri"/>
                <a:ea typeface="+mn-lt"/>
                <a:cs typeface="+mn-lt"/>
              </a:rPr>
              <a:t>1.4</a:t>
            </a:r>
            <a:r>
              <a:rPr lang="en-US" dirty="0">
                <a:latin typeface="Calibri"/>
                <a:ea typeface="+mn-lt"/>
                <a:cs typeface="+mn-lt"/>
              </a:rPr>
              <a:t> PRODUCT DESCRIPTION:</a:t>
            </a:r>
          </a:p>
          <a:p>
            <a:endParaRPr lang="en-US" dirty="0">
              <a:latin typeface="Calibri"/>
              <a:ea typeface="+mn-lt"/>
              <a:cs typeface="+mn-lt"/>
            </a:endParaRPr>
          </a:p>
          <a:p>
            <a:pPr marL="342900" indent="-342900">
              <a:buChar char="•"/>
            </a:pPr>
            <a:r>
              <a:rPr lang="en-US" dirty="0">
                <a:latin typeface="Calibri"/>
                <a:ea typeface="+mn-lt"/>
                <a:cs typeface="+mn-lt"/>
              </a:rPr>
              <a:t>E-library is a system where </a:t>
            </a:r>
            <a:r>
              <a:rPr lang="en-US" dirty="0">
                <a:latin typeface="Bierstadt"/>
                <a:ea typeface="+mn-lt"/>
                <a:cs typeface="+mn-lt"/>
              </a:rPr>
              <a:t>he</a:t>
            </a:r>
            <a:r>
              <a:rPr lang="en-US" dirty="0">
                <a:ea typeface="+mn-lt"/>
                <a:cs typeface="+mn-lt"/>
              </a:rPr>
              <a:t>/she wants can get almost any book on just about any topic.</a:t>
            </a:r>
            <a:endParaRPr lang="en-US" dirty="0">
              <a:latin typeface="Calibri"/>
              <a:ea typeface="+mn-lt"/>
              <a:cs typeface="+mn-lt"/>
            </a:endParaRPr>
          </a:p>
          <a:p>
            <a:endParaRPr lang="en-US" dirty="0">
              <a:ea typeface="+mn-lt"/>
              <a:cs typeface="+mn-lt"/>
            </a:endParaRPr>
          </a:p>
          <a:p>
            <a:pPr marL="342900" indent="-342900">
              <a:buChar char="•"/>
            </a:pPr>
            <a:r>
              <a:rPr lang="en-US" dirty="0">
                <a:ea typeface="+mn-lt"/>
                <a:cs typeface="+mn-lt"/>
              </a:rPr>
              <a:t> Typically, eBooks tend to be considerably cheaper than their printed counterparts.</a:t>
            </a:r>
            <a:endParaRPr lang="en-US" dirty="0"/>
          </a:p>
          <a:p>
            <a:pPr marL="342900" indent="-342900">
              <a:buChar char="•"/>
            </a:pPr>
            <a:endParaRPr lang="en-US" dirty="0">
              <a:ea typeface="+mn-lt"/>
              <a:cs typeface="+mn-lt"/>
            </a:endParaRPr>
          </a:p>
          <a:p>
            <a:pPr marL="342900" indent="-342900">
              <a:buChar char="•"/>
            </a:pPr>
            <a:r>
              <a:rPr lang="en-US" dirty="0">
                <a:ea typeface="+mn-lt"/>
                <a:cs typeface="+mn-lt"/>
              </a:rPr>
              <a:t>User can access the library anywhere and can read it on multiple devices.</a:t>
            </a:r>
            <a:endParaRPr lang="en-US" dirty="0"/>
          </a:p>
          <a:p>
            <a:endParaRPr lang="en-US" dirty="0">
              <a:ea typeface="+mn-lt"/>
              <a:cs typeface="+mn-lt"/>
            </a:endParaRPr>
          </a:p>
          <a:p>
            <a:pPr marL="342900" indent="-342900">
              <a:buChar char="•"/>
            </a:pPr>
            <a:r>
              <a:rPr lang="en-US" dirty="0">
                <a:ea typeface="+mn-lt"/>
                <a:cs typeface="+mn-lt"/>
              </a:rPr>
              <a:t>User can build up a massive library of books and store them all on one little book-sized device.</a:t>
            </a:r>
            <a:endParaRPr lang="en-US" dirty="0"/>
          </a:p>
          <a:p>
            <a:endParaRPr lang="en-US" dirty="0">
              <a:latin typeface="Bierstadt"/>
              <a:ea typeface="+mn-lt"/>
              <a:cs typeface="+mn-lt"/>
            </a:endParaRPr>
          </a:p>
          <a:p>
            <a:endParaRPr lang="en-US" dirty="0">
              <a:solidFill>
                <a:srgbClr val="000000"/>
              </a:solidFill>
              <a:latin typeface="Bierstadt"/>
              <a:cs typeface="Calibri"/>
            </a:endParaRPr>
          </a:p>
          <a:p>
            <a:endParaRPr lang="en-US" dirty="0">
              <a:solidFill>
                <a:srgbClr val="000000"/>
              </a:solidFill>
              <a:latin typeface="Calibri"/>
              <a:cs typeface="Calibri"/>
            </a:endParaRPr>
          </a:p>
          <a:p>
            <a:endParaRPr lang="en-US" dirty="0">
              <a:solidFill>
                <a:srgbClr val="000000"/>
              </a:solidFill>
              <a:latin typeface="Calibri"/>
              <a:cs typeface="Calibri"/>
            </a:endParaRPr>
          </a:p>
        </p:txBody>
      </p:sp>
    </p:spTree>
    <p:extLst>
      <p:ext uri="{BB962C8B-B14F-4D97-AF65-F5344CB8AC3E}">
        <p14:creationId xmlns:p14="http://schemas.microsoft.com/office/powerpoint/2010/main" val="237786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F32F1E5-D276-4903-A7FB-E083AEFD5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
            <a:ext cx="12188952"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AC8DA-F1B6-4923-A549-5FDFA2A50EB4}"/>
              </a:ext>
            </a:extLst>
          </p:cNvPr>
          <p:cNvSpPr>
            <a:spLocks noGrp="1"/>
          </p:cNvSpPr>
          <p:nvPr>
            <p:ph type="title"/>
          </p:nvPr>
        </p:nvSpPr>
        <p:spPr>
          <a:xfrm>
            <a:off x="517870" y="922461"/>
            <a:ext cx="5904661" cy="719015"/>
          </a:xfrm>
        </p:spPr>
        <p:txBody>
          <a:bodyPr>
            <a:normAutofit fontScale="90000"/>
          </a:bodyPr>
          <a:lstStyle/>
          <a:p>
            <a:r>
              <a:rPr lang="en-US" dirty="0">
                <a:solidFill>
                  <a:schemeClr val="accent6">
                    <a:lumMod val="75000"/>
                  </a:schemeClr>
                </a:solidFill>
                <a:latin typeface="Calibri"/>
                <a:cs typeface="Calibri"/>
              </a:rPr>
              <a:t>INTRODUCTION - 4</a:t>
            </a:r>
          </a:p>
        </p:txBody>
      </p:sp>
      <p:sp>
        <p:nvSpPr>
          <p:cNvPr id="7" name="Rectangle 11">
            <a:extLst>
              <a:ext uri="{FF2B5EF4-FFF2-40B4-BE49-F238E27FC236}">
                <a16:creationId xmlns:a16="http://schemas.microsoft.com/office/drawing/2014/main" id="{2716B85D-0F68-4B6F-8A83-99D6E80F4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4F55FD-6E97-46CD-B9CB-723352BE1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0074E-1BFA-4F46-956E-EADDE405EE2B}"/>
              </a:ext>
            </a:extLst>
          </p:cNvPr>
          <p:cNvSpPr>
            <a:spLocks noGrp="1"/>
          </p:cNvSpPr>
          <p:nvPr>
            <p:ph idx="1"/>
          </p:nvPr>
        </p:nvSpPr>
        <p:spPr>
          <a:xfrm>
            <a:off x="512773" y="2115158"/>
            <a:ext cx="11172401" cy="4595271"/>
          </a:xfrm>
        </p:spPr>
        <p:txBody>
          <a:bodyPr vert="horz" lIns="91440" tIns="45720" rIns="91440" bIns="45720" rtlCol="0" anchor="t">
            <a:normAutofit/>
          </a:bodyPr>
          <a:lstStyle/>
          <a:p>
            <a:r>
              <a:rPr lang="en-US" b="1" dirty="0">
                <a:latin typeface="Calibri"/>
                <a:ea typeface="+mn-lt"/>
                <a:cs typeface="+mn-lt"/>
              </a:rPr>
              <a:t>1.5</a:t>
            </a:r>
            <a:r>
              <a:rPr lang="en-US" dirty="0">
                <a:latin typeface="Calibri"/>
                <a:ea typeface="+mn-lt"/>
                <a:cs typeface="+mn-lt"/>
              </a:rPr>
              <a:t> PROBLEM STATEMENT:</a:t>
            </a:r>
          </a:p>
          <a:p>
            <a:r>
              <a:rPr lang="en-US" dirty="0">
                <a:latin typeface="Calibri"/>
                <a:ea typeface="+mn-lt"/>
                <a:cs typeface="+mn-lt"/>
              </a:rPr>
              <a:t>The problem occurred before having e-library system includes:</a:t>
            </a:r>
          </a:p>
          <a:p>
            <a:pPr marL="342900" indent="-342900">
              <a:buChar char="•"/>
            </a:pPr>
            <a:r>
              <a:rPr lang="en-US" dirty="0">
                <a:latin typeface="Calibri"/>
                <a:ea typeface="+mn-lt"/>
                <a:cs typeface="+mn-lt"/>
              </a:rPr>
              <a:t>Paper books take a huge amount of space on shelves. They weigh a ton </a:t>
            </a:r>
          </a:p>
          <a:p>
            <a:pPr marL="342900" indent="-342900">
              <a:buChar char="•"/>
            </a:pPr>
            <a:r>
              <a:rPr lang="en-US" dirty="0">
                <a:latin typeface="Calibri"/>
                <a:ea typeface="+mn-lt"/>
                <a:cs typeface="+mn-lt"/>
              </a:rPr>
              <a:t>Reader can adjust the font size to suit reading conditions. </a:t>
            </a:r>
          </a:p>
          <a:p>
            <a:pPr marL="342900" indent="-342900">
              <a:buChar char="•"/>
            </a:pPr>
            <a:r>
              <a:rPr lang="en-US" dirty="0">
                <a:latin typeface="Calibri"/>
                <a:ea typeface="+mn-lt"/>
                <a:cs typeface="+mn-lt"/>
              </a:rPr>
              <a:t>Reader can't read in bad lightning conditions.</a:t>
            </a:r>
            <a:endParaRPr lang="en-US" dirty="0">
              <a:latin typeface="Calibri"/>
              <a:cs typeface="Calibri"/>
            </a:endParaRPr>
          </a:p>
          <a:p>
            <a:pPr marL="342900" indent="-342900">
              <a:buChar char="•"/>
            </a:pPr>
            <a:r>
              <a:rPr lang="en-US" dirty="0">
                <a:latin typeface="Calibri"/>
                <a:ea typeface="+mn-lt"/>
                <a:cs typeface="+mn-lt"/>
              </a:rPr>
              <a:t>People are always failing to carry the heavy books whenever they travel but with e library user has tons of books in his pocket and can read it anywhere anytime.</a:t>
            </a:r>
          </a:p>
          <a:p>
            <a:pPr marL="342900" indent="-342900">
              <a:buChar char="•"/>
            </a:pPr>
            <a:r>
              <a:rPr lang="en-US" dirty="0">
                <a:latin typeface="Calibri"/>
                <a:ea typeface="+mn-lt"/>
                <a:cs typeface="+mn-lt"/>
              </a:rPr>
              <a:t>Paper books are cost consuming whereas e-books ae cheaper in price to borrow.</a:t>
            </a:r>
          </a:p>
          <a:p>
            <a:endParaRPr lang="en-US" dirty="0">
              <a:ea typeface="+mn-lt"/>
              <a:cs typeface="+mn-lt"/>
            </a:endParaRPr>
          </a:p>
          <a:p>
            <a:endParaRPr lang="en-US" dirty="0">
              <a:latin typeface="Calibri"/>
              <a:ea typeface="+mn-lt"/>
              <a:cs typeface="+mn-lt"/>
            </a:endParaRPr>
          </a:p>
          <a:p>
            <a:endParaRPr lang="en-US" dirty="0">
              <a:solidFill>
                <a:srgbClr val="000000"/>
              </a:solidFill>
              <a:latin typeface="Calibri"/>
              <a:cs typeface="Calibri"/>
            </a:endParaRPr>
          </a:p>
        </p:txBody>
      </p:sp>
    </p:spTree>
    <p:extLst>
      <p:ext uri="{BB962C8B-B14F-4D97-AF65-F5344CB8AC3E}">
        <p14:creationId xmlns:p14="http://schemas.microsoft.com/office/powerpoint/2010/main" val="9942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F32F1E5-D276-4903-A7FB-E083AEFD5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
            <a:ext cx="12188952"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AC8DA-F1B6-4923-A549-5FDFA2A50EB4}"/>
              </a:ext>
            </a:extLst>
          </p:cNvPr>
          <p:cNvSpPr>
            <a:spLocks noGrp="1"/>
          </p:cNvSpPr>
          <p:nvPr>
            <p:ph type="title"/>
          </p:nvPr>
        </p:nvSpPr>
        <p:spPr>
          <a:xfrm>
            <a:off x="517870" y="922461"/>
            <a:ext cx="5904661" cy="719015"/>
          </a:xfrm>
        </p:spPr>
        <p:txBody>
          <a:bodyPr>
            <a:normAutofit fontScale="90000"/>
          </a:bodyPr>
          <a:lstStyle/>
          <a:p>
            <a:r>
              <a:rPr lang="en-US" dirty="0">
                <a:solidFill>
                  <a:schemeClr val="accent6">
                    <a:lumMod val="75000"/>
                  </a:schemeClr>
                </a:solidFill>
                <a:latin typeface="Calibri"/>
                <a:cs typeface="Calibri"/>
              </a:rPr>
              <a:t>INTRODUCTION - 5</a:t>
            </a:r>
          </a:p>
        </p:txBody>
      </p:sp>
      <p:sp>
        <p:nvSpPr>
          <p:cNvPr id="7" name="Rectangle 11">
            <a:extLst>
              <a:ext uri="{FF2B5EF4-FFF2-40B4-BE49-F238E27FC236}">
                <a16:creationId xmlns:a16="http://schemas.microsoft.com/office/drawing/2014/main" id="{2716B85D-0F68-4B6F-8A83-99D6E80F4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4F55FD-6E97-46CD-B9CB-723352BE1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0074E-1BFA-4F46-956E-EADDE405EE2B}"/>
              </a:ext>
            </a:extLst>
          </p:cNvPr>
          <p:cNvSpPr>
            <a:spLocks noGrp="1"/>
          </p:cNvSpPr>
          <p:nvPr>
            <p:ph idx="1"/>
          </p:nvPr>
        </p:nvSpPr>
        <p:spPr>
          <a:xfrm>
            <a:off x="512773" y="2115158"/>
            <a:ext cx="11172401" cy="4595271"/>
          </a:xfrm>
        </p:spPr>
        <p:txBody>
          <a:bodyPr vert="horz" lIns="91440" tIns="45720" rIns="91440" bIns="45720" rtlCol="0" anchor="t">
            <a:normAutofit/>
          </a:bodyPr>
          <a:lstStyle/>
          <a:p>
            <a:r>
              <a:rPr lang="en-US" b="1" dirty="0">
                <a:latin typeface="Calibri"/>
                <a:ea typeface="+mn-lt"/>
                <a:cs typeface="+mn-lt"/>
              </a:rPr>
              <a:t>1.6 </a:t>
            </a:r>
            <a:r>
              <a:rPr lang="en-US" dirty="0">
                <a:latin typeface="Calibri"/>
                <a:ea typeface="+mn-lt"/>
                <a:cs typeface="+mn-lt"/>
              </a:rPr>
              <a:t>Improvement in control and performance the system is developed to cope up with the current issues and problems of library. The system can add user, validate user and is also bug free.</a:t>
            </a:r>
          </a:p>
          <a:p>
            <a:pPr marL="342900" indent="-342900">
              <a:buChar char="•"/>
            </a:pPr>
            <a:r>
              <a:rPr lang="en-US" dirty="0">
                <a:latin typeface="Calibri"/>
                <a:ea typeface="+mn-lt"/>
                <a:cs typeface="+mn-lt"/>
              </a:rPr>
              <a:t>Save cost-After computerized system is implemented less human force will be required to maintain the library thus reducing the overall cost.</a:t>
            </a:r>
          </a:p>
          <a:p>
            <a:pPr marL="342900" indent="-342900">
              <a:buChar char="•"/>
            </a:pPr>
            <a:r>
              <a:rPr lang="en-US" dirty="0">
                <a:ea typeface="+mn-lt"/>
                <a:cs typeface="+mn-lt"/>
              </a:rPr>
              <a:t>The devices you read eBooks on have lighting built in. Which means you can read late into the night without having a room light on and thereby avoid annoying your partner.</a:t>
            </a:r>
            <a:endParaRPr lang="en-US" dirty="0">
              <a:latin typeface="Calibri"/>
              <a:ea typeface="+mn-lt"/>
              <a:cs typeface="+mn-lt"/>
            </a:endParaRPr>
          </a:p>
          <a:p>
            <a:endParaRPr lang="en-US" dirty="0">
              <a:latin typeface="Calibri"/>
              <a:ea typeface="+mn-lt"/>
              <a:cs typeface="+mn-lt"/>
            </a:endParaRPr>
          </a:p>
          <a:p>
            <a:endParaRPr lang="en-US" dirty="0">
              <a:latin typeface="Calibri"/>
              <a:ea typeface="+mn-lt"/>
              <a:cs typeface="+mn-lt"/>
            </a:endParaRPr>
          </a:p>
          <a:p>
            <a:endParaRPr lang="en-US" dirty="0">
              <a:ea typeface="+mn-lt"/>
              <a:cs typeface="+mn-lt"/>
            </a:endParaRPr>
          </a:p>
          <a:p>
            <a:endParaRPr lang="en-US" dirty="0">
              <a:latin typeface="Bierstadt"/>
              <a:ea typeface="+mn-lt"/>
              <a:cs typeface="+mn-lt"/>
            </a:endParaRPr>
          </a:p>
          <a:p>
            <a:endParaRPr lang="en-US" dirty="0">
              <a:solidFill>
                <a:srgbClr val="000000"/>
              </a:solidFill>
              <a:latin typeface="Calibri"/>
              <a:cs typeface="Calibri"/>
            </a:endParaRPr>
          </a:p>
          <a:p>
            <a:endParaRPr lang="en-US" dirty="0">
              <a:solidFill>
                <a:srgbClr val="000000"/>
              </a:solidFill>
              <a:latin typeface="Calibri"/>
              <a:cs typeface="Calibri"/>
            </a:endParaRPr>
          </a:p>
        </p:txBody>
      </p:sp>
    </p:spTree>
    <p:extLst>
      <p:ext uri="{BB962C8B-B14F-4D97-AF65-F5344CB8AC3E}">
        <p14:creationId xmlns:p14="http://schemas.microsoft.com/office/powerpoint/2010/main" val="35899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F32F1E5-D276-4903-A7FB-E083AEFD5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
            <a:ext cx="12188952"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AC8DA-F1B6-4923-A549-5FDFA2A50EB4}"/>
              </a:ext>
            </a:extLst>
          </p:cNvPr>
          <p:cNvSpPr>
            <a:spLocks noGrp="1"/>
          </p:cNvSpPr>
          <p:nvPr>
            <p:ph type="title"/>
          </p:nvPr>
        </p:nvSpPr>
        <p:spPr>
          <a:xfrm>
            <a:off x="517870" y="922461"/>
            <a:ext cx="5904661" cy="719015"/>
          </a:xfrm>
        </p:spPr>
        <p:txBody>
          <a:bodyPr>
            <a:normAutofit fontScale="90000"/>
          </a:bodyPr>
          <a:lstStyle/>
          <a:p>
            <a:r>
              <a:rPr lang="en-US" dirty="0">
                <a:solidFill>
                  <a:schemeClr val="accent6">
                    <a:lumMod val="75000"/>
                  </a:schemeClr>
                </a:solidFill>
                <a:latin typeface="Calibri"/>
                <a:cs typeface="Calibri"/>
              </a:rPr>
              <a:t>INTRODUCTION - 6</a:t>
            </a:r>
          </a:p>
        </p:txBody>
      </p:sp>
      <p:sp>
        <p:nvSpPr>
          <p:cNvPr id="7" name="Rectangle 11">
            <a:extLst>
              <a:ext uri="{FF2B5EF4-FFF2-40B4-BE49-F238E27FC236}">
                <a16:creationId xmlns:a16="http://schemas.microsoft.com/office/drawing/2014/main" id="{2716B85D-0F68-4B6F-8A83-99D6E80F4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4F55FD-6E97-46CD-B9CB-723352BE1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0074E-1BFA-4F46-956E-EADDE405EE2B}"/>
              </a:ext>
            </a:extLst>
          </p:cNvPr>
          <p:cNvSpPr>
            <a:spLocks noGrp="1"/>
          </p:cNvSpPr>
          <p:nvPr>
            <p:ph idx="1"/>
          </p:nvPr>
        </p:nvSpPr>
        <p:spPr>
          <a:xfrm>
            <a:off x="512773" y="2115158"/>
            <a:ext cx="11172401" cy="4595271"/>
          </a:xfrm>
        </p:spPr>
        <p:txBody>
          <a:bodyPr vert="horz" lIns="91440" tIns="45720" rIns="91440" bIns="45720" rtlCol="0" anchor="t">
            <a:normAutofit/>
          </a:bodyPr>
          <a:lstStyle/>
          <a:p>
            <a:r>
              <a:rPr lang="en-US" b="1" dirty="0">
                <a:latin typeface="Calibri"/>
                <a:ea typeface="+mn-lt"/>
                <a:cs typeface="+mn-lt"/>
              </a:rPr>
              <a:t>1.7</a:t>
            </a:r>
            <a:r>
              <a:rPr lang="en-US" dirty="0">
                <a:latin typeface="Calibri"/>
                <a:ea typeface="+mn-lt"/>
                <a:cs typeface="+mn-lt"/>
              </a:rPr>
              <a:t> Product Requirements</a:t>
            </a:r>
          </a:p>
          <a:p>
            <a:pPr marL="342900" indent="-342900">
              <a:buChar char="•"/>
            </a:pPr>
            <a:r>
              <a:rPr lang="en-US" dirty="0">
                <a:latin typeface="Calibri"/>
                <a:ea typeface="+mn-lt"/>
                <a:cs typeface="+mn-lt"/>
              </a:rPr>
              <a:t>EFFICIENCY REQUIREMENT-When a e-library system will be implemented user will get easily access library as searching book will be very faster.</a:t>
            </a:r>
          </a:p>
          <a:p>
            <a:pPr marL="342900" indent="-342900">
              <a:buChar char="•"/>
            </a:pPr>
            <a:r>
              <a:rPr lang="en-US" dirty="0">
                <a:latin typeface="Calibri"/>
                <a:ea typeface="+mn-lt"/>
                <a:cs typeface="+mn-lt"/>
              </a:rPr>
              <a:t>USABILITY REQUIREMENT-The system is designed for a user-friendly environment so that user can perform the various tasks easily and in an effective way.</a:t>
            </a:r>
          </a:p>
          <a:p>
            <a:pPr marL="342900" indent="-342900">
              <a:buChar char="•"/>
            </a:pPr>
            <a:r>
              <a:rPr lang="en-US" dirty="0">
                <a:latin typeface="Calibri"/>
                <a:ea typeface="+mn-lt"/>
                <a:cs typeface="+mn-lt"/>
              </a:rPr>
              <a:t>ORGANIZATIONAL REQUIREMENT/IMPLEMENTATION REQUIREMNTS-In implementing whole system, it uses html in front end with php as server-side scripting language which will be used for database connectivity and the backend the database part is developed using MySQL.</a:t>
            </a:r>
          </a:p>
          <a:p>
            <a:pPr marL="342900" indent="-342900">
              <a:buFont typeface="Arial,Sans-Serif"/>
              <a:buChar char="•"/>
            </a:pPr>
            <a:r>
              <a:rPr lang="en-US" dirty="0">
                <a:latin typeface="Calibri"/>
                <a:ea typeface="+mn-lt"/>
                <a:cs typeface="Calibri"/>
              </a:rPr>
              <a:t>Save cost-After computerized system is implemented less human force will be required to maintain the library thus reducing the overall cost.</a:t>
            </a:r>
            <a:endParaRPr lang="en-US" dirty="0">
              <a:ea typeface="+mn-lt"/>
              <a:cs typeface="+mn-lt"/>
            </a:endParaRPr>
          </a:p>
          <a:p>
            <a:endParaRPr lang="en-US" dirty="0">
              <a:latin typeface="Calibri"/>
              <a:ea typeface="+mn-lt"/>
              <a:cs typeface="+mn-lt"/>
            </a:endParaRPr>
          </a:p>
          <a:p>
            <a:endParaRPr lang="en-US" dirty="0">
              <a:ea typeface="+mn-lt"/>
              <a:cs typeface="+mn-lt"/>
            </a:endParaRPr>
          </a:p>
          <a:p>
            <a:endParaRPr lang="en-US" dirty="0">
              <a:ea typeface="+mn-lt"/>
              <a:cs typeface="+mn-lt"/>
            </a:endParaRPr>
          </a:p>
          <a:p>
            <a:endParaRPr lang="en-US" dirty="0">
              <a:latin typeface="Calibri"/>
              <a:ea typeface="+mn-lt"/>
              <a:cs typeface="+mn-lt"/>
            </a:endParaRPr>
          </a:p>
          <a:p>
            <a:endParaRPr lang="en-US" dirty="0">
              <a:solidFill>
                <a:srgbClr val="000000"/>
              </a:solidFill>
              <a:latin typeface="Calibri"/>
              <a:cs typeface="Calibri"/>
            </a:endParaRPr>
          </a:p>
        </p:txBody>
      </p:sp>
    </p:spTree>
    <p:extLst>
      <p:ext uri="{BB962C8B-B14F-4D97-AF65-F5344CB8AC3E}">
        <p14:creationId xmlns:p14="http://schemas.microsoft.com/office/powerpoint/2010/main" val="64202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51AD22-CBE4-41A8-A2F5-A98B583F613A}"/>
              </a:ext>
            </a:extLst>
          </p:cNvPr>
          <p:cNvSpPr>
            <a:spLocks noGrp="1"/>
          </p:cNvSpPr>
          <p:nvPr>
            <p:ph type="subTitle" idx="1"/>
          </p:nvPr>
        </p:nvSpPr>
        <p:spPr>
          <a:xfrm>
            <a:off x="2949" y="1865"/>
            <a:ext cx="12188400" cy="6860752"/>
          </a:xfrm>
          <a:solidFill>
            <a:schemeClr val="accent5">
              <a:lumMod val="40000"/>
              <a:lumOff val="60000"/>
            </a:schemeClr>
          </a:solidFill>
        </p:spPr>
        <p:txBody>
          <a:bodyPr/>
          <a:lstStyle/>
          <a:p>
            <a:r>
              <a:rPr lang="en-US" dirty="0"/>
              <a:t>.</a:t>
            </a:r>
          </a:p>
        </p:txBody>
      </p:sp>
      <p:sp>
        <p:nvSpPr>
          <p:cNvPr id="5" name="TextBox 4">
            <a:extLst>
              <a:ext uri="{FF2B5EF4-FFF2-40B4-BE49-F238E27FC236}">
                <a16:creationId xmlns:a16="http://schemas.microsoft.com/office/drawing/2014/main" id="{2656FB1E-DEAB-4966-8190-3AF09C72A16D}"/>
              </a:ext>
            </a:extLst>
          </p:cNvPr>
          <p:cNvSpPr txBox="1"/>
          <p:nvPr/>
        </p:nvSpPr>
        <p:spPr>
          <a:xfrm>
            <a:off x="255335" y="600409"/>
            <a:ext cx="11594925" cy="5832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900" dirty="0">
                <a:solidFill>
                  <a:schemeClr val="accent6">
                    <a:lumMod val="75000"/>
                  </a:schemeClr>
                </a:solidFill>
                <a:latin typeface="Calibri"/>
                <a:ea typeface="+mn-lt"/>
                <a:cs typeface="+mn-lt"/>
              </a:rPr>
              <a:t>Methodology</a:t>
            </a:r>
          </a:p>
          <a:p>
            <a:endParaRPr lang="en-US" sz="2000" dirty="0">
              <a:latin typeface="Calibri"/>
              <a:cs typeface="Calibri"/>
            </a:endParaRPr>
          </a:p>
          <a:p>
            <a:endParaRPr lang="en-US" sz="2000" dirty="0">
              <a:latin typeface="Calibri"/>
              <a:cs typeface="Calibri"/>
            </a:endParaRPr>
          </a:p>
          <a:p>
            <a:r>
              <a:rPr lang="en-US" sz="2000" dirty="0">
                <a:latin typeface="Calibri"/>
                <a:cs typeface="Calibri"/>
              </a:rPr>
              <a:t>1. USER LOGIN: Description of feature</a:t>
            </a:r>
            <a:endParaRPr lang="en-US" sz="2000" dirty="0">
              <a:latin typeface="Calibri"/>
              <a:ea typeface="+mn-lt"/>
              <a:cs typeface="+mn-lt"/>
            </a:endParaRPr>
          </a:p>
          <a:p>
            <a:pPr>
              <a:lnSpc>
                <a:spcPct val="110000"/>
              </a:lnSpc>
              <a:spcBef>
                <a:spcPts val="1000"/>
              </a:spcBef>
            </a:pPr>
            <a:r>
              <a:rPr lang="en-US" sz="2000" dirty="0">
                <a:latin typeface="Calibri"/>
                <a:cs typeface="Calibri"/>
              </a:rPr>
              <a:t>This feature used by the user to login into system. They are required to enter user id and password before they are allowed to enter the system. The user id and password will be verified and if invalid id is their user is allowed to not enter the system.</a:t>
            </a:r>
            <a:endParaRPr lang="en-US" sz="2000" dirty="0">
              <a:latin typeface="Calibri"/>
              <a:ea typeface="+mn-lt"/>
              <a:cs typeface="+mn-lt"/>
            </a:endParaRPr>
          </a:p>
          <a:p>
            <a:pPr>
              <a:lnSpc>
                <a:spcPct val="110000"/>
              </a:lnSpc>
              <a:spcBef>
                <a:spcPts val="1000"/>
              </a:spcBef>
            </a:pPr>
            <a:r>
              <a:rPr lang="en-US" sz="2000" dirty="0">
                <a:latin typeface="Calibri"/>
                <a:cs typeface="Calibri"/>
              </a:rPr>
              <a:t>  Functional requirements</a:t>
            </a:r>
            <a:endParaRPr lang="en-US" sz="2000">
              <a:latin typeface="Calibri"/>
              <a:ea typeface="+mn-lt"/>
              <a:cs typeface="+mn-lt"/>
            </a:endParaRPr>
          </a:p>
          <a:p>
            <a:pPr>
              <a:lnSpc>
                <a:spcPct val="110000"/>
              </a:lnSpc>
              <a:spcBef>
                <a:spcPts val="1000"/>
              </a:spcBef>
            </a:pPr>
            <a:r>
              <a:rPr lang="en-US" sz="2000" dirty="0">
                <a:latin typeface="Calibri"/>
                <a:cs typeface="Calibri"/>
              </a:rPr>
              <a:t>-user id is provided when they register</a:t>
            </a:r>
            <a:endParaRPr lang="en-US" sz="2000">
              <a:latin typeface="Calibri"/>
              <a:ea typeface="+mn-lt"/>
              <a:cs typeface="+mn-lt"/>
            </a:endParaRPr>
          </a:p>
          <a:p>
            <a:pPr>
              <a:lnSpc>
                <a:spcPct val="110000"/>
              </a:lnSpc>
              <a:spcBef>
                <a:spcPts val="1000"/>
              </a:spcBef>
            </a:pPr>
            <a:r>
              <a:rPr lang="en-US" sz="2000" dirty="0">
                <a:latin typeface="Calibri"/>
                <a:cs typeface="Calibri"/>
              </a:rPr>
              <a:t>-The system must only allow user with valid id and password to enter the system</a:t>
            </a:r>
            <a:endParaRPr lang="en-US" sz="2000">
              <a:latin typeface="Calibri"/>
              <a:ea typeface="+mn-lt"/>
              <a:cs typeface="+mn-lt"/>
            </a:endParaRPr>
          </a:p>
          <a:p>
            <a:pPr>
              <a:lnSpc>
                <a:spcPct val="110000"/>
              </a:lnSpc>
              <a:spcBef>
                <a:spcPts val="1000"/>
              </a:spcBef>
            </a:pPr>
            <a:r>
              <a:rPr lang="en-US" sz="2000" dirty="0">
                <a:latin typeface="Calibri"/>
                <a:cs typeface="Calibri"/>
              </a:rPr>
              <a:t>-The system performs authorization process which decides what user level can access to.</a:t>
            </a:r>
            <a:endParaRPr lang="en-US" sz="2000">
              <a:latin typeface="Calibri"/>
              <a:ea typeface="+mn-lt"/>
              <a:cs typeface="+mn-lt"/>
            </a:endParaRPr>
          </a:p>
          <a:p>
            <a:pPr>
              <a:lnSpc>
                <a:spcPct val="110000"/>
              </a:lnSpc>
              <a:spcBef>
                <a:spcPts val="1000"/>
              </a:spcBef>
            </a:pPr>
            <a:r>
              <a:rPr lang="en-US" sz="2000" dirty="0">
                <a:latin typeface="Calibri"/>
                <a:cs typeface="Calibri"/>
              </a:rPr>
              <a:t>-The user must be able to logout after they finished using system.</a:t>
            </a:r>
            <a:endParaRPr lang="en-US" sz="2000" dirty="0">
              <a:latin typeface="Calibri"/>
              <a:ea typeface="+mn-lt"/>
              <a:cs typeface="+mn-lt"/>
            </a:endParaRPr>
          </a:p>
          <a:p>
            <a:pPr algn="l"/>
            <a:endParaRPr lang="en-US" sz="2000" dirty="0">
              <a:solidFill>
                <a:schemeClr val="accent6">
                  <a:lumMod val="75000"/>
                </a:schemeClr>
              </a:solidFill>
              <a:latin typeface="Calibri"/>
              <a:cs typeface="Calibri"/>
            </a:endParaRPr>
          </a:p>
          <a:p>
            <a:endParaRPr lang="en-US" dirty="0">
              <a:solidFill>
                <a:srgbClr val="000000"/>
              </a:solidFill>
              <a:latin typeface="Bierstadt"/>
              <a:cs typeface="Calibri"/>
            </a:endParaRPr>
          </a:p>
        </p:txBody>
      </p:sp>
    </p:spTree>
    <p:extLst>
      <p:ext uri="{BB962C8B-B14F-4D97-AF65-F5344CB8AC3E}">
        <p14:creationId xmlns:p14="http://schemas.microsoft.com/office/powerpoint/2010/main" val="28908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51AD22-CBE4-41A8-A2F5-A98B583F613A}"/>
              </a:ext>
            </a:extLst>
          </p:cNvPr>
          <p:cNvSpPr>
            <a:spLocks noGrp="1"/>
          </p:cNvSpPr>
          <p:nvPr>
            <p:ph type="subTitle" idx="1"/>
          </p:nvPr>
        </p:nvSpPr>
        <p:spPr>
          <a:xfrm>
            <a:off x="2949" y="1865"/>
            <a:ext cx="12188400" cy="6860752"/>
          </a:xfrm>
          <a:solidFill>
            <a:schemeClr val="accent5">
              <a:lumMod val="40000"/>
              <a:lumOff val="60000"/>
            </a:schemeClr>
          </a:solidFill>
        </p:spPr>
        <p:txBody>
          <a:bodyPr/>
          <a:lstStyle/>
          <a:p>
            <a:r>
              <a:rPr lang="en-US" dirty="0"/>
              <a:t>.</a:t>
            </a:r>
          </a:p>
        </p:txBody>
      </p:sp>
      <p:sp>
        <p:nvSpPr>
          <p:cNvPr id="5" name="TextBox 4">
            <a:extLst>
              <a:ext uri="{FF2B5EF4-FFF2-40B4-BE49-F238E27FC236}">
                <a16:creationId xmlns:a16="http://schemas.microsoft.com/office/drawing/2014/main" id="{2656FB1E-DEAB-4966-8190-3AF09C72A16D}"/>
              </a:ext>
            </a:extLst>
          </p:cNvPr>
          <p:cNvSpPr txBox="1"/>
          <p:nvPr/>
        </p:nvSpPr>
        <p:spPr>
          <a:xfrm>
            <a:off x="222205" y="556235"/>
            <a:ext cx="11804751" cy="48167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900" dirty="0">
                <a:solidFill>
                  <a:schemeClr val="accent6">
                    <a:lumMod val="75000"/>
                  </a:schemeClr>
                </a:solidFill>
                <a:ea typeface="+mn-lt"/>
                <a:cs typeface="+mn-lt"/>
              </a:rPr>
              <a:t>Methodology</a:t>
            </a:r>
          </a:p>
          <a:p>
            <a:endParaRPr lang="en-US" sz="2000" dirty="0">
              <a:latin typeface="Calibri"/>
              <a:cs typeface="Calibri"/>
            </a:endParaRPr>
          </a:p>
          <a:p>
            <a:endParaRPr lang="en-US" sz="2000" dirty="0">
              <a:latin typeface="Calibri"/>
              <a:cs typeface="Calibri"/>
            </a:endParaRPr>
          </a:p>
          <a:p>
            <a:r>
              <a:rPr lang="en-US" sz="2000" dirty="0">
                <a:latin typeface="Calibri"/>
                <a:cs typeface="Calibri"/>
              </a:rPr>
              <a:t>2. </a:t>
            </a:r>
            <a:r>
              <a:rPr lang="en-US" sz="2000" dirty="0">
                <a:ea typeface="+mn-lt"/>
                <a:cs typeface="+mn-lt"/>
              </a:rPr>
              <a:t>Register new user</a:t>
            </a:r>
          </a:p>
          <a:p>
            <a:r>
              <a:rPr lang="en-US" sz="2000" dirty="0">
                <a:ea typeface="+mn-lt"/>
                <a:cs typeface="+mn-lt"/>
              </a:rPr>
              <a:t>       This feature can be performed by all users to register new user to create account.</a:t>
            </a:r>
          </a:p>
          <a:p>
            <a:endParaRPr lang="en-US" sz="2000" dirty="0">
              <a:ea typeface="+mn-lt"/>
              <a:cs typeface="+mn-lt"/>
            </a:endParaRPr>
          </a:p>
          <a:p>
            <a:r>
              <a:rPr lang="en-US" sz="2000" dirty="0">
                <a:ea typeface="+mn-lt"/>
                <a:cs typeface="+mn-lt"/>
              </a:rPr>
              <a:t>       Functional requirements</a:t>
            </a:r>
          </a:p>
          <a:p>
            <a:r>
              <a:rPr lang="en-US" sz="2000" dirty="0">
                <a:ea typeface="+mn-lt"/>
                <a:cs typeface="+mn-lt"/>
              </a:rPr>
              <a:t>      -System must be able to verify information</a:t>
            </a:r>
          </a:p>
          <a:p>
            <a:r>
              <a:rPr lang="en-US" sz="2000" dirty="0">
                <a:ea typeface="+mn-lt"/>
                <a:cs typeface="+mn-lt"/>
              </a:rPr>
              <a:t>      -System must be able to delete information if information is wrong</a:t>
            </a:r>
          </a:p>
          <a:p>
            <a:pPr algn="l"/>
            <a:endParaRPr lang="en-US" sz="2000" dirty="0">
              <a:solidFill>
                <a:srgbClr val="000000"/>
              </a:solidFill>
              <a:latin typeface="Bierstadt"/>
              <a:cs typeface="Calibri"/>
            </a:endParaRPr>
          </a:p>
          <a:p>
            <a:r>
              <a:rPr lang="en-US" sz="2000" dirty="0">
                <a:solidFill>
                  <a:srgbClr val="000000"/>
                </a:solidFill>
                <a:latin typeface="Bierstadt"/>
                <a:cs typeface="Calibri"/>
              </a:rPr>
              <a:t>3. </a:t>
            </a:r>
            <a:r>
              <a:rPr lang="en-US" sz="2000" dirty="0">
                <a:ea typeface="+mn-lt"/>
                <a:cs typeface="+mn-lt"/>
              </a:rPr>
              <a:t>After login we land at home page of our website where we have used CSS to change the bullet.                   </a:t>
            </a:r>
          </a:p>
          <a:p>
            <a:endParaRPr lang="en-US" sz="2000" dirty="0">
              <a:solidFill>
                <a:srgbClr val="000000"/>
              </a:solidFill>
              <a:latin typeface="Bierstadt"/>
              <a:cs typeface="Calibri"/>
            </a:endParaRPr>
          </a:p>
          <a:p>
            <a:endParaRPr lang="en-US" sz="2000" dirty="0">
              <a:solidFill>
                <a:srgbClr val="000000"/>
              </a:solidFill>
              <a:latin typeface="Calibri"/>
              <a:cs typeface="Calibri"/>
            </a:endParaRPr>
          </a:p>
          <a:p>
            <a:endParaRPr lang="en-US" dirty="0">
              <a:solidFill>
                <a:srgbClr val="000000"/>
              </a:solidFill>
              <a:latin typeface="Bierstadt"/>
              <a:cs typeface="Calibri"/>
            </a:endParaRPr>
          </a:p>
        </p:txBody>
      </p:sp>
      <p:pic>
        <p:nvPicPr>
          <p:cNvPr id="4" name="Picture 5">
            <a:extLst>
              <a:ext uri="{FF2B5EF4-FFF2-40B4-BE49-F238E27FC236}">
                <a16:creationId xmlns:a16="http://schemas.microsoft.com/office/drawing/2014/main" id="{E818F95D-CFB2-4745-8801-7B80976312A5}"/>
              </a:ext>
            </a:extLst>
          </p:cNvPr>
          <p:cNvPicPr>
            <a:picLocks noChangeAspect="1"/>
          </p:cNvPicPr>
          <p:nvPr/>
        </p:nvPicPr>
        <p:blipFill>
          <a:blip r:embed="rId2"/>
          <a:stretch>
            <a:fillRect/>
          </a:stretch>
        </p:blipFill>
        <p:spPr>
          <a:xfrm>
            <a:off x="3233530" y="4860938"/>
            <a:ext cx="4101547" cy="1928994"/>
          </a:xfrm>
          <a:prstGeom prst="rect">
            <a:avLst/>
          </a:prstGeom>
        </p:spPr>
      </p:pic>
    </p:spTree>
    <p:extLst>
      <p:ext uri="{BB962C8B-B14F-4D97-AF65-F5344CB8AC3E}">
        <p14:creationId xmlns:p14="http://schemas.microsoft.com/office/powerpoint/2010/main" val="832713674"/>
      </p:ext>
    </p:extLst>
  </p:cSld>
  <p:clrMapOvr>
    <a:masterClrMapping/>
  </p:clrMapOvr>
</p:sld>
</file>

<file path=ppt/theme/theme1.xml><?xml version="1.0" encoding="utf-8"?>
<a:theme xmlns:a="http://schemas.openxmlformats.org/drawingml/2006/main" name="GestaltVTI">
  <a:themeElements>
    <a:clrScheme name="AnalogousFromRegularSeedLeftStep">
      <a:dk1>
        <a:srgbClr val="000000"/>
      </a:dk1>
      <a:lt1>
        <a:srgbClr val="FFFFFF"/>
      </a:lt1>
      <a:dk2>
        <a:srgbClr val="31201C"/>
      </a:dk2>
      <a:lt2>
        <a:srgbClr val="F0F1F3"/>
      </a:lt2>
      <a:accent1>
        <a:srgbClr val="D19725"/>
      </a:accent1>
      <a:accent2>
        <a:srgbClr val="D54517"/>
      </a:accent2>
      <a:accent3>
        <a:srgbClr val="E7294A"/>
      </a:accent3>
      <a:accent4>
        <a:srgbClr val="D51787"/>
      </a:accent4>
      <a:accent5>
        <a:srgbClr val="E529E7"/>
      </a:accent5>
      <a:accent6>
        <a:srgbClr val="8417D5"/>
      </a:accent6>
      <a:hlink>
        <a:srgbClr val="436EC0"/>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GestaltVTI</vt:lpstr>
      <vt:lpstr>                             Title of the topic                                                E-Library                           Presented by: Computer Science &amp; Engineering    DHANRAJ SINGH (20BCS9782)      ABHISHEK KUMAR (20BCS9801) SARMOHIT SINGH (20BCS9636) DIVYANSHU ARYAN (20BCS9792)</vt:lpstr>
      <vt:lpstr>INTRODUCTION - 1</vt:lpstr>
      <vt:lpstr>INTRODUCTION - 2</vt:lpstr>
      <vt:lpstr>INTRODUCTION - 3</vt:lpstr>
      <vt:lpstr>INTRODUCTION - 4</vt:lpstr>
      <vt:lpstr>INTRODUCTION - 5</vt:lpstr>
      <vt:lpstr>INTRODUCTION - 6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Conclusion</vt:lpstr>
      <vt:lpstr>  Conclusion</vt:lpstr>
      <vt:lpstr>  Conclusion</vt:lpstr>
      <vt:lpstr>  Future Scope</vt:lpstr>
      <vt:lpstr>  Future Scope</vt:lpstr>
      <vt:lpstr> 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784</cp:revision>
  <dcterms:created xsi:type="dcterms:W3CDTF">2021-07-17T01:23:51Z</dcterms:created>
  <dcterms:modified xsi:type="dcterms:W3CDTF">2021-07-17T07:03:51Z</dcterms:modified>
</cp:coreProperties>
</file>