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14"/>
  </p:notesMasterIdLst>
  <p:handoutMasterIdLst>
    <p:handoutMasterId r:id="rId15"/>
  </p:handoutMasterIdLst>
  <p:sldIdLst>
    <p:sldId id="868" r:id="rId4"/>
    <p:sldId id="918" r:id="rId5"/>
    <p:sldId id="915" r:id="rId6"/>
    <p:sldId id="922" r:id="rId7"/>
    <p:sldId id="916" r:id="rId8"/>
    <p:sldId id="919" r:id="rId9"/>
    <p:sldId id="903" r:id="rId10"/>
    <p:sldId id="923" r:id="rId11"/>
    <p:sldId id="920" r:id="rId12"/>
    <p:sldId id="900" r:id="rId13"/>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8"/>
            <p14:sldId id="918"/>
            <p14:sldId id="915"/>
            <p14:sldId id="922"/>
            <p14:sldId id="916"/>
            <p14:sldId id="919"/>
            <p14:sldId id="903"/>
            <p14:sldId id="923"/>
            <p14:sldId id="920"/>
            <p14:sldId id="900"/>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5474"/>
    <a:srgbClr val="3D4149"/>
    <a:srgbClr val="D0343C"/>
    <a:srgbClr val="403551"/>
    <a:srgbClr val="E4625C"/>
    <a:srgbClr val="8DB1C4"/>
    <a:srgbClr val="F9BE75"/>
    <a:srgbClr val="D4A36E"/>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19" autoAdjust="0"/>
  </p:normalViewPr>
  <p:slideViewPr>
    <p:cSldViewPr>
      <p:cViewPr varScale="1">
        <p:scale>
          <a:sx n="66" d="100"/>
          <a:sy n="66" d="100"/>
        </p:scale>
        <p:origin x="816" y="48"/>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8/3/2020</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8/3/2020</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83610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399768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606545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783736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627242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dirty="0">
                <a:solidFill>
                  <a:prstClr val="black"/>
                </a:solidFill>
              </a:rPr>
              <a:t>©Abhishek</a:t>
            </a:r>
            <a:r>
              <a:rPr lang="en-US" sz="1200" baseline="0" dirty="0">
                <a:solidFill>
                  <a:prstClr val="black"/>
                </a:solidFill>
              </a:rPr>
              <a:t> </a:t>
            </a:r>
            <a:r>
              <a:rPr lang="en-US" sz="1200" baseline="0" dirty="0" err="1">
                <a:solidFill>
                  <a:prstClr val="black"/>
                </a:solidFill>
              </a:rPr>
              <a:t>kumar</a:t>
            </a:r>
            <a:endParaRPr lang="en-US" dirty="0"/>
          </a:p>
          <a:p>
            <a:endParaRPr lang="en-GB"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15503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662113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5164865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3611094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Ls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1282077"/>
            <a:ext cx="7173868" cy="1019726"/>
          </a:xfrm>
        </p:spPr>
        <p:txBody>
          <a:bodyPr>
            <a:noAutofit/>
          </a:bodyPr>
          <a:lstStyle/>
          <a:p>
            <a:r>
              <a:rPr lang="en-US" sz="4400" dirty="0">
                <a:solidFill>
                  <a:srgbClr val="403551"/>
                </a:solidFill>
              </a:rPr>
              <a:t>               </a:t>
            </a:r>
            <a:br>
              <a:rPr lang="en-US" sz="4400" dirty="0">
                <a:solidFill>
                  <a:srgbClr val="403551"/>
                </a:solidFill>
              </a:rPr>
            </a:br>
            <a:br>
              <a:rPr lang="en-US" sz="4400" dirty="0">
                <a:solidFill>
                  <a:srgbClr val="403551"/>
                </a:solidFill>
              </a:rPr>
            </a:br>
            <a:br>
              <a:rPr lang="en-US" sz="4400" dirty="0">
                <a:solidFill>
                  <a:srgbClr val="403551"/>
                </a:solidFill>
              </a:rPr>
            </a:br>
            <a:r>
              <a:rPr lang="en-US" sz="4400" dirty="0">
                <a:solidFill>
                  <a:srgbClr val="403551"/>
                </a:solidFill>
              </a:rPr>
              <a:t>                Welcome</a:t>
            </a:r>
            <a:r>
              <a:rPr lang="en-US" sz="4400" dirty="0"/>
              <a:t>!</a:t>
            </a:r>
            <a:br>
              <a:rPr lang="en-US" sz="4400" dirty="0"/>
            </a:br>
            <a:r>
              <a:rPr lang="en-US" sz="4400" dirty="0"/>
              <a:t>               </a:t>
            </a:r>
            <a:r>
              <a:rPr lang="en-US" sz="4400" dirty="0">
                <a:solidFill>
                  <a:srgbClr val="00B050"/>
                </a:solidFill>
              </a:rPr>
              <a:t>Smart India </a:t>
            </a:r>
            <a:br>
              <a:rPr lang="en-US" sz="4400" dirty="0">
                <a:solidFill>
                  <a:srgbClr val="00B050"/>
                </a:solidFill>
              </a:rPr>
            </a:br>
            <a:r>
              <a:rPr lang="en-US" sz="4400" dirty="0">
                <a:solidFill>
                  <a:srgbClr val="00B050"/>
                </a:solidFill>
              </a:rPr>
              <a:t>            hackathon 2020</a:t>
            </a:r>
          </a:p>
        </p:txBody>
      </p:sp>
      <p:sp>
        <p:nvSpPr>
          <p:cNvPr id="4" name="Rectangle 3"/>
          <p:cNvSpPr/>
          <p:nvPr/>
        </p:nvSpPr>
        <p:spPr>
          <a:xfrm>
            <a:off x="284213" y="4394181"/>
            <a:ext cx="6096000" cy="2585323"/>
          </a:xfrm>
          <a:prstGeom prst="rect">
            <a:avLst/>
          </a:prstGeom>
        </p:spPr>
        <p:txBody>
          <a:bodyPr>
            <a:spAutoFit/>
          </a:bodyPr>
          <a:lstStyle/>
          <a:p>
            <a:r>
              <a:rPr lang="en-IN" sz="2400" b="1">
                <a:solidFill>
                  <a:srgbClr val="E4625C"/>
                </a:solidFill>
              </a:rPr>
              <a:t>Team Members:</a:t>
            </a:r>
          </a:p>
          <a:p>
            <a:r>
              <a:rPr lang="en-IN" sz="2000" b="1">
                <a:solidFill>
                  <a:srgbClr val="403551"/>
                </a:solidFill>
              </a:rPr>
              <a:t>Abhishek Kumar (Team Leader)</a:t>
            </a:r>
          </a:p>
          <a:p>
            <a:r>
              <a:rPr lang="en-IN" sz="2000" b="1">
                <a:solidFill>
                  <a:srgbClr val="403551"/>
                </a:solidFill>
              </a:rPr>
              <a:t>Ritik Gupta</a:t>
            </a:r>
          </a:p>
          <a:p>
            <a:r>
              <a:rPr lang="en-IN" sz="2000" b="1">
                <a:solidFill>
                  <a:srgbClr val="403551"/>
                </a:solidFill>
              </a:rPr>
              <a:t>Harshita Madhok</a:t>
            </a:r>
          </a:p>
          <a:p>
            <a:r>
              <a:rPr lang="en-IN" sz="2000" b="1">
                <a:solidFill>
                  <a:srgbClr val="403551"/>
                </a:solidFill>
              </a:rPr>
              <a:t>Abhishek Khatri</a:t>
            </a:r>
          </a:p>
          <a:p>
            <a:r>
              <a:rPr lang="en-IN" sz="2000" b="1">
                <a:solidFill>
                  <a:srgbClr val="403551"/>
                </a:solidFill>
              </a:rPr>
              <a:t>Vaibhav Kumar</a:t>
            </a:r>
          </a:p>
          <a:p>
            <a:r>
              <a:rPr lang="en-IN" sz="2000" b="1">
                <a:solidFill>
                  <a:srgbClr val="403551"/>
                </a:solidFill>
              </a:rPr>
              <a:t>Ashish</a:t>
            </a:r>
          </a:p>
          <a:p>
            <a:endParaRPr lang="en-IN" b="1" dirty="0">
              <a:solidFill>
                <a:srgbClr val="403551"/>
              </a:solidFill>
            </a:endParaRPr>
          </a:p>
        </p:txBody>
      </p:sp>
      <p:sp>
        <p:nvSpPr>
          <p:cNvPr id="5" name="Rectangle 4"/>
          <p:cNvSpPr/>
          <p:nvPr/>
        </p:nvSpPr>
        <p:spPr>
          <a:xfrm>
            <a:off x="1847528" y="2890839"/>
            <a:ext cx="4680520" cy="1200329"/>
          </a:xfrm>
          <a:prstGeom prst="rect">
            <a:avLst/>
          </a:prstGeom>
        </p:spPr>
        <p:txBody>
          <a:bodyPr wrap="square">
            <a:spAutoFit/>
          </a:bodyPr>
          <a:lstStyle/>
          <a:p>
            <a:r>
              <a:rPr lang="en-US" sz="3600" b="1" dirty="0">
                <a:solidFill>
                  <a:srgbClr val="D0343C"/>
                </a:solidFill>
              </a:rPr>
              <a:t>Team Name :- </a:t>
            </a:r>
            <a:r>
              <a:rPr lang="en-US" sz="3600" b="1" dirty="0">
                <a:solidFill>
                  <a:srgbClr val="403551"/>
                </a:solidFill>
              </a:rPr>
              <a:t>Editha</a:t>
            </a:r>
            <a:br>
              <a:rPr lang="en-US" sz="3600" b="1" dirty="0">
                <a:solidFill>
                  <a:srgbClr val="D0343C"/>
                </a:solidFill>
              </a:rPr>
            </a:br>
            <a:r>
              <a:rPr lang="en-US" sz="3600" b="1" dirty="0">
                <a:solidFill>
                  <a:srgbClr val="D0343C"/>
                </a:solidFill>
              </a:rPr>
              <a:t>Code :- </a:t>
            </a:r>
            <a:r>
              <a:rPr lang="en-US" sz="3600" b="1" dirty="0">
                <a:solidFill>
                  <a:srgbClr val="403551"/>
                </a:solidFill>
              </a:rPr>
              <a:t>KB145</a:t>
            </a:r>
            <a:endParaRPr lang="en-IN" sz="3600" dirty="0">
              <a:solidFill>
                <a:srgbClr val="403551"/>
              </a:solidFill>
            </a:endParaRPr>
          </a:p>
        </p:txBody>
      </p:sp>
      <p:sp>
        <p:nvSpPr>
          <p:cNvPr id="3" name="Rectangle 2"/>
          <p:cNvSpPr/>
          <p:nvPr/>
        </p:nvSpPr>
        <p:spPr>
          <a:xfrm>
            <a:off x="6528048" y="4460766"/>
            <a:ext cx="6096000" cy="1077218"/>
          </a:xfrm>
          <a:prstGeom prst="rect">
            <a:avLst/>
          </a:prstGeom>
        </p:spPr>
        <p:txBody>
          <a:bodyPr>
            <a:spAutoFit/>
          </a:bodyPr>
          <a:lstStyle/>
          <a:p>
            <a:r>
              <a:rPr lang="en-IN" sz="2400" b="1" dirty="0">
                <a:solidFill>
                  <a:srgbClr val="E4625C"/>
                </a:solidFill>
              </a:rPr>
              <a:t>Mentors</a:t>
            </a:r>
            <a:br>
              <a:rPr lang="en-IN" sz="2000" b="1" dirty="0">
                <a:solidFill>
                  <a:srgbClr val="E4625C"/>
                </a:solidFill>
              </a:rPr>
            </a:br>
            <a:r>
              <a:rPr lang="en-IN" sz="2000" b="1" dirty="0" err="1">
                <a:solidFill>
                  <a:srgbClr val="403551"/>
                </a:solidFill>
              </a:rPr>
              <a:t>Mohd</a:t>
            </a:r>
            <a:r>
              <a:rPr lang="en-IN" sz="2000" b="1" dirty="0">
                <a:solidFill>
                  <a:srgbClr val="403551"/>
                </a:solidFill>
              </a:rPr>
              <a:t> Ilyas</a:t>
            </a:r>
            <a:br>
              <a:rPr lang="en-IN" sz="2000" b="1" dirty="0">
                <a:solidFill>
                  <a:srgbClr val="403551"/>
                </a:solidFill>
              </a:rPr>
            </a:br>
            <a:r>
              <a:rPr lang="en-IN" sz="2000" b="1" dirty="0" err="1">
                <a:solidFill>
                  <a:srgbClr val="403551"/>
                </a:solidFill>
              </a:rPr>
              <a:t>Shobhit</a:t>
            </a:r>
            <a:r>
              <a:rPr lang="en-IN" sz="2000" b="1">
                <a:solidFill>
                  <a:srgbClr val="403551"/>
                </a:solidFill>
              </a:rPr>
              <a:t> Bhatnagar</a:t>
            </a:r>
            <a:endParaRPr lang="en-IN" b="1" dirty="0">
              <a:solidFill>
                <a:srgbClr val="403551"/>
              </a:solidFill>
            </a:endParaRPr>
          </a:p>
        </p:txBody>
      </p:sp>
      <p:sp>
        <p:nvSpPr>
          <p:cNvPr id="8" name="Rectangle 7"/>
          <p:cNvSpPr/>
          <p:nvPr/>
        </p:nvSpPr>
        <p:spPr>
          <a:xfrm>
            <a:off x="1705560" y="2411655"/>
            <a:ext cx="4646465" cy="369332"/>
          </a:xfrm>
          <a:prstGeom prst="rect">
            <a:avLst/>
          </a:prstGeom>
        </p:spPr>
        <p:txBody>
          <a:bodyPr wrap="none">
            <a:spAutoFit/>
          </a:bodyPr>
          <a:lstStyle/>
          <a:p>
            <a:pPr lvl="0">
              <a:spcBef>
                <a:spcPts val="100"/>
              </a:spcBef>
              <a:buClr>
                <a:srgbClr val="171616"/>
              </a:buClr>
              <a:buSzPts val="2035"/>
            </a:pPr>
            <a:r>
              <a:rPr lang="en-US" b="1" dirty="0">
                <a:solidFill>
                  <a:srgbClr val="38761D"/>
                </a:solidFill>
                <a:ea typeface="Calibri"/>
                <a:cs typeface="Calibri"/>
                <a:sym typeface="Calibri"/>
              </a:rPr>
              <a:t>Organization</a:t>
            </a:r>
            <a:r>
              <a:rPr lang="en-US" dirty="0">
                <a:solidFill>
                  <a:srgbClr val="38761D"/>
                </a:solidFill>
                <a:ea typeface="Calibri"/>
                <a:cs typeface="Calibri"/>
                <a:sym typeface="Calibri"/>
              </a:rPr>
              <a:t>:</a:t>
            </a:r>
            <a:r>
              <a:rPr lang="en-US" dirty="0">
                <a:solidFill>
                  <a:srgbClr val="171616"/>
                </a:solidFill>
                <a:ea typeface="Calibri"/>
                <a:cs typeface="Calibri"/>
                <a:sym typeface="Calibri"/>
              </a:rPr>
              <a:t>  </a:t>
            </a:r>
            <a:r>
              <a:rPr lang="en-US" b="1" dirty="0">
                <a:solidFill>
                  <a:srgbClr val="403551"/>
                </a:solidFill>
              </a:rPr>
              <a:t>Government of Andhra Pradesh </a:t>
            </a:r>
          </a:p>
        </p:txBody>
      </p:sp>
    </p:spTree>
    <p:extLst>
      <p:ext uri="{BB962C8B-B14F-4D97-AF65-F5344CB8AC3E}">
        <p14:creationId xmlns:p14="http://schemas.microsoft.com/office/powerpoint/2010/main" val="28908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355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GB" dirty="0"/>
              <a:t>09</a:t>
            </a:r>
          </a:p>
        </p:txBody>
      </p:sp>
      <p:grpSp>
        <p:nvGrpSpPr>
          <p:cNvPr id="8" name="Group 7"/>
          <p:cNvGrpSpPr/>
          <p:nvPr/>
        </p:nvGrpSpPr>
        <p:grpSpPr>
          <a:xfrm>
            <a:off x="2612737" y="2636912"/>
            <a:ext cx="6966526" cy="1291828"/>
            <a:chOff x="2148051" y="2137172"/>
            <a:chExt cx="6966526" cy="1291828"/>
          </a:xfrm>
        </p:grpSpPr>
        <p:grpSp>
          <p:nvGrpSpPr>
            <p:cNvPr id="9" name="Group 8"/>
            <p:cNvGrpSpPr>
              <a:grpSpLocks noChangeAspect="1"/>
            </p:cNvGrpSpPr>
            <p:nvPr/>
          </p:nvGrpSpPr>
          <p:grpSpPr>
            <a:xfrm>
              <a:off x="2148051" y="2137173"/>
              <a:ext cx="1291827" cy="1291827"/>
              <a:chOff x="1382807" y="174388"/>
              <a:chExt cx="3025589" cy="3025588"/>
            </a:xfrm>
          </p:grpSpPr>
          <p:sp>
            <p:nvSpPr>
              <p:cNvPr id="16" name="Rectangle 15"/>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 name="Group 9"/>
            <p:cNvGrpSpPr>
              <a:grpSpLocks noChangeAspect="1"/>
            </p:cNvGrpSpPr>
            <p:nvPr/>
          </p:nvGrpSpPr>
          <p:grpSpPr>
            <a:xfrm>
              <a:off x="6408025" y="2137172"/>
              <a:ext cx="1291827" cy="1291827"/>
              <a:chOff x="1382807" y="174388"/>
              <a:chExt cx="3025589" cy="3025588"/>
            </a:xfrm>
          </p:grpSpPr>
          <p:sp>
            <p:nvSpPr>
              <p:cNvPr id="13" name="Rectangle 12"/>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1"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252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1624" y="136526"/>
            <a:ext cx="8428529" cy="1132235"/>
          </a:xfrm>
        </p:spPr>
        <p:txBody>
          <a:bodyPr>
            <a:noAutofit/>
          </a:bodyPr>
          <a:lstStyle/>
          <a:p>
            <a:r>
              <a:rPr lang="en-IN" sz="5400" dirty="0"/>
              <a:t>Brief Description</a:t>
            </a:r>
            <a:endParaRPr lang="en-US" sz="5400" dirty="0"/>
          </a:p>
        </p:txBody>
      </p:sp>
      <p:sp>
        <p:nvSpPr>
          <p:cNvPr id="16" name="Content Placeholder 15"/>
          <p:cNvSpPr>
            <a:spLocks noGrp="1"/>
          </p:cNvSpPr>
          <p:nvPr>
            <p:ph idx="1"/>
          </p:nvPr>
        </p:nvSpPr>
        <p:spPr>
          <a:xfrm>
            <a:off x="877590" y="1916832"/>
            <a:ext cx="10763026" cy="4464496"/>
          </a:xfrm>
        </p:spPr>
        <p:txBody>
          <a:bodyPr/>
          <a:lstStyle/>
          <a:p>
            <a:pPr marL="0" lvl="0" indent="0" algn="just">
              <a:lnSpc>
                <a:spcPct val="100000"/>
              </a:lnSpc>
              <a:spcBef>
                <a:spcPts val="100"/>
              </a:spcBef>
              <a:spcAft>
                <a:spcPts val="0"/>
              </a:spcAft>
              <a:buClr>
                <a:srgbClr val="171616"/>
              </a:buClr>
              <a:buSzPts val="2035"/>
              <a:buNone/>
            </a:pPr>
            <a:r>
              <a:rPr lang="en-US" sz="2800" b="1" dirty="0">
                <a:solidFill>
                  <a:srgbClr val="615474"/>
                </a:solidFill>
                <a:ea typeface="Calibri"/>
                <a:cs typeface="Calibri"/>
                <a:sym typeface="Calibri"/>
              </a:rPr>
              <a:t>Problem Statement</a:t>
            </a:r>
            <a:endParaRPr lang="en-US" sz="2800" dirty="0">
              <a:solidFill>
                <a:srgbClr val="615474"/>
              </a:solidFill>
              <a:ea typeface="Calibri"/>
              <a:cs typeface="Calibri"/>
              <a:sym typeface="Calibri"/>
            </a:endParaRPr>
          </a:p>
          <a:p>
            <a:pPr marL="0" lvl="0" indent="0" algn="just">
              <a:lnSpc>
                <a:spcPct val="100000"/>
              </a:lnSpc>
              <a:spcBef>
                <a:spcPts val="100"/>
              </a:spcBef>
              <a:spcAft>
                <a:spcPts val="0"/>
              </a:spcAft>
              <a:buClr>
                <a:srgbClr val="171616"/>
              </a:buClr>
              <a:buSzPts val="2035"/>
              <a:buNone/>
            </a:pPr>
            <a:r>
              <a:rPr lang="en-US" sz="2800" dirty="0">
                <a:solidFill>
                  <a:srgbClr val="615474"/>
                </a:solidFill>
              </a:rPr>
              <a:t>	AI &amp; OCR: To search Telugu,Urdu &amp; English words in pdf present in Unicode &amp; images format.</a:t>
            </a:r>
          </a:p>
          <a:p>
            <a:pPr marL="0" lvl="0" indent="0" algn="just">
              <a:lnSpc>
                <a:spcPct val="100000"/>
              </a:lnSpc>
              <a:spcBef>
                <a:spcPts val="100"/>
              </a:spcBef>
              <a:spcAft>
                <a:spcPts val="0"/>
              </a:spcAft>
              <a:buClr>
                <a:srgbClr val="171616"/>
              </a:buClr>
              <a:buSzPts val="2035"/>
              <a:buNone/>
            </a:pPr>
            <a:endParaRPr lang="en-US" sz="2800" dirty="0">
              <a:solidFill>
                <a:srgbClr val="615474"/>
              </a:solidFill>
            </a:endParaRPr>
          </a:p>
          <a:p>
            <a:pPr marL="0" lvl="0" indent="0" algn="just">
              <a:lnSpc>
                <a:spcPct val="100000"/>
              </a:lnSpc>
              <a:spcBef>
                <a:spcPts val="100"/>
              </a:spcBef>
              <a:spcAft>
                <a:spcPts val="0"/>
              </a:spcAft>
              <a:buClr>
                <a:srgbClr val="171616"/>
              </a:buClr>
              <a:buSzPts val="2035"/>
              <a:buNone/>
            </a:pPr>
            <a:r>
              <a:rPr lang="en-US" sz="2800" b="1" dirty="0">
                <a:solidFill>
                  <a:srgbClr val="615474"/>
                </a:solidFill>
              </a:rPr>
              <a:t>Our Idea</a:t>
            </a:r>
          </a:p>
          <a:p>
            <a:pPr marL="0" indent="0" algn="just">
              <a:lnSpc>
                <a:spcPct val="100000"/>
              </a:lnSpc>
              <a:spcBef>
                <a:spcPts val="100"/>
              </a:spcBef>
              <a:spcAft>
                <a:spcPts val="0"/>
              </a:spcAft>
              <a:buClr>
                <a:srgbClr val="171616"/>
              </a:buClr>
              <a:buSzPts val="2035"/>
              <a:buNone/>
            </a:pPr>
            <a:r>
              <a:rPr lang="en-US" sz="2800" dirty="0">
                <a:solidFill>
                  <a:srgbClr val="615474"/>
                </a:solidFill>
              </a:rPr>
              <a:t>	We will make a online web portal where user can upload the pdf  and image from which he wish to Extract and search the data. The portal will provide an interactive user interface and it will display the desired data from pdf/images with the help of OCR and Machine Learning. The platform will provide support for English, Telugu, Urdu languages.</a:t>
            </a:r>
          </a:p>
          <a:p>
            <a:pPr marL="0" lvl="0" indent="0" algn="just">
              <a:lnSpc>
                <a:spcPct val="100000"/>
              </a:lnSpc>
              <a:spcBef>
                <a:spcPts val="100"/>
              </a:spcBef>
              <a:spcAft>
                <a:spcPts val="0"/>
              </a:spcAft>
              <a:buClr>
                <a:srgbClr val="171616"/>
              </a:buClr>
              <a:buSzPts val="2035"/>
              <a:buNone/>
            </a:pPr>
            <a:endParaRPr lang="en-US" sz="2800" dirty="0">
              <a:solidFill>
                <a:srgbClr val="615474"/>
              </a:solidFill>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01</a:t>
            </a:r>
          </a:p>
        </p:txBody>
      </p:sp>
    </p:spTree>
    <p:extLst>
      <p:ext uri="{BB962C8B-B14F-4D97-AF65-F5344CB8AC3E}">
        <p14:creationId xmlns:p14="http://schemas.microsoft.com/office/powerpoint/2010/main" val="224809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3632" y="141289"/>
            <a:ext cx="8428529" cy="1132235"/>
          </a:xfrm>
        </p:spPr>
        <p:txBody>
          <a:bodyPr>
            <a:noAutofit/>
          </a:bodyPr>
          <a:lstStyle/>
          <a:p>
            <a:r>
              <a:rPr lang="en-IN" dirty="0"/>
              <a:t>FEATURES</a:t>
            </a:r>
            <a:endParaRPr lang="en-US" sz="5400" dirty="0"/>
          </a:p>
        </p:txBody>
      </p:sp>
      <p:sp>
        <p:nvSpPr>
          <p:cNvPr id="16" name="Content Placeholder 15"/>
          <p:cNvSpPr>
            <a:spLocks noGrp="1"/>
          </p:cNvSpPr>
          <p:nvPr>
            <p:ph idx="1"/>
          </p:nvPr>
        </p:nvSpPr>
        <p:spPr>
          <a:xfrm>
            <a:off x="1127448" y="1844824"/>
            <a:ext cx="10441160" cy="4824536"/>
          </a:xfrm>
        </p:spPr>
        <p:txBody>
          <a:bodyPr>
            <a:normAutofit lnSpcReduction="10000"/>
          </a:bodyPr>
          <a:lstStyle/>
          <a:p>
            <a:pPr algn="just" fontAlgn="base">
              <a:lnSpc>
                <a:spcPct val="100000"/>
              </a:lnSpc>
            </a:pPr>
            <a:r>
              <a:rPr lang="en-US" sz="2000" dirty="0">
                <a:solidFill>
                  <a:srgbClr val="3D4149"/>
                </a:solidFill>
                <a:sym typeface="Calibri"/>
              </a:rPr>
              <a:t>This portal will provide an interactive platform for any person to Extract and search data in pdf and images.</a:t>
            </a:r>
          </a:p>
          <a:p>
            <a:pPr algn="just" fontAlgn="base">
              <a:lnSpc>
                <a:spcPct val="100000"/>
              </a:lnSpc>
            </a:pPr>
            <a:r>
              <a:rPr lang="en-US" sz="2000" dirty="0">
                <a:solidFill>
                  <a:srgbClr val="3D4149"/>
                </a:solidFill>
                <a:sym typeface="Calibri"/>
              </a:rPr>
              <a:t>Extract Telugu, Urdu, English, text in pdf, or images. </a:t>
            </a:r>
          </a:p>
          <a:p>
            <a:pPr algn="just" fontAlgn="base">
              <a:lnSpc>
                <a:spcPct val="100000"/>
              </a:lnSpc>
            </a:pPr>
            <a:r>
              <a:rPr lang="en-US" sz="2000" dirty="0">
                <a:solidFill>
                  <a:srgbClr val="3D4149"/>
                </a:solidFill>
                <a:sym typeface="Calibri"/>
              </a:rPr>
              <a:t>User friendly( user can search for data in a specific language or in a combination of all 3 languages.</a:t>
            </a:r>
          </a:p>
          <a:p>
            <a:pPr algn="just" fontAlgn="base">
              <a:lnSpc>
                <a:spcPct val="100000"/>
              </a:lnSpc>
            </a:pPr>
            <a:r>
              <a:rPr lang="en-US" sz="2000" dirty="0">
                <a:solidFill>
                  <a:srgbClr val="3D4149"/>
                </a:solidFill>
                <a:sym typeface="Calibri"/>
              </a:rPr>
              <a:t>This portal will allow users to search data in Unicode as well in image format.</a:t>
            </a:r>
          </a:p>
          <a:p>
            <a:pPr algn="just" fontAlgn="base">
              <a:lnSpc>
                <a:spcPct val="100000"/>
              </a:lnSpc>
            </a:pPr>
            <a:r>
              <a:rPr lang="en-US" sz="2000" dirty="0">
                <a:solidFill>
                  <a:srgbClr val="3D4149"/>
                </a:solidFill>
                <a:sym typeface="Calibri"/>
              </a:rPr>
              <a:t>Voice Searching (User can search for data using voice).</a:t>
            </a:r>
          </a:p>
          <a:p>
            <a:pPr algn="just" fontAlgn="base">
              <a:lnSpc>
                <a:spcPct val="100000"/>
              </a:lnSpc>
            </a:pPr>
            <a:r>
              <a:rPr lang="en-US" sz="2000" dirty="0">
                <a:solidFill>
                  <a:srgbClr val="3D4149"/>
                </a:solidFill>
                <a:sym typeface="Calibri"/>
              </a:rPr>
              <a:t>Fast text extraction and voice searching.</a:t>
            </a:r>
          </a:p>
          <a:p>
            <a:pPr algn="just" fontAlgn="base">
              <a:lnSpc>
                <a:spcPct val="100000"/>
              </a:lnSpc>
            </a:pPr>
            <a:r>
              <a:rPr lang="en-US" sz="2000" dirty="0">
                <a:solidFill>
                  <a:srgbClr val="3D4149"/>
                </a:solidFill>
                <a:sym typeface="Calibri"/>
              </a:rPr>
              <a:t>It’s available for windows as well as Linux. Extendable (we can add more languages also).</a:t>
            </a:r>
          </a:p>
          <a:p>
            <a:pPr algn="just" fontAlgn="base">
              <a:lnSpc>
                <a:spcPct val="100000"/>
              </a:lnSpc>
            </a:pPr>
            <a:r>
              <a:rPr lang="en-US" sz="2000" dirty="0">
                <a:solidFill>
                  <a:srgbClr val="3D4149"/>
                </a:solidFill>
                <a:sym typeface="Calibri"/>
              </a:rPr>
              <a:t>It is very security (Data upload on a portal is an encrypted format) </a:t>
            </a:r>
            <a:endParaRPr lang="en-IN" sz="2000" dirty="0">
              <a:solidFill>
                <a:srgbClr val="3D4149"/>
              </a:solidFill>
            </a:endParaRPr>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02</a:t>
            </a:r>
          </a:p>
        </p:txBody>
      </p:sp>
    </p:spTree>
    <p:extLst>
      <p:ext uri="{BB962C8B-B14F-4D97-AF65-F5344CB8AC3E}">
        <p14:creationId xmlns:p14="http://schemas.microsoft.com/office/powerpoint/2010/main" val="410071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3632" y="141289"/>
            <a:ext cx="8428529" cy="1132235"/>
          </a:xfrm>
        </p:spPr>
        <p:txBody>
          <a:bodyPr>
            <a:noAutofit/>
          </a:bodyPr>
          <a:lstStyle/>
          <a:p>
            <a:r>
              <a:rPr lang="en-IN" dirty="0"/>
              <a:t>Advantages</a:t>
            </a:r>
            <a:endParaRPr lang="en-US" sz="5400" dirty="0"/>
          </a:p>
        </p:txBody>
      </p:sp>
      <p:sp>
        <p:nvSpPr>
          <p:cNvPr id="16" name="Content Placeholder 15"/>
          <p:cNvSpPr>
            <a:spLocks noGrp="1"/>
          </p:cNvSpPr>
          <p:nvPr>
            <p:ph idx="1"/>
          </p:nvPr>
        </p:nvSpPr>
        <p:spPr>
          <a:xfrm>
            <a:off x="1127448" y="1844824"/>
            <a:ext cx="10441160" cy="4824536"/>
          </a:xfrm>
        </p:spPr>
        <p:txBody>
          <a:bodyPr>
            <a:normAutofit/>
          </a:bodyPr>
          <a:lstStyle/>
          <a:p>
            <a:pPr algn="just" fontAlgn="base">
              <a:lnSpc>
                <a:spcPct val="100000"/>
              </a:lnSpc>
            </a:pPr>
            <a:r>
              <a:rPr lang="en-US" sz="2000" dirty="0">
                <a:sym typeface="Calibri"/>
              </a:rPr>
              <a:t>Extract Telugu, Urdu, English, text in pdf, or images in single time.</a:t>
            </a:r>
          </a:p>
          <a:p>
            <a:pPr algn="just" fontAlgn="base">
              <a:lnSpc>
                <a:spcPct val="100000"/>
              </a:lnSpc>
            </a:pPr>
            <a:r>
              <a:rPr lang="en-US" sz="2000" dirty="0">
                <a:sym typeface="Calibri"/>
              </a:rPr>
              <a:t>Voice Searching. </a:t>
            </a:r>
          </a:p>
          <a:p>
            <a:pPr algn="just" fontAlgn="base">
              <a:lnSpc>
                <a:spcPct val="100000"/>
              </a:lnSpc>
            </a:pPr>
            <a:r>
              <a:rPr lang="en-US" sz="2000" dirty="0">
                <a:sym typeface="Calibri"/>
              </a:rPr>
              <a:t>User friendly</a:t>
            </a:r>
          </a:p>
          <a:p>
            <a:pPr algn="just" fontAlgn="base">
              <a:lnSpc>
                <a:spcPct val="100000"/>
              </a:lnSpc>
            </a:pPr>
            <a:r>
              <a:rPr lang="en-US" sz="2000" dirty="0">
                <a:sym typeface="Calibri"/>
              </a:rPr>
              <a:t>This portal will allow users to search data in Unicode as well in image format.</a:t>
            </a:r>
          </a:p>
          <a:p>
            <a:pPr algn="just" fontAlgn="base">
              <a:lnSpc>
                <a:spcPct val="100000"/>
              </a:lnSpc>
            </a:pPr>
            <a:r>
              <a:rPr lang="en-US" sz="2000" dirty="0">
                <a:sym typeface="Calibri"/>
              </a:rPr>
              <a:t>Fast text extraction and voice searching.</a:t>
            </a:r>
          </a:p>
          <a:p>
            <a:pPr algn="just" fontAlgn="base">
              <a:lnSpc>
                <a:spcPct val="100000"/>
              </a:lnSpc>
            </a:pPr>
            <a:r>
              <a:rPr lang="en-US" sz="2000" dirty="0">
                <a:sym typeface="Calibri"/>
              </a:rPr>
              <a:t>It’s available for windows as well as Linux. </a:t>
            </a:r>
          </a:p>
          <a:p>
            <a:pPr algn="just" fontAlgn="base">
              <a:lnSpc>
                <a:spcPct val="100000"/>
              </a:lnSpc>
            </a:pPr>
            <a:r>
              <a:rPr lang="en-US" sz="2000" dirty="0">
                <a:sym typeface="Calibri"/>
              </a:rPr>
              <a:t>Extendable.</a:t>
            </a:r>
          </a:p>
          <a:p>
            <a:pPr algn="just" fontAlgn="base">
              <a:lnSpc>
                <a:spcPct val="100000"/>
              </a:lnSpc>
            </a:pPr>
            <a:r>
              <a:rPr lang="en-US" sz="2000" dirty="0">
                <a:sym typeface="Calibri"/>
              </a:rPr>
              <a:t>It is very security.</a:t>
            </a:r>
            <a:endParaRPr lang="en-IN" sz="2000" dirty="0"/>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03</a:t>
            </a:r>
          </a:p>
        </p:txBody>
      </p:sp>
    </p:spTree>
    <p:extLst>
      <p:ext uri="{BB962C8B-B14F-4D97-AF65-F5344CB8AC3E}">
        <p14:creationId xmlns:p14="http://schemas.microsoft.com/office/powerpoint/2010/main" val="253814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3632" y="141289"/>
            <a:ext cx="8428529" cy="1132235"/>
          </a:xfrm>
        </p:spPr>
        <p:txBody>
          <a:bodyPr>
            <a:noAutofit/>
          </a:bodyPr>
          <a:lstStyle/>
          <a:p>
            <a:r>
              <a:rPr lang="en-US" sz="5400" dirty="0"/>
              <a:t>MODULES</a:t>
            </a:r>
          </a:p>
        </p:txBody>
      </p:sp>
      <p:sp>
        <p:nvSpPr>
          <p:cNvPr id="16" name="Content Placeholder 15"/>
          <p:cNvSpPr>
            <a:spLocks noGrp="1"/>
          </p:cNvSpPr>
          <p:nvPr>
            <p:ph idx="1"/>
          </p:nvPr>
        </p:nvSpPr>
        <p:spPr>
          <a:xfrm>
            <a:off x="1055440" y="1844824"/>
            <a:ext cx="9361040" cy="4176464"/>
          </a:xfrm>
        </p:spPr>
        <p:txBody>
          <a:bodyPr>
            <a:normAutofit/>
          </a:bodyPr>
          <a:lstStyle/>
          <a:p>
            <a:pPr lvl="0" algn="just" fontAlgn="base"/>
            <a:r>
              <a:rPr lang="en-US" sz="2400" dirty="0"/>
              <a:t>Front end:- All UI/UX part.</a:t>
            </a:r>
          </a:p>
          <a:p>
            <a:pPr lvl="0" algn="just" fontAlgn="base"/>
            <a:r>
              <a:rPr lang="en-US" sz="2400" dirty="0"/>
              <a:t>Backend:- </a:t>
            </a:r>
          </a:p>
          <a:p>
            <a:pPr lvl="1" algn="just" fontAlgn="base">
              <a:buFont typeface="Arial" panose="020B0604020202020204" pitchFamily="34" charset="0"/>
              <a:buChar char="•"/>
            </a:pPr>
            <a:r>
              <a:rPr lang="en-US" sz="2400" dirty="0"/>
              <a:t>Telugu OCR with image or pdf</a:t>
            </a:r>
          </a:p>
          <a:p>
            <a:pPr lvl="1" algn="just" fontAlgn="base">
              <a:buFont typeface="Arial" panose="020B0604020202020204" pitchFamily="34" charset="0"/>
              <a:buChar char="•"/>
            </a:pPr>
            <a:r>
              <a:rPr lang="en-US" sz="2400" dirty="0"/>
              <a:t>English OCR with image or pdf</a:t>
            </a:r>
          </a:p>
          <a:p>
            <a:pPr lvl="1" algn="just" fontAlgn="base">
              <a:buFont typeface="Arial" panose="020B0604020202020204" pitchFamily="34" charset="0"/>
              <a:buChar char="•"/>
            </a:pPr>
            <a:r>
              <a:rPr lang="en-US" sz="2400" dirty="0"/>
              <a:t>Urdu OCR with image or pdf</a:t>
            </a:r>
          </a:p>
          <a:p>
            <a:pPr lvl="1" algn="just" fontAlgn="base">
              <a:buFont typeface="Arial" panose="020B0604020202020204" pitchFamily="34" charset="0"/>
              <a:buChar char="•"/>
            </a:pPr>
            <a:r>
              <a:rPr lang="en-US" sz="2400" dirty="0"/>
              <a:t>Extract Telugu, Urdu, English text from image or pdf</a:t>
            </a:r>
          </a:p>
          <a:p>
            <a:pPr lvl="1" algn="just" fontAlgn="base">
              <a:buFont typeface="Arial" panose="020B0604020202020204" pitchFamily="34" charset="0"/>
              <a:buChar char="•"/>
            </a:pPr>
            <a:r>
              <a:rPr lang="en-US" sz="2400" dirty="0"/>
              <a:t>Text Searching (simple or voice)</a:t>
            </a:r>
            <a:endParaRPr lang="en-IN" sz="2400" dirty="0"/>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04</a:t>
            </a:r>
          </a:p>
        </p:txBody>
      </p:sp>
    </p:spTree>
    <p:extLst>
      <p:ext uri="{BB962C8B-B14F-4D97-AF65-F5344CB8AC3E}">
        <p14:creationId xmlns:p14="http://schemas.microsoft.com/office/powerpoint/2010/main" val="187552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LIBRARIES AND FRAMEWORK USED</a:t>
            </a:r>
            <a:endParaRPr lang="en-IN" dirty="0"/>
          </a:p>
        </p:txBody>
      </p:sp>
      <p:sp>
        <p:nvSpPr>
          <p:cNvPr id="3" name="Content Placeholder 2"/>
          <p:cNvSpPr>
            <a:spLocks noGrp="1"/>
          </p:cNvSpPr>
          <p:nvPr>
            <p:ph idx="1"/>
          </p:nvPr>
        </p:nvSpPr>
        <p:spPr/>
        <p:txBody>
          <a:bodyPr>
            <a:normAutofit/>
          </a:bodyPr>
          <a:lstStyle/>
          <a:p>
            <a:endParaRPr lang="en-US" sz="2400" b="1" dirty="0"/>
          </a:p>
          <a:p>
            <a:r>
              <a:rPr lang="en-US" sz="2400" b="1" dirty="0"/>
              <a:t>Tesseract</a:t>
            </a:r>
            <a:r>
              <a:rPr lang="en-US" sz="2400" dirty="0"/>
              <a:t> is an optical character recognition engine for various operating systems.</a:t>
            </a:r>
          </a:p>
          <a:p>
            <a:r>
              <a:rPr lang="en-US" sz="2400" dirty="0"/>
              <a:t>For pdf rendering we use </a:t>
            </a:r>
            <a:r>
              <a:rPr lang="en-US" sz="2400" dirty="0" err="1"/>
              <a:t>poppler</a:t>
            </a:r>
            <a:r>
              <a:rPr lang="en-US" sz="2400" dirty="0"/>
              <a:t> for window.</a:t>
            </a:r>
          </a:p>
          <a:p>
            <a:r>
              <a:rPr lang="en-US" sz="2400" dirty="0"/>
              <a:t>For Front end :- HTML, CSS, JS, AJAX</a:t>
            </a:r>
          </a:p>
          <a:p>
            <a:r>
              <a:rPr lang="en-US" sz="2400" dirty="0"/>
              <a:t>For backend :- Python, Flask, ML </a:t>
            </a:r>
          </a:p>
        </p:txBody>
      </p:sp>
      <p:sp>
        <p:nvSpPr>
          <p:cNvPr id="7" name="Text Placeholder 6"/>
          <p:cNvSpPr>
            <a:spLocks noGrp="1"/>
          </p:cNvSpPr>
          <p:nvPr>
            <p:ph type="body" sz="quarter" idx="13"/>
          </p:nvPr>
        </p:nvSpPr>
        <p:spPr/>
        <p:txBody>
          <a:bodyPr/>
          <a:lstStyle/>
          <a:p>
            <a:r>
              <a:rPr lang="en-US" dirty="0"/>
              <a:t>05</a:t>
            </a:r>
            <a:endParaRPr lang="en-IN" dirty="0"/>
          </a:p>
        </p:txBody>
      </p:sp>
    </p:spTree>
    <p:extLst>
      <p:ext uri="{BB962C8B-B14F-4D97-AF65-F5344CB8AC3E}">
        <p14:creationId xmlns:p14="http://schemas.microsoft.com/office/powerpoint/2010/main" val="356157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1624" y="136526"/>
            <a:ext cx="8428529" cy="1132235"/>
          </a:xfrm>
        </p:spPr>
        <p:txBody>
          <a:bodyPr>
            <a:noAutofit/>
          </a:bodyPr>
          <a:lstStyle/>
          <a:p>
            <a:r>
              <a:rPr lang="en-IN" sz="3600" dirty="0"/>
              <a:t>BASIC FLOW OF DATA EXTRACTION</a:t>
            </a:r>
            <a:endParaRPr lang="en-US" sz="3600" dirty="0"/>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06</a:t>
            </a:r>
          </a:p>
        </p:txBody>
      </p:sp>
      <p:pic>
        <p:nvPicPr>
          <p:cNvPr id="5" name="Google Shape;107;p15"/>
          <p:cNvPicPr preferRelativeResize="0"/>
          <p:nvPr/>
        </p:nvPicPr>
        <p:blipFill>
          <a:blip r:embed="rId3">
            <a:alphaModFix/>
          </a:blip>
          <a:stretch>
            <a:fillRect/>
          </a:stretch>
        </p:blipFill>
        <p:spPr>
          <a:xfrm>
            <a:off x="2711624" y="1271826"/>
            <a:ext cx="7187384" cy="5302057"/>
          </a:xfrm>
          <a:prstGeom prst="rect">
            <a:avLst/>
          </a:prstGeom>
          <a:noFill/>
          <a:ln>
            <a:noFill/>
          </a:ln>
        </p:spPr>
      </p:pic>
      <p:sp>
        <p:nvSpPr>
          <p:cNvPr id="3" name="Rectangle 2"/>
          <p:cNvSpPr/>
          <p:nvPr/>
        </p:nvSpPr>
        <p:spPr>
          <a:xfrm>
            <a:off x="6851008" y="6211669"/>
            <a:ext cx="1621256" cy="646331"/>
          </a:xfrm>
          <a:prstGeom prst="rect">
            <a:avLst/>
          </a:prstGeom>
        </p:spPr>
        <p:txBody>
          <a:bodyPr wrap="square">
            <a:spAutoFit/>
          </a:bodyPr>
          <a:lstStyle/>
          <a:p>
            <a:r>
              <a:rPr lang="en-IN" dirty="0"/>
              <a:t>Extract Data </a:t>
            </a:r>
          </a:p>
          <a:p>
            <a:endParaRPr lang="en-IN" dirty="0"/>
          </a:p>
        </p:txBody>
      </p:sp>
    </p:spTree>
    <p:extLst>
      <p:ext uri="{BB962C8B-B14F-4D97-AF65-F5344CB8AC3E}">
        <p14:creationId xmlns:p14="http://schemas.microsoft.com/office/powerpoint/2010/main" val="133129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OCR PROCESS</a:t>
            </a:r>
          </a:p>
        </p:txBody>
      </p:sp>
      <p:sp>
        <p:nvSpPr>
          <p:cNvPr id="7" name="Text Placeholder 6"/>
          <p:cNvSpPr>
            <a:spLocks noGrp="1"/>
          </p:cNvSpPr>
          <p:nvPr>
            <p:ph type="body" sz="quarter" idx="13"/>
          </p:nvPr>
        </p:nvSpPr>
        <p:spPr/>
        <p:txBody>
          <a:bodyPr/>
          <a:lstStyle/>
          <a:p>
            <a:r>
              <a:rPr lang="en-IN" dirty="0"/>
              <a:t>07</a:t>
            </a:r>
          </a:p>
        </p:txBody>
      </p:sp>
      <p:sp>
        <p:nvSpPr>
          <p:cNvPr id="8" name="Rectangle 7"/>
          <p:cNvSpPr/>
          <p:nvPr/>
        </p:nvSpPr>
        <p:spPr>
          <a:xfrm>
            <a:off x="4015093" y="1772816"/>
            <a:ext cx="1368152" cy="9361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960096" y="3568193"/>
            <a:ext cx="1368152" cy="9361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015093" y="3573016"/>
            <a:ext cx="1368152" cy="9361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974555" y="1770382"/>
            <a:ext cx="1368152" cy="9361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984268" y="5229200"/>
            <a:ext cx="1368152" cy="9361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035940" y="1915268"/>
            <a:ext cx="1319808" cy="646331"/>
          </a:xfrm>
          <a:prstGeom prst="rect">
            <a:avLst/>
          </a:prstGeom>
        </p:spPr>
        <p:txBody>
          <a:bodyPr wrap="square">
            <a:spAutoFit/>
          </a:bodyPr>
          <a:lstStyle/>
          <a:p>
            <a:r>
              <a:rPr lang="en-US" b="1" dirty="0"/>
              <a:t>Paper </a:t>
            </a:r>
          </a:p>
          <a:p>
            <a:r>
              <a:rPr lang="en-US" b="1" dirty="0"/>
              <a:t>Documents</a:t>
            </a:r>
            <a:endParaRPr lang="en-US" dirty="0"/>
          </a:p>
        </p:txBody>
      </p:sp>
      <p:sp>
        <p:nvSpPr>
          <p:cNvPr id="18" name="Rectangle 17"/>
          <p:cNvSpPr/>
          <p:nvPr/>
        </p:nvSpPr>
        <p:spPr>
          <a:xfrm>
            <a:off x="4367808" y="3851579"/>
            <a:ext cx="1319808" cy="369332"/>
          </a:xfrm>
          <a:prstGeom prst="rect">
            <a:avLst/>
          </a:prstGeom>
        </p:spPr>
        <p:txBody>
          <a:bodyPr wrap="square">
            <a:spAutoFit/>
          </a:bodyPr>
          <a:lstStyle/>
          <a:p>
            <a:r>
              <a:rPr lang="en-US" b="1" dirty="0"/>
              <a:t>OCR</a:t>
            </a:r>
            <a:endParaRPr lang="en-US" dirty="0"/>
          </a:p>
        </p:txBody>
      </p:sp>
      <p:sp>
        <p:nvSpPr>
          <p:cNvPr id="19" name="Rectangle 18"/>
          <p:cNvSpPr/>
          <p:nvPr/>
        </p:nvSpPr>
        <p:spPr>
          <a:xfrm>
            <a:off x="7032612" y="3580967"/>
            <a:ext cx="1319808" cy="923330"/>
          </a:xfrm>
          <a:prstGeom prst="rect">
            <a:avLst/>
          </a:prstGeom>
        </p:spPr>
        <p:txBody>
          <a:bodyPr wrap="square">
            <a:spAutoFit/>
          </a:bodyPr>
          <a:lstStyle/>
          <a:p>
            <a:r>
              <a:rPr lang="en-US" b="1" dirty="0"/>
              <a:t>Data Capture to text format</a:t>
            </a:r>
            <a:endParaRPr lang="en-US" dirty="0"/>
          </a:p>
        </p:txBody>
      </p:sp>
      <p:sp>
        <p:nvSpPr>
          <p:cNvPr id="20" name="Rectangle 19"/>
          <p:cNvSpPr/>
          <p:nvPr/>
        </p:nvSpPr>
        <p:spPr>
          <a:xfrm>
            <a:off x="7037413" y="1895880"/>
            <a:ext cx="1319808" cy="646331"/>
          </a:xfrm>
          <a:prstGeom prst="rect">
            <a:avLst/>
          </a:prstGeom>
        </p:spPr>
        <p:txBody>
          <a:bodyPr wrap="square">
            <a:spAutoFit/>
          </a:bodyPr>
          <a:lstStyle/>
          <a:p>
            <a:r>
              <a:rPr lang="en-US" b="1" dirty="0"/>
              <a:t>Opening  (Scanning)</a:t>
            </a:r>
            <a:endParaRPr lang="en-US" dirty="0"/>
          </a:p>
        </p:txBody>
      </p:sp>
      <p:sp>
        <p:nvSpPr>
          <p:cNvPr id="22" name="Rectangle 21"/>
          <p:cNvSpPr/>
          <p:nvPr/>
        </p:nvSpPr>
        <p:spPr>
          <a:xfrm>
            <a:off x="4004852" y="5195936"/>
            <a:ext cx="1368152" cy="936104"/>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a:t>
            </a:r>
          </a:p>
        </p:txBody>
      </p:sp>
      <p:sp>
        <p:nvSpPr>
          <p:cNvPr id="23" name="Rectangle 22"/>
          <p:cNvSpPr/>
          <p:nvPr/>
        </p:nvSpPr>
        <p:spPr>
          <a:xfrm>
            <a:off x="4063437" y="5229200"/>
            <a:ext cx="1319808" cy="923330"/>
          </a:xfrm>
          <a:prstGeom prst="rect">
            <a:avLst/>
          </a:prstGeom>
        </p:spPr>
        <p:txBody>
          <a:bodyPr wrap="square">
            <a:spAutoFit/>
          </a:bodyPr>
          <a:lstStyle/>
          <a:p>
            <a:r>
              <a:rPr lang="en-US" b="1" dirty="0"/>
              <a:t>Verification and decrypt data</a:t>
            </a:r>
            <a:endParaRPr lang="en-US" dirty="0"/>
          </a:p>
        </p:txBody>
      </p:sp>
      <p:sp>
        <p:nvSpPr>
          <p:cNvPr id="24" name="Rectangle 23"/>
          <p:cNvSpPr/>
          <p:nvPr/>
        </p:nvSpPr>
        <p:spPr>
          <a:xfrm>
            <a:off x="7066013" y="5479322"/>
            <a:ext cx="1319808" cy="369332"/>
          </a:xfrm>
          <a:prstGeom prst="rect">
            <a:avLst/>
          </a:prstGeom>
        </p:spPr>
        <p:txBody>
          <a:bodyPr wrap="square">
            <a:spAutoFit/>
          </a:bodyPr>
          <a:lstStyle/>
          <a:p>
            <a:r>
              <a:rPr lang="en-US" b="1" dirty="0"/>
              <a:t>Data Save</a:t>
            </a:r>
            <a:endParaRPr lang="en-US" dirty="0"/>
          </a:p>
        </p:txBody>
      </p:sp>
      <p:cxnSp>
        <p:nvCxnSpPr>
          <p:cNvPr id="30" name="Straight Connector 29"/>
          <p:cNvCxnSpPr/>
          <p:nvPr/>
        </p:nvCxnSpPr>
        <p:spPr>
          <a:xfrm flipH="1">
            <a:off x="4688928" y="2998493"/>
            <a:ext cx="2979416"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4" idx="2"/>
          </p:cNvCxnSpPr>
          <p:nvPr/>
        </p:nvCxnSpPr>
        <p:spPr>
          <a:xfrm>
            <a:off x="7658631" y="2706486"/>
            <a:ext cx="0" cy="29046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4688928" y="2996952"/>
            <a:ext cx="10241" cy="57606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2"/>
          </p:cNvCxnSpPr>
          <p:nvPr/>
        </p:nvCxnSpPr>
        <p:spPr>
          <a:xfrm>
            <a:off x="7644172" y="4504297"/>
            <a:ext cx="0" cy="29285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4695844" y="4797152"/>
            <a:ext cx="294832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22" idx="0"/>
          </p:cNvCxnSpPr>
          <p:nvPr/>
        </p:nvCxnSpPr>
        <p:spPr>
          <a:xfrm>
            <a:off x="4688928" y="4797152"/>
            <a:ext cx="0" cy="3987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Right Arrow 45"/>
          <p:cNvSpPr/>
          <p:nvPr/>
        </p:nvSpPr>
        <p:spPr>
          <a:xfrm>
            <a:off x="5951984" y="2238433"/>
            <a:ext cx="504056" cy="108795"/>
          </a:xfrm>
          <a:prstGeom prst="righ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ight Arrow 46"/>
          <p:cNvSpPr/>
          <p:nvPr/>
        </p:nvSpPr>
        <p:spPr>
          <a:xfrm>
            <a:off x="5932532" y="3953737"/>
            <a:ext cx="504056" cy="108795"/>
          </a:xfrm>
          <a:prstGeom prst="righ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ight Arrow 47"/>
          <p:cNvSpPr/>
          <p:nvPr/>
        </p:nvSpPr>
        <p:spPr>
          <a:xfrm>
            <a:off x="5951984" y="5531773"/>
            <a:ext cx="504056" cy="108795"/>
          </a:xfrm>
          <a:prstGeom prst="rightArrow">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380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p>
        </p:txBody>
      </p:sp>
      <p:sp>
        <p:nvSpPr>
          <p:cNvPr id="3" name="Content Placeholder 2"/>
          <p:cNvSpPr>
            <a:spLocks noGrp="1"/>
          </p:cNvSpPr>
          <p:nvPr>
            <p:ph idx="1"/>
          </p:nvPr>
        </p:nvSpPr>
        <p:spPr/>
        <p:txBody>
          <a:bodyPr/>
          <a:lstStyle/>
          <a:p>
            <a:r>
              <a:rPr lang="en-IN" dirty="0"/>
              <a:t>We can add all other language also in future.</a:t>
            </a:r>
          </a:p>
          <a:p>
            <a:r>
              <a:rPr lang="en-IN" dirty="0"/>
              <a:t>We convert one to another language.</a:t>
            </a:r>
          </a:p>
          <a:p>
            <a:pPr marL="0" indent="0">
              <a:buNone/>
            </a:pPr>
            <a:endParaRPr lang="en-IN" dirty="0"/>
          </a:p>
        </p:txBody>
      </p:sp>
      <p:sp>
        <p:nvSpPr>
          <p:cNvPr id="7" name="Text Placeholder 6"/>
          <p:cNvSpPr>
            <a:spLocks noGrp="1"/>
          </p:cNvSpPr>
          <p:nvPr>
            <p:ph type="body" sz="quarter" idx="13"/>
          </p:nvPr>
        </p:nvSpPr>
        <p:spPr/>
        <p:txBody>
          <a:bodyPr/>
          <a:lstStyle/>
          <a:p>
            <a:r>
              <a:rPr lang="en-IN" dirty="0"/>
              <a:t>08</a:t>
            </a:r>
          </a:p>
        </p:txBody>
      </p:sp>
    </p:spTree>
    <p:extLst>
      <p:ext uri="{BB962C8B-B14F-4D97-AF65-F5344CB8AC3E}">
        <p14:creationId xmlns:p14="http://schemas.microsoft.com/office/powerpoint/2010/main" val="475528379"/>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74726</TotalTime>
  <Words>395</Words>
  <Application>Microsoft Office PowerPoint</Application>
  <PresentationFormat>Widescreen</PresentationFormat>
  <Paragraphs>86</Paragraphs>
  <Slides>10</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Calibri Light</vt:lpstr>
      <vt:lpstr>Gill Sans</vt:lpstr>
      <vt:lpstr>Open Sans</vt:lpstr>
      <vt:lpstr>Custom Design</vt:lpstr>
      <vt:lpstr>Showeet theme</vt:lpstr>
      <vt:lpstr>showeet</vt:lpstr>
      <vt:lpstr>                                  Welcome!                Smart India              hackathon 2020</vt:lpstr>
      <vt:lpstr>Brief Description</vt:lpstr>
      <vt:lpstr>FEATURES</vt:lpstr>
      <vt:lpstr>Advantages</vt:lpstr>
      <vt:lpstr>MODULES</vt:lpstr>
      <vt:lpstr>LIBRARIES AND FRAMEWORK USED</vt:lpstr>
      <vt:lpstr>BASIC FLOW OF DATA EXTRACTION</vt:lpstr>
      <vt:lpstr>OCR PROCESS</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prajapatia2580@gmail.com</dc:creator>
  <dc:description>© Copyright Showeet.com</dc:description>
  <cp:lastModifiedBy>VAIBHAV KUMAR</cp:lastModifiedBy>
  <cp:revision>60</cp:revision>
  <dcterms:created xsi:type="dcterms:W3CDTF">2011-05-09T14:18:21Z</dcterms:created>
  <dcterms:modified xsi:type="dcterms:W3CDTF">2020-08-03T10:25:49Z</dcterms:modified>
  <cp:category>Templates</cp:category>
</cp:coreProperties>
</file>