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  <p:sldMasterId id="2147483698" r:id="rId2"/>
    <p:sldMasterId id="2147483753" r:id="rId3"/>
  </p:sldMasterIdLst>
  <p:notesMasterIdLst>
    <p:notesMasterId r:id="rId14"/>
  </p:notesMasterIdLst>
  <p:handoutMasterIdLst>
    <p:handoutMasterId r:id="rId15"/>
  </p:handoutMasterIdLst>
  <p:sldIdLst>
    <p:sldId id="868" r:id="rId4"/>
    <p:sldId id="918" r:id="rId5"/>
    <p:sldId id="915" r:id="rId6"/>
    <p:sldId id="922" r:id="rId7"/>
    <p:sldId id="916" r:id="rId8"/>
    <p:sldId id="919" r:id="rId9"/>
    <p:sldId id="903" r:id="rId10"/>
    <p:sldId id="923" r:id="rId11"/>
    <p:sldId id="920" r:id="rId12"/>
    <p:sldId id="900" r:id="rId13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68"/>
            <p14:sldId id="918"/>
            <p14:sldId id="915"/>
            <p14:sldId id="922"/>
            <p14:sldId id="916"/>
            <p14:sldId id="919"/>
            <p14:sldId id="903"/>
            <p14:sldId id="923"/>
            <p14:sldId id="920"/>
            <p14:sldId id="9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5474"/>
    <a:srgbClr val="3D4149"/>
    <a:srgbClr val="D0343C"/>
    <a:srgbClr val="403551"/>
    <a:srgbClr val="E4625C"/>
    <a:srgbClr val="8DB1C4"/>
    <a:srgbClr val="F9BE75"/>
    <a:srgbClr val="D4A36E"/>
    <a:srgbClr val="CECFCE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719" autoAdjust="0"/>
  </p:normalViewPr>
  <p:slideViewPr>
    <p:cSldViewPr>
      <p:cViewPr>
        <p:scale>
          <a:sx n="75" d="100"/>
          <a:sy n="75" d="100"/>
        </p:scale>
        <p:origin x="534" y="144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297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©Abhishek</a:t>
            </a:r>
            <a:r>
              <a:rPr lang="en-US" sz="1200" baseline="0" dirty="0" smtClean="0">
                <a:solidFill>
                  <a:prstClr val="black"/>
                </a:solidFill>
              </a:rPr>
              <a:t> </a:t>
            </a:r>
            <a:r>
              <a:rPr lang="en-US" sz="1200" baseline="0" dirty="0" err="1" smtClean="0">
                <a:solidFill>
                  <a:prstClr val="black"/>
                </a:solidFill>
              </a:rPr>
              <a:t>kumar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©Abhishek</a:t>
            </a:r>
            <a:r>
              <a:rPr lang="en-US" sz="1200" baseline="0" dirty="0" smtClean="0">
                <a:solidFill>
                  <a:prstClr val="black"/>
                </a:solidFill>
              </a:rPr>
              <a:t> </a:t>
            </a:r>
            <a:r>
              <a:rPr lang="en-US" sz="1200" baseline="0" dirty="0" err="1" smtClean="0">
                <a:solidFill>
                  <a:prstClr val="black"/>
                </a:solidFill>
              </a:rPr>
              <a:t>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07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©Abhishek</a:t>
            </a:r>
            <a:r>
              <a:rPr lang="en-US" sz="1200" baseline="0" dirty="0" smtClean="0">
                <a:solidFill>
                  <a:prstClr val="black"/>
                </a:solidFill>
              </a:rPr>
              <a:t> </a:t>
            </a:r>
            <a:r>
              <a:rPr lang="en-US" sz="1200" baseline="0" dirty="0" err="1" smtClean="0">
                <a:solidFill>
                  <a:prstClr val="black"/>
                </a:solidFill>
              </a:rPr>
              <a:t>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83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©Abhishek</a:t>
            </a:r>
            <a:r>
              <a:rPr lang="en-US" sz="1200" baseline="0" dirty="0" smtClean="0">
                <a:solidFill>
                  <a:prstClr val="black"/>
                </a:solidFill>
              </a:rPr>
              <a:t> </a:t>
            </a:r>
            <a:r>
              <a:rPr lang="en-US" sz="1200" baseline="0" dirty="0" err="1" smtClean="0">
                <a:solidFill>
                  <a:prstClr val="black"/>
                </a:solidFill>
              </a:rPr>
              <a:t>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45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©Abhishek</a:t>
            </a:r>
            <a:r>
              <a:rPr lang="en-US" sz="1200" baseline="0" dirty="0" smtClean="0">
                <a:solidFill>
                  <a:prstClr val="black"/>
                </a:solidFill>
              </a:rPr>
              <a:t> </a:t>
            </a:r>
            <a:r>
              <a:rPr lang="en-US" sz="1200" baseline="0" dirty="0" err="1" smtClean="0">
                <a:solidFill>
                  <a:prstClr val="black"/>
                </a:solidFill>
              </a:rPr>
              <a:t>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36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©Abhishek</a:t>
            </a:r>
            <a:r>
              <a:rPr lang="en-US" sz="1200" baseline="0" dirty="0" smtClean="0">
                <a:solidFill>
                  <a:prstClr val="black"/>
                </a:solidFill>
              </a:rPr>
              <a:t> </a:t>
            </a:r>
            <a:r>
              <a:rPr lang="en-US" sz="1200" baseline="0" dirty="0" err="1" smtClean="0">
                <a:solidFill>
                  <a:prstClr val="black"/>
                </a:solidFill>
              </a:rPr>
              <a:t>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42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©Abhishek</a:t>
            </a:r>
            <a:r>
              <a:rPr lang="en-US" sz="1200" baseline="0" dirty="0" smtClean="0">
                <a:solidFill>
                  <a:prstClr val="black"/>
                </a:solidFill>
              </a:rPr>
              <a:t> </a:t>
            </a:r>
            <a:r>
              <a:rPr lang="en-US" sz="1200" baseline="0" dirty="0" err="1" smtClean="0">
                <a:solidFill>
                  <a:prstClr val="black"/>
                </a:solidFill>
              </a:rPr>
              <a:t>kumar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26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126408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D3A46D-7F78-4A59-A12D-5EE07C50BFCD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3E765F1-E837-4960-9A2B-971A41844935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7B0794A8-5CB9-4466-B2A1-B736C2408414}"/>
              </a:ext>
            </a:extLst>
          </p:cNvPr>
          <p:cNvSpPr/>
          <p:nvPr userDrawn="1"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igure">
            <a:extLst>
              <a:ext uri="{FF2B5EF4-FFF2-40B4-BE49-F238E27FC236}">
                <a16:creationId xmlns:a16="http://schemas.microsoft.com/office/drawing/2014/main" id="{43D2B85A-0851-443A-B2F7-A5A2AC52A21C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6361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CA2A693-AE58-4C41-825A-D32BC0811ACB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F82D26C-ABC8-4121-9D52-27E8B77173C3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B1E94F-6B0A-4BB6-BFB9-6DB8090FBA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3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 (bi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09E196A-2B73-4233-A237-4B183A27C60C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A7148EA-E1BB-48D0-8BFB-BE2CA7C08F52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6588FD2-164B-4DDE-9260-E26517416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32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093E40-6F04-4491-9C8D-06005D9BB3A5}"/>
              </a:ext>
            </a:extLst>
          </p:cNvPr>
          <p:cNvGrpSpPr/>
          <p:nvPr userDrawn="1"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E9CB3F7-3ABC-4104-B98A-0121ACF534AE}"/>
                </a:ext>
              </a:extLst>
            </p:cNvPr>
            <p:cNvSpPr/>
            <p:nvPr userDrawn="1"/>
          </p:nvSpPr>
          <p:spPr>
            <a:xfrm>
              <a:off x="1490608" y="1750568"/>
              <a:ext cx="10103020" cy="5107432"/>
            </a:xfrm>
            <a:custGeom>
              <a:avLst/>
              <a:gdLst>
                <a:gd name="connsiteX0" fmla="*/ 6871207 w 10103020"/>
                <a:gd name="connsiteY0" fmla="*/ 1379 h 5107432"/>
                <a:gd name="connsiteX1" fmla="*/ 10061003 w 10103020"/>
                <a:gd name="connsiteY1" fmla="*/ 2144415 h 5107432"/>
                <a:gd name="connsiteX2" fmla="*/ 8937022 w 10103020"/>
                <a:gd name="connsiteY2" fmla="*/ 5053985 h 5107432"/>
                <a:gd name="connsiteX3" fmla="*/ 8872567 w 10103020"/>
                <a:gd name="connsiteY3" fmla="*/ 5107432 h 5107432"/>
                <a:gd name="connsiteX4" fmla="*/ 13161 w 10103020"/>
                <a:gd name="connsiteY4" fmla="*/ 5107432 h 5107432"/>
                <a:gd name="connsiteX5" fmla="*/ 3817 w 10103020"/>
                <a:gd name="connsiteY5" fmla="*/ 5033897 h 5107432"/>
                <a:gd name="connsiteX6" fmla="*/ 4513496 w 10103020"/>
                <a:gd name="connsiteY6" fmla="*/ 417007 h 5107432"/>
                <a:gd name="connsiteX7" fmla="*/ 6871207 w 10103020"/>
                <a:gd name="connsiteY7" fmla="*/ 1379 h 510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03020" h="5107432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81A0AE-40AD-4CC1-89EF-16D86FD8CD17}"/>
                </a:ext>
              </a:extLst>
            </p:cNvPr>
            <p:cNvSpPr/>
            <p:nvPr userDrawn="1"/>
          </p:nvSpPr>
          <p:spPr>
            <a:xfrm>
              <a:off x="695401" y="1241443"/>
              <a:ext cx="9953877" cy="5616559"/>
            </a:xfrm>
            <a:custGeom>
              <a:avLst/>
              <a:gdLst>
                <a:gd name="connsiteX0" fmla="*/ 8316277 w 9953877"/>
                <a:gd name="connsiteY0" fmla="*/ 1305 h 5616559"/>
                <a:gd name="connsiteX1" fmla="*/ 9953877 w 9953877"/>
                <a:gd name="connsiteY1" fmla="*/ 2552872 h 5616559"/>
                <a:gd name="connsiteX2" fmla="*/ 8605150 w 9953877"/>
                <a:gd name="connsiteY2" fmla="*/ 5468034 h 5616559"/>
                <a:gd name="connsiteX3" fmla="*/ 8447294 w 9953877"/>
                <a:gd name="connsiteY3" fmla="*/ 5616559 h 5616559"/>
                <a:gd name="connsiteX4" fmla="*/ 2330142 w 9953877"/>
                <a:gd name="connsiteY4" fmla="*/ 5616559 h 5616559"/>
                <a:gd name="connsiteX5" fmla="*/ 2101259 w 9953877"/>
                <a:gd name="connsiteY5" fmla="*/ 5468034 h 5616559"/>
                <a:gd name="connsiteX6" fmla="*/ 0 w 9953877"/>
                <a:gd name="connsiteY6" fmla="*/ 2552872 h 5616559"/>
                <a:gd name="connsiteX7" fmla="*/ 6085691 w 9953877"/>
                <a:gd name="connsiteY7" fmla="*/ 666388 h 5616559"/>
                <a:gd name="connsiteX8" fmla="*/ 8316277 w 9953877"/>
                <a:gd name="connsiteY8" fmla="*/ 1305 h 561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53877" h="5616559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EA1E088-FCC0-4BEB-ACA0-B59E2AF07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3431" y="1988719"/>
            <a:ext cx="9505181" cy="36994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5675" y="5880905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Figure">
            <a:extLst>
              <a:ext uri="{FF2B5EF4-FFF2-40B4-BE49-F238E27FC236}">
                <a16:creationId xmlns:a16="http://schemas.microsoft.com/office/drawing/2014/main" id="{A97C9F97-6012-41FB-8B5B-65E606A8CDCD}"/>
              </a:ext>
            </a:extLst>
          </p:cNvPr>
          <p:cNvSpPr/>
          <p:nvPr userDrawn="1"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6" name="Figure">
            <a:extLst>
              <a:ext uri="{FF2B5EF4-FFF2-40B4-BE49-F238E27FC236}">
                <a16:creationId xmlns:a16="http://schemas.microsoft.com/office/drawing/2014/main" id="{A3638349-9CD9-430D-99DB-C2B0F278F4AC}"/>
              </a:ext>
            </a:extLst>
          </p:cNvPr>
          <p:cNvSpPr/>
          <p:nvPr userDrawn="1"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9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ig Le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</p:spPr>
        <p:txBody>
          <a:bodyPr lIns="0" anchor="b">
            <a:noAutofit/>
          </a:bodyPr>
          <a:lstStyle>
            <a:lvl1pPr>
              <a:defRPr sz="115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D05D1D-5FB4-4F4A-B9D3-9E6F632B7EAC}"/>
              </a:ext>
            </a:extLst>
          </p:cNvPr>
          <p:cNvGrpSpPr/>
          <p:nvPr userDrawn="1"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E6B168-566B-473C-AA14-D312485321F1}"/>
                </a:ext>
              </a:extLst>
            </p:cNvPr>
            <p:cNvSpPr/>
            <p:nvPr userDrawn="1"/>
          </p:nvSpPr>
          <p:spPr>
            <a:xfrm>
              <a:off x="8329881" y="1"/>
              <a:ext cx="3862120" cy="4184987"/>
            </a:xfrm>
            <a:custGeom>
              <a:avLst/>
              <a:gdLst>
                <a:gd name="connsiteX0" fmla="*/ 72632 w 3862120"/>
                <a:gd name="connsiteY0" fmla="*/ 0 h 4184987"/>
                <a:gd name="connsiteX1" fmla="*/ 3862120 w 3862120"/>
                <a:gd name="connsiteY1" fmla="*/ 0 h 4184987"/>
                <a:gd name="connsiteX2" fmla="*/ 3862120 w 3862120"/>
                <a:gd name="connsiteY2" fmla="*/ 4018645 h 4184987"/>
                <a:gd name="connsiteX3" fmla="*/ 3849798 w 3862120"/>
                <a:gd name="connsiteY3" fmla="*/ 4027418 h 4184987"/>
                <a:gd name="connsiteX4" fmla="*/ 3409263 w 3862120"/>
                <a:gd name="connsiteY4" fmla="*/ 4179440 h 4184987"/>
                <a:gd name="connsiteX5" fmla="*/ 11722 w 3862120"/>
                <a:gd name="connsiteY5" fmla="*/ 786066 h 4184987"/>
                <a:gd name="connsiteX6" fmla="*/ 49002 w 3862120"/>
                <a:gd name="connsiteY6" fmla="*/ 88876 h 418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62120" h="4184987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96AA19-84B7-430D-8805-1FC9E3124763}"/>
                </a:ext>
              </a:extLst>
            </p:cNvPr>
            <p:cNvSpPr/>
            <p:nvPr userDrawn="1"/>
          </p:nvSpPr>
          <p:spPr>
            <a:xfrm>
              <a:off x="7390509" y="0"/>
              <a:ext cx="4801492" cy="4017462"/>
            </a:xfrm>
            <a:custGeom>
              <a:avLst/>
              <a:gdLst>
                <a:gd name="connsiteX0" fmla="*/ 2063453 w 4801492"/>
                <a:gd name="connsiteY0" fmla="*/ 0 h 4017462"/>
                <a:gd name="connsiteX1" fmla="*/ 4801492 w 4801492"/>
                <a:gd name="connsiteY1" fmla="*/ 0 h 4017462"/>
                <a:gd name="connsiteX2" fmla="*/ 4801492 w 4801492"/>
                <a:gd name="connsiteY2" fmla="*/ 3620618 h 4017462"/>
                <a:gd name="connsiteX3" fmla="*/ 4540736 w 4801492"/>
                <a:gd name="connsiteY3" fmla="*/ 3716067 h 4017462"/>
                <a:gd name="connsiteX4" fmla="*/ 3663094 w 4801492"/>
                <a:gd name="connsiteY4" fmla="*/ 3936581 h 4017462"/>
                <a:gd name="connsiteX5" fmla="*/ 88907 w 4801492"/>
                <a:gd name="connsiteY5" fmla="*/ 3068732 h 4017462"/>
                <a:gd name="connsiteX6" fmla="*/ 1919217 w 4801492"/>
                <a:gd name="connsiteY6" fmla="*/ 89093 h 401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1492" h="4017462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5505493-CC1B-41AE-918B-437E8B2856BA}"/>
                </a:ext>
              </a:extLst>
            </p:cNvPr>
            <p:cNvSpPr/>
            <p:nvPr userDrawn="1"/>
          </p:nvSpPr>
          <p:spPr>
            <a:xfrm>
              <a:off x="6831384" y="0"/>
              <a:ext cx="5360617" cy="3642236"/>
            </a:xfrm>
            <a:custGeom>
              <a:avLst/>
              <a:gdLst>
                <a:gd name="connsiteX0" fmla="*/ 320472 w 5360617"/>
                <a:gd name="connsiteY0" fmla="*/ 0 h 3642236"/>
                <a:gd name="connsiteX1" fmla="*/ 5360617 w 5360617"/>
                <a:gd name="connsiteY1" fmla="*/ 0 h 3642236"/>
                <a:gd name="connsiteX2" fmla="*/ 5360617 w 5360617"/>
                <a:gd name="connsiteY2" fmla="*/ 3227025 h 3642236"/>
                <a:gd name="connsiteX3" fmla="*/ 5351732 w 5360617"/>
                <a:gd name="connsiteY3" fmla="*/ 3232995 h 3642236"/>
                <a:gd name="connsiteX4" fmla="*/ 4028504 w 5360617"/>
                <a:gd name="connsiteY4" fmla="*/ 3642236 h 3642236"/>
                <a:gd name="connsiteX5" fmla="*/ 0 w 5360617"/>
                <a:gd name="connsiteY5" fmla="*/ 624863 h 3642236"/>
                <a:gd name="connsiteX6" fmla="*/ 286013 w 5360617"/>
                <a:gd name="connsiteY6" fmla="*/ 23255 h 364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60617" h="3642236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81426F-5F00-40E9-AA9A-0496C69403A1}"/>
                </a:ext>
              </a:extLst>
            </p:cNvPr>
            <p:cNvSpPr/>
            <p:nvPr userDrawn="1"/>
          </p:nvSpPr>
          <p:spPr>
            <a:xfrm>
              <a:off x="11397987" y="3867634"/>
              <a:ext cx="794014" cy="1182847"/>
            </a:xfrm>
            <a:custGeom>
              <a:avLst/>
              <a:gdLst>
                <a:gd name="connsiteX0" fmla="*/ 794014 w 794014"/>
                <a:gd name="connsiteY0" fmla="*/ 0 h 1182847"/>
                <a:gd name="connsiteX1" fmla="*/ 794014 w 794014"/>
                <a:gd name="connsiteY1" fmla="*/ 1127001 h 1182847"/>
                <a:gd name="connsiteX2" fmla="*/ 772413 w 794014"/>
                <a:gd name="connsiteY2" fmla="*/ 1134386 h 1182847"/>
                <a:gd name="connsiteX3" fmla="*/ 89247 w 794014"/>
                <a:gd name="connsiteY3" fmla="*/ 1098613 h 1182847"/>
                <a:gd name="connsiteX4" fmla="*/ 265906 w 794014"/>
                <a:gd name="connsiteY4" fmla="*/ 295654 h 1182847"/>
                <a:gd name="connsiteX5" fmla="*/ 696781 w 794014"/>
                <a:gd name="connsiteY5" fmla="*/ 18560 h 118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4014" h="1182847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1" name="Figure">
              <a:extLst>
                <a:ext uri="{FF2B5EF4-FFF2-40B4-BE49-F238E27FC236}">
                  <a16:creationId xmlns:a16="http://schemas.microsoft.com/office/drawing/2014/main" id="{02F9D22C-FFCD-4847-91CD-37F4DCBD6075}"/>
                </a:ext>
              </a:extLst>
            </p:cNvPr>
            <p:cNvSpPr/>
            <p:nvPr userDrawn="1"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2" name="Figure">
              <a:extLst>
                <a:ext uri="{FF2B5EF4-FFF2-40B4-BE49-F238E27FC236}">
                  <a16:creationId xmlns:a16="http://schemas.microsoft.com/office/drawing/2014/main" id="{7CFEC0CE-FB43-4333-9853-7B5924F208AC}"/>
                </a:ext>
              </a:extLst>
            </p:cNvPr>
            <p:cNvSpPr/>
            <p:nvPr userDrawn="1"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03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DDE6-2F8A-471E-A518-BB13DA06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6C1B7-14B4-4C6B-8DF9-AFB9829E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9B972-84A1-4343-BCEB-B050BA69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FF48D-D008-47E7-B3ED-D6F0B4FF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09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976593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417A-FFFC-4C38-B511-2722630C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8D7D-4E0A-454B-A79D-902EC54DE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4BDBD-06AB-4C31-B0F2-5DD5B4BE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11E0C-F3A6-4B16-B9AB-5E3667F0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8BFA-BFF6-490C-A0BA-416294EF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CF87B-2F0A-4942-B880-E8B34C5B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32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D006-0636-42F1-9CDF-76666726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36E0F-BBDE-45B8-A505-73F0AE50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8661E-F16E-4409-B697-46876AB7A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D03C0-D476-4B22-AB2A-BA13BA5C6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A3DD0-1B03-47CD-9B52-1B55BFD74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505A7-5B4D-4CC0-855A-D8B27D3C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B9F58-8B33-4A6B-83B6-DACBFF55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49A68-E101-43C8-B949-D8505E24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22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187B-8DFC-4E18-8A9E-DEF483D4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F1B9-C192-4ED5-8F68-EECA7418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9952C-E188-44F7-B6AC-FEAD53B95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02327-A8DE-42E1-B8ED-620CCCFD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43995-4F62-42E0-B06A-F6DF5AE8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A0555-7BBD-4C3E-81F3-FF0C1E2D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6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4279534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3F18-26BE-440C-8365-DBFFCAFF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0AD9F-8698-4DE9-B5C3-5A411C6C5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F8511-FDD6-4BC9-9817-97FAF38EE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E8457-7F83-48BF-B23C-E2D90546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49A64-2BF7-4F52-8193-200FAF37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E87D1-7122-4984-8CBE-AAA7EC69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0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5A18-C7BB-4A58-BFDC-25892F9D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CCC6E-55D7-4343-85BB-C0C54327A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68ACC-43DC-4377-8A40-C0B6C151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C815-BA82-4032-9939-8245E0FB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D39EA-5B18-4FD5-A2CE-AEC5F7F8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68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393DF-F0D3-438F-A020-FADDF18C8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6B2C9-FF10-47A1-BB7D-7B37D1FBB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18FE7-5958-4284-9AC4-3C364206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196B1-38F8-4FA2-9040-4D7BE424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D1661-8695-4862-93E8-E000D83F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348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5E753932-AFD4-4105-9EE3-5F7970C933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133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/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/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/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5164865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 Number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>
                <a:solidFill>
                  <a:schemeClr val="accent5">
                    <a:lumMod val="20000"/>
                    <a:lumOff val="80000"/>
                  </a:schemeClr>
                </a:solidFill>
              </a:defRPr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>
                <a:solidFill>
                  <a:schemeClr val="accent5">
                    <a:lumMod val="20000"/>
                    <a:lumOff val="80000"/>
                  </a:schemeClr>
                </a:solidFill>
              </a:defRPr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5997A6-0989-4ABE-9EE2-FAC905B671FA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611094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9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/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/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/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01068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>
                <a:solidFill>
                  <a:schemeClr val="accent5">
                    <a:lumMod val="20000"/>
                    <a:lumOff val="80000"/>
                  </a:schemeClr>
                </a:solidFill>
              </a:defRPr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>
                <a:solidFill>
                  <a:schemeClr val="accent5">
                    <a:lumMod val="20000"/>
                    <a:lumOff val="80000"/>
                  </a:schemeClr>
                </a:solidFill>
              </a:defRPr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5997A6-0989-4ABE-9EE2-FAC905B671FA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1972362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0258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5E753932-AFD4-4105-9EE3-5F7970C933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3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1556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3" name="Picture Placeholder 29">
            <a:extLst>
              <a:ext uri="{FF2B5EF4-FFF2-40B4-BE49-F238E27FC236}">
                <a16:creationId xmlns:a16="http://schemas.microsoft.com/office/drawing/2014/main" id="{7B140BD1-698E-4732-9187-BE372F8EAB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7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54997-06A4-499B-8E6A-8EF1A89E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3C88D-292F-4F8A-8FA3-E750F0E6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7DAC-648B-41B2-BAA1-D87B8840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3268-5839-4ECF-A52B-BE90FB6F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A0931-55D2-4DD7-B350-755D5AC9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7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14" r:id="rId3"/>
    <p:sldLayoutId id="2147483927" r:id="rId4"/>
    <p:sldLayoutId id="2147483936" r:id="rId5"/>
    <p:sldLayoutId id="2147483915" r:id="rId6"/>
    <p:sldLayoutId id="2147483929" r:id="rId7"/>
    <p:sldLayoutId id="2147483945" r:id="rId8"/>
    <p:sldLayoutId id="2147483946" r:id="rId9"/>
    <p:sldLayoutId id="2147483937" r:id="rId10"/>
    <p:sldLayoutId id="2147483942" r:id="rId11"/>
    <p:sldLayoutId id="2147483943" r:id="rId12"/>
    <p:sldLayoutId id="2147483938" r:id="rId13"/>
    <p:sldLayoutId id="2147483939" r:id="rId14"/>
    <p:sldLayoutId id="2147483918" r:id="rId15"/>
    <p:sldLayoutId id="2147483944" r:id="rId16"/>
    <p:sldLayoutId id="2147483916" r:id="rId17"/>
    <p:sldLayoutId id="2147483917" r:id="rId18"/>
    <p:sldLayoutId id="2147483920" r:id="rId19"/>
    <p:sldLayoutId id="2147483921" r:id="rId20"/>
    <p:sldLayoutId id="2147483922" r:id="rId21"/>
    <p:sldLayoutId id="2147483923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</p:sldLayoutIdLst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1282077"/>
            <a:ext cx="7173868" cy="1019726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403551"/>
                </a:solidFill>
              </a:rPr>
              <a:t>               </a:t>
            </a:r>
            <a:br>
              <a:rPr lang="en-US" sz="4400" dirty="0" smtClean="0">
                <a:solidFill>
                  <a:srgbClr val="403551"/>
                </a:solidFill>
              </a:rPr>
            </a:br>
            <a:r>
              <a:rPr lang="en-US" sz="4400" dirty="0">
                <a:solidFill>
                  <a:srgbClr val="403551"/>
                </a:solidFill>
              </a:rPr>
              <a:t/>
            </a:r>
            <a:br>
              <a:rPr lang="en-US" sz="4400" dirty="0">
                <a:solidFill>
                  <a:srgbClr val="403551"/>
                </a:solidFill>
              </a:rPr>
            </a:br>
            <a:r>
              <a:rPr lang="en-US" sz="4400" dirty="0" smtClean="0">
                <a:solidFill>
                  <a:srgbClr val="403551"/>
                </a:solidFill>
              </a:rPr>
              <a:t/>
            </a:r>
            <a:br>
              <a:rPr lang="en-US" sz="4400" dirty="0" smtClean="0">
                <a:solidFill>
                  <a:srgbClr val="403551"/>
                </a:solidFill>
              </a:rPr>
            </a:br>
            <a:r>
              <a:rPr lang="en-US" sz="4400" dirty="0" smtClean="0">
                <a:solidFill>
                  <a:srgbClr val="403551"/>
                </a:solidFill>
              </a:rPr>
              <a:t>                Welcome</a:t>
            </a:r>
            <a:r>
              <a:rPr lang="en-US" sz="4400" dirty="0" smtClean="0"/>
              <a:t>!</a:t>
            </a:r>
            <a:br>
              <a:rPr lang="en-US" sz="4400" dirty="0" smtClean="0"/>
            </a:br>
            <a:r>
              <a:rPr lang="en-US" sz="4400" dirty="0" smtClean="0"/>
              <a:t>               </a:t>
            </a:r>
            <a:r>
              <a:rPr lang="en-US" sz="4400" dirty="0" smtClean="0">
                <a:solidFill>
                  <a:srgbClr val="00B050"/>
                </a:solidFill>
              </a:rPr>
              <a:t>Smart India </a:t>
            </a:r>
            <a:br>
              <a:rPr lang="en-US" sz="4400" dirty="0" smtClean="0">
                <a:solidFill>
                  <a:srgbClr val="00B050"/>
                </a:solidFill>
              </a:rPr>
            </a:br>
            <a:r>
              <a:rPr lang="en-US" sz="4400" dirty="0" smtClean="0">
                <a:solidFill>
                  <a:srgbClr val="00B050"/>
                </a:solidFill>
              </a:rPr>
              <a:t>            hackathon 2020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4213" y="439418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smtClean="0">
                <a:solidFill>
                  <a:srgbClr val="E4625C"/>
                </a:solidFill>
              </a:rPr>
              <a:t>Team Members:</a:t>
            </a:r>
          </a:p>
          <a:p>
            <a:r>
              <a:rPr lang="en-IN" sz="2000" b="1" smtClean="0">
                <a:solidFill>
                  <a:srgbClr val="403551"/>
                </a:solidFill>
              </a:rPr>
              <a:t>Abhishek Kumar (Team Leader)</a:t>
            </a:r>
          </a:p>
          <a:p>
            <a:r>
              <a:rPr lang="en-IN" sz="2000" b="1" smtClean="0">
                <a:solidFill>
                  <a:srgbClr val="403551"/>
                </a:solidFill>
              </a:rPr>
              <a:t>Ritik Gupta</a:t>
            </a:r>
          </a:p>
          <a:p>
            <a:r>
              <a:rPr lang="en-IN" sz="2000" b="1" smtClean="0">
                <a:solidFill>
                  <a:srgbClr val="403551"/>
                </a:solidFill>
              </a:rPr>
              <a:t>Harshita Madhok</a:t>
            </a:r>
          </a:p>
          <a:p>
            <a:r>
              <a:rPr lang="en-IN" sz="2000" b="1" smtClean="0">
                <a:solidFill>
                  <a:srgbClr val="403551"/>
                </a:solidFill>
              </a:rPr>
              <a:t>Abhishek Khatri</a:t>
            </a:r>
          </a:p>
          <a:p>
            <a:r>
              <a:rPr lang="en-IN" sz="2000" b="1" smtClean="0">
                <a:solidFill>
                  <a:srgbClr val="403551"/>
                </a:solidFill>
              </a:rPr>
              <a:t>Vaibhav Kumar</a:t>
            </a:r>
          </a:p>
          <a:p>
            <a:r>
              <a:rPr lang="en-IN" sz="2000" b="1" smtClean="0">
                <a:solidFill>
                  <a:srgbClr val="403551"/>
                </a:solidFill>
              </a:rPr>
              <a:t>Ashish</a:t>
            </a:r>
          </a:p>
          <a:p>
            <a:endParaRPr lang="en-IN" b="1" dirty="0">
              <a:solidFill>
                <a:srgbClr val="40355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7528" y="2890839"/>
            <a:ext cx="4680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D0343C"/>
                </a:solidFill>
              </a:rPr>
              <a:t>Team Name :- </a:t>
            </a:r>
            <a:r>
              <a:rPr lang="en-US" sz="3600" b="1" dirty="0">
                <a:solidFill>
                  <a:srgbClr val="403551"/>
                </a:solidFill>
              </a:rPr>
              <a:t>Editha</a:t>
            </a:r>
            <a:r>
              <a:rPr lang="en-US" sz="3600" b="1" dirty="0">
                <a:solidFill>
                  <a:srgbClr val="D0343C"/>
                </a:solidFill>
              </a:rPr>
              <a:t/>
            </a:r>
            <a:br>
              <a:rPr lang="en-US" sz="3600" b="1" dirty="0">
                <a:solidFill>
                  <a:srgbClr val="D0343C"/>
                </a:solidFill>
              </a:rPr>
            </a:br>
            <a:r>
              <a:rPr lang="en-US" sz="3600" b="1" dirty="0" smtClean="0">
                <a:solidFill>
                  <a:srgbClr val="D0343C"/>
                </a:solidFill>
              </a:rPr>
              <a:t>Code </a:t>
            </a:r>
            <a:r>
              <a:rPr lang="en-US" sz="3600" b="1" dirty="0">
                <a:solidFill>
                  <a:srgbClr val="D0343C"/>
                </a:solidFill>
              </a:rPr>
              <a:t>:- </a:t>
            </a:r>
            <a:r>
              <a:rPr lang="en-US" sz="3600" b="1" dirty="0">
                <a:solidFill>
                  <a:srgbClr val="403551"/>
                </a:solidFill>
              </a:rPr>
              <a:t>KB145</a:t>
            </a:r>
            <a:endParaRPr lang="en-IN" sz="3600" dirty="0">
              <a:solidFill>
                <a:srgbClr val="40355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28048" y="446076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 smtClean="0">
                <a:solidFill>
                  <a:srgbClr val="E4625C"/>
                </a:solidFill>
              </a:rPr>
              <a:t>Mentors</a:t>
            </a:r>
            <a:r>
              <a:rPr lang="en-IN" sz="2000" b="1" dirty="0" smtClean="0">
                <a:solidFill>
                  <a:srgbClr val="E4625C"/>
                </a:solidFill>
              </a:rPr>
              <a:t/>
            </a:r>
            <a:br>
              <a:rPr lang="en-IN" sz="2000" b="1" dirty="0" smtClean="0">
                <a:solidFill>
                  <a:srgbClr val="E4625C"/>
                </a:solidFill>
              </a:rPr>
            </a:br>
            <a:r>
              <a:rPr lang="en-IN" sz="2000" b="1" dirty="0" err="1" smtClean="0">
                <a:solidFill>
                  <a:srgbClr val="403551"/>
                </a:solidFill>
              </a:rPr>
              <a:t>Mohd</a:t>
            </a:r>
            <a:r>
              <a:rPr lang="en-IN" sz="2000" b="1" dirty="0" smtClean="0">
                <a:solidFill>
                  <a:srgbClr val="403551"/>
                </a:solidFill>
              </a:rPr>
              <a:t> </a:t>
            </a:r>
            <a:r>
              <a:rPr lang="en-IN" sz="2000" b="1" dirty="0" err="1" smtClean="0">
                <a:solidFill>
                  <a:srgbClr val="403551"/>
                </a:solidFill>
              </a:rPr>
              <a:t>ilyas</a:t>
            </a:r>
            <a:r>
              <a:rPr lang="en-IN" sz="2000" b="1" dirty="0" smtClean="0">
                <a:solidFill>
                  <a:srgbClr val="403551"/>
                </a:solidFill>
              </a:rPr>
              <a:t/>
            </a:r>
            <a:br>
              <a:rPr lang="en-IN" sz="2000" b="1" dirty="0" smtClean="0">
                <a:solidFill>
                  <a:srgbClr val="403551"/>
                </a:solidFill>
              </a:rPr>
            </a:br>
            <a:r>
              <a:rPr lang="en-IN" sz="2000" b="1" dirty="0" err="1" smtClean="0">
                <a:solidFill>
                  <a:srgbClr val="403551"/>
                </a:solidFill>
              </a:rPr>
              <a:t>Shobhit</a:t>
            </a:r>
            <a:r>
              <a:rPr lang="en-IN" sz="2000" b="1" dirty="0" smtClean="0">
                <a:solidFill>
                  <a:srgbClr val="403551"/>
                </a:solidFill>
              </a:rPr>
              <a:t> </a:t>
            </a:r>
            <a:r>
              <a:rPr lang="en-IN" sz="2000" b="1" dirty="0" err="1" smtClean="0">
                <a:solidFill>
                  <a:srgbClr val="403551"/>
                </a:solidFill>
              </a:rPr>
              <a:t>bhatnager</a:t>
            </a:r>
            <a:endParaRPr lang="en-IN" b="1" dirty="0">
              <a:solidFill>
                <a:srgbClr val="40355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05560" y="2411655"/>
            <a:ext cx="4646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00"/>
              </a:spcBef>
              <a:buClr>
                <a:srgbClr val="171616"/>
              </a:buClr>
              <a:buSzPts val="2035"/>
            </a:pPr>
            <a:r>
              <a:rPr lang="en-US" b="1" dirty="0">
                <a:solidFill>
                  <a:srgbClr val="38761D"/>
                </a:solidFill>
                <a:ea typeface="Calibri"/>
                <a:cs typeface="Calibri"/>
                <a:sym typeface="Calibri"/>
              </a:rPr>
              <a:t>Organization</a:t>
            </a:r>
            <a:r>
              <a:rPr lang="en-US" dirty="0">
                <a:solidFill>
                  <a:srgbClr val="38761D"/>
                </a:solidFill>
                <a:ea typeface="Calibri"/>
                <a:cs typeface="Calibri"/>
                <a:sym typeface="Calibri"/>
              </a:rPr>
              <a:t>:</a:t>
            </a:r>
            <a:r>
              <a:rPr lang="en-US" dirty="0">
                <a:solidFill>
                  <a:srgbClr val="171616"/>
                </a:solidFill>
                <a:ea typeface="Calibri"/>
                <a:cs typeface="Calibri"/>
                <a:sym typeface="Calibri"/>
              </a:rPr>
              <a:t>  </a:t>
            </a:r>
            <a:r>
              <a:rPr lang="en-US" b="1" dirty="0" smtClean="0">
                <a:solidFill>
                  <a:srgbClr val="403551"/>
                </a:solidFill>
              </a:rPr>
              <a:t>Government </a:t>
            </a:r>
            <a:r>
              <a:rPr lang="en-US" b="1" dirty="0">
                <a:solidFill>
                  <a:srgbClr val="403551"/>
                </a:solidFill>
              </a:rPr>
              <a:t>of Andhra Pradesh </a:t>
            </a:r>
          </a:p>
        </p:txBody>
      </p:sp>
    </p:spTree>
    <p:extLst>
      <p:ext uri="{BB962C8B-B14F-4D97-AF65-F5344CB8AC3E}">
        <p14:creationId xmlns:p14="http://schemas.microsoft.com/office/powerpoint/2010/main" val="289086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3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dirty="0" smtClean="0"/>
              <a:t>9</a:t>
            </a:r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2612737" y="2636912"/>
            <a:ext cx="6966526" cy="1291828"/>
            <a:chOff x="2148051" y="2137172"/>
            <a:chExt cx="6966526" cy="1291828"/>
          </a:xfrm>
        </p:grpSpPr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 8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 1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" name="Freeform: Shape 26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27"/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252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11624" y="136526"/>
            <a:ext cx="8428529" cy="1132235"/>
          </a:xfrm>
        </p:spPr>
        <p:txBody>
          <a:bodyPr>
            <a:noAutofit/>
          </a:bodyPr>
          <a:lstStyle/>
          <a:p>
            <a:r>
              <a:rPr lang="en-IN" sz="5400" dirty="0"/>
              <a:t>Brief Description</a:t>
            </a:r>
            <a:endParaRPr lang="en-US" sz="54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77590" y="1916832"/>
            <a:ext cx="10763026" cy="4464496"/>
          </a:xfrm>
        </p:spPr>
        <p:txBody>
          <a:bodyPr/>
          <a:lstStyle/>
          <a:p>
            <a:pPr marL="0" lvl="0" indent="0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71616"/>
              </a:buClr>
              <a:buSzPts val="2035"/>
              <a:buNone/>
            </a:pPr>
            <a:r>
              <a:rPr lang="en-US" sz="2800" b="1" dirty="0">
                <a:solidFill>
                  <a:srgbClr val="615474"/>
                </a:solidFill>
                <a:ea typeface="Calibri"/>
                <a:cs typeface="Calibri"/>
                <a:sym typeface="Calibri"/>
              </a:rPr>
              <a:t>Problem </a:t>
            </a:r>
            <a:r>
              <a:rPr lang="en-US" sz="2800" b="1" dirty="0" smtClean="0">
                <a:solidFill>
                  <a:srgbClr val="615474"/>
                </a:solidFill>
                <a:ea typeface="Calibri"/>
                <a:cs typeface="Calibri"/>
                <a:sym typeface="Calibri"/>
              </a:rPr>
              <a:t>Statement</a:t>
            </a:r>
            <a:endParaRPr lang="en-US" sz="2800" dirty="0" smtClean="0">
              <a:solidFill>
                <a:srgbClr val="615474"/>
              </a:solidFill>
              <a:ea typeface="Calibri"/>
              <a:cs typeface="Calibri"/>
              <a:sym typeface="Calibri"/>
            </a:endParaRPr>
          </a:p>
          <a:p>
            <a:pPr marL="0" lvl="0" indent="0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71616"/>
              </a:buClr>
              <a:buSzPts val="2035"/>
              <a:buNone/>
            </a:pPr>
            <a:r>
              <a:rPr lang="en-US" sz="2800" dirty="0" smtClean="0">
                <a:solidFill>
                  <a:srgbClr val="615474"/>
                </a:solidFill>
              </a:rPr>
              <a:t>	AI </a:t>
            </a:r>
            <a:r>
              <a:rPr lang="en-US" sz="2800" dirty="0">
                <a:solidFill>
                  <a:srgbClr val="615474"/>
                </a:solidFill>
              </a:rPr>
              <a:t>&amp; OCR: To search Telugu,Urdu &amp; English words in pdf present in </a:t>
            </a:r>
            <a:r>
              <a:rPr lang="en-US" sz="2800" dirty="0" smtClean="0">
                <a:solidFill>
                  <a:srgbClr val="615474"/>
                </a:solidFill>
              </a:rPr>
              <a:t>Unicode &amp; </a:t>
            </a:r>
            <a:r>
              <a:rPr lang="en-US" sz="2800" dirty="0">
                <a:solidFill>
                  <a:srgbClr val="615474"/>
                </a:solidFill>
              </a:rPr>
              <a:t>images format</a:t>
            </a:r>
            <a:r>
              <a:rPr lang="en-US" sz="2800" dirty="0" smtClean="0">
                <a:solidFill>
                  <a:srgbClr val="615474"/>
                </a:solidFill>
              </a:rPr>
              <a:t>.</a:t>
            </a:r>
          </a:p>
          <a:p>
            <a:pPr marL="0" lvl="0" indent="0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71616"/>
              </a:buClr>
              <a:buSzPts val="2035"/>
              <a:buNone/>
            </a:pPr>
            <a:endParaRPr lang="en-US" sz="2800" dirty="0" smtClean="0">
              <a:solidFill>
                <a:srgbClr val="615474"/>
              </a:solidFill>
            </a:endParaRPr>
          </a:p>
          <a:p>
            <a:pPr marL="0" lvl="0" indent="0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71616"/>
              </a:buClr>
              <a:buSzPts val="2035"/>
              <a:buNone/>
            </a:pPr>
            <a:r>
              <a:rPr lang="en-US" sz="2800" b="1" dirty="0" smtClean="0">
                <a:solidFill>
                  <a:srgbClr val="615474"/>
                </a:solidFill>
              </a:rPr>
              <a:t>Our Idea</a:t>
            </a:r>
            <a:endParaRPr lang="en-US" sz="2800" b="1" dirty="0">
              <a:solidFill>
                <a:srgbClr val="615474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71616"/>
              </a:buClr>
              <a:buSzPts val="2035"/>
              <a:buNone/>
            </a:pPr>
            <a:r>
              <a:rPr lang="en-US" sz="2800" dirty="0" smtClean="0">
                <a:solidFill>
                  <a:srgbClr val="615474"/>
                </a:solidFill>
              </a:rPr>
              <a:t>	We </a:t>
            </a:r>
            <a:r>
              <a:rPr lang="en-US" sz="2800" dirty="0">
                <a:solidFill>
                  <a:srgbClr val="615474"/>
                </a:solidFill>
              </a:rPr>
              <a:t>will make a online web portal where user can upload the pdf </a:t>
            </a:r>
            <a:r>
              <a:rPr lang="en-US" sz="2800" dirty="0" smtClean="0">
                <a:solidFill>
                  <a:srgbClr val="615474"/>
                </a:solidFill>
              </a:rPr>
              <a:t> and image from </a:t>
            </a:r>
            <a:r>
              <a:rPr lang="en-US" sz="2800" dirty="0">
                <a:solidFill>
                  <a:srgbClr val="615474"/>
                </a:solidFill>
              </a:rPr>
              <a:t>which he wish </a:t>
            </a:r>
            <a:r>
              <a:rPr lang="en-US" sz="2800" dirty="0" smtClean="0">
                <a:solidFill>
                  <a:srgbClr val="615474"/>
                </a:solidFill>
              </a:rPr>
              <a:t>to Extract and </a:t>
            </a:r>
            <a:r>
              <a:rPr lang="en-US" sz="2800" dirty="0">
                <a:solidFill>
                  <a:srgbClr val="615474"/>
                </a:solidFill>
              </a:rPr>
              <a:t>search the data. The portal will provide an interactive user interface and it will display the desired data from </a:t>
            </a:r>
            <a:r>
              <a:rPr lang="en-US" sz="2800" dirty="0" smtClean="0">
                <a:solidFill>
                  <a:srgbClr val="615474"/>
                </a:solidFill>
              </a:rPr>
              <a:t>pdf/images </a:t>
            </a:r>
            <a:r>
              <a:rPr lang="en-US" sz="2800" dirty="0">
                <a:solidFill>
                  <a:srgbClr val="615474"/>
                </a:solidFill>
              </a:rPr>
              <a:t>with the help of OCR and Machine Learning. The platform will provide support for English, </a:t>
            </a:r>
            <a:r>
              <a:rPr lang="en-US" sz="2800" dirty="0" smtClean="0">
                <a:solidFill>
                  <a:srgbClr val="615474"/>
                </a:solidFill>
              </a:rPr>
              <a:t>Telugu, Urdu </a:t>
            </a:r>
            <a:r>
              <a:rPr lang="en-US" sz="2800" dirty="0" smtClean="0">
                <a:solidFill>
                  <a:srgbClr val="615474"/>
                </a:solidFill>
              </a:rPr>
              <a:t>languages</a:t>
            </a:r>
            <a:r>
              <a:rPr lang="en-US" sz="2800" dirty="0">
                <a:solidFill>
                  <a:srgbClr val="615474"/>
                </a:solidFill>
              </a:rPr>
              <a:t>.</a:t>
            </a:r>
          </a:p>
          <a:p>
            <a:pPr marL="0" lvl="0" indent="0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71616"/>
              </a:buClr>
              <a:buSzPts val="2035"/>
              <a:buNone/>
            </a:pPr>
            <a:endParaRPr lang="en-US" sz="2800" dirty="0">
              <a:solidFill>
                <a:srgbClr val="615474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09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83632" y="141289"/>
            <a:ext cx="8428529" cy="1132235"/>
          </a:xfrm>
        </p:spPr>
        <p:txBody>
          <a:bodyPr>
            <a:noAutofit/>
          </a:bodyPr>
          <a:lstStyle/>
          <a:p>
            <a:r>
              <a:rPr lang="en-IN" dirty="0" smtClean="0"/>
              <a:t>FEATURES</a:t>
            </a:r>
            <a:endParaRPr lang="en-US" sz="54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1127448" y="1844824"/>
            <a:ext cx="10441160" cy="4824536"/>
          </a:xfrm>
        </p:spPr>
        <p:txBody>
          <a:bodyPr>
            <a:normAutofit lnSpcReduction="10000"/>
          </a:bodyPr>
          <a:lstStyle/>
          <a:p>
            <a:pPr algn="just" fontAlgn="base">
              <a:lnSpc>
                <a:spcPct val="100000"/>
              </a:lnSpc>
            </a:pPr>
            <a:r>
              <a:rPr lang="en-US" sz="2000" dirty="0">
                <a:solidFill>
                  <a:srgbClr val="3D4149"/>
                </a:solidFill>
                <a:sym typeface="Calibri"/>
              </a:rPr>
              <a:t>This portal will provide an interactive platform for any person to Extract and search data in pdf and images</a:t>
            </a:r>
            <a:r>
              <a:rPr lang="en-US" sz="2000" dirty="0" smtClean="0">
                <a:solidFill>
                  <a:srgbClr val="3D4149"/>
                </a:solidFill>
                <a:sym typeface="Calibri"/>
              </a:rPr>
              <a:t>.</a:t>
            </a:r>
          </a:p>
          <a:p>
            <a:pPr algn="just" fontAlgn="base">
              <a:lnSpc>
                <a:spcPct val="100000"/>
              </a:lnSpc>
            </a:pPr>
            <a:r>
              <a:rPr lang="en-US" sz="2000" dirty="0" smtClean="0">
                <a:solidFill>
                  <a:srgbClr val="3D4149"/>
                </a:solidFill>
                <a:sym typeface="Calibri"/>
              </a:rPr>
              <a:t>Extract </a:t>
            </a:r>
            <a:r>
              <a:rPr lang="en-US" sz="2000" dirty="0">
                <a:solidFill>
                  <a:srgbClr val="3D4149"/>
                </a:solidFill>
                <a:sym typeface="Calibri"/>
              </a:rPr>
              <a:t>Telugu, Urdu, English, text in pdf, or images. </a:t>
            </a:r>
            <a:endParaRPr lang="en-US" sz="2000" dirty="0" smtClean="0">
              <a:solidFill>
                <a:srgbClr val="3D4149"/>
              </a:solidFill>
              <a:sym typeface="Calibri"/>
            </a:endParaRPr>
          </a:p>
          <a:p>
            <a:pPr algn="just" fontAlgn="base">
              <a:lnSpc>
                <a:spcPct val="100000"/>
              </a:lnSpc>
            </a:pPr>
            <a:r>
              <a:rPr lang="en-US" sz="2000" dirty="0" smtClean="0">
                <a:solidFill>
                  <a:srgbClr val="3D4149"/>
                </a:solidFill>
                <a:sym typeface="Calibri"/>
              </a:rPr>
              <a:t>User </a:t>
            </a:r>
            <a:r>
              <a:rPr lang="en-US" sz="2000" dirty="0">
                <a:solidFill>
                  <a:srgbClr val="3D4149"/>
                </a:solidFill>
                <a:sym typeface="Calibri"/>
              </a:rPr>
              <a:t>friendly( user can search for data in a specific language or in a combination of all 3 languages</a:t>
            </a:r>
            <a:r>
              <a:rPr lang="en-US" sz="2000" dirty="0" smtClean="0">
                <a:solidFill>
                  <a:srgbClr val="3D4149"/>
                </a:solidFill>
                <a:sym typeface="Calibri"/>
              </a:rPr>
              <a:t>.</a:t>
            </a:r>
          </a:p>
          <a:p>
            <a:pPr algn="just" fontAlgn="base">
              <a:lnSpc>
                <a:spcPct val="100000"/>
              </a:lnSpc>
            </a:pPr>
            <a:r>
              <a:rPr lang="en-US" sz="2000" dirty="0" smtClean="0">
                <a:solidFill>
                  <a:srgbClr val="3D4149"/>
                </a:solidFill>
                <a:sym typeface="Calibri"/>
              </a:rPr>
              <a:t>This </a:t>
            </a:r>
            <a:r>
              <a:rPr lang="en-US" sz="2000" dirty="0">
                <a:solidFill>
                  <a:srgbClr val="3D4149"/>
                </a:solidFill>
                <a:sym typeface="Calibri"/>
              </a:rPr>
              <a:t>portal will allow users to search data in Unicode as well in image format</a:t>
            </a:r>
            <a:r>
              <a:rPr lang="en-US" sz="2000" dirty="0" smtClean="0">
                <a:solidFill>
                  <a:srgbClr val="3D4149"/>
                </a:solidFill>
                <a:sym typeface="Calibri"/>
              </a:rPr>
              <a:t>.</a:t>
            </a:r>
          </a:p>
          <a:p>
            <a:pPr algn="just" fontAlgn="base">
              <a:lnSpc>
                <a:spcPct val="100000"/>
              </a:lnSpc>
            </a:pPr>
            <a:r>
              <a:rPr lang="en-US" sz="2000" dirty="0" smtClean="0">
                <a:solidFill>
                  <a:srgbClr val="3D4149"/>
                </a:solidFill>
                <a:sym typeface="Calibri"/>
              </a:rPr>
              <a:t>Voice </a:t>
            </a:r>
            <a:r>
              <a:rPr lang="en-US" sz="2000" dirty="0">
                <a:solidFill>
                  <a:srgbClr val="3D4149"/>
                </a:solidFill>
                <a:sym typeface="Calibri"/>
              </a:rPr>
              <a:t>Searching (User can search for data using voice</a:t>
            </a:r>
            <a:r>
              <a:rPr lang="en-US" sz="2000" dirty="0" smtClean="0">
                <a:solidFill>
                  <a:srgbClr val="3D4149"/>
                </a:solidFill>
                <a:sym typeface="Calibri"/>
              </a:rPr>
              <a:t>).</a:t>
            </a:r>
          </a:p>
          <a:p>
            <a:pPr algn="just" fontAlgn="base">
              <a:lnSpc>
                <a:spcPct val="100000"/>
              </a:lnSpc>
            </a:pPr>
            <a:r>
              <a:rPr lang="en-US" sz="2000" dirty="0" smtClean="0">
                <a:solidFill>
                  <a:srgbClr val="3D4149"/>
                </a:solidFill>
                <a:sym typeface="Calibri"/>
              </a:rPr>
              <a:t>Fast </a:t>
            </a:r>
            <a:r>
              <a:rPr lang="en-US" sz="2000" dirty="0">
                <a:solidFill>
                  <a:srgbClr val="3D4149"/>
                </a:solidFill>
                <a:sym typeface="Calibri"/>
              </a:rPr>
              <a:t>text extraction and voice searching</a:t>
            </a:r>
            <a:r>
              <a:rPr lang="en-US" sz="2000" dirty="0" smtClean="0">
                <a:solidFill>
                  <a:srgbClr val="3D4149"/>
                </a:solidFill>
                <a:sym typeface="Calibri"/>
              </a:rPr>
              <a:t>.</a:t>
            </a:r>
          </a:p>
          <a:p>
            <a:pPr algn="just" fontAlgn="base">
              <a:lnSpc>
                <a:spcPct val="100000"/>
              </a:lnSpc>
            </a:pPr>
            <a:r>
              <a:rPr lang="en-US" sz="2000" dirty="0" smtClean="0">
                <a:solidFill>
                  <a:srgbClr val="3D4149"/>
                </a:solidFill>
                <a:sym typeface="Calibri"/>
              </a:rPr>
              <a:t>It’s </a:t>
            </a:r>
            <a:r>
              <a:rPr lang="en-US" sz="2000" dirty="0">
                <a:solidFill>
                  <a:srgbClr val="3D4149"/>
                </a:solidFill>
                <a:sym typeface="Calibri"/>
              </a:rPr>
              <a:t>available for windows as well as Linux. Extendable (we can add more languages also</a:t>
            </a:r>
            <a:r>
              <a:rPr lang="en-US" sz="2000" dirty="0" smtClean="0">
                <a:solidFill>
                  <a:srgbClr val="3D4149"/>
                </a:solidFill>
                <a:sym typeface="Calibri"/>
              </a:rPr>
              <a:t>).</a:t>
            </a:r>
          </a:p>
          <a:p>
            <a:pPr algn="just" fontAlgn="base">
              <a:lnSpc>
                <a:spcPct val="100000"/>
              </a:lnSpc>
            </a:pPr>
            <a:r>
              <a:rPr lang="en-US" sz="2000" dirty="0" smtClean="0">
                <a:solidFill>
                  <a:srgbClr val="3D4149"/>
                </a:solidFill>
                <a:sym typeface="Calibri"/>
              </a:rPr>
              <a:t>It is very </a:t>
            </a:r>
            <a:r>
              <a:rPr lang="en-US" sz="2000" dirty="0">
                <a:solidFill>
                  <a:srgbClr val="3D4149"/>
                </a:solidFill>
                <a:sym typeface="Calibri"/>
              </a:rPr>
              <a:t>security (Data upload on a portal is an encrypted format) </a:t>
            </a:r>
            <a:endParaRPr lang="en-IN" sz="2000" dirty="0" smtClean="0">
              <a:solidFill>
                <a:srgbClr val="3D4149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1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83632" y="141289"/>
            <a:ext cx="8428529" cy="1132235"/>
          </a:xfrm>
        </p:spPr>
        <p:txBody>
          <a:bodyPr>
            <a:noAutofit/>
          </a:bodyPr>
          <a:lstStyle/>
          <a:p>
            <a:r>
              <a:rPr lang="en-IN" dirty="0" smtClean="0"/>
              <a:t>Advantages</a:t>
            </a:r>
            <a:endParaRPr lang="en-US" sz="54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1127448" y="1844824"/>
            <a:ext cx="10441160" cy="4824536"/>
          </a:xfrm>
        </p:spPr>
        <p:txBody>
          <a:bodyPr>
            <a:normAutofit/>
          </a:bodyPr>
          <a:lstStyle/>
          <a:p>
            <a:pPr algn="just" fontAlgn="base">
              <a:lnSpc>
                <a:spcPct val="100000"/>
              </a:lnSpc>
            </a:pPr>
            <a:r>
              <a:rPr lang="en-US" sz="2000" dirty="0" smtClean="0">
                <a:sym typeface="Calibri"/>
              </a:rPr>
              <a:t>Extract </a:t>
            </a:r>
            <a:r>
              <a:rPr lang="en-US" sz="2000" dirty="0">
                <a:sym typeface="Calibri"/>
              </a:rPr>
              <a:t>Telugu, Urdu, English, text in pdf, or </a:t>
            </a:r>
            <a:r>
              <a:rPr lang="en-US" sz="2000" dirty="0" smtClean="0">
                <a:sym typeface="Calibri"/>
              </a:rPr>
              <a:t>images in single time.</a:t>
            </a:r>
          </a:p>
          <a:p>
            <a:pPr algn="just" fontAlgn="base">
              <a:lnSpc>
                <a:spcPct val="100000"/>
              </a:lnSpc>
            </a:pPr>
            <a:r>
              <a:rPr lang="en-US" sz="2000" dirty="0">
                <a:sym typeface="Calibri"/>
              </a:rPr>
              <a:t>Voice </a:t>
            </a:r>
            <a:r>
              <a:rPr lang="en-US" sz="2000" dirty="0" smtClean="0">
                <a:sym typeface="Calibri"/>
              </a:rPr>
              <a:t>Searching. </a:t>
            </a:r>
          </a:p>
          <a:p>
            <a:pPr algn="just" fontAlgn="base">
              <a:lnSpc>
                <a:spcPct val="100000"/>
              </a:lnSpc>
            </a:pPr>
            <a:r>
              <a:rPr lang="en-US" sz="2000" dirty="0" smtClean="0">
                <a:sym typeface="Calibri"/>
              </a:rPr>
              <a:t>User friendly</a:t>
            </a:r>
          </a:p>
          <a:p>
            <a:pPr algn="just" fontAlgn="base">
              <a:lnSpc>
                <a:spcPct val="100000"/>
              </a:lnSpc>
            </a:pPr>
            <a:r>
              <a:rPr lang="en-US" sz="2000" dirty="0" smtClean="0">
                <a:sym typeface="Calibri"/>
              </a:rPr>
              <a:t>This portal will allow users to search data in Unicode as well in image format.</a:t>
            </a:r>
          </a:p>
          <a:p>
            <a:pPr algn="just" fontAlgn="base">
              <a:lnSpc>
                <a:spcPct val="100000"/>
              </a:lnSpc>
            </a:pPr>
            <a:r>
              <a:rPr lang="en-US" sz="2000" dirty="0" smtClean="0">
                <a:sym typeface="Calibri"/>
              </a:rPr>
              <a:t>Fast </a:t>
            </a:r>
            <a:r>
              <a:rPr lang="en-US" sz="2000" dirty="0">
                <a:sym typeface="Calibri"/>
              </a:rPr>
              <a:t>text extraction and voice searching</a:t>
            </a:r>
            <a:r>
              <a:rPr lang="en-US" sz="2000" dirty="0" smtClean="0">
                <a:sym typeface="Calibri"/>
              </a:rPr>
              <a:t>.</a:t>
            </a:r>
          </a:p>
          <a:p>
            <a:pPr algn="just" fontAlgn="base">
              <a:lnSpc>
                <a:spcPct val="100000"/>
              </a:lnSpc>
            </a:pPr>
            <a:r>
              <a:rPr lang="en-US" sz="2000" dirty="0" smtClean="0">
                <a:sym typeface="Calibri"/>
              </a:rPr>
              <a:t>It’s </a:t>
            </a:r>
            <a:r>
              <a:rPr lang="en-US" sz="2000" dirty="0">
                <a:sym typeface="Calibri"/>
              </a:rPr>
              <a:t>available for windows as well as Linux. </a:t>
            </a:r>
            <a:endParaRPr lang="en-US" sz="2000" dirty="0" smtClean="0">
              <a:sym typeface="Calibri"/>
            </a:endParaRPr>
          </a:p>
          <a:p>
            <a:pPr algn="just" fontAlgn="base">
              <a:lnSpc>
                <a:spcPct val="100000"/>
              </a:lnSpc>
            </a:pPr>
            <a:r>
              <a:rPr lang="en-US" sz="2000" dirty="0" smtClean="0">
                <a:sym typeface="Calibri"/>
              </a:rPr>
              <a:t>Extendable.</a:t>
            </a:r>
          </a:p>
          <a:p>
            <a:pPr algn="just" fontAlgn="base">
              <a:lnSpc>
                <a:spcPct val="100000"/>
              </a:lnSpc>
            </a:pPr>
            <a:r>
              <a:rPr lang="en-US" sz="2000" dirty="0" smtClean="0">
                <a:sym typeface="Calibri"/>
              </a:rPr>
              <a:t>It is very security.</a:t>
            </a:r>
            <a:endParaRPr lang="en-IN" sz="2000" dirty="0" smtClean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14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83632" y="141289"/>
            <a:ext cx="8428529" cy="1132235"/>
          </a:xfrm>
        </p:spPr>
        <p:txBody>
          <a:bodyPr>
            <a:noAutofit/>
          </a:bodyPr>
          <a:lstStyle/>
          <a:p>
            <a:r>
              <a:rPr lang="en-US" sz="5400" dirty="0"/>
              <a:t>M</a:t>
            </a:r>
            <a:r>
              <a:rPr lang="en-US" sz="5400" dirty="0" smtClean="0"/>
              <a:t>ODULES</a:t>
            </a:r>
            <a:endParaRPr lang="en-US" sz="54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1055440" y="1844824"/>
            <a:ext cx="9361040" cy="4176464"/>
          </a:xfrm>
        </p:spPr>
        <p:txBody>
          <a:bodyPr>
            <a:normAutofit/>
          </a:bodyPr>
          <a:lstStyle/>
          <a:p>
            <a:pPr lvl="0" algn="just" fontAlgn="base"/>
            <a:r>
              <a:rPr lang="en-US" sz="2400" dirty="0" smtClean="0"/>
              <a:t>Front end:- All </a:t>
            </a:r>
            <a:r>
              <a:rPr lang="en-US" sz="2400" dirty="0" err="1" smtClean="0"/>
              <a:t>Ui</a:t>
            </a:r>
            <a:r>
              <a:rPr lang="en-US" sz="2400" dirty="0" smtClean="0"/>
              <a:t>/</a:t>
            </a:r>
            <a:r>
              <a:rPr lang="en-US" sz="2400" dirty="0" err="1" smtClean="0"/>
              <a:t>Ux</a:t>
            </a:r>
            <a:r>
              <a:rPr lang="en-US" sz="2400" dirty="0" smtClean="0"/>
              <a:t> part.</a:t>
            </a:r>
          </a:p>
          <a:p>
            <a:pPr lvl="0" algn="just" fontAlgn="base"/>
            <a:r>
              <a:rPr lang="en-US" sz="2400" dirty="0" smtClean="0"/>
              <a:t>Backend:- </a:t>
            </a:r>
          </a:p>
          <a:p>
            <a:pPr lvl="1" algn="just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Telugu </a:t>
            </a:r>
            <a:r>
              <a:rPr lang="en-US" sz="2400" dirty="0" smtClean="0"/>
              <a:t>OCR </a:t>
            </a:r>
            <a:r>
              <a:rPr lang="en-US" sz="2400" dirty="0" smtClean="0"/>
              <a:t>with image or pdf.</a:t>
            </a:r>
          </a:p>
          <a:p>
            <a:pPr lvl="1" algn="just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English OCR with image or </a:t>
            </a:r>
            <a:r>
              <a:rPr lang="en-US" sz="2400" dirty="0" smtClean="0"/>
              <a:t>pdf</a:t>
            </a:r>
          </a:p>
          <a:p>
            <a:pPr lvl="1" algn="just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Urdu </a:t>
            </a:r>
            <a:r>
              <a:rPr lang="en-US" sz="2400" dirty="0"/>
              <a:t>OCR with image or pdf</a:t>
            </a:r>
            <a:r>
              <a:rPr lang="en-US" sz="2400" dirty="0" smtClean="0"/>
              <a:t>.</a:t>
            </a:r>
          </a:p>
          <a:p>
            <a:pPr lvl="1" algn="just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Extract </a:t>
            </a:r>
            <a:r>
              <a:rPr lang="en-US" sz="2400" dirty="0"/>
              <a:t>T</a:t>
            </a:r>
            <a:r>
              <a:rPr lang="en-US" sz="2400" dirty="0" smtClean="0"/>
              <a:t>elugu, </a:t>
            </a:r>
            <a:r>
              <a:rPr lang="en-US" sz="2400" dirty="0"/>
              <a:t>U</a:t>
            </a:r>
            <a:r>
              <a:rPr lang="en-US" sz="2400" dirty="0" smtClean="0"/>
              <a:t>rdu, English text from image or pdf.</a:t>
            </a:r>
          </a:p>
          <a:p>
            <a:pPr lvl="1" algn="just" fontAlgn="base">
              <a:buFont typeface="Arial" panose="020B0604020202020204" pitchFamily="34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ext Searching (simple or voice)</a:t>
            </a:r>
            <a:endParaRPr lang="en-IN" sz="2400" dirty="0" smtClean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29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LIBRARIES AND FRAMEWORK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b="1" dirty="0" smtClean="0"/>
          </a:p>
          <a:p>
            <a:r>
              <a:rPr lang="en-US" sz="2400" b="1" dirty="0" smtClean="0"/>
              <a:t>Tesseract</a:t>
            </a:r>
            <a:r>
              <a:rPr lang="en-US" sz="2400" dirty="0" smtClean="0"/>
              <a:t> </a:t>
            </a:r>
            <a:r>
              <a:rPr lang="en-US" sz="2400" dirty="0"/>
              <a:t>is an optical character recognition engine for various operating systems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For pdf rendering we use </a:t>
            </a:r>
            <a:r>
              <a:rPr lang="en-US" sz="2400" dirty="0" err="1" smtClean="0"/>
              <a:t>poppler</a:t>
            </a:r>
            <a:r>
              <a:rPr lang="en-US" sz="2400" dirty="0" smtClean="0"/>
              <a:t> for window.</a:t>
            </a:r>
            <a:endParaRPr lang="en-US" sz="2400" dirty="0" smtClean="0"/>
          </a:p>
          <a:p>
            <a:r>
              <a:rPr lang="en-US" sz="2400" dirty="0" smtClean="0"/>
              <a:t>For Front end :- HTML, CSS, JS, AJEX</a:t>
            </a:r>
          </a:p>
          <a:p>
            <a:r>
              <a:rPr lang="en-US" sz="2400" dirty="0" smtClean="0"/>
              <a:t>For backend :- Python, Flask, </a:t>
            </a:r>
            <a:r>
              <a:rPr lang="en-US" sz="2400" dirty="0" smtClean="0"/>
              <a:t>ML </a:t>
            </a:r>
            <a:endParaRPr lang="en-US" sz="2400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1571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11624" y="136526"/>
            <a:ext cx="8428529" cy="1132235"/>
          </a:xfrm>
        </p:spPr>
        <p:txBody>
          <a:bodyPr>
            <a:noAutofit/>
          </a:bodyPr>
          <a:lstStyle/>
          <a:p>
            <a:r>
              <a:rPr lang="en-IN" sz="3600" dirty="0" smtClean="0"/>
              <a:t>BASIC FLOW OF DATA EXTRACTION</a:t>
            </a:r>
            <a:endParaRPr lang="en-US" sz="36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06</a:t>
            </a:r>
            <a:endParaRPr lang="en-US" dirty="0"/>
          </a:p>
        </p:txBody>
      </p:sp>
      <p:pic>
        <p:nvPicPr>
          <p:cNvPr id="5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1624" y="1271826"/>
            <a:ext cx="7187384" cy="530205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6851008" y="6211669"/>
            <a:ext cx="1621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Extract Data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1298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OCR PROCESS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07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015093" y="1772816"/>
            <a:ext cx="1368152" cy="93610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960096" y="3568193"/>
            <a:ext cx="1368152" cy="93610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4015093" y="3573016"/>
            <a:ext cx="1368152" cy="93610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6974555" y="1770382"/>
            <a:ext cx="1368152" cy="93610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6984268" y="5229200"/>
            <a:ext cx="1368152" cy="93610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4035940" y="1915268"/>
            <a:ext cx="1319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Paper </a:t>
            </a:r>
          </a:p>
          <a:p>
            <a:r>
              <a:rPr lang="en-US" b="1" dirty="0" smtClean="0"/>
              <a:t>Documents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67808" y="3851579"/>
            <a:ext cx="1319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OCR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32612" y="3580967"/>
            <a:ext cx="1319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Data Capture to text format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037413" y="1895880"/>
            <a:ext cx="1319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Opening  (Scanning)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004852" y="5195936"/>
            <a:ext cx="1368152" cy="93610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4063437" y="5229200"/>
            <a:ext cx="1319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Verification and decrypt data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066013" y="5479322"/>
            <a:ext cx="1319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Data Save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4688928" y="2998493"/>
            <a:ext cx="29794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4" idx="2"/>
          </p:cNvCxnSpPr>
          <p:nvPr/>
        </p:nvCxnSpPr>
        <p:spPr>
          <a:xfrm>
            <a:off x="7658631" y="2706486"/>
            <a:ext cx="0" cy="29046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3" idx="0"/>
          </p:cNvCxnSpPr>
          <p:nvPr/>
        </p:nvCxnSpPr>
        <p:spPr>
          <a:xfrm>
            <a:off x="4688928" y="2996952"/>
            <a:ext cx="10241" cy="57606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2"/>
          </p:cNvCxnSpPr>
          <p:nvPr/>
        </p:nvCxnSpPr>
        <p:spPr>
          <a:xfrm>
            <a:off x="7644172" y="4504297"/>
            <a:ext cx="0" cy="29285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695844" y="4797152"/>
            <a:ext cx="294832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2" idx="0"/>
          </p:cNvCxnSpPr>
          <p:nvPr/>
        </p:nvCxnSpPr>
        <p:spPr>
          <a:xfrm>
            <a:off x="4688928" y="4797152"/>
            <a:ext cx="0" cy="39878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ight Arrow 45"/>
          <p:cNvSpPr/>
          <p:nvPr/>
        </p:nvSpPr>
        <p:spPr>
          <a:xfrm>
            <a:off x="5951984" y="2238433"/>
            <a:ext cx="504056" cy="108795"/>
          </a:xfrm>
          <a:prstGeom prst="righ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ight Arrow 46"/>
          <p:cNvSpPr/>
          <p:nvPr/>
        </p:nvSpPr>
        <p:spPr>
          <a:xfrm>
            <a:off x="5932532" y="3953737"/>
            <a:ext cx="504056" cy="108795"/>
          </a:xfrm>
          <a:prstGeom prst="righ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ight Arrow 47"/>
          <p:cNvSpPr/>
          <p:nvPr/>
        </p:nvSpPr>
        <p:spPr>
          <a:xfrm>
            <a:off x="5951984" y="5531773"/>
            <a:ext cx="504056" cy="108795"/>
          </a:xfrm>
          <a:prstGeom prst="righ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801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can add all </a:t>
            </a:r>
            <a:r>
              <a:rPr lang="en-IN" dirty="0"/>
              <a:t>other language </a:t>
            </a:r>
            <a:r>
              <a:rPr lang="en-IN" dirty="0" smtClean="0"/>
              <a:t>also in future.</a:t>
            </a:r>
          </a:p>
          <a:p>
            <a:r>
              <a:rPr lang="en-IN" dirty="0" smtClean="0"/>
              <a:t>We convert one to another language.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08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552837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74725</TotalTime>
  <Words>396</Words>
  <Application>Microsoft Office PowerPoint</Application>
  <PresentationFormat>Widescreen</PresentationFormat>
  <Paragraphs>86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Gill Sans</vt:lpstr>
      <vt:lpstr>Open Sans</vt:lpstr>
      <vt:lpstr>Custom Design</vt:lpstr>
      <vt:lpstr>Showeet theme</vt:lpstr>
      <vt:lpstr>showeet</vt:lpstr>
      <vt:lpstr>                                  Welcome!                Smart India              hackathon 2020</vt:lpstr>
      <vt:lpstr>Brief Description</vt:lpstr>
      <vt:lpstr>FEATURES</vt:lpstr>
      <vt:lpstr>Advantages</vt:lpstr>
      <vt:lpstr>MODULES</vt:lpstr>
      <vt:lpstr>LIBRARIES AND FRAMEWORK USED</vt:lpstr>
      <vt:lpstr>BASIC FLOW OF DATA EXTRACTION</vt:lpstr>
      <vt:lpstr>OCR PROCESS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</dc:title>
  <dc:creator>prajapatia2580@gmail.com</dc:creator>
  <dc:description>© Copyright Showeet.com</dc:description>
  <cp:lastModifiedBy>Abhishek</cp:lastModifiedBy>
  <cp:revision>57</cp:revision>
  <dcterms:created xsi:type="dcterms:W3CDTF">2011-05-09T14:18:21Z</dcterms:created>
  <dcterms:modified xsi:type="dcterms:W3CDTF">2020-08-03T09:02:58Z</dcterms:modified>
  <cp:category>Templates</cp:category>
</cp:coreProperties>
</file>