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92E244-0187-4F4D-9679-04DF32313DB9}"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BF5FE1-2558-4373-BB8B-2577E4840BA5}"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2E244-0187-4F4D-9679-04DF32313D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2E244-0187-4F4D-9679-04DF32313D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2E244-0187-4F4D-9679-04DF32313D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492E244-0187-4F4D-9679-04DF32313D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F5FE1-2558-4373-BB8B-2577E4840BA5}"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2E244-0187-4F4D-9679-04DF32313D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92E244-0187-4F4D-9679-04DF32313DB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92E244-0187-4F4D-9679-04DF32313DB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2E244-0187-4F4D-9679-04DF32313DB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2E244-0187-4F4D-9679-04DF32313D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F5FE1-2558-4373-BB8B-2577E4840B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F492E244-0187-4F4D-9679-04DF32313D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BF5FE1-2558-4373-BB8B-2577E4840BA5}"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492E244-0187-4F4D-9679-04DF32313DB9}"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BF5FE1-2558-4373-BB8B-2577E4840BA5}"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pic>
        <p:nvPicPr>
          <p:cNvPr id="5" name="Picture 4" descr="KIET Logo.png"/>
          <p:cNvPicPr>
            <a:picLocks noChangeAspect="1"/>
          </p:cNvPicPr>
          <p:nvPr/>
        </p:nvPicPr>
        <p:blipFill>
          <a:blip r:embed="rId1" cstate="print"/>
          <a:stretch>
            <a:fillRect/>
          </a:stretch>
        </p:blipFill>
        <p:spPr>
          <a:xfrm>
            <a:off x="1524000" y="228600"/>
            <a:ext cx="5612423" cy="2114826"/>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6" name="TextBox 5"/>
          <p:cNvSpPr txBox="1"/>
          <p:nvPr/>
        </p:nvSpPr>
        <p:spPr>
          <a:xfrm>
            <a:off x="0" y="2819400"/>
            <a:ext cx="5486400" cy="1569660"/>
          </a:xfrm>
          <a:prstGeom prst="rect">
            <a:avLst/>
          </a:prstGeom>
          <a:noFill/>
        </p:spPr>
        <p:txBody>
          <a:bodyPr wrap="square" rtlCol="0">
            <a:spAutoFit/>
          </a:bodyPr>
          <a:lstStyle/>
          <a:p>
            <a:r>
              <a:rPr lang="en-US" sz="3200" b="1" dirty="0" smtClean="0">
                <a:solidFill>
                  <a:srgbClr val="002060"/>
                </a:solidFill>
                <a:latin typeface="Algerian" pitchFamily="82" charset="0"/>
                <a:ea typeface="Arial Unicode MS" pitchFamily="34" charset="-128"/>
                <a:cs typeface="Arial Unicode MS" pitchFamily="34" charset="-128"/>
              </a:rPr>
              <a:t>HOSPITAL    </a:t>
            </a:r>
            <a:endParaRPr lang="en-US" sz="3200" b="1" dirty="0" smtClean="0">
              <a:solidFill>
                <a:srgbClr val="002060"/>
              </a:solidFill>
              <a:latin typeface="Algerian" pitchFamily="82" charset="0"/>
              <a:ea typeface="Arial Unicode MS" pitchFamily="34" charset="-128"/>
              <a:cs typeface="Arial Unicode MS" pitchFamily="34" charset="-128"/>
            </a:endParaRPr>
          </a:p>
          <a:p>
            <a:r>
              <a:rPr lang="en-US" sz="3200" b="1" dirty="0">
                <a:solidFill>
                  <a:srgbClr val="002060"/>
                </a:solidFill>
                <a:latin typeface="Algerian" pitchFamily="82" charset="0"/>
                <a:ea typeface="Arial Unicode MS" pitchFamily="34" charset="-128"/>
                <a:cs typeface="Arial Unicode MS" pitchFamily="34" charset="-128"/>
              </a:rPr>
              <a:t> </a:t>
            </a:r>
            <a:r>
              <a:rPr lang="en-US" sz="3200" b="1" dirty="0" smtClean="0">
                <a:solidFill>
                  <a:srgbClr val="002060"/>
                </a:solidFill>
                <a:latin typeface="Algerian" pitchFamily="82" charset="0"/>
                <a:ea typeface="Arial Unicode MS" pitchFamily="34" charset="-128"/>
                <a:cs typeface="Arial Unicode MS" pitchFamily="34" charset="-128"/>
              </a:rPr>
              <a:t>            MANAGEMENT </a:t>
            </a:r>
            <a:endParaRPr lang="en-US" sz="3200" b="1" dirty="0" smtClean="0">
              <a:solidFill>
                <a:srgbClr val="002060"/>
              </a:solidFill>
              <a:latin typeface="Algerian" pitchFamily="82" charset="0"/>
              <a:ea typeface="Arial Unicode MS" pitchFamily="34" charset="-128"/>
              <a:cs typeface="Arial Unicode MS" pitchFamily="34" charset="-128"/>
            </a:endParaRPr>
          </a:p>
          <a:p>
            <a:r>
              <a:rPr lang="en-US" sz="3200" b="1" dirty="0">
                <a:solidFill>
                  <a:srgbClr val="002060"/>
                </a:solidFill>
                <a:latin typeface="Algerian" pitchFamily="82" charset="0"/>
                <a:ea typeface="Arial Unicode MS" pitchFamily="34" charset="-128"/>
                <a:cs typeface="Arial Unicode MS" pitchFamily="34" charset="-128"/>
              </a:rPr>
              <a:t> </a:t>
            </a:r>
            <a:r>
              <a:rPr lang="en-US" sz="3200" b="1" dirty="0" smtClean="0">
                <a:solidFill>
                  <a:srgbClr val="002060"/>
                </a:solidFill>
                <a:latin typeface="Algerian" pitchFamily="82" charset="0"/>
                <a:ea typeface="Arial Unicode MS" pitchFamily="34" charset="-128"/>
                <a:cs typeface="Arial Unicode MS" pitchFamily="34" charset="-128"/>
              </a:rPr>
              <a:t>                               SYSTEM</a:t>
            </a:r>
            <a:endParaRPr lang="en-US" sz="3200" b="1" dirty="0">
              <a:solidFill>
                <a:srgbClr val="002060"/>
              </a:solidFill>
              <a:latin typeface="Algerian" pitchFamily="82" charset="0"/>
              <a:ea typeface="Arial Unicode MS" pitchFamily="34" charset="-128"/>
              <a:cs typeface="Arial Unicode MS" pitchFamily="34" charset="-128"/>
            </a:endParaRPr>
          </a:p>
        </p:txBody>
      </p:sp>
      <p:pic>
        <p:nvPicPr>
          <p:cNvPr id="7" name="Picture 6" descr="px(1).gif"/>
          <p:cNvPicPr>
            <a:picLocks noChangeAspect="1"/>
          </p:cNvPicPr>
          <p:nvPr/>
        </p:nvPicPr>
        <p:blipFill>
          <a:blip r:embed="rId2"/>
          <a:stretch>
            <a:fillRect/>
          </a:stretch>
        </p:blipFill>
        <p:spPr>
          <a:xfrm>
            <a:off x="6629400" y="3886200"/>
            <a:ext cx="2062163" cy="2062163"/>
          </a:xfrm>
          <a:prstGeom prst="rect">
            <a:avLst/>
          </a:prstGeom>
        </p:spPr>
      </p:pic>
      <p:pic>
        <p:nvPicPr>
          <p:cNvPr id="8" name="Picture 7" descr="px.gif"/>
          <p:cNvPicPr>
            <a:picLocks noChangeAspect="1"/>
          </p:cNvPicPr>
          <p:nvPr/>
        </p:nvPicPr>
        <p:blipFill>
          <a:blip r:embed="rId2"/>
          <a:stretch>
            <a:fillRect/>
          </a:stretch>
        </p:blipFill>
        <p:spPr>
          <a:xfrm>
            <a:off x="4567237" y="3424237"/>
            <a:ext cx="9525" cy="95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px(1).gif"/>
          <p:cNvPicPr>
            <a:picLocks noChangeAspect="1"/>
          </p:cNvPicPr>
          <p:nvPr/>
        </p:nvPicPr>
        <p:blipFill>
          <a:blip r:embed="rId2"/>
          <a:stretch>
            <a:fillRect/>
          </a:stretch>
        </p:blipFill>
        <p:spPr>
          <a:xfrm>
            <a:off x="6781800" y="4038600"/>
            <a:ext cx="2062163" cy="2062163"/>
          </a:xfrm>
          <a:prstGeom prst="rect">
            <a:avLst/>
          </a:prstGeom>
        </p:spPr>
      </p:pic>
      <p:pic>
        <p:nvPicPr>
          <p:cNvPr id="14338" name="Picture 2" descr="Customized Hospital Management System at Rs 150000 | Thiruvananthapuram |  ID: 19848651662"/>
          <p:cNvPicPr>
            <a:picLocks noChangeAspect="1" noChangeArrowheads="1"/>
          </p:cNvPicPr>
          <p:nvPr/>
        </p:nvPicPr>
        <p:blipFill>
          <a:blip r:embed="rId3" cstate="print"/>
          <a:srcRect/>
          <a:stretch>
            <a:fillRect/>
          </a:stretch>
        </p:blipFill>
        <p:spPr bwMode="auto">
          <a:xfrm>
            <a:off x="228600" y="4648200"/>
            <a:ext cx="4238625" cy="2066925"/>
          </a:xfrm>
          <a:prstGeom prst="rect">
            <a:avLst/>
          </a:prstGeom>
          <a:ln>
            <a:noFill/>
          </a:ln>
          <a:effectLst>
            <a:softEdge rad="112500"/>
          </a:effectLst>
        </p:spPr>
      </p:pic>
      <p:pic>
        <p:nvPicPr>
          <p:cNvPr id="14339" name="Picture 3"/>
          <p:cNvPicPr>
            <a:picLocks noChangeAspect="1" noChangeArrowheads="1"/>
          </p:cNvPicPr>
          <p:nvPr/>
        </p:nvPicPr>
        <p:blipFill>
          <a:blip r:embed="rId4" cstate="print"/>
          <a:srcRect/>
          <a:stretch>
            <a:fillRect/>
          </a:stretch>
        </p:blipFill>
        <p:spPr bwMode="auto">
          <a:xfrm>
            <a:off x="4800600" y="3657600"/>
            <a:ext cx="4343400" cy="290925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3" name="TextBox 2"/>
          <p:cNvSpPr txBox="1"/>
          <p:nvPr/>
        </p:nvSpPr>
        <p:spPr>
          <a:xfrm>
            <a:off x="1981200" y="2667000"/>
            <a:ext cx="4191000" cy="1569660"/>
          </a:xfrm>
          <a:prstGeom prst="rect">
            <a:avLst/>
          </a:prstGeom>
          <a:noFill/>
        </p:spPr>
        <p:txBody>
          <a:bodyPr wrap="square" rtlCol="0">
            <a:spAutoFit/>
          </a:bodyPr>
          <a:lstStyle/>
          <a:p>
            <a:r>
              <a:rPr lang="en-US" sz="4800" dirty="0" smtClean="0">
                <a:solidFill>
                  <a:srgbClr val="7030A0"/>
                </a:solidFill>
                <a:latin typeface="Algerian" pitchFamily="82" charset="0"/>
              </a:rPr>
              <a:t>Thank</a:t>
            </a:r>
            <a:endParaRPr lang="en-US" sz="4800" dirty="0" smtClean="0">
              <a:solidFill>
                <a:srgbClr val="7030A0"/>
              </a:solidFill>
              <a:latin typeface="Algerian" pitchFamily="82" charset="0"/>
            </a:endParaRPr>
          </a:p>
          <a:p>
            <a:r>
              <a:rPr lang="en-US" sz="4800" dirty="0" smtClean="0">
                <a:solidFill>
                  <a:srgbClr val="7030A0"/>
                </a:solidFill>
                <a:latin typeface="Algerian" pitchFamily="82" charset="0"/>
              </a:rPr>
              <a:t> </a:t>
            </a:r>
            <a:r>
              <a:rPr lang="en-US" sz="4800" dirty="0" smtClean="0">
                <a:solidFill>
                  <a:srgbClr val="7030A0"/>
                </a:solidFill>
                <a:latin typeface="Algerian" pitchFamily="82" charset="0"/>
              </a:rPr>
              <a:t>       you</a:t>
            </a:r>
            <a:endParaRPr lang="en-US" sz="4800" dirty="0">
              <a:solidFill>
                <a:srgbClr val="7030A0"/>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0"/>
          <a:tileRect/>
        </a:gradFill>
        <a:effectLst/>
      </p:bgPr>
    </p:bg>
    <p:spTree>
      <p:nvGrpSpPr>
        <p:cNvPr id="1" name=""/>
        <p:cNvGrpSpPr/>
        <p:nvPr/>
      </p:nvGrpSpPr>
      <p:grpSpPr>
        <a:xfrm>
          <a:off x="0" y="0"/>
          <a:ext cx="0" cy="0"/>
          <a:chOff x="0" y="0"/>
          <a:chExt cx="0" cy="0"/>
        </a:xfrm>
      </p:grpSpPr>
      <p:sp>
        <p:nvSpPr>
          <p:cNvPr id="4" name="TextBox 3"/>
          <p:cNvSpPr txBox="1"/>
          <p:nvPr/>
        </p:nvSpPr>
        <p:spPr>
          <a:xfrm>
            <a:off x="381000" y="990600"/>
            <a:ext cx="5257800" cy="769441"/>
          </a:xfrm>
          <a:prstGeom prst="rect">
            <a:avLst/>
          </a:prstGeom>
          <a:noFill/>
        </p:spPr>
        <p:txBody>
          <a:bodyPr wrap="square" rtlCol="0">
            <a:spAutoFit/>
          </a:bodyPr>
          <a:lstStyle/>
          <a:p>
            <a:r>
              <a:rPr lang="en-US" sz="4400" b="1" dirty="0" smtClean="0">
                <a:latin typeface="Algerian" pitchFamily="82" charset="0"/>
              </a:rPr>
              <a:t>INTRODUCTION</a:t>
            </a:r>
            <a:endParaRPr lang="en-US" sz="4400" b="1" dirty="0">
              <a:latin typeface="Algerian" pitchFamily="82" charset="0"/>
            </a:endParaRPr>
          </a:p>
        </p:txBody>
      </p:sp>
      <p:sp>
        <p:nvSpPr>
          <p:cNvPr id="5" name="TextBox 4"/>
          <p:cNvSpPr txBox="1"/>
          <p:nvPr/>
        </p:nvSpPr>
        <p:spPr>
          <a:xfrm>
            <a:off x="533400" y="1981200"/>
            <a:ext cx="8229600" cy="1200329"/>
          </a:xfrm>
          <a:prstGeom prst="rect">
            <a:avLst/>
          </a:prstGeom>
          <a:noFill/>
        </p:spPr>
        <p:txBody>
          <a:bodyPr wrap="square" rtlCol="0">
            <a:spAutoFit/>
          </a:bodyPr>
          <a:lstStyle/>
          <a:p>
            <a:r>
              <a:rPr lang="en-US" sz="2400" b="1" dirty="0" smtClean="0">
                <a:latin typeface="Bahnschrift Condensed" panose="020B0502040204020203" pitchFamily="34" charset="0"/>
              </a:rPr>
              <a:t>The  Hospital  management  system  (HMS)   is designed  for  any  Hospital to replace there existing manual , paper based system . This system targets  to  provide complete solution for Hospital and Health care service.</a:t>
            </a:r>
            <a:endParaRPr lang="en-US" sz="2400" b="1" dirty="0">
              <a:latin typeface="Bahnschrift Condensed" panose="020B0502040204020203" pitchFamily="34" charset="0"/>
            </a:endParaRPr>
          </a:p>
        </p:txBody>
      </p:sp>
      <p:sp>
        <p:nvSpPr>
          <p:cNvPr id="8" name="TextBox 7"/>
          <p:cNvSpPr txBox="1"/>
          <p:nvPr/>
        </p:nvSpPr>
        <p:spPr>
          <a:xfrm>
            <a:off x="609600" y="3429000"/>
            <a:ext cx="7772400" cy="1631216"/>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Hospital  management  system  is   a  computer  system  that helps  to  manage  the  information  related  to health  care.</a:t>
            </a:r>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It   manages  the  data  related  to   all   departments   of healthcare   such  clinical , financial , laboratory  etc.</a:t>
            </a:r>
            <a:endParaRPr lang="en-US" sz="2000" b="1" dirty="0">
              <a:latin typeface="Arial" panose="020B0604020202020204" pitchFamily="34" charset="0"/>
              <a:cs typeface="Arial" panose="020B0604020202020204" pitchFamily="34" charset="0"/>
            </a:endParaRPr>
          </a:p>
        </p:txBody>
      </p:sp>
      <p:sp>
        <p:nvSpPr>
          <p:cNvPr id="9" name="Right Arrow 8"/>
          <p:cNvSpPr/>
          <p:nvPr/>
        </p:nvSpPr>
        <p:spPr>
          <a:xfrm>
            <a:off x="228600" y="22098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28600" y="3581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28600" y="44958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1" cstate="print"/>
          <a:srcRect/>
          <a:stretch>
            <a:fillRect/>
          </a:stretch>
        </p:blipFill>
        <p:spPr bwMode="auto">
          <a:xfrm>
            <a:off x="304800" y="5029200"/>
            <a:ext cx="8077200" cy="1828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838200" y="1447800"/>
            <a:ext cx="6781800" cy="923330"/>
          </a:xfrm>
          <a:prstGeom prst="rect">
            <a:avLst/>
          </a:prstGeom>
          <a:noFill/>
        </p:spPr>
        <p:txBody>
          <a:bodyPr wrap="square" rtlCol="0">
            <a:spAutoFit/>
          </a:bodyPr>
          <a:lstStyle/>
          <a:p>
            <a:r>
              <a:rPr lang="en-US" b="1" dirty="0" smtClean="0">
                <a:latin typeface="Arial Black" panose="020B0A04020102020204" pitchFamily="34" charset="0"/>
              </a:rPr>
              <a:t>The  HMS  simplifies  the  work  of  healthcare  professional  and  their  interaction  with  their  patient . </a:t>
            </a:r>
            <a:endParaRPr lang="en-US" b="1" dirty="0">
              <a:latin typeface="Arial Black" panose="020B0A04020102020204" pitchFamily="34" charset="0"/>
            </a:endParaRPr>
          </a:p>
        </p:txBody>
      </p:sp>
      <p:sp>
        <p:nvSpPr>
          <p:cNvPr id="5" name="TextBox 4"/>
          <p:cNvSpPr txBox="1"/>
          <p:nvPr/>
        </p:nvSpPr>
        <p:spPr>
          <a:xfrm>
            <a:off x="762000" y="2743200"/>
            <a:ext cx="7086600" cy="707886"/>
          </a:xfrm>
          <a:prstGeom prst="rect">
            <a:avLst/>
          </a:prstGeom>
          <a:noFill/>
        </p:spPr>
        <p:txBody>
          <a:bodyPr wrap="square" rtlCol="0">
            <a:spAutoFit/>
          </a:bodyPr>
          <a:lstStyle/>
          <a:p>
            <a:r>
              <a:rPr lang="en-US" sz="2000" b="1" dirty="0" smtClean="0">
                <a:latin typeface="Arial Black" panose="020B0A04020102020204" pitchFamily="34" charset="0"/>
              </a:rPr>
              <a:t>Moreover  all  the  activities  in  the  hospital  can  be  recorded  systematically in  the digital  form .</a:t>
            </a:r>
            <a:endParaRPr lang="en-US" sz="2000" b="1" dirty="0">
              <a:latin typeface="Arial Black" panose="020B0A04020102020204" pitchFamily="34" charset="0"/>
            </a:endParaRPr>
          </a:p>
        </p:txBody>
      </p:sp>
      <p:sp>
        <p:nvSpPr>
          <p:cNvPr id="7" name="TextBox 6"/>
          <p:cNvSpPr txBox="1"/>
          <p:nvPr/>
        </p:nvSpPr>
        <p:spPr>
          <a:xfrm>
            <a:off x="685800" y="4114800"/>
            <a:ext cx="7543800" cy="1938992"/>
          </a:xfrm>
          <a:prstGeom prst="rect">
            <a:avLst/>
          </a:prstGeom>
          <a:noFill/>
        </p:spPr>
        <p:txBody>
          <a:bodyPr wrap="square" rtlCol="0">
            <a:spAutoFit/>
          </a:bodyPr>
          <a:lstStyle/>
          <a:p>
            <a:r>
              <a:rPr lang="en-US" sz="2000" b="1" dirty="0" smtClean="0">
                <a:latin typeface="Arial Black" panose="020B0A04020102020204" pitchFamily="34" charset="0"/>
              </a:rPr>
              <a:t>The  HMS system automates  the  management  and reduces the paper work .</a:t>
            </a:r>
            <a:endParaRPr lang="en-US" sz="2000" b="1" dirty="0" smtClean="0">
              <a:latin typeface="Arial Black" panose="020B0A04020102020204" pitchFamily="34" charset="0"/>
            </a:endParaRPr>
          </a:p>
          <a:p>
            <a:endParaRPr lang="en-US" sz="2000" b="1" dirty="0" smtClean="0">
              <a:latin typeface="Arial Black" panose="020B0A04020102020204" pitchFamily="34" charset="0"/>
            </a:endParaRPr>
          </a:p>
          <a:p>
            <a:r>
              <a:rPr lang="en-US" sz="2000" b="1" dirty="0" smtClean="0">
                <a:latin typeface="Arial Black" panose="020B0A04020102020204" pitchFamily="34" charset="0"/>
              </a:rPr>
              <a:t>It is huge time saver and really facilitates  proper  communication  among  the   management  , staff  and  the patient .</a:t>
            </a:r>
            <a:endParaRPr lang="en-US" sz="2000" b="1" dirty="0">
              <a:latin typeface="Arial Black" panose="020B0A04020102020204" pitchFamily="34" charset="0"/>
            </a:endParaRPr>
          </a:p>
        </p:txBody>
      </p:sp>
      <p:sp>
        <p:nvSpPr>
          <p:cNvPr id="8" name="Right Arrow 7"/>
          <p:cNvSpPr/>
          <p:nvPr/>
        </p:nvSpPr>
        <p:spPr>
          <a:xfrm>
            <a:off x="228600" y="5105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8600" y="2743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28600" y="4191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04800" y="1524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228600" y="913558"/>
            <a:ext cx="8736340" cy="579204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6629400" cy="707886"/>
          </a:xfrm>
          <a:prstGeom prst="rect">
            <a:avLst/>
          </a:prstGeom>
          <a:noFill/>
        </p:spPr>
        <p:txBody>
          <a:bodyPr wrap="square" rtlCol="0">
            <a:spAutoFit/>
          </a:bodyPr>
          <a:lstStyle/>
          <a:p>
            <a:r>
              <a:rPr lang="en-US" sz="4000" b="1" dirty="0" smtClean="0">
                <a:solidFill>
                  <a:srgbClr val="FF0000"/>
                </a:solidFill>
                <a:latin typeface="Algerian" pitchFamily="82" charset="0"/>
              </a:rPr>
              <a:t>Project  description</a:t>
            </a:r>
            <a:endParaRPr lang="en-US" sz="4000" b="1" dirty="0">
              <a:solidFill>
                <a:srgbClr val="FF0000"/>
              </a:solidFill>
              <a:latin typeface="Algerian" pitchFamily="82" charset="0"/>
            </a:endParaRPr>
          </a:p>
        </p:txBody>
      </p:sp>
      <p:sp>
        <p:nvSpPr>
          <p:cNvPr id="5" name="TextBox 4"/>
          <p:cNvSpPr txBox="1"/>
          <p:nvPr/>
        </p:nvSpPr>
        <p:spPr>
          <a:xfrm>
            <a:off x="0" y="1828800"/>
            <a:ext cx="9144000" cy="5047536"/>
          </a:xfrm>
          <a:prstGeom prst="rect">
            <a:avLst/>
          </a:prstGeom>
          <a:blipFill>
            <a:blip r:embed="rId1" cstate="print"/>
            <a:tile tx="0" ty="0" sx="100000" sy="100000" flip="none" algn="tl"/>
          </a:blipFill>
          <a:ln>
            <a:gradFill>
              <a:gsLst>
                <a:gs pos="0">
                  <a:srgbClr val="FFFFFF"/>
                </a:gs>
                <a:gs pos="7001">
                  <a:srgbClr val="E6E6E6"/>
                </a:gs>
                <a:gs pos="32001">
                  <a:srgbClr val="7D8496"/>
                </a:gs>
                <a:gs pos="47000">
                  <a:srgbClr val="E6E6E6"/>
                </a:gs>
                <a:gs pos="85001">
                  <a:srgbClr val="7D8496"/>
                </a:gs>
                <a:gs pos="100000">
                  <a:srgbClr val="E6E6E6"/>
                </a:gs>
              </a:gsLst>
              <a:lin ang="5400000" scaled="0"/>
            </a:gradFill>
          </a:ln>
        </p:spPr>
        <p:txBody>
          <a:bodyPr wrap="square" rtlCol="0">
            <a:spAutoFit/>
          </a:bodyPr>
          <a:lstStyle/>
          <a:p>
            <a:r>
              <a:rPr lang="en-US" sz="4000" b="1" dirty="0" smtClean="0">
                <a:solidFill>
                  <a:srgbClr val="002060"/>
                </a:solidFill>
              </a:rPr>
              <a:t>Scope</a:t>
            </a:r>
            <a:endParaRPr lang="en-US" sz="4000" b="1" dirty="0" smtClean="0">
              <a:solidFill>
                <a:srgbClr val="002060"/>
              </a:solidFill>
            </a:endParaRPr>
          </a:p>
          <a:p>
            <a:pPr>
              <a:buFont typeface="Wingdings" panose="05000000000000000000" pitchFamily="2" charset="2"/>
              <a:buChar char="Ø"/>
            </a:pPr>
            <a:r>
              <a:rPr lang="en-US" dirty="0" smtClean="0"/>
              <a:t>          </a:t>
            </a:r>
            <a:r>
              <a:rPr lang="en-US" sz="2400" b="1" dirty="0" smtClean="0"/>
              <a:t>patient   Registration</a:t>
            </a:r>
            <a:endParaRPr lang="en-US" sz="2400" b="1" dirty="0" smtClean="0"/>
          </a:p>
          <a:p>
            <a:pPr>
              <a:buFont typeface="Wingdings" panose="05000000000000000000" pitchFamily="2" charset="2"/>
              <a:buChar char="Ø"/>
            </a:pPr>
            <a:r>
              <a:rPr lang="en-US" sz="2400" b="1" dirty="0" smtClean="0"/>
              <a:t>      appointments scheduling</a:t>
            </a:r>
            <a:endParaRPr lang="en-US" sz="2400" b="1" dirty="0" smtClean="0"/>
          </a:p>
          <a:p>
            <a:pPr>
              <a:buFont typeface="Wingdings" panose="05000000000000000000" pitchFamily="2" charset="2"/>
              <a:buChar char="Ø"/>
            </a:pPr>
            <a:r>
              <a:rPr lang="en-US" sz="2400" b="1" dirty="0" smtClean="0"/>
              <a:t>       Billing  and  payments</a:t>
            </a:r>
            <a:endParaRPr lang="en-US" sz="2400" b="1" dirty="0" smtClean="0"/>
          </a:p>
          <a:p>
            <a:pPr>
              <a:buFont typeface="Wingdings" panose="05000000000000000000" pitchFamily="2" charset="2"/>
              <a:buChar char="Ø"/>
            </a:pPr>
            <a:r>
              <a:rPr lang="en-US" sz="2400" b="1" dirty="0" smtClean="0"/>
              <a:t>       Security  of  the  whole  system </a:t>
            </a:r>
            <a:endParaRPr lang="en-US" sz="2400" b="1" dirty="0" smtClean="0"/>
          </a:p>
          <a:p>
            <a:pPr>
              <a:buFont typeface="Wingdings" panose="05000000000000000000" pitchFamily="2" charset="2"/>
              <a:buChar char="Ø"/>
            </a:pPr>
            <a:r>
              <a:rPr lang="en-US" sz="2400" b="1" dirty="0" smtClean="0"/>
              <a:t>       Pharmaceutical  drugs / equipment </a:t>
            </a:r>
            <a:endParaRPr lang="en-US" sz="2400" b="1" dirty="0" smtClean="0"/>
          </a:p>
          <a:p>
            <a:pPr>
              <a:buFont typeface="Wingdings" panose="05000000000000000000" pitchFamily="2" charset="2"/>
              <a:buChar char="Ø"/>
            </a:pPr>
            <a:r>
              <a:rPr lang="en-US" sz="2400" b="1" dirty="0" smtClean="0"/>
              <a:t>       Staff management(work roster, </a:t>
            </a:r>
            <a:r>
              <a:rPr lang="en-US" sz="2400" b="1" dirty="0" err="1" smtClean="0"/>
              <a:t>availability,scheduling,etc</a:t>
            </a:r>
            <a:r>
              <a:rPr lang="en-US" sz="2400" b="1" dirty="0" smtClean="0"/>
              <a:t>)</a:t>
            </a:r>
            <a:endParaRPr lang="en-US" sz="2400" b="1" dirty="0" smtClean="0"/>
          </a:p>
          <a:p>
            <a:pPr>
              <a:buFont typeface="Wingdings" panose="05000000000000000000" pitchFamily="2" charset="2"/>
              <a:buChar char="Ø"/>
            </a:pPr>
            <a:r>
              <a:rPr lang="en-US" sz="2400" b="1" dirty="0" smtClean="0"/>
              <a:t>   </a:t>
            </a:r>
            <a:r>
              <a:rPr lang="en-US" sz="2400" b="1" dirty="0" smtClean="0"/>
              <a:t> </a:t>
            </a:r>
            <a:r>
              <a:rPr lang="en-US" sz="2400" b="1" dirty="0" smtClean="0"/>
              <a:t>Management functions (report </a:t>
            </a:r>
            <a:r>
              <a:rPr lang="en-US" sz="2400" b="1" dirty="0" err="1" smtClean="0"/>
              <a:t>generation,accounting</a:t>
            </a:r>
            <a:r>
              <a:rPr lang="en-US" sz="2400" b="1" dirty="0" smtClean="0"/>
              <a:t>, etc)</a:t>
            </a:r>
            <a:endParaRPr lang="en-US" sz="2400" b="1" dirty="0" smtClean="0"/>
          </a:p>
          <a:p>
            <a:pPr>
              <a:buFont typeface="Wingdings" panose="05000000000000000000" pitchFamily="2" charset="2"/>
              <a:buChar char="Ø"/>
            </a:pPr>
            <a:r>
              <a:rPr lang="en-US" sz="2400" b="1" dirty="0" smtClean="0"/>
              <a:t>       System  administration </a:t>
            </a:r>
            <a:endParaRPr lang="en-US" sz="2400" b="1" dirty="0" smtClean="0"/>
          </a:p>
          <a:p>
            <a:pPr>
              <a:buFont typeface="Wingdings" panose="05000000000000000000" pitchFamily="2" charset="2"/>
              <a:buChar char="Ø"/>
            </a:pPr>
            <a:r>
              <a:rPr lang="en-US" sz="2400" b="1" dirty="0" smtClean="0"/>
              <a:t>      Resource allocation(booking rooms, operating theatres)       </a:t>
            </a:r>
            <a:endParaRPr lang="en-US" sz="2400" b="1"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6172200" cy="584775"/>
          </a:xfrm>
          <a:prstGeom prst="rect">
            <a:avLst/>
          </a:prstGeom>
          <a:noFill/>
        </p:spPr>
        <p:txBody>
          <a:bodyPr wrap="square" rtlCol="0">
            <a:spAutoFit/>
          </a:bodyPr>
          <a:lstStyle/>
          <a:p>
            <a:r>
              <a:rPr lang="en-US" sz="3200" dirty="0" smtClean="0">
                <a:latin typeface="Arial Black" panose="020B0A04020102020204" pitchFamily="34" charset="0"/>
              </a:rPr>
              <a:t>Literature  </a:t>
            </a:r>
            <a:r>
              <a:rPr lang="en-US" sz="3200" dirty="0" err="1" smtClean="0">
                <a:latin typeface="Arial Black" panose="020B0A04020102020204" pitchFamily="34" charset="0"/>
              </a:rPr>
              <a:t>servey</a:t>
            </a:r>
            <a:endParaRPr lang="en-US" sz="3200" dirty="0">
              <a:latin typeface="Arial Black" panose="020B0A04020102020204" pitchFamily="34" charset="0"/>
            </a:endParaRPr>
          </a:p>
        </p:txBody>
      </p:sp>
      <p:graphicFrame>
        <p:nvGraphicFramePr>
          <p:cNvPr id="4" name="Table 3"/>
          <p:cNvGraphicFramePr>
            <a:graphicFrameLocks noGrp="1"/>
          </p:cNvGraphicFramePr>
          <p:nvPr/>
        </p:nvGraphicFramePr>
        <p:xfrm>
          <a:off x="457200" y="1143000"/>
          <a:ext cx="8458200" cy="5181600"/>
        </p:xfrm>
        <a:graphic>
          <a:graphicData uri="http://schemas.openxmlformats.org/drawingml/2006/table">
            <a:tbl>
              <a:tblPr firstRow="1" bandRow="1">
                <a:tableStyleId>{5C22544A-7EE6-4342-B048-85BDC9FD1C3A}</a:tableStyleId>
              </a:tblPr>
              <a:tblGrid>
                <a:gridCol w="2114550"/>
                <a:gridCol w="2114550"/>
                <a:gridCol w="2114550"/>
                <a:gridCol w="2114550"/>
              </a:tblGrid>
              <a:tr h="609600">
                <a:tc>
                  <a:txBody>
                    <a:bodyPr/>
                    <a:lstStyle/>
                    <a:p>
                      <a:r>
                        <a:rPr lang="en-US" sz="2000" dirty="0" smtClean="0"/>
                        <a:t>   year</a:t>
                      </a:r>
                      <a:endParaRPr lang="en-US" sz="2000" dirty="0"/>
                    </a:p>
                  </a:txBody>
                  <a:tcPr/>
                </a:tc>
                <a:tc>
                  <a:txBody>
                    <a:bodyPr/>
                    <a:lstStyle/>
                    <a:p>
                      <a:r>
                        <a:rPr lang="en-US" sz="1800" dirty="0" smtClean="0"/>
                        <a:t>AUTHOR</a:t>
                      </a:r>
                      <a:endParaRPr lang="en-US" sz="1800" dirty="0"/>
                    </a:p>
                  </a:txBody>
                  <a:tcPr/>
                </a:tc>
                <a:tc>
                  <a:txBody>
                    <a:bodyPr/>
                    <a:lstStyle/>
                    <a:p>
                      <a:r>
                        <a:rPr lang="en-US" sz="2000" dirty="0" smtClean="0"/>
                        <a:t>TITLE</a:t>
                      </a:r>
                      <a:endParaRPr lang="en-US" sz="2000" dirty="0"/>
                    </a:p>
                  </a:txBody>
                  <a:tcPr/>
                </a:tc>
                <a:tc>
                  <a:txBody>
                    <a:bodyPr/>
                    <a:lstStyle/>
                    <a:p>
                      <a:r>
                        <a:rPr lang="en-US" sz="1600" dirty="0" smtClean="0"/>
                        <a:t>SUMMARY</a:t>
                      </a:r>
                      <a:endParaRPr lang="en-US" sz="1600" dirty="0"/>
                    </a:p>
                  </a:txBody>
                  <a:tcPr/>
                </a:tc>
              </a:tr>
              <a:tr h="609600">
                <a:tc>
                  <a:txBody>
                    <a:bodyPr/>
                    <a:lstStyle/>
                    <a:p>
                      <a:r>
                        <a:rPr lang="en-US" sz="1800" dirty="0" smtClean="0"/>
                        <a:t>2022</a:t>
                      </a:r>
                      <a:endParaRPr lang="en-US" sz="1800" dirty="0"/>
                    </a:p>
                  </a:txBody>
                  <a:tcPr/>
                </a:tc>
                <a:tc>
                  <a:txBody>
                    <a:bodyPr/>
                    <a:lstStyle/>
                    <a:p>
                      <a:r>
                        <a:rPr kumimoji="0" lang="en-US" sz="1200" b="0" i="0" kern="1200" dirty="0" smtClean="0">
                          <a:solidFill>
                            <a:schemeClr val="dk1"/>
                          </a:solidFill>
                          <a:latin typeface="+mn-lt"/>
                          <a:ea typeface="+mn-ea"/>
                          <a:cs typeface="+mn-cs"/>
                        </a:rPr>
                        <a:t>CH Yang, W Hsu</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b="0" i="0" kern="1200" dirty="0" smtClean="0">
                          <a:solidFill>
                            <a:schemeClr val="dk1"/>
                          </a:solidFill>
                          <a:latin typeface="+mn-lt"/>
                          <a:ea typeface="+mn-ea"/>
                          <a:cs typeface="+mn-cs"/>
                        </a:rPr>
                        <a:t>A hybrid multiple-criteria decision portfolio with the resource constraints model of a smart healthcare management system for public medical centers</a:t>
                      </a:r>
                      <a:endParaRPr kumimoji="0" lang="en-US" sz="1200" b="0" i="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kumimoji="0" lang="en-US" sz="1200" b="0" i="0" kern="1200" dirty="0" smtClean="0">
                          <a:solidFill>
                            <a:schemeClr val="dk1"/>
                          </a:solidFill>
                          <a:latin typeface="+mn-lt"/>
                          <a:ea typeface="+mn-ea"/>
                          <a:cs typeface="+mn-cs"/>
                        </a:rPr>
                        <a:t> </a:t>
                      </a:r>
                      <a:endParaRPr kumimoji="0" lang="en-US" sz="1200" b="0" i="0" kern="1200" dirty="0" smtClean="0">
                        <a:solidFill>
                          <a:schemeClr val="dk1"/>
                        </a:solidFill>
                        <a:latin typeface="+mn-lt"/>
                        <a:ea typeface="+mn-ea"/>
                        <a:cs typeface="+mn-cs"/>
                      </a:endParaRPr>
                    </a:p>
                  </a:txBody>
                  <a:tcPr/>
                </a:tc>
                <a:tc>
                  <a:txBody>
                    <a:bodyPr/>
                    <a:lstStyle/>
                    <a:p>
                      <a:r>
                        <a:rPr kumimoji="0" lang="en-US" sz="1200" b="0" i="0" kern="1200" dirty="0" smtClean="0">
                          <a:solidFill>
                            <a:schemeClr val="dk1"/>
                          </a:solidFill>
                          <a:latin typeface="+mn-lt"/>
                          <a:ea typeface="+mn-ea"/>
                          <a:cs typeface="+mn-cs"/>
                        </a:rPr>
                        <a:t>A Smart Healthcare Management System (SHMS) is an intelligent technology integration practice for public medical centers. During the implementation of the SHMS, information on strategy and decision-making problems play an important role in smart hospital development, which directly .</a:t>
                      </a:r>
                      <a:endParaRPr lang="en-US" sz="1200" dirty="0"/>
                    </a:p>
                  </a:txBody>
                  <a:tcPr/>
                </a:tc>
              </a:tr>
              <a:tr h="609600">
                <a:tc>
                  <a:txBody>
                    <a:bodyPr/>
                    <a:lstStyle/>
                    <a:p>
                      <a:r>
                        <a:rPr lang="en-US" sz="1200" dirty="0" smtClean="0"/>
                        <a:t>2021</a:t>
                      </a:r>
                      <a:endParaRPr lang="en-US" sz="1200" dirty="0"/>
                    </a:p>
                  </a:txBody>
                  <a:tcPr/>
                </a:tc>
                <a:tc>
                  <a:txBody>
                    <a:bodyPr/>
                    <a:lstStyle/>
                    <a:p>
                      <a:r>
                        <a:rPr lang="en-US" sz="1200" dirty="0" err="1" smtClean="0"/>
                        <a:t>Naeem</a:t>
                      </a:r>
                      <a:r>
                        <a:rPr lang="en-US" sz="1200" dirty="0" smtClean="0"/>
                        <a:t> </a:t>
                      </a:r>
                      <a:r>
                        <a:rPr lang="en-US" sz="1200" baseline="0" dirty="0" smtClean="0"/>
                        <a:t> </a:t>
                      </a:r>
                      <a:r>
                        <a:rPr lang="en-US" sz="1200" baseline="0" dirty="0" err="1" smtClean="0"/>
                        <a:t>Iqbal</a:t>
                      </a:r>
                      <a:r>
                        <a:rPr lang="en-US" sz="1200" baseline="0" dirty="0" smtClean="0"/>
                        <a:t>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b="1" i="0" kern="1200" dirty="0" smtClean="0">
                          <a:solidFill>
                            <a:schemeClr val="dk1"/>
                          </a:solidFill>
                          <a:latin typeface="+mn-lt"/>
                          <a:ea typeface="+mn-ea"/>
                          <a:cs typeface="+mn-cs"/>
                        </a:rPr>
                        <a:t>A Novel </a:t>
                      </a:r>
                      <a:r>
                        <a:rPr kumimoji="0" lang="en-US" sz="1200" b="1" i="0" kern="1200" dirty="0" err="1" smtClean="0">
                          <a:solidFill>
                            <a:schemeClr val="dk1"/>
                          </a:solidFill>
                          <a:latin typeface="+mn-lt"/>
                          <a:ea typeface="+mn-ea"/>
                          <a:cs typeface="+mn-cs"/>
                        </a:rPr>
                        <a:t>Blockchain</a:t>
                      </a:r>
                      <a:r>
                        <a:rPr kumimoji="0" lang="en-US" sz="1200" b="1" i="0" kern="1200" dirty="0" smtClean="0">
                          <a:solidFill>
                            <a:schemeClr val="dk1"/>
                          </a:solidFill>
                          <a:latin typeface="+mn-lt"/>
                          <a:ea typeface="+mn-ea"/>
                          <a:cs typeface="+mn-cs"/>
                        </a:rPr>
                        <a:t>-Based Integrity and Reliable Veterinary Clinic Information Management System Using Predictive Analytics for Provisioning of Quality Health Services</a:t>
                      </a:r>
                      <a:endParaRPr kumimoji="0" lang="en-US" sz="1200" b="1" i="0" kern="1200" dirty="0" smtClean="0">
                        <a:solidFill>
                          <a:schemeClr val="dk1"/>
                        </a:solidFill>
                        <a:latin typeface="+mn-lt"/>
                        <a:ea typeface="+mn-ea"/>
                        <a:cs typeface="+mn-cs"/>
                      </a:endParaRPr>
                    </a:p>
                    <a:p>
                      <a:endParaRPr lang="en-US" sz="1200" dirty="0"/>
                    </a:p>
                  </a:txBody>
                  <a:tcPr/>
                </a:tc>
                <a:tc>
                  <a:txBody>
                    <a:bodyPr/>
                    <a:lstStyle/>
                    <a:p>
                      <a:r>
                        <a:rPr kumimoji="0" lang="en-US" sz="1200" b="0" i="0" kern="1200" dirty="0" smtClean="0">
                          <a:solidFill>
                            <a:schemeClr val="dk1"/>
                          </a:solidFill>
                          <a:latin typeface="+mn-lt"/>
                          <a:ea typeface="+mn-ea"/>
                          <a:cs typeface="+mn-cs"/>
                        </a:rPr>
                        <a:t>The recent advances in information management systems coupled with machine learning algorithms paved the way for a significant revolution in animal healthcare industries. However, the data in such systems suffer from various challenges such as security, reliability, and convenience, to name a few</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14399"/>
          <a:ext cx="8458200" cy="5638801"/>
        </p:xfrm>
        <a:graphic>
          <a:graphicData uri="http://schemas.openxmlformats.org/drawingml/2006/table">
            <a:tbl>
              <a:tblPr firstRow="1" bandRow="1">
                <a:tableStyleId>{5C22544A-7EE6-4342-B048-85BDC9FD1C3A}</a:tableStyleId>
              </a:tblPr>
              <a:tblGrid>
                <a:gridCol w="2114550"/>
                <a:gridCol w="2114550"/>
                <a:gridCol w="2114550"/>
                <a:gridCol w="2114550"/>
              </a:tblGrid>
              <a:tr h="647302">
                <a:tc>
                  <a:txBody>
                    <a:bodyPr/>
                    <a:lstStyle/>
                    <a:p>
                      <a:r>
                        <a:rPr lang="en-US" sz="1600" dirty="0" smtClean="0"/>
                        <a:t>Year </a:t>
                      </a:r>
                      <a:endParaRPr lang="en-US" sz="1600" dirty="0"/>
                    </a:p>
                  </a:txBody>
                  <a:tcPr/>
                </a:tc>
                <a:tc>
                  <a:txBody>
                    <a:bodyPr/>
                    <a:lstStyle/>
                    <a:p>
                      <a:r>
                        <a:rPr lang="en-US" sz="1600" dirty="0" smtClean="0"/>
                        <a:t>Author</a:t>
                      </a:r>
                      <a:endParaRPr lang="en-US" sz="1600" dirty="0" smtClean="0"/>
                    </a:p>
                    <a:p>
                      <a:endParaRPr lang="en-US" sz="1600" dirty="0"/>
                    </a:p>
                  </a:txBody>
                  <a:tcPr/>
                </a:tc>
                <a:tc>
                  <a:txBody>
                    <a:bodyPr/>
                    <a:lstStyle/>
                    <a:p>
                      <a:r>
                        <a:rPr lang="en-US" sz="1600" dirty="0" smtClean="0"/>
                        <a:t>Title</a:t>
                      </a:r>
                      <a:endParaRPr lang="en-US" sz="1600" dirty="0" smtClean="0"/>
                    </a:p>
                    <a:p>
                      <a:endParaRPr lang="en-US" sz="1600" dirty="0"/>
                    </a:p>
                  </a:txBody>
                  <a:tcPr/>
                </a:tc>
                <a:tc>
                  <a:txBody>
                    <a:bodyPr/>
                    <a:lstStyle/>
                    <a:p>
                      <a:r>
                        <a:rPr lang="en-US" sz="1600" dirty="0" smtClean="0"/>
                        <a:t>summary</a:t>
                      </a:r>
                      <a:endParaRPr lang="en-US" sz="1600" dirty="0"/>
                    </a:p>
                  </a:txBody>
                  <a:tcPr/>
                </a:tc>
              </a:tr>
              <a:tr h="4991499">
                <a:tc>
                  <a:txBody>
                    <a:bodyPr/>
                    <a:lstStyle/>
                    <a:p>
                      <a:r>
                        <a:rPr lang="en-US" sz="1600" dirty="0" smtClean="0"/>
                        <a:t>2018</a:t>
                      </a:r>
                      <a:endParaRPr lang="en-US" sz="1600" dirty="0" smtClean="0"/>
                    </a:p>
                    <a:p>
                      <a:endParaRPr lang="en-US" sz="1600" dirty="0"/>
                    </a:p>
                  </a:txBody>
                  <a:tcPr/>
                </a:tc>
                <a:tc>
                  <a:txBody>
                    <a:bodyPr/>
                    <a:lstStyle/>
                    <a:p>
                      <a:r>
                        <a:rPr lang="en-US" sz="1600" dirty="0" err="1" smtClean="0"/>
                        <a:t>Asma</a:t>
                      </a:r>
                      <a:r>
                        <a:rPr lang="en-US" sz="1600" dirty="0" smtClean="0"/>
                        <a:t>   </a:t>
                      </a:r>
                      <a:r>
                        <a:rPr lang="en-US" sz="1600" dirty="0" err="1" smtClean="0"/>
                        <a:t>khatoon</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600" b="1" i="0" kern="1200" dirty="0" smtClean="0">
                          <a:solidFill>
                            <a:schemeClr val="dk1"/>
                          </a:solidFill>
                          <a:latin typeface="+mn-lt"/>
                          <a:ea typeface="+mn-ea"/>
                          <a:cs typeface="+mn-cs"/>
                        </a:rPr>
                        <a:t>A </a:t>
                      </a:r>
                      <a:r>
                        <a:rPr kumimoji="0" lang="en-US" sz="1600" b="1" i="0" kern="1200" dirty="0" err="1" smtClean="0">
                          <a:solidFill>
                            <a:schemeClr val="dk1"/>
                          </a:solidFill>
                          <a:latin typeface="+mn-lt"/>
                          <a:ea typeface="+mn-ea"/>
                          <a:cs typeface="+mn-cs"/>
                        </a:rPr>
                        <a:t>Blockchain</a:t>
                      </a:r>
                      <a:r>
                        <a:rPr kumimoji="0" lang="en-US" sz="1600" b="1" i="0" kern="1200" dirty="0" smtClean="0">
                          <a:solidFill>
                            <a:schemeClr val="dk1"/>
                          </a:solidFill>
                          <a:latin typeface="+mn-lt"/>
                          <a:ea typeface="+mn-ea"/>
                          <a:cs typeface="+mn-cs"/>
                        </a:rPr>
                        <a:t>-Based Smart Contract System for Healthcare Management</a:t>
                      </a:r>
                      <a:endParaRPr kumimoji="0" lang="en-US" sz="1600" b="1" i="0" kern="1200" dirty="0" smtClean="0">
                        <a:solidFill>
                          <a:schemeClr val="dk1"/>
                        </a:solidFill>
                        <a:latin typeface="+mn-lt"/>
                        <a:ea typeface="+mn-ea"/>
                        <a:cs typeface="+mn-cs"/>
                      </a:endParaRPr>
                    </a:p>
                    <a:p>
                      <a:endParaRPr lang="en-US" sz="1600" dirty="0"/>
                    </a:p>
                  </a:txBody>
                  <a:tcPr/>
                </a:tc>
                <a:tc>
                  <a:txBody>
                    <a:bodyPr/>
                    <a:lstStyle/>
                    <a:p>
                      <a:r>
                        <a:rPr kumimoji="0" lang="en-US" sz="1600" b="0" i="0" kern="1200" dirty="0" err="1" smtClean="0">
                          <a:solidFill>
                            <a:schemeClr val="dk1"/>
                          </a:solidFill>
                          <a:latin typeface="+mn-lt"/>
                          <a:ea typeface="+mn-ea"/>
                          <a:cs typeface="+mn-cs"/>
                        </a:rPr>
                        <a:t>Blockchain</a:t>
                      </a:r>
                      <a:r>
                        <a:rPr kumimoji="0" lang="en-US" sz="1600" b="0" i="0" kern="1200" dirty="0" smtClean="0">
                          <a:solidFill>
                            <a:schemeClr val="dk1"/>
                          </a:solidFill>
                          <a:latin typeface="+mn-lt"/>
                          <a:ea typeface="+mn-ea"/>
                          <a:cs typeface="+mn-cs"/>
                        </a:rPr>
                        <a:t> is evolving to be a secure and reliable platform for secure data sharing in application areas such as the financial sector, supply chain management, food industry, energy sector, internet of things and healthcare. In this paper, we review existing literature and applications available for the healthcare system using </a:t>
                      </a:r>
                      <a:r>
                        <a:rPr kumimoji="0" lang="en-US" sz="1600" b="0" i="0" kern="1200" dirty="0" err="1" smtClean="0">
                          <a:solidFill>
                            <a:schemeClr val="dk1"/>
                          </a:solidFill>
                          <a:latin typeface="+mn-lt"/>
                          <a:ea typeface="+mn-ea"/>
                          <a:cs typeface="+mn-cs"/>
                        </a:rPr>
                        <a:t>blockchain</a:t>
                      </a:r>
                      <a:r>
                        <a:rPr kumimoji="0" lang="en-US" sz="1600" b="0" i="0" kern="1200" dirty="0" smtClean="0">
                          <a:solidFill>
                            <a:schemeClr val="dk1"/>
                          </a:solidFill>
                          <a:latin typeface="+mn-lt"/>
                          <a:ea typeface="+mn-ea"/>
                          <a:cs typeface="+mn-cs"/>
                        </a:rPr>
                        <a:t> technology.</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533400" y="1066800"/>
            <a:ext cx="6400800" cy="646331"/>
          </a:xfrm>
          <a:prstGeom prst="rect">
            <a:avLst/>
          </a:prstGeom>
          <a:noFill/>
        </p:spPr>
        <p:txBody>
          <a:bodyPr wrap="square" rtlCol="0">
            <a:spAutoFit/>
          </a:bodyPr>
          <a:lstStyle/>
          <a:p>
            <a:r>
              <a:rPr lang="en-US" sz="3600" dirty="0" smtClean="0">
                <a:solidFill>
                  <a:srgbClr val="FF0000"/>
                </a:solidFill>
                <a:latin typeface="Algerian" pitchFamily="82" charset="0"/>
              </a:rPr>
              <a:t>Proposed   Methodology</a:t>
            </a:r>
            <a:endParaRPr lang="en-US" sz="3600" dirty="0">
              <a:solidFill>
                <a:srgbClr val="FF0000"/>
              </a:solidFill>
              <a:latin typeface="Algerian" pitchFamily="82" charset="0"/>
            </a:endParaRPr>
          </a:p>
        </p:txBody>
      </p:sp>
      <p:sp>
        <p:nvSpPr>
          <p:cNvPr id="5" name="TextBox 4"/>
          <p:cNvSpPr txBox="1"/>
          <p:nvPr/>
        </p:nvSpPr>
        <p:spPr>
          <a:xfrm>
            <a:off x="762000" y="2209800"/>
            <a:ext cx="8153400" cy="3539430"/>
          </a:xfrm>
          <a:prstGeom prst="rect">
            <a:avLst/>
          </a:prstGeom>
          <a:noFill/>
        </p:spPr>
        <p:txBody>
          <a:bodyPr wrap="square" rtlCol="0">
            <a:spAutoFit/>
          </a:bodyPr>
          <a:lstStyle/>
          <a:p>
            <a:pPr marL="0" lvl="5"/>
            <a:r>
              <a:rPr lang="en-US" sz="2800" b="1" dirty="0" smtClean="0"/>
              <a:t>Basic   concepts  of  </a:t>
            </a:r>
            <a:r>
              <a:rPr lang="en-US" sz="2800" b="1" dirty="0" err="1" smtClean="0"/>
              <a:t>c++</a:t>
            </a:r>
            <a:r>
              <a:rPr lang="en-US" sz="2800" b="1" dirty="0" smtClean="0"/>
              <a:t>  has  been  used  in  its  implementation.</a:t>
            </a:r>
            <a:endParaRPr lang="en-US" sz="2800" b="1" dirty="0" smtClean="0"/>
          </a:p>
          <a:p>
            <a:endParaRPr lang="en-US" sz="2800" b="1" dirty="0" smtClean="0"/>
          </a:p>
          <a:p>
            <a:pPr>
              <a:buFont typeface="Wingdings" panose="05000000000000000000" pitchFamily="2" charset="2"/>
              <a:buChar char="Ø"/>
            </a:pPr>
            <a:r>
              <a:rPr lang="en-US" sz="2800" b="1" dirty="0" smtClean="0"/>
              <a:t> </a:t>
            </a:r>
            <a:r>
              <a:rPr lang="en-US" sz="2800" b="1" dirty="0" smtClean="0">
                <a:solidFill>
                  <a:srgbClr val="7030A0"/>
                </a:solidFill>
              </a:rPr>
              <a:t>Specially  using   of  </a:t>
            </a:r>
            <a:r>
              <a:rPr lang="en-US" sz="2800" b="1" dirty="0" err="1" smtClean="0">
                <a:solidFill>
                  <a:srgbClr val="7030A0"/>
                </a:solidFill>
              </a:rPr>
              <a:t>linklist</a:t>
            </a:r>
            <a:r>
              <a:rPr lang="en-US" sz="2800" b="1" dirty="0" smtClean="0">
                <a:solidFill>
                  <a:srgbClr val="7030A0"/>
                </a:solidFill>
              </a:rPr>
              <a:t>   played  a vital  role  to  create the  HMS.</a:t>
            </a:r>
            <a:endParaRPr lang="en-US" sz="2800" b="1" dirty="0" smtClean="0">
              <a:solidFill>
                <a:srgbClr val="7030A0"/>
              </a:solidFill>
            </a:endParaRPr>
          </a:p>
          <a:p>
            <a:endParaRPr lang="en-US" sz="2800" b="1" dirty="0" smtClean="0"/>
          </a:p>
          <a:p>
            <a:pPr>
              <a:buFont typeface="Wingdings" panose="05000000000000000000" pitchFamily="2" charset="2"/>
              <a:buChar char="Ø"/>
            </a:pPr>
            <a:r>
              <a:rPr lang="en-US" sz="2800" b="1" dirty="0" smtClean="0"/>
              <a:t>Basic terminologies of  hospital management reservation has been care off.</a:t>
            </a:r>
            <a:endParaRPr lang="en-US" sz="2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28600" y="685800"/>
            <a:ext cx="6858000" cy="830997"/>
          </a:xfrm>
          <a:prstGeom prst="rect">
            <a:avLst/>
          </a:prstGeom>
          <a:solidFill>
            <a:schemeClr val="accent1"/>
          </a:solidFill>
        </p:spPr>
        <p:txBody>
          <a:bodyPr wrap="square" rtlCol="0">
            <a:spAutoFit/>
          </a:bodyPr>
          <a:lstStyle/>
          <a:p>
            <a:r>
              <a:rPr lang="en-US" sz="4800" dirty="0" smtClean="0">
                <a:latin typeface="Algerian" pitchFamily="82" charset="0"/>
              </a:rPr>
              <a:t>Conclusion</a:t>
            </a:r>
            <a:endParaRPr lang="en-US" sz="4800" dirty="0">
              <a:latin typeface="Algerian" pitchFamily="82" charset="0"/>
            </a:endParaRPr>
          </a:p>
        </p:txBody>
      </p:sp>
      <p:sp>
        <p:nvSpPr>
          <p:cNvPr id="3" name="TextBox 2"/>
          <p:cNvSpPr txBox="1"/>
          <p:nvPr/>
        </p:nvSpPr>
        <p:spPr>
          <a:xfrm>
            <a:off x="381000" y="1752600"/>
            <a:ext cx="8458200" cy="3970318"/>
          </a:xfrm>
          <a:prstGeom prst="rect">
            <a:avLst/>
          </a:prstGeom>
          <a:noFill/>
        </p:spPr>
        <p:txBody>
          <a:bodyPr wrap="square" rtlCol="0">
            <a:spAutoFit/>
          </a:bodyPr>
          <a:lstStyle/>
          <a:p>
            <a:r>
              <a:rPr lang="en-US" sz="3600" b="1" dirty="0" smtClean="0">
                <a:latin typeface="Arial Narrow" panose="020B0606020202030204" pitchFamily="34" charset="0"/>
              </a:rPr>
              <a:t>Implementation of hospital management system project helps to store all the kinds of records, provide coordination and user communication, implement policies, improve day-to-day operations, arrange the supply chain, manage financial and human resources, and market hospital services</a:t>
            </a:r>
            <a:endParaRPr lang="en-US" sz="36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3360</Words>
  <Application>WPS Presentation</Application>
  <PresentationFormat>On-screen Show (4:3)</PresentationFormat>
  <Paragraphs>98</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Algerian</vt:lpstr>
      <vt:lpstr>Segoe Print</vt:lpstr>
      <vt:lpstr>Arial Unicode MS</vt:lpstr>
      <vt:lpstr>Bahnschrift Condensed</vt:lpstr>
      <vt:lpstr>Arial Black</vt:lpstr>
      <vt:lpstr>Arial Narrow</vt:lpstr>
      <vt:lpstr>Constantia</vt:lpstr>
      <vt:lpstr>Microsoft YaHei</vt:lpstr>
      <vt:lpstr>Arial Unicode MS</vt:lpstr>
      <vt:lpstr>Calibri</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AMAN RAJ</dc:creator>
  <cp:lastModifiedBy>DELL</cp:lastModifiedBy>
  <cp:revision>25</cp:revision>
  <dcterms:created xsi:type="dcterms:W3CDTF">2022-12-04T05:07:00Z</dcterms:created>
  <dcterms:modified xsi:type="dcterms:W3CDTF">2023-01-20T08:20:11Z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9A504915030C4C41A15E40596DA9EC43</vt:lpwstr>
  </property>
  <property fmtid="{D5CDD505-2E9C-101B-9397-08002B2CF9AE}" pid="3" name="KSOProductBuildVer">
    <vt:lpwstr>1033-11.2.0.11440</vt:lpwstr>
  </property>
</Properties>
</file>