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8"/>
  </p:notesMasterIdLst>
  <p:sldIdLst>
    <p:sldId id="350" r:id="rId2"/>
    <p:sldId id="351" r:id="rId3"/>
    <p:sldId id="352" r:id="rId4"/>
    <p:sldId id="356" r:id="rId5"/>
    <p:sldId id="355" r:id="rId6"/>
    <p:sldId id="353" r:id="rId7"/>
    <p:sldId id="354" r:id="rId8"/>
    <p:sldId id="374" r:id="rId9"/>
    <p:sldId id="375" r:id="rId10"/>
    <p:sldId id="376" r:id="rId11"/>
    <p:sldId id="357" r:id="rId12"/>
    <p:sldId id="358" r:id="rId13"/>
    <p:sldId id="359" r:id="rId14"/>
    <p:sldId id="361" r:id="rId15"/>
    <p:sldId id="360" r:id="rId16"/>
    <p:sldId id="362" r:id="rId17"/>
    <p:sldId id="365" r:id="rId18"/>
    <p:sldId id="364" r:id="rId19"/>
    <p:sldId id="366" r:id="rId20"/>
    <p:sldId id="363" r:id="rId21"/>
    <p:sldId id="367" r:id="rId22"/>
    <p:sldId id="368" r:id="rId23"/>
    <p:sldId id="369" r:id="rId24"/>
    <p:sldId id="370" r:id="rId25"/>
    <p:sldId id="371" r:id="rId26"/>
    <p:sldId id="372" r:id="rId27"/>
  </p:sldIdLst>
  <p:sldSz cx="9144000" cy="5143500" type="screen16x9"/>
  <p:notesSz cx="6858000" cy="9144000"/>
  <p:embeddedFontLst>
    <p:embeddedFont>
      <p:font typeface="Be Vietnam Pro" panose="020B0604020202020204" charset="0"/>
      <p:regular r:id="rId29"/>
      <p:bold r:id="rId30"/>
      <p:italic r:id="rId31"/>
      <p:boldItalic r:id="rId32"/>
    </p:embeddedFont>
    <p:embeddedFont>
      <p:font typeface="Bebas Neue" panose="020B0604020202020204" charset="0"/>
      <p:regular r:id="rId33"/>
    </p:embeddedFont>
    <p:embeddedFont>
      <p:font typeface="Calibri" panose="020F0502020204030204" pitchFamily="34" charset="0"/>
      <p:regular r:id="rId34"/>
      <p:bold r:id="rId35"/>
      <p:italic r:id="rId36"/>
      <p:boldItalic r:id="rId37"/>
    </p:embeddedFont>
    <p:embeddedFont>
      <p:font typeface="Century Gothic" panose="020B0502020202020204" pitchFamily="34" charset="0"/>
      <p:regular r:id="rId38"/>
      <p:bold r:id="rId39"/>
      <p:italic r:id="rId40"/>
      <p:boldItalic r:id="rId41"/>
    </p:embeddedFont>
    <p:embeddedFont>
      <p:font typeface="Open Sans"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64651B-3AB5-4018-A529-849AE7E1D969}">
  <a:tblStyle styleId="{6864651B-3AB5-4018-A529-849AE7E1D9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78" autoAdjust="0"/>
  </p:normalViewPr>
  <p:slideViewPr>
    <p:cSldViewPr snapToGrid="0">
      <p:cViewPr varScale="1">
        <p:scale>
          <a:sx n="123" d="100"/>
          <a:sy n="123" d="100"/>
        </p:scale>
        <p:origin x="12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9237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6466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92741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6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218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9578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5902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788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2571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60291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807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5179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0678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98870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5114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0"/>
        <p:cNvGrpSpPr/>
        <p:nvPr/>
      </p:nvGrpSpPr>
      <p:grpSpPr>
        <a:xfrm>
          <a:off x="0" y="0"/>
          <a:ext cx="0" cy="0"/>
          <a:chOff x="0" y="0"/>
          <a:chExt cx="0" cy="0"/>
        </a:xfrm>
      </p:grpSpPr>
      <p:grpSp>
        <p:nvGrpSpPr>
          <p:cNvPr id="151" name="Google Shape;151;p5"/>
          <p:cNvGrpSpPr/>
          <p:nvPr/>
        </p:nvGrpSpPr>
        <p:grpSpPr>
          <a:xfrm>
            <a:off x="187918" y="-4997"/>
            <a:ext cx="8768329" cy="4984347"/>
            <a:chOff x="187918" y="-4997"/>
            <a:chExt cx="8768329" cy="4984347"/>
          </a:xfrm>
        </p:grpSpPr>
        <p:sp>
          <p:nvSpPr>
            <p:cNvPr id="152" name="Google Shape;152;p5"/>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5"/>
            <p:cNvGrpSpPr/>
            <p:nvPr/>
          </p:nvGrpSpPr>
          <p:grpSpPr>
            <a:xfrm rot="29908">
              <a:off x="190089" y="33114"/>
              <a:ext cx="8763986" cy="537311"/>
              <a:chOff x="190096" y="10"/>
              <a:chExt cx="8763655" cy="537290"/>
            </a:xfrm>
          </p:grpSpPr>
          <p:sp>
            <p:nvSpPr>
              <p:cNvPr id="171" name="Google Shape;171;p5"/>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5"/>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6" name="Google Shape;196;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16"/>
        <p:cNvGrpSpPr/>
        <p:nvPr/>
      </p:nvGrpSpPr>
      <p:grpSpPr>
        <a:xfrm>
          <a:off x="0" y="0"/>
          <a:ext cx="0" cy="0"/>
          <a:chOff x="0" y="0"/>
          <a:chExt cx="0" cy="0"/>
        </a:xfrm>
      </p:grpSpPr>
      <p:sp>
        <p:nvSpPr>
          <p:cNvPr id="517" name="Google Shape;517;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8" name="Google Shape;518;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9" name="Google Shape;519;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0" name="Google Shape;520;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1" name="Google Shape;521;p1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22" name="Google Shape;52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3" name="Google Shape;523;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4" name="Google Shape;524;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25"/>
        <p:cNvGrpSpPr/>
        <p:nvPr/>
      </p:nvGrpSpPr>
      <p:grpSpPr>
        <a:xfrm>
          <a:off x="0" y="0"/>
          <a:ext cx="0" cy="0"/>
          <a:chOff x="0" y="0"/>
          <a:chExt cx="0" cy="0"/>
        </a:xfrm>
      </p:grpSpPr>
      <p:sp>
        <p:nvSpPr>
          <p:cNvPr id="526" name="Google Shape;526;p18"/>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27" name="Google Shape;52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8" name="Google Shape;528;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9" name="Google Shape;529;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0" name="Google Shape;530;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1" name="Google Shape;531;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2" name="Google Shape;532;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3" name="Google Shape;533;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34"/>
        <p:cNvGrpSpPr/>
        <p:nvPr/>
      </p:nvGrpSpPr>
      <p:grpSpPr>
        <a:xfrm>
          <a:off x="0" y="0"/>
          <a:ext cx="0" cy="0"/>
          <a:chOff x="0" y="0"/>
          <a:chExt cx="0" cy="0"/>
        </a:xfrm>
      </p:grpSpPr>
      <p:sp>
        <p:nvSpPr>
          <p:cNvPr id="535" name="Google Shape;535;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6" name="Google Shape;536;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7" name="Google Shape;537;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8" name="Google Shape;538;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9" name="Google Shape;539;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0" name="Google Shape;540;p1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41" name="Google Shape;54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2" name="Google Shape;542;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3" name="Google Shape;543;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4" name="Google Shape;544;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45"/>
        <p:cNvGrpSpPr/>
        <p:nvPr/>
      </p:nvGrpSpPr>
      <p:grpSpPr>
        <a:xfrm>
          <a:off x="0" y="0"/>
          <a:ext cx="0" cy="0"/>
          <a:chOff x="0" y="0"/>
          <a:chExt cx="0" cy="0"/>
        </a:xfrm>
      </p:grpSpPr>
      <p:sp>
        <p:nvSpPr>
          <p:cNvPr id="546" name="Google Shape;546;p20"/>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47" name="Google Shape;54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8" name="Google Shape;548;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1" name="Google Shape;551;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2" name="Google Shape;552;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3" name="Google Shape;553;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4" name="Google Shape;554;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5" name="Google Shape;555;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6" name="Google Shape;556;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7" name="Google Shape;557;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8" name="Google Shape;558;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9" name="Google Shape;559;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0"/>
        <p:cNvGrpSpPr/>
        <p:nvPr/>
      </p:nvGrpSpPr>
      <p:grpSpPr>
        <a:xfrm>
          <a:off x="0" y="0"/>
          <a:ext cx="0" cy="0"/>
          <a:chOff x="0" y="0"/>
          <a:chExt cx="0" cy="0"/>
        </a:xfrm>
      </p:grpSpPr>
      <p:sp>
        <p:nvSpPr>
          <p:cNvPr id="561" name="Google Shape;561;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2" name="Google Shape;562;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3" name="Google Shape;563;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4" name="Google Shape;564;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5" name="Google Shape;565;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6" name="Google Shape;566;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7" name="Google Shape;567;p2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68"/>
        <p:cNvGrpSpPr/>
        <p:nvPr/>
      </p:nvGrpSpPr>
      <p:grpSpPr>
        <a:xfrm>
          <a:off x="0" y="0"/>
          <a:ext cx="0" cy="0"/>
          <a:chOff x="0" y="0"/>
          <a:chExt cx="0" cy="0"/>
        </a:xfrm>
      </p:grpSpPr>
      <p:sp>
        <p:nvSpPr>
          <p:cNvPr id="569" name="Google Shape;569;p22"/>
          <p:cNvSpPr txBox="1">
            <a:spLocks noGrp="1"/>
          </p:cNvSpPr>
          <p:nvPr>
            <p:ph type="ctrTitle"/>
          </p:nvPr>
        </p:nvSpPr>
        <p:spPr>
          <a:xfrm>
            <a:off x="2429950" y="66982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0" name="Google Shape;570;p22"/>
          <p:cNvSpPr txBox="1">
            <a:spLocks noGrp="1"/>
          </p:cNvSpPr>
          <p:nvPr>
            <p:ph type="subTitle" idx="1"/>
          </p:nvPr>
        </p:nvSpPr>
        <p:spPr>
          <a:xfrm>
            <a:off x="2425075" y="1704550"/>
            <a:ext cx="4293900" cy="18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71" name="Google Shape;571;p22"/>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72"/>
        <p:cNvGrpSpPr/>
        <p:nvPr/>
      </p:nvGrpSpPr>
      <p:grpSpPr>
        <a:xfrm>
          <a:off x="0" y="0"/>
          <a:ext cx="0" cy="0"/>
          <a:chOff x="0" y="0"/>
          <a:chExt cx="0" cy="0"/>
        </a:xfrm>
      </p:grpSpPr>
      <p:sp>
        <p:nvSpPr>
          <p:cNvPr id="573" name="Google Shape;573;p2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6"/>
        <p:cNvGrpSpPr/>
        <p:nvPr/>
      </p:nvGrpSpPr>
      <p:grpSpPr>
        <a:xfrm>
          <a:off x="0" y="0"/>
          <a:ext cx="0" cy="0"/>
          <a:chOff x="0" y="0"/>
          <a:chExt cx="0" cy="0"/>
        </a:xfrm>
      </p:grpSpPr>
      <p:grpSp>
        <p:nvGrpSpPr>
          <p:cNvPr id="247" name="Google Shape;247;p7"/>
          <p:cNvGrpSpPr/>
          <p:nvPr/>
        </p:nvGrpSpPr>
        <p:grpSpPr>
          <a:xfrm>
            <a:off x="187918" y="-4997"/>
            <a:ext cx="8768329" cy="4984347"/>
            <a:chOff x="187918" y="-4997"/>
            <a:chExt cx="8768329" cy="4984347"/>
          </a:xfrm>
        </p:grpSpPr>
        <p:sp>
          <p:nvSpPr>
            <p:cNvPr id="248" name="Google Shape;248;p7"/>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7"/>
            <p:cNvGrpSpPr/>
            <p:nvPr/>
          </p:nvGrpSpPr>
          <p:grpSpPr>
            <a:xfrm rot="29908">
              <a:off x="190089" y="33114"/>
              <a:ext cx="8763986" cy="537311"/>
              <a:chOff x="190096" y="10"/>
              <a:chExt cx="8763655" cy="537290"/>
            </a:xfrm>
          </p:grpSpPr>
          <p:sp>
            <p:nvSpPr>
              <p:cNvPr id="267" name="Google Shape;267;p7"/>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3"/>
        <p:cNvGrpSpPr/>
        <p:nvPr/>
      </p:nvGrpSpPr>
      <p:grpSpPr>
        <a:xfrm>
          <a:off x="0" y="0"/>
          <a:ext cx="0" cy="0"/>
          <a:chOff x="0" y="0"/>
          <a:chExt cx="0" cy="0"/>
        </a:xfrm>
      </p:grpSpPr>
      <p:grpSp>
        <p:nvGrpSpPr>
          <p:cNvPr id="294" name="Google Shape;294;p8"/>
          <p:cNvGrpSpPr/>
          <p:nvPr/>
        </p:nvGrpSpPr>
        <p:grpSpPr>
          <a:xfrm>
            <a:off x="187918" y="-4997"/>
            <a:ext cx="8768329" cy="4984347"/>
            <a:chOff x="187918" y="-4997"/>
            <a:chExt cx="8768329" cy="4984347"/>
          </a:xfrm>
        </p:grpSpPr>
        <p:sp>
          <p:nvSpPr>
            <p:cNvPr id="295" name="Google Shape;295;p8"/>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8"/>
            <p:cNvGrpSpPr/>
            <p:nvPr/>
          </p:nvGrpSpPr>
          <p:grpSpPr>
            <a:xfrm rot="29908">
              <a:off x="190089" y="33114"/>
              <a:ext cx="8763986" cy="537311"/>
              <a:chOff x="190096" y="10"/>
              <a:chExt cx="8763655" cy="537290"/>
            </a:xfrm>
          </p:grpSpPr>
          <p:sp>
            <p:nvSpPr>
              <p:cNvPr id="314" name="Google Shape;314;p8"/>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8"/>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9"/>
        <p:cNvGrpSpPr/>
        <p:nvPr/>
      </p:nvGrpSpPr>
      <p:grpSpPr>
        <a:xfrm>
          <a:off x="0" y="0"/>
          <a:ext cx="0" cy="0"/>
          <a:chOff x="0" y="0"/>
          <a:chExt cx="0" cy="0"/>
        </a:xfrm>
      </p:grpSpPr>
      <p:grpSp>
        <p:nvGrpSpPr>
          <p:cNvPr id="340" name="Google Shape;340;p9"/>
          <p:cNvGrpSpPr/>
          <p:nvPr/>
        </p:nvGrpSpPr>
        <p:grpSpPr>
          <a:xfrm>
            <a:off x="187918" y="-4997"/>
            <a:ext cx="8768329" cy="4984347"/>
            <a:chOff x="187918" y="-4997"/>
            <a:chExt cx="8768329" cy="4984347"/>
          </a:xfrm>
        </p:grpSpPr>
        <p:sp>
          <p:nvSpPr>
            <p:cNvPr id="341" name="Google Shape;341;p9"/>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9"/>
            <p:cNvGrpSpPr/>
            <p:nvPr/>
          </p:nvGrpSpPr>
          <p:grpSpPr>
            <a:xfrm rot="29908">
              <a:off x="190089" y="33114"/>
              <a:ext cx="8763986" cy="537311"/>
              <a:chOff x="190096" y="10"/>
              <a:chExt cx="8763655" cy="537290"/>
            </a:xfrm>
          </p:grpSpPr>
          <p:sp>
            <p:nvSpPr>
              <p:cNvPr id="360" name="Google Shape;360;p9"/>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9"/>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5" name="Google Shape;385;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2"/>
        <p:cNvGrpSpPr/>
        <p:nvPr/>
      </p:nvGrpSpPr>
      <p:grpSpPr>
        <a:xfrm>
          <a:off x="0" y="0"/>
          <a:ext cx="0" cy="0"/>
          <a:chOff x="0" y="0"/>
          <a:chExt cx="0" cy="0"/>
        </a:xfrm>
      </p:grpSpPr>
      <p:grpSp>
        <p:nvGrpSpPr>
          <p:cNvPr id="433" name="Google Shape;433;p11"/>
          <p:cNvGrpSpPr/>
          <p:nvPr/>
        </p:nvGrpSpPr>
        <p:grpSpPr>
          <a:xfrm>
            <a:off x="187918" y="-4997"/>
            <a:ext cx="8768329" cy="4984347"/>
            <a:chOff x="187918" y="-4997"/>
            <a:chExt cx="8768329" cy="4984347"/>
          </a:xfrm>
        </p:grpSpPr>
        <p:sp>
          <p:nvSpPr>
            <p:cNvPr id="434" name="Google Shape;434;p11"/>
            <p:cNvSpPr/>
            <p:nvPr/>
          </p:nvSpPr>
          <p:spPr>
            <a:xfrm>
              <a:off x="340500" y="662650"/>
              <a:ext cx="8463000" cy="4316700"/>
            </a:xfrm>
            <a:prstGeom prst="roundRect">
              <a:avLst>
                <a:gd name="adj" fmla="val 2632"/>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195402" y="207509"/>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195709" y="528466"/>
              <a:ext cx="8754637" cy="325190"/>
            </a:xfrm>
            <a:custGeom>
              <a:avLst/>
              <a:gdLst/>
              <a:ahLst/>
              <a:cxnLst/>
              <a:rect l="l" t="t" r="r" b="b"/>
              <a:pathLst>
                <a:path w="285423" h="10602" extrusionOk="0">
                  <a:moveTo>
                    <a:pt x="0" y="0"/>
                  </a:moveTo>
                  <a:lnTo>
                    <a:pt x="0" y="10601"/>
                  </a:lnTo>
                  <a:lnTo>
                    <a:pt x="285423" y="10601"/>
                  </a:lnTo>
                  <a:lnTo>
                    <a:pt x="28542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825017" y="528466"/>
              <a:ext cx="583514" cy="325190"/>
            </a:xfrm>
            <a:custGeom>
              <a:avLst/>
              <a:gdLst/>
              <a:ahLst/>
              <a:cxnLst/>
              <a:rect l="l" t="t" r="r" b="b"/>
              <a:pathLst>
                <a:path w="19024" h="10602" extrusionOk="0">
                  <a:moveTo>
                    <a:pt x="9446" y="0"/>
                  </a:moveTo>
                  <a:lnTo>
                    <a:pt x="0" y="10601"/>
                  </a:lnTo>
                  <a:lnTo>
                    <a:pt x="9504"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242025" y="528466"/>
              <a:ext cx="583514" cy="325190"/>
            </a:xfrm>
            <a:custGeom>
              <a:avLst/>
              <a:gdLst/>
              <a:ahLst/>
              <a:cxnLst/>
              <a:rect l="l" t="t" r="r" b="b"/>
              <a:pathLst>
                <a:path w="19024" h="10602" extrusionOk="0">
                  <a:moveTo>
                    <a:pt x="9446" y="0"/>
                  </a:moveTo>
                  <a:lnTo>
                    <a:pt x="1" y="10601"/>
                  </a:lnTo>
                  <a:lnTo>
                    <a:pt x="9504" y="10601"/>
                  </a:lnTo>
                  <a:lnTo>
                    <a:pt x="1902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1407978" y="528466"/>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1990970" y="528466"/>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2574116" y="528466"/>
              <a:ext cx="583483" cy="325190"/>
            </a:xfrm>
            <a:custGeom>
              <a:avLst/>
              <a:gdLst/>
              <a:ahLst/>
              <a:cxnLst/>
              <a:rect l="l" t="t" r="r" b="b"/>
              <a:pathLst>
                <a:path w="19023" h="10602" extrusionOk="0">
                  <a:moveTo>
                    <a:pt x="9447" y="0"/>
                  </a:moveTo>
                  <a:lnTo>
                    <a:pt x="0" y="10601"/>
                  </a:lnTo>
                  <a:lnTo>
                    <a:pt x="9503" y="10601"/>
                  </a:lnTo>
                  <a:lnTo>
                    <a:pt x="1902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3140913" y="528313"/>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25316" y="528313"/>
              <a:ext cx="583667" cy="325190"/>
            </a:xfrm>
            <a:custGeom>
              <a:avLst/>
              <a:gdLst/>
              <a:ahLst/>
              <a:cxnLst/>
              <a:rect l="l" t="t" r="r" b="b"/>
              <a:pathLst>
                <a:path w="19029" h="10602" extrusionOk="0">
                  <a:moveTo>
                    <a:pt x="9446" y="0"/>
                  </a:moveTo>
                  <a:lnTo>
                    <a:pt x="1" y="10601"/>
                  </a:lnTo>
                  <a:lnTo>
                    <a:pt x="9504" y="10601"/>
                  </a:lnTo>
                  <a:lnTo>
                    <a:pt x="1902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4313431" y="528466"/>
              <a:ext cx="583667" cy="325190"/>
            </a:xfrm>
            <a:custGeom>
              <a:avLst/>
              <a:gdLst/>
              <a:ahLst/>
              <a:cxnLst/>
              <a:rect l="l" t="t" r="r" b="b"/>
              <a:pathLst>
                <a:path w="19029" h="10602" extrusionOk="0">
                  <a:moveTo>
                    <a:pt x="9452" y="0"/>
                  </a:moveTo>
                  <a:lnTo>
                    <a:pt x="0" y="10601"/>
                  </a:lnTo>
                  <a:lnTo>
                    <a:pt x="9510"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896607" y="528466"/>
              <a:ext cx="583452" cy="325190"/>
            </a:xfrm>
            <a:custGeom>
              <a:avLst/>
              <a:gdLst/>
              <a:ahLst/>
              <a:cxnLst/>
              <a:rect l="l" t="t" r="r" b="b"/>
              <a:pathLst>
                <a:path w="19022" h="10602" extrusionOk="0">
                  <a:moveTo>
                    <a:pt x="9446" y="0"/>
                  </a:moveTo>
                  <a:lnTo>
                    <a:pt x="0" y="10601"/>
                  </a:lnTo>
                  <a:lnTo>
                    <a:pt x="9503"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5463374" y="528313"/>
              <a:ext cx="583636" cy="325190"/>
            </a:xfrm>
            <a:custGeom>
              <a:avLst/>
              <a:gdLst/>
              <a:ahLst/>
              <a:cxnLst/>
              <a:rect l="l" t="t" r="r" b="b"/>
              <a:pathLst>
                <a:path w="19028" h="10602" extrusionOk="0">
                  <a:moveTo>
                    <a:pt x="9446" y="0"/>
                  </a:moveTo>
                  <a:lnTo>
                    <a:pt x="0"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6047777" y="528313"/>
              <a:ext cx="583667" cy="325190"/>
            </a:xfrm>
            <a:custGeom>
              <a:avLst/>
              <a:gdLst/>
              <a:ahLst/>
              <a:cxnLst/>
              <a:rect l="l" t="t" r="r" b="b"/>
              <a:pathLst>
                <a:path w="19029" h="10602" extrusionOk="0">
                  <a:moveTo>
                    <a:pt x="9446" y="0"/>
                  </a:moveTo>
                  <a:lnTo>
                    <a:pt x="1"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6636075" y="528466"/>
              <a:ext cx="583452" cy="325190"/>
            </a:xfrm>
            <a:custGeom>
              <a:avLst/>
              <a:gdLst/>
              <a:ahLst/>
              <a:cxnLst/>
              <a:rect l="l" t="t" r="r" b="b"/>
              <a:pathLst>
                <a:path w="19022" h="10602" extrusionOk="0">
                  <a:moveTo>
                    <a:pt x="9446" y="0"/>
                  </a:moveTo>
                  <a:lnTo>
                    <a:pt x="0" y="10601"/>
                  </a:lnTo>
                  <a:lnTo>
                    <a:pt x="9504" y="10601"/>
                  </a:lnTo>
                  <a:lnTo>
                    <a:pt x="1902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7219037" y="528466"/>
              <a:ext cx="583636" cy="325190"/>
            </a:xfrm>
            <a:custGeom>
              <a:avLst/>
              <a:gdLst/>
              <a:ahLst/>
              <a:cxnLst/>
              <a:rect l="l" t="t" r="r" b="b"/>
              <a:pathLst>
                <a:path w="19028" h="10602" extrusionOk="0">
                  <a:moveTo>
                    <a:pt x="9446" y="0"/>
                  </a:moveTo>
                  <a:lnTo>
                    <a:pt x="1" y="10601"/>
                  </a:lnTo>
                  <a:lnTo>
                    <a:pt x="9504" y="10601"/>
                  </a:lnTo>
                  <a:lnTo>
                    <a:pt x="19027"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7785834" y="528313"/>
              <a:ext cx="583667" cy="325190"/>
            </a:xfrm>
            <a:custGeom>
              <a:avLst/>
              <a:gdLst/>
              <a:ahLst/>
              <a:cxnLst/>
              <a:rect l="l" t="t" r="r" b="b"/>
              <a:pathLst>
                <a:path w="19029" h="10602" extrusionOk="0">
                  <a:moveTo>
                    <a:pt x="9451"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11"/>
            <p:cNvGrpSpPr/>
            <p:nvPr/>
          </p:nvGrpSpPr>
          <p:grpSpPr>
            <a:xfrm rot="29908">
              <a:off x="190089" y="33114"/>
              <a:ext cx="8763986" cy="537311"/>
              <a:chOff x="190096" y="10"/>
              <a:chExt cx="8763655" cy="537290"/>
            </a:xfrm>
          </p:grpSpPr>
          <p:sp>
            <p:nvSpPr>
              <p:cNvPr id="453" name="Google Shape;453;p11"/>
              <p:cNvSpPr/>
              <p:nvPr/>
            </p:nvSpPr>
            <p:spPr>
              <a:xfrm>
                <a:off x="190096" y="10"/>
                <a:ext cx="8763655" cy="537290"/>
              </a:xfrm>
              <a:custGeom>
                <a:avLst/>
                <a:gdLst/>
                <a:ahLst/>
                <a:cxnLst/>
                <a:rect l="l" t="t" r="r" b="b"/>
                <a:pathLst>
                  <a:path w="285717" h="17517" extrusionOk="0">
                    <a:moveTo>
                      <a:pt x="285455" y="1"/>
                    </a:moveTo>
                    <a:lnTo>
                      <a:pt x="0" y="6974"/>
                    </a:lnTo>
                    <a:lnTo>
                      <a:pt x="262" y="17517"/>
                    </a:lnTo>
                    <a:lnTo>
                      <a:pt x="285716" y="10544"/>
                    </a:lnTo>
                    <a:lnTo>
                      <a:pt x="28545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819250" y="191467"/>
                <a:ext cx="591335" cy="320681"/>
              </a:xfrm>
              <a:custGeom>
                <a:avLst/>
                <a:gdLst/>
                <a:ahLst/>
                <a:cxnLst/>
                <a:rect l="l" t="t" r="r" b="b"/>
                <a:pathLst>
                  <a:path w="19279" h="10455" extrusionOk="0">
                    <a:moveTo>
                      <a:pt x="9503" y="0"/>
                    </a:moveTo>
                    <a:lnTo>
                      <a:pt x="0" y="230"/>
                    </a:lnTo>
                    <a:lnTo>
                      <a:pt x="9703" y="10454"/>
                    </a:lnTo>
                    <a:lnTo>
                      <a:pt x="19279" y="10220"/>
                    </a:lnTo>
                    <a:lnTo>
                      <a:pt x="950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236411" y="205730"/>
                <a:ext cx="591366" cy="320681"/>
              </a:xfrm>
              <a:custGeom>
                <a:avLst/>
                <a:gdLst/>
                <a:ahLst/>
                <a:cxnLst/>
                <a:rect l="l" t="t" r="r" b="b"/>
                <a:pathLst>
                  <a:path w="19280" h="10455" extrusionOk="0">
                    <a:moveTo>
                      <a:pt x="9504" y="1"/>
                    </a:moveTo>
                    <a:lnTo>
                      <a:pt x="1" y="230"/>
                    </a:lnTo>
                    <a:lnTo>
                      <a:pt x="9703"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1402212" y="177174"/>
                <a:ext cx="591212" cy="320681"/>
              </a:xfrm>
              <a:custGeom>
                <a:avLst/>
                <a:gdLst/>
                <a:ahLst/>
                <a:cxnLst/>
                <a:rect l="l" t="t" r="r" b="b"/>
                <a:pathLst>
                  <a:path w="19275" h="10455" extrusionOk="0">
                    <a:moveTo>
                      <a:pt x="9499" y="1"/>
                    </a:moveTo>
                    <a:lnTo>
                      <a:pt x="1" y="230"/>
                    </a:lnTo>
                    <a:lnTo>
                      <a:pt x="9697" y="10455"/>
                    </a:lnTo>
                    <a:lnTo>
                      <a:pt x="19274"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1985051" y="162911"/>
                <a:ext cx="591212" cy="320865"/>
              </a:xfrm>
              <a:custGeom>
                <a:avLst/>
                <a:gdLst/>
                <a:ahLst/>
                <a:cxnLst/>
                <a:rect l="l" t="t" r="r" b="b"/>
                <a:pathLst>
                  <a:path w="19275" h="10461" extrusionOk="0">
                    <a:moveTo>
                      <a:pt x="9499" y="0"/>
                    </a:moveTo>
                    <a:lnTo>
                      <a:pt x="0" y="236"/>
                    </a:lnTo>
                    <a:lnTo>
                      <a:pt x="9697"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2567859" y="148618"/>
                <a:ext cx="591182" cy="320896"/>
              </a:xfrm>
              <a:custGeom>
                <a:avLst/>
                <a:gdLst/>
                <a:ahLst/>
                <a:cxnLst/>
                <a:rect l="l" t="t" r="r" b="b"/>
                <a:pathLst>
                  <a:path w="19274" h="10462" extrusionOk="0">
                    <a:moveTo>
                      <a:pt x="9499" y="1"/>
                    </a:moveTo>
                    <a:lnTo>
                      <a:pt x="1" y="237"/>
                    </a:lnTo>
                    <a:lnTo>
                      <a:pt x="9702" y="10461"/>
                    </a:lnTo>
                    <a:lnTo>
                      <a:pt x="19273" y="10225"/>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3134503" y="134846"/>
                <a:ext cx="591366" cy="320681"/>
              </a:xfrm>
              <a:custGeom>
                <a:avLst/>
                <a:gdLst/>
                <a:ahLst/>
                <a:cxnLst/>
                <a:rect l="l" t="t" r="r" b="b"/>
                <a:pathLst>
                  <a:path w="19280" h="10455" extrusionOk="0">
                    <a:moveTo>
                      <a:pt x="9504" y="1"/>
                    </a:moveTo>
                    <a:lnTo>
                      <a:pt x="0" y="230"/>
                    </a:lnTo>
                    <a:lnTo>
                      <a:pt x="9702" y="10455"/>
                    </a:lnTo>
                    <a:lnTo>
                      <a:pt x="19279" y="10220"/>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3718752" y="120583"/>
                <a:ext cx="591366" cy="320712"/>
              </a:xfrm>
              <a:custGeom>
                <a:avLst/>
                <a:gdLst/>
                <a:ahLst/>
                <a:cxnLst/>
                <a:rect l="l" t="t" r="r" b="b"/>
                <a:pathLst>
                  <a:path w="19280" h="10456" extrusionOk="0">
                    <a:moveTo>
                      <a:pt x="9504" y="0"/>
                    </a:moveTo>
                    <a:lnTo>
                      <a:pt x="0" y="231"/>
                    </a:lnTo>
                    <a:lnTo>
                      <a:pt x="9703"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306867" y="106290"/>
                <a:ext cx="591182" cy="320742"/>
              </a:xfrm>
              <a:custGeom>
                <a:avLst/>
                <a:gdLst/>
                <a:ahLst/>
                <a:cxnLst/>
                <a:rect l="l" t="t" r="r" b="b"/>
                <a:pathLst>
                  <a:path w="19274" h="10457" extrusionOk="0">
                    <a:moveTo>
                      <a:pt x="9498" y="1"/>
                    </a:moveTo>
                    <a:lnTo>
                      <a:pt x="1" y="232"/>
                    </a:lnTo>
                    <a:lnTo>
                      <a:pt x="9697" y="10456"/>
                    </a:lnTo>
                    <a:lnTo>
                      <a:pt x="19273" y="10220"/>
                    </a:lnTo>
                    <a:lnTo>
                      <a:pt x="949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4889675" y="92058"/>
                <a:ext cx="591212" cy="320681"/>
              </a:xfrm>
              <a:custGeom>
                <a:avLst/>
                <a:gdLst/>
                <a:ahLst/>
                <a:cxnLst/>
                <a:rect l="l" t="t" r="r" b="b"/>
                <a:pathLst>
                  <a:path w="19275" h="10455" extrusionOk="0">
                    <a:moveTo>
                      <a:pt x="9499" y="1"/>
                    </a:moveTo>
                    <a:lnTo>
                      <a:pt x="0" y="230"/>
                    </a:lnTo>
                    <a:lnTo>
                      <a:pt x="9698" y="10455"/>
                    </a:lnTo>
                    <a:lnTo>
                      <a:pt x="19274" y="10219"/>
                    </a:lnTo>
                    <a:lnTo>
                      <a:pt x="949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5456288" y="78102"/>
                <a:ext cx="591366" cy="320681"/>
              </a:xfrm>
              <a:custGeom>
                <a:avLst/>
                <a:gdLst/>
                <a:ahLst/>
                <a:cxnLst/>
                <a:rect l="l" t="t" r="r" b="b"/>
                <a:pathLst>
                  <a:path w="19280" h="10455" extrusionOk="0">
                    <a:moveTo>
                      <a:pt x="9504" y="0"/>
                    </a:moveTo>
                    <a:lnTo>
                      <a:pt x="1" y="230"/>
                    </a:lnTo>
                    <a:lnTo>
                      <a:pt x="9703" y="10454"/>
                    </a:lnTo>
                    <a:lnTo>
                      <a:pt x="19279" y="10225"/>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6040569" y="63809"/>
                <a:ext cx="591182" cy="320742"/>
              </a:xfrm>
              <a:custGeom>
                <a:avLst/>
                <a:gdLst/>
                <a:ahLst/>
                <a:cxnLst/>
                <a:rect l="l" t="t" r="r" b="b"/>
                <a:pathLst>
                  <a:path w="19274" h="10457" extrusionOk="0">
                    <a:moveTo>
                      <a:pt x="9504" y="1"/>
                    </a:moveTo>
                    <a:lnTo>
                      <a:pt x="1" y="232"/>
                    </a:lnTo>
                    <a:lnTo>
                      <a:pt x="9702" y="10456"/>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6628530" y="49546"/>
                <a:ext cx="591366" cy="320712"/>
              </a:xfrm>
              <a:custGeom>
                <a:avLst/>
                <a:gdLst/>
                <a:ahLst/>
                <a:cxnLst/>
                <a:rect l="l" t="t" r="r" b="b"/>
                <a:pathLst>
                  <a:path w="19280" h="10456" extrusionOk="0">
                    <a:moveTo>
                      <a:pt x="9504" y="0"/>
                    </a:moveTo>
                    <a:lnTo>
                      <a:pt x="0" y="231"/>
                    </a:lnTo>
                    <a:lnTo>
                      <a:pt x="9702" y="10456"/>
                    </a:lnTo>
                    <a:lnTo>
                      <a:pt x="19279" y="10220"/>
                    </a:lnTo>
                    <a:lnTo>
                      <a:pt x="950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11491" y="35314"/>
                <a:ext cx="591182" cy="320681"/>
              </a:xfrm>
              <a:custGeom>
                <a:avLst/>
                <a:gdLst/>
                <a:ahLst/>
                <a:cxnLst/>
                <a:rect l="l" t="t" r="r" b="b"/>
                <a:pathLst>
                  <a:path w="19274" h="10455" extrusionOk="0">
                    <a:moveTo>
                      <a:pt x="9499" y="0"/>
                    </a:moveTo>
                    <a:lnTo>
                      <a:pt x="1" y="230"/>
                    </a:lnTo>
                    <a:lnTo>
                      <a:pt x="9697" y="10454"/>
                    </a:lnTo>
                    <a:lnTo>
                      <a:pt x="19273"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778135" y="21327"/>
                <a:ext cx="591151" cy="320896"/>
              </a:xfrm>
              <a:custGeom>
                <a:avLst/>
                <a:gdLst/>
                <a:ahLst/>
                <a:cxnLst/>
                <a:rect l="l" t="t" r="r" b="b"/>
                <a:pathLst>
                  <a:path w="19273" h="10462" extrusionOk="0">
                    <a:moveTo>
                      <a:pt x="9504" y="1"/>
                    </a:moveTo>
                    <a:lnTo>
                      <a:pt x="0" y="237"/>
                    </a:lnTo>
                    <a:lnTo>
                      <a:pt x="9702" y="10461"/>
                    </a:lnTo>
                    <a:lnTo>
                      <a:pt x="19273" y="10225"/>
                    </a:lnTo>
                    <a:lnTo>
                      <a:pt x="950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8362385" y="7064"/>
                <a:ext cx="591212" cy="320865"/>
              </a:xfrm>
              <a:custGeom>
                <a:avLst/>
                <a:gdLst/>
                <a:ahLst/>
                <a:cxnLst/>
                <a:rect l="l" t="t" r="r" b="b"/>
                <a:pathLst>
                  <a:path w="19275" h="10461" extrusionOk="0">
                    <a:moveTo>
                      <a:pt x="9499" y="0"/>
                    </a:moveTo>
                    <a:lnTo>
                      <a:pt x="0" y="236"/>
                    </a:lnTo>
                    <a:lnTo>
                      <a:pt x="9703" y="10461"/>
                    </a:lnTo>
                    <a:lnTo>
                      <a:pt x="19274" y="10225"/>
                    </a:lnTo>
                    <a:lnTo>
                      <a:pt x="9499"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11"/>
            <p:cNvSpPr/>
            <p:nvPr/>
          </p:nvSpPr>
          <p:spPr>
            <a:xfrm>
              <a:off x="8370237" y="528313"/>
              <a:ext cx="583667" cy="325190"/>
            </a:xfrm>
            <a:custGeom>
              <a:avLst/>
              <a:gdLst/>
              <a:ahLst/>
              <a:cxnLst/>
              <a:rect l="l" t="t" r="r" b="b"/>
              <a:pathLst>
                <a:path w="19029" h="10602" extrusionOk="0">
                  <a:moveTo>
                    <a:pt x="9452" y="0"/>
                  </a:moveTo>
                  <a:lnTo>
                    <a:pt x="0" y="10601"/>
                  </a:lnTo>
                  <a:lnTo>
                    <a:pt x="9504" y="10601"/>
                  </a:lnTo>
                  <a:lnTo>
                    <a:pt x="19028"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195709" y="530736"/>
              <a:ext cx="8758195" cy="31"/>
            </a:xfrm>
            <a:custGeom>
              <a:avLst/>
              <a:gdLst/>
              <a:ahLst/>
              <a:cxnLst/>
              <a:rect l="l" t="t" r="r" b="b"/>
              <a:pathLst>
                <a:path w="285539" h="1" fill="none" extrusionOk="0">
                  <a:moveTo>
                    <a:pt x="0" y="0"/>
                  </a:moveTo>
                  <a:lnTo>
                    <a:pt x="285538" y="0"/>
                  </a:lnTo>
                </a:path>
              </a:pathLst>
            </a:custGeom>
            <a:noFill/>
            <a:ln w="6150" cap="flat" cmpd="sng">
              <a:solidFill>
                <a:srgbClr val="171717"/>
              </a:solidFill>
              <a:prstDash val="solid"/>
              <a:miter lim="12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195709" y="207663"/>
              <a:ext cx="499164" cy="645994"/>
            </a:xfrm>
            <a:custGeom>
              <a:avLst/>
              <a:gdLst/>
              <a:ahLst/>
              <a:cxnLst/>
              <a:rect l="l" t="t" r="r" b="b"/>
              <a:pathLst>
                <a:path w="16274" h="21061" extrusionOk="0">
                  <a:moveTo>
                    <a:pt x="0" y="0"/>
                  </a:moveTo>
                  <a:lnTo>
                    <a:pt x="0" y="21060"/>
                  </a:lnTo>
                  <a:lnTo>
                    <a:pt x="16273" y="21060"/>
                  </a:lnTo>
                  <a:lnTo>
                    <a:pt x="83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278126" y="284282"/>
              <a:ext cx="54198" cy="54229"/>
            </a:xfrm>
            <a:custGeom>
              <a:avLst/>
              <a:gdLst/>
              <a:ahLst/>
              <a:cxnLst/>
              <a:rect l="l" t="t" r="r" b="b"/>
              <a:pathLst>
                <a:path w="1767" h="1768" extrusionOk="0">
                  <a:moveTo>
                    <a:pt x="884" y="0"/>
                  </a:moveTo>
                  <a:cubicBezTo>
                    <a:pt x="397" y="0"/>
                    <a:pt x="0" y="398"/>
                    <a:pt x="0" y="885"/>
                  </a:cubicBezTo>
                  <a:cubicBezTo>
                    <a:pt x="0" y="1375"/>
                    <a:pt x="397" y="1768"/>
                    <a:pt x="884" y="1768"/>
                  </a:cubicBezTo>
                  <a:cubicBezTo>
                    <a:pt x="1375" y="1768"/>
                    <a:pt x="1767" y="1375"/>
                    <a:pt x="1767" y="885"/>
                  </a:cubicBezTo>
                  <a:cubicBezTo>
                    <a:pt x="1767" y="398"/>
                    <a:pt x="1375" y="0"/>
                    <a:pt x="884" y="0"/>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285978" y="721519"/>
              <a:ext cx="54198" cy="54198"/>
            </a:xfrm>
            <a:custGeom>
              <a:avLst/>
              <a:gdLst/>
              <a:ahLst/>
              <a:cxnLst/>
              <a:rect l="l" t="t" r="r" b="b"/>
              <a:pathLst>
                <a:path w="1767" h="1767" extrusionOk="0">
                  <a:moveTo>
                    <a:pt x="884" y="1"/>
                  </a:moveTo>
                  <a:cubicBezTo>
                    <a:pt x="398" y="1"/>
                    <a:pt x="0" y="398"/>
                    <a:pt x="0" y="884"/>
                  </a:cubicBezTo>
                  <a:cubicBezTo>
                    <a:pt x="0" y="1376"/>
                    <a:pt x="398" y="1767"/>
                    <a:pt x="884" y="1767"/>
                  </a:cubicBezTo>
                  <a:cubicBezTo>
                    <a:pt x="1370" y="1767"/>
                    <a:pt x="1767" y="1376"/>
                    <a:pt x="1767" y="884"/>
                  </a:cubicBezTo>
                  <a:cubicBezTo>
                    <a:pt x="1767" y="398"/>
                    <a:pt x="1370"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482221" y="721519"/>
              <a:ext cx="54229" cy="54198"/>
            </a:xfrm>
            <a:custGeom>
              <a:avLst/>
              <a:gdLst/>
              <a:ahLst/>
              <a:cxnLst/>
              <a:rect l="l" t="t" r="r" b="b"/>
              <a:pathLst>
                <a:path w="1768" h="1767" extrusionOk="0">
                  <a:moveTo>
                    <a:pt x="884" y="1"/>
                  </a:moveTo>
                  <a:cubicBezTo>
                    <a:pt x="398" y="1"/>
                    <a:pt x="1" y="398"/>
                    <a:pt x="1" y="884"/>
                  </a:cubicBezTo>
                  <a:cubicBezTo>
                    <a:pt x="1" y="1376"/>
                    <a:pt x="398" y="1767"/>
                    <a:pt x="884" y="1767"/>
                  </a:cubicBezTo>
                  <a:cubicBezTo>
                    <a:pt x="1371" y="1767"/>
                    <a:pt x="1767" y="1376"/>
                    <a:pt x="1767" y="884"/>
                  </a:cubicBezTo>
                  <a:cubicBezTo>
                    <a:pt x="1767" y="398"/>
                    <a:pt x="1371" y="1"/>
                    <a:pt x="884" y="1"/>
                  </a:cubicBezTo>
                  <a:close/>
                </a:path>
              </a:pathLst>
            </a:custGeom>
            <a:solidFill>
              <a:srgbClr val="000000"/>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95402" y="852675"/>
              <a:ext cx="31" cy="31"/>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8" name="Google Shape;47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0"/>
        <p:cNvGrpSpPr/>
        <p:nvPr/>
      </p:nvGrpSpPr>
      <p:grpSpPr>
        <a:xfrm>
          <a:off x="0" y="0"/>
          <a:ext cx="0" cy="0"/>
          <a:chOff x="0" y="0"/>
          <a:chExt cx="0" cy="0"/>
        </a:xfrm>
      </p:grpSpPr>
      <p:sp>
        <p:nvSpPr>
          <p:cNvPr id="481" name="Google Shape;481;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2" name="Google Shape;482;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3" name="Google Shape;483;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4" name="Google Shape;484;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5" name="Google Shape;485;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6" name="Google Shape;486;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7" name="Google Shape;487;p13"/>
          <p:cNvSpPr txBox="1">
            <a:spLocks noGrp="1"/>
          </p:cNvSpPr>
          <p:nvPr>
            <p:ph type="title" idx="6"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8" name="Google Shape;488;p13"/>
          <p:cNvSpPr txBox="1">
            <a:spLocks noGrp="1"/>
          </p:cNvSpPr>
          <p:nvPr>
            <p:ph type="subTitle" idx="7"/>
          </p:nvPr>
        </p:nvSpPr>
        <p:spPr>
          <a:xfrm>
            <a:off x="7200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9" name="Google Shape;489;p13"/>
          <p:cNvSpPr txBox="1">
            <a:spLocks noGrp="1"/>
          </p:cNvSpPr>
          <p:nvPr>
            <p:ph type="title" idx="8"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0" name="Google Shape;490;p13"/>
          <p:cNvSpPr txBox="1">
            <a:spLocks noGrp="1"/>
          </p:cNvSpPr>
          <p:nvPr>
            <p:ph type="subTitle" idx="9"/>
          </p:nvPr>
        </p:nvSpPr>
        <p:spPr>
          <a:xfrm>
            <a:off x="34038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1" name="Google Shape;491;p13"/>
          <p:cNvSpPr txBox="1">
            <a:spLocks noGrp="1"/>
          </p:cNvSpPr>
          <p:nvPr>
            <p:ph type="title" idx="13"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2" name="Google Shape;492;p13"/>
          <p:cNvSpPr txBox="1">
            <a:spLocks noGrp="1"/>
          </p:cNvSpPr>
          <p:nvPr>
            <p:ph type="subTitle" idx="14"/>
          </p:nvPr>
        </p:nvSpPr>
        <p:spPr>
          <a:xfrm>
            <a:off x="6087600" y="4193028"/>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3" name="Google Shape;493;p13"/>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494" name="Google Shape;49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5" name="Google Shape;495;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6" name="Google Shape;496;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7" name="Google Shape;497;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8" name="Google Shape;498;p13"/>
          <p:cNvSpPr txBox="1">
            <a:spLocks noGrp="1"/>
          </p:cNvSpPr>
          <p:nvPr>
            <p:ph type="subTitle" idx="19"/>
          </p:nvPr>
        </p:nvSpPr>
        <p:spPr>
          <a:xfrm>
            <a:off x="7151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9" name="Google Shape;499;p13"/>
          <p:cNvSpPr txBox="1">
            <a:spLocks noGrp="1"/>
          </p:cNvSpPr>
          <p:nvPr>
            <p:ph type="subTitle" idx="20"/>
          </p:nvPr>
        </p:nvSpPr>
        <p:spPr>
          <a:xfrm>
            <a:off x="34038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0" name="Google Shape;500;p13"/>
          <p:cNvSpPr txBox="1">
            <a:spLocks noGrp="1"/>
          </p:cNvSpPr>
          <p:nvPr>
            <p:ph type="subTitle" idx="21"/>
          </p:nvPr>
        </p:nvSpPr>
        <p:spPr>
          <a:xfrm>
            <a:off x="6092500" y="3477525"/>
            <a:ext cx="2336400" cy="713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01"/>
        <p:cNvGrpSpPr/>
        <p:nvPr/>
      </p:nvGrpSpPr>
      <p:grpSpPr>
        <a:xfrm>
          <a:off x="0" y="0"/>
          <a:ext cx="0" cy="0"/>
          <a:chOff x="0" y="0"/>
          <a:chExt cx="0" cy="0"/>
        </a:xfrm>
      </p:grpSpPr>
      <p:sp>
        <p:nvSpPr>
          <p:cNvPr id="502" name="Google Shape;502;p14"/>
          <p:cNvSpPr txBox="1">
            <a:spLocks noGrp="1"/>
          </p:cNvSpPr>
          <p:nvPr>
            <p:ph type="title"/>
          </p:nvPr>
        </p:nvSpPr>
        <p:spPr>
          <a:xfrm>
            <a:off x="2290025" y="33927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03" name="Google Shape;503;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04" name="Google Shape;504;p1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05"/>
        <p:cNvGrpSpPr/>
        <p:nvPr/>
      </p:nvGrpSpPr>
      <p:grpSpPr>
        <a:xfrm>
          <a:off x="0" y="0"/>
          <a:ext cx="0" cy="0"/>
          <a:chOff x="0" y="0"/>
          <a:chExt cx="0" cy="0"/>
        </a:xfrm>
      </p:grpSpPr>
      <p:sp>
        <p:nvSpPr>
          <p:cNvPr id="506" name="Google Shape;506;p15"/>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07" name="Google Shape;507;p15"/>
          <p:cNvSpPr txBox="1">
            <a:spLocks noGrp="1"/>
          </p:cNvSpPr>
          <p:nvPr>
            <p:ph type="subTitle" idx="1"/>
          </p:nvPr>
        </p:nvSpPr>
        <p:spPr>
          <a:xfrm>
            <a:off x="720000" y="1212525"/>
            <a:ext cx="2907600" cy="135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8" name="Google Shape;50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09"/>
        <p:cNvGrpSpPr/>
        <p:nvPr/>
      </p:nvGrpSpPr>
      <p:grpSpPr>
        <a:xfrm>
          <a:off x="0" y="0"/>
          <a:ext cx="0" cy="0"/>
          <a:chOff x="0" y="0"/>
          <a:chExt cx="0" cy="0"/>
        </a:xfrm>
      </p:grpSpPr>
      <p:sp>
        <p:nvSpPr>
          <p:cNvPr id="510" name="Google Shape;510;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1" name="Google Shape;511;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12" name="Google Shape;512;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3" name="Google Shape;513;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4" name="Google Shape;514;p16"/>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rtl="0">
              <a:spcAft>
                <a:spcPts val="0"/>
              </a:spcAft>
              <a:buNone/>
              <a:defRPr/>
            </a:lvl1pPr>
            <a:lvl2pPr lvl="1" rtl="0">
              <a:spcAft>
                <a:spcPts val="0"/>
              </a:spcAft>
              <a:buNone/>
              <a:defRPr/>
            </a:lvl2pPr>
            <a:lvl3pPr lvl="2" rtl="0">
              <a:spcAft>
                <a:spcPts val="0"/>
              </a:spcAft>
              <a:buNone/>
              <a:defRPr/>
            </a:lvl3pPr>
            <a:lvl4pPr lvl="3" rtl="0">
              <a:spcAft>
                <a:spcPts val="0"/>
              </a:spcAft>
              <a:buNone/>
              <a:defRPr/>
            </a:lvl4pPr>
            <a:lvl5pPr lvl="4" rtl="0">
              <a:spcAft>
                <a:spcPts val="0"/>
              </a:spcAft>
              <a:buNone/>
              <a:defRPr/>
            </a:lvl5pPr>
            <a:lvl6pPr lvl="5" rtl="0">
              <a:spcAft>
                <a:spcPts val="0"/>
              </a:spcAft>
              <a:buNone/>
              <a:defRPr/>
            </a:lvl6pPr>
            <a:lvl7pPr lvl="6" rtl="0">
              <a:spcAft>
                <a:spcPts val="0"/>
              </a:spcAft>
              <a:buNone/>
              <a:defRPr/>
            </a:lvl7pPr>
            <a:lvl8pPr lvl="7" rtl="0">
              <a:spcAft>
                <a:spcPts val="0"/>
              </a:spcAft>
              <a:buNone/>
              <a:defRPr/>
            </a:lvl8pPr>
            <a:lvl9pPr lvl="8" rtl="0">
              <a:spcAft>
                <a:spcPts val="0"/>
              </a:spcAft>
              <a:buNone/>
              <a:defRPr/>
            </a:lvl9pPr>
          </a:lstStyle>
          <a:p>
            <a:pPr marL="0" lvl="0" indent="0" algn="l" rtl="0">
              <a:spcBef>
                <a:spcPts val="0"/>
              </a:spcBef>
              <a:spcAft>
                <a:spcPts val="0"/>
              </a:spcAft>
              <a:buNone/>
            </a:pPr>
            <a:fld id="{00000000-1234-1234-1234-123412341234}" type="slidenum">
              <a:rPr lang="en"/>
              <a:t>‹#›</a:t>
            </a:fld>
            <a:endParaRPr/>
          </a:p>
        </p:txBody>
      </p:sp>
      <p:sp>
        <p:nvSpPr>
          <p:cNvPr id="515" name="Google Shape;51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1pPr>
            <a:lvl2pPr lvl="1"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2pPr>
            <a:lvl3pPr lvl="2"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3pPr>
            <a:lvl4pPr lvl="3"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4pPr>
            <a:lvl5pPr lvl="4"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5pPr>
            <a:lvl6pPr lvl="5"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6pPr>
            <a:lvl7pPr lvl="6"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7pPr>
            <a:lvl8pPr lvl="7"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8pPr>
            <a:lvl9pPr lvl="8" rtl="0">
              <a:spcBef>
                <a:spcPts val="0"/>
              </a:spcBef>
              <a:spcAft>
                <a:spcPts val="0"/>
              </a:spcAft>
              <a:buClr>
                <a:schemeClr val="lt1"/>
              </a:buClr>
              <a:buSzPts val="2800"/>
              <a:buFont typeface="Open Sans"/>
              <a:buNone/>
              <a:defRPr sz="2800" b="1">
                <a:solidFill>
                  <a:schemeClr val="lt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1pPr>
            <a:lvl2pPr marL="914400" lvl="1"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2pPr>
            <a:lvl3pPr marL="1371600" lvl="2"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3pPr>
            <a:lvl4pPr marL="1828800" lvl="3"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4pPr>
            <a:lvl5pPr marL="2286000" lvl="4"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5pPr>
            <a:lvl6pPr marL="2743200" lvl="5"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6pPr>
            <a:lvl7pPr marL="3200400" lvl="6"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7pPr>
            <a:lvl8pPr marL="3657600" lvl="7" indent="-317500">
              <a:lnSpc>
                <a:spcPct val="100000"/>
              </a:lnSpc>
              <a:spcBef>
                <a:spcPts val="1600"/>
              </a:spcBef>
              <a:spcAft>
                <a:spcPts val="0"/>
              </a:spcAft>
              <a:buClr>
                <a:schemeClr val="lt1"/>
              </a:buClr>
              <a:buSzPts val="1400"/>
              <a:buFont typeface="Be Vietnam Pro"/>
              <a:buChar char="○"/>
              <a:defRPr>
                <a:solidFill>
                  <a:schemeClr val="lt1"/>
                </a:solidFill>
                <a:latin typeface="Be Vietnam Pro"/>
                <a:ea typeface="Be Vietnam Pro"/>
                <a:cs typeface="Be Vietnam Pro"/>
                <a:sym typeface="Be Vietnam Pro"/>
              </a:defRPr>
            </a:lvl8pPr>
            <a:lvl9pPr marL="4114800" lvl="8" indent="-317500">
              <a:lnSpc>
                <a:spcPct val="100000"/>
              </a:lnSpc>
              <a:spcBef>
                <a:spcPts val="1600"/>
              </a:spcBef>
              <a:spcAft>
                <a:spcPts val="1600"/>
              </a:spcAft>
              <a:buClr>
                <a:schemeClr val="lt1"/>
              </a:buClr>
              <a:buSzPts val="1400"/>
              <a:buFont typeface="Be Vietnam Pro"/>
              <a:buChar char="■"/>
              <a:defRPr>
                <a:solidFill>
                  <a:schemeClr val="lt1"/>
                </a:solidFill>
                <a:latin typeface="Be Vietnam Pro"/>
                <a:ea typeface="Be Vietnam Pro"/>
                <a:cs typeface="Be Vietnam Pro"/>
                <a:sym typeface="Be Vietnam Pro"/>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7"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188FE7D-DED9-41FA-9711-21A183690B39}"/>
              </a:ext>
            </a:extLst>
          </p:cNvPr>
          <p:cNvSpPr>
            <a:spLocks noGrp="1"/>
          </p:cNvSpPr>
          <p:nvPr>
            <p:ph type="subTitle" idx="1"/>
          </p:nvPr>
        </p:nvSpPr>
        <p:spPr>
          <a:xfrm>
            <a:off x="3062318" y="2571750"/>
            <a:ext cx="3019364" cy="1354200"/>
          </a:xfrm>
        </p:spPr>
        <p:txBody>
          <a:bodyPr/>
          <a:lstStyle/>
          <a:p>
            <a:endParaRPr lang="en-US" b="1" i="1" dirty="0">
              <a:solidFill>
                <a:schemeClr val="tx1">
                  <a:lumMod val="95000"/>
                  <a:lumOff val="5000"/>
                </a:schemeClr>
              </a:solidFill>
            </a:endParaRPr>
          </a:p>
          <a:p>
            <a:r>
              <a:rPr lang="en-US" sz="2000" dirty="0">
                <a:solidFill>
                  <a:schemeClr val="bg1">
                    <a:lumMod val="85000"/>
                  </a:schemeClr>
                </a:solidFill>
              </a:rPr>
              <a:t>ABHISHEK KUMAR</a:t>
            </a:r>
          </a:p>
          <a:p>
            <a:endParaRPr lang="en-IN" dirty="0">
              <a:solidFill>
                <a:schemeClr val="bg1">
                  <a:lumMod val="85000"/>
                </a:schemeClr>
              </a:solidFill>
            </a:endParaRPr>
          </a:p>
        </p:txBody>
      </p:sp>
      <p:sp>
        <p:nvSpPr>
          <p:cNvPr id="4" name="Title 3">
            <a:extLst>
              <a:ext uri="{FF2B5EF4-FFF2-40B4-BE49-F238E27FC236}">
                <a16:creationId xmlns:a16="http://schemas.microsoft.com/office/drawing/2014/main" id="{255C888C-FCDC-469E-A7DD-EF04191E0975}"/>
              </a:ext>
            </a:extLst>
          </p:cNvPr>
          <p:cNvSpPr>
            <a:spLocks noGrp="1"/>
          </p:cNvSpPr>
          <p:nvPr>
            <p:ph type="title"/>
          </p:nvPr>
        </p:nvSpPr>
        <p:spPr>
          <a:xfrm>
            <a:off x="720000" y="445025"/>
            <a:ext cx="7704000" cy="1473830"/>
          </a:xfrm>
        </p:spPr>
        <p:txBody>
          <a:bodyPr/>
          <a:lstStyle/>
          <a:p>
            <a:pPr algn="ctr"/>
            <a:r>
              <a:rPr lang="en-US" sz="4800" dirty="0">
                <a:solidFill>
                  <a:schemeClr val="accent1"/>
                </a:solidFill>
              </a:rPr>
              <a:t>Capstone Project </a:t>
            </a:r>
            <a:br>
              <a:rPr lang="en-US" sz="4800" dirty="0">
                <a:solidFill>
                  <a:schemeClr val="accent1"/>
                </a:solidFill>
              </a:rPr>
            </a:br>
            <a:r>
              <a:rPr lang="en-US" sz="4800" dirty="0">
                <a:solidFill>
                  <a:schemeClr val="accent1"/>
                </a:solidFill>
              </a:rPr>
              <a:t> Sakila DVD Rental Store</a:t>
            </a:r>
            <a:endParaRPr lang="en-IN" sz="4800" dirty="0"/>
          </a:p>
        </p:txBody>
      </p:sp>
    </p:spTree>
    <p:extLst>
      <p:ext uri="{BB962C8B-B14F-4D97-AF65-F5344CB8AC3E}">
        <p14:creationId xmlns:p14="http://schemas.microsoft.com/office/powerpoint/2010/main" val="213077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DDE71E-E5A5-4549-B6E2-FFE3847FC32A}"/>
              </a:ext>
            </a:extLst>
          </p:cNvPr>
          <p:cNvPicPr>
            <a:picLocks noChangeAspect="1"/>
          </p:cNvPicPr>
          <p:nvPr/>
        </p:nvPicPr>
        <p:blipFill>
          <a:blip r:embed="rId2"/>
          <a:stretch>
            <a:fillRect/>
          </a:stretch>
        </p:blipFill>
        <p:spPr>
          <a:xfrm>
            <a:off x="0" y="8140"/>
            <a:ext cx="9144000" cy="5127220"/>
          </a:xfrm>
          <a:prstGeom prst="rect">
            <a:avLst/>
          </a:prstGeom>
        </p:spPr>
      </p:pic>
    </p:spTree>
    <p:extLst>
      <p:ext uri="{BB962C8B-B14F-4D97-AF65-F5344CB8AC3E}">
        <p14:creationId xmlns:p14="http://schemas.microsoft.com/office/powerpoint/2010/main" val="213382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F35F0-6E2D-4405-B86C-6DE36469C853}"/>
              </a:ext>
            </a:extLst>
          </p:cNvPr>
          <p:cNvSpPr txBox="1"/>
          <p:nvPr/>
        </p:nvSpPr>
        <p:spPr>
          <a:xfrm>
            <a:off x="3733540" y="543570"/>
            <a:ext cx="4865332" cy="342081"/>
          </a:xfrm>
          <a:prstGeom prst="rect">
            <a:avLst/>
          </a:prstGeom>
          <a:noFill/>
        </p:spPr>
        <p:txBody>
          <a:bodyPr wrap="square">
            <a:spAutoFit/>
          </a:bodyPr>
          <a:lstStyle/>
          <a:p>
            <a:pPr algn="ctr">
              <a:lnSpc>
                <a:spcPct val="107000"/>
              </a:lnSpc>
              <a:spcAft>
                <a:spcPts val="800"/>
              </a:spcAft>
            </a:pPr>
            <a:r>
              <a:rPr lang="en-IN" sz="16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How does the sales revenue vary by month?</a:t>
            </a:r>
            <a:endParaRPr lang="en-IN"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2CA8452-A851-4183-B90D-DD6AE66A6C08}"/>
              </a:ext>
            </a:extLst>
          </p:cNvPr>
          <p:cNvSpPr txBox="1"/>
          <p:nvPr/>
        </p:nvSpPr>
        <p:spPr>
          <a:xfrm>
            <a:off x="3558978" y="1345737"/>
            <a:ext cx="5001327" cy="1846659"/>
          </a:xfrm>
          <a:prstGeom prst="rect">
            <a:avLst/>
          </a:prstGeom>
          <a:noFill/>
          <a:ln>
            <a:noFill/>
            <a:prstDash val="solid"/>
          </a:ln>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The line chart showcases revenue variations across months, with July as the highest revenue month, followed by August, June, May, and February. The stacked bar chart presents rental ID and customer counts per month, highlighting July as the peak month for both revenue and rental volume. This analysis informs strategies to capitalize on peak periods, engage customers effectively, and support continued growth</a:t>
            </a:r>
            <a:r>
              <a:rPr lang="en-I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a:extLst>
              <a:ext uri="{FF2B5EF4-FFF2-40B4-BE49-F238E27FC236}">
                <a16:creationId xmlns:a16="http://schemas.microsoft.com/office/drawing/2014/main" id="{D8BC30D2-2FAE-4B1B-A57A-81D0BBD5B9CD}"/>
              </a:ext>
            </a:extLst>
          </p:cNvPr>
          <p:cNvPicPr>
            <a:picLocks noChangeAspect="1"/>
          </p:cNvPicPr>
          <p:nvPr/>
        </p:nvPicPr>
        <p:blipFill>
          <a:blip r:embed="rId2"/>
          <a:stretch>
            <a:fillRect/>
          </a:stretch>
        </p:blipFill>
        <p:spPr>
          <a:xfrm>
            <a:off x="44253" y="1345737"/>
            <a:ext cx="3514725" cy="2143125"/>
          </a:xfrm>
          <a:prstGeom prst="rect">
            <a:avLst/>
          </a:prstGeom>
        </p:spPr>
      </p:pic>
    </p:spTree>
    <p:extLst>
      <p:ext uri="{BB962C8B-B14F-4D97-AF65-F5344CB8AC3E}">
        <p14:creationId xmlns:p14="http://schemas.microsoft.com/office/powerpoint/2010/main" val="225996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FED91D-6D28-4842-BA3B-3F65F0DF2FD2}"/>
              </a:ext>
            </a:extLst>
          </p:cNvPr>
          <p:cNvSpPr txBox="1"/>
          <p:nvPr/>
        </p:nvSpPr>
        <p:spPr>
          <a:xfrm>
            <a:off x="251574" y="458407"/>
            <a:ext cx="8494625" cy="307777"/>
          </a:xfrm>
          <a:prstGeom prst="rect">
            <a:avLst/>
          </a:prstGeom>
          <a:noFill/>
        </p:spPr>
        <p:txBody>
          <a:bodyPr wrap="square">
            <a:spAutoFit/>
          </a:bodyPr>
          <a:lstStyle/>
          <a:p>
            <a:pPr algn="ctr"/>
            <a:r>
              <a:rPr lang="en-IN"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What is the distribution of sales by store?</a:t>
            </a:r>
            <a:endParaRPr lang="en-IN" dirty="0">
              <a:solidFill>
                <a:schemeClr val="accent1"/>
              </a:solidFill>
            </a:endParaRPr>
          </a:p>
        </p:txBody>
      </p:sp>
      <p:sp>
        <p:nvSpPr>
          <p:cNvPr id="8" name="TextBox 7">
            <a:extLst>
              <a:ext uri="{FF2B5EF4-FFF2-40B4-BE49-F238E27FC236}">
                <a16:creationId xmlns:a16="http://schemas.microsoft.com/office/drawing/2014/main" id="{586FEA8D-FA17-4065-8EE6-A7B1B5E760F7}"/>
              </a:ext>
            </a:extLst>
          </p:cNvPr>
          <p:cNvSpPr txBox="1"/>
          <p:nvPr/>
        </p:nvSpPr>
        <p:spPr>
          <a:xfrm>
            <a:off x="4174199" y="1287050"/>
            <a:ext cx="4572000" cy="2308324"/>
          </a:xfrm>
          <a:prstGeom prst="rect">
            <a:avLst/>
          </a:prstGeom>
          <a:noFill/>
        </p:spPr>
        <p:txBody>
          <a:bodyPr wrap="square">
            <a:spAutoFit/>
          </a:bodyPr>
          <a:lstStyle/>
          <a:p>
            <a:pPr algn="just"/>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line chart tracks payment counts from July 2005 to January 2006, highlighting variations in sales. The peak of 679 payments on July 31, 2005, signifies high sales, while the low of 23 payments on August 16, 2005, reflects slower sales. Further analysis can confirm any seasonal trends, making this data valuable for inventory management and business strategy optimization.</a:t>
            </a:r>
            <a:endParaRPr lang="en-IN"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F6AF6AE6-87AA-4A6D-9333-9D03E247435C}"/>
              </a:ext>
            </a:extLst>
          </p:cNvPr>
          <p:cNvPicPr>
            <a:picLocks noChangeAspect="1"/>
          </p:cNvPicPr>
          <p:nvPr/>
        </p:nvPicPr>
        <p:blipFill>
          <a:blip r:embed="rId3"/>
          <a:stretch>
            <a:fillRect/>
          </a:stretch>
        </p:blipFill>
        <p:spPr>
          <a:xfrm>
            <a:off x="87974" y="1287050"/>
            <a:ext cx="4086225" cy="3333750"/>
          </a:xfrm>
          <a:prstGeom prst="rect">
            <a:avLst/>
          </a:prstGeom>
        </p:spPr>
      </p:pic>
    </p:spTree>
    <p:extLst>
      <p:ext uri="{BB962C8B-B14F-4D97-AF65-F5344CB8AC3E}">
        <p14:creationId xmlns:p14="http://schemas.microsoft.com/office/powerpoint/2010/main" val="207543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9FA3B7-FDE8-4A1F-85E9-5989ABF31260}"/>
              </a:ext>
            </a:extLst>
          </p:cNvPr>
          <p:cNvSpPr txBox="1"/>
          <p:nvPr/>
        </p:nvSpPr>
        <p:spPr>
          <a:xfrm>
            <a:off x="1413766" y="447323"/>
            <a:ext cx="6316467" cy="307777"/>
          </a:xfrm>
          <a:prstGeom prst="rect">
            <a:avLst/>
          </a:prstGeom>
          <a:noFill/>
        </p:spPr>
        <p:txBody>
          <a:bodyPr wrap="square">
            <a:spAutoFit/>
          </a:bodyPr>
          <a:lstStyle/>
          <a:p>
            <a:pPr algn="ctr"/>
            <a:r>
              <a:rPr lang="en-IN"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What is the distribution of customers across different cities?</a:t>
            </a:r>
            <a:endParaRPr lang="en-IN" dirty="0">
              <a:solidFill>
                <a:schemeClr val="accent1"/>
              </a:solidFill>
            </a:endParaRPr>
          </a:p>
        </p:txBody>
      </p:sp>
      <p:sp>
        <p:nvSpPr>
          <p:cNvPr id="7" name="TextBox 6">
            <a:extLst>
              <a:ext uri="{FF2B5EF4-FFF2-40B4-BE49-F238E27FC236}">
                <a16:creationId xmlns:a16="http://schemas.microsoft.com/office/drawing/2014/main" id="{3B0BAD8B-39CF-4668-833B-4DEDA318C782}"/>
              </a:ext>
            </a:extLst>
          </p:cNvPr>
          <p:cNvSpPr txBox="1"/>
          <p:nvPr/>
        </p:nvSpPr>
        <p:spPr>
          <a:xfrm>
            <a:off x="3572582" y="1340643"/>
            <a:ext cx="5068711" cy="2462213"/>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The clustered bar chart in the Rental Analysis Dashboard reveals that two cities, Aurora and London, have two customers each, while the majority of cities, 601 out of 603, have only one customer. This indicates the need for targeted marketing in cities with higher customer concentration, optimized inventory allocation to serve a geographically diverse customer base, potential customer expansion in cities with single customers, and dedicated customer retention efforts in cities with multiple customers, all contributing to enhanced business strategies.</a:t>
            </a:r>
          </a:p>
        </p:txBody>
      </p:sp>
      <p:pic>
        <p:nvPicPr>
          <p:cNvPr id="3" name="Picture 2">
            <a:extLst>
              <a:ext uri="{FF2B5EF4-FFF2-40B4-BE49-F238E27FC236}">
                <a16:creationId xmlns:a16="http://schemas.microsoft.com/office/drawing/2014/main" id="{DE00EB47-2AC8-4A70-B567-24190189AEFC}"/>
              </a:ext>
            </a:extLst>
          </p:cNvPr>
          <p:cNvPicPr>
            <a:picLocks noChangeAspect="1"/>
          </p:cNvPicPr>
          <p:nvPr/>
        </p:nvPicPr>
        <p:blipFill>
          <a:blip r:embed="rId3"/>
          <a:stretch>
            <a:fillRect/>
          </a:stretch>
        </p:blipFill>
        <p:spPr>
          <a:xfrm>
            <a:off x="129238" y="875654"/>
            <a:ext cx="3228641" cy="4159358"/>
          </a:xfrm>
          <a:prstGeom prst="rect">
            <a:avLst/>
          </a:prstGeom>
        </p:spPr>
      </p:pic>
    </p:spTree>
    <p:extLst>
      <p:ext uri="{BB962C8B-B14F-4D97-AF65-F5344CB8AC3E}">
        <p14:creationId xmlns:p14="http://schemas.microsoft.com/office/powerpoint/2010/main" val="400021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D4946-0837-47F5-93FF-3034BF286010}"/>
              </a:ext>
            </a:extLst>
          </p:cNvPr>
          <p:cNvSpPr txBox="1"/>
          <p:nvPr/>
        </p:nvSpPr>
        <p:spPr>
          <a:xfrm>
            <a:off x="4052710" y="1732861"/>
            <a:ext cx="4920369" cy="2246769"/>
          </a:xfrm>
          <a:prstGeom prst="rect">
            <a:avLst/>
          </a:prstGeom>
          <a:noFill/>
        </p:spPr>
        <p:txBody>
          <a:bodyPr wrap="square">
            <a:spAutoFit/>
          </a:bodyPr>
          <a:lstStyle/>
          <a:p>
            <a:pPr algn="just"/>
            <a:r>
              <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This chart indicates that countries like India, China, the US, Japan, and Mexico boast substantial customer bases, contributing significantly to overall sales. On the other hand, nations like Nepal and Turkmenistan, although fewer in customer count, exhibit higher average rental amounts. This presents an opportunity to enhance revenue per customer by attracting more customers from these countries. Simultaneously, retaining and engaging customers in high-count countries like India and China can bolster overall sales.</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343EDBCE-ADCA-4C23-847E-4C49A9FB66DF}"/>
              </a:ext>
            </a:extLst>
          </p:cNvPr>
          <p:cNvSpPr txBox="1"/>
          <p:nvPr/>
        </p:nvSpPr>
        <p:spPr>
          <a:xfrm>
            <a:off x="1414331" y="331457"/>
            <a:ext cx="6315338" cy="307777"/>
          </a:xfrm>
          <a:prstGeom prst="rect">
            <a:avLst/>
          </a:prstGeom>
          <a:noFill/>
        </p:spPr>
        <p:txBody>
          <a:bodyPr wrap="square">
            <a:spAutoFit/>
          </a:bodyPr>
          <a:lstStyle/>
          <a:p>
            <a:pPr algn="ctr"/>
            <a:r>
              <a:rPr lang="en-IN"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Which customer segments generate the highest sales?</a:t>
            </a:r>
            <a:endParaRPr lang="en-IN" dirty="0">
              <a:solidFill>
                <a:schemeClr val="accent1"/>
              </a:solidFill>
            </a:endParaRPr>
          </a:p>
        </p:txBody>
      </p:sp>
      <p:pic>
        <p:nvPicPr>
          <p:cNvPr id="5" name="Picture 4">
            <a:extLst>
              <a:ext uri="{FF2B5EF4-FFF2-40B4-BE49-F238E27FC236}">
                <a16:creationId xmlns:a16="http://schemas.microsoft.com/office/drawing/2014/main" id="{CE27A363-9C41-4F4A-8A34-4CC8F6AC42D9}"/>
              </a:ext>
            </a:extLst>
          </p:cNvPr>
          <p:cNvPicPr>
            <a:picLocks noChangeAspect="1"/>
          </p:cNvPicPr>
          <p:nvPr/>
        </p:nvPicPr>
        <p:blipFill>
          <a:blip r:embed="rId3"/>
          <a:stretch>
            <a:fillRect/>
          </a:stretch>
        </p:blipFill>
        <p:spPr>
          <a:xfrm>
            <a:off x="170920" y="674858"/>
            <a:ext cx="3757899" cy="4362773"/>
          </a:xfrm>
          <a:prstGeom prst="rect">
            <a:avLst/>
          </a:prstGeom>
        </p:spPr>
      </p:pic>
    </p:spTree>
    <p:extLst>
      <p:ext uri="{BB962C8B-B14F-4D97-AF65-F5344CB8AC3E}">
        <p14:creationId xmlns:p14="http://schemas.microsoft.com/office/powerpoint/2010/main" val="229190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BBE19-2CFB-4B94-9726-9EAFCB393E4B}"/>
              </a:ext>
            </a:extLst>
          </p:cNvPr>
          <p:cNvSpPr txBox="1"/>
          <p:nvPr/>
        </p:nvSpPr>
        <p:spPr>
          <a:xfrm>
            <a:off x="990600" y="491109"/>
            <a:ext cx="7162800" cy="307777"/>
          </a:xfrm>
          <a:prstGeom prst="rect">
            <a:avLst/>
          </a:prstGeom>
          <a:noFill/>
        </p:spPr>
        <p:txBody>
          <a:bodyPr wrap="square">
            <a:spAutoFit/>
          </a:bodyPr>
          <a:lstStyle/>
          <a:p>
            <a:pPr algn="ctr"/>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What is the distribution of films by rental duration?</a:t>
            </a:r>
            <a:endParaRPr lang="en-IN" dirty="0">
              <a:solidFill>
                <a:schemeClr val="accent1"/>
              </a:solidFill>
            </a:endParaRPr>
          </a:p>
        </p:txBody>
      </p:sp>
      <p:sp>
        <p:nvSpPr>
          <p:cNvPr id="3" name="TextBox 2">
            <a:extLst>
              <a:ext uri="{FF2B5EF4-FFF2-40B4-BE49-F238E27FC236}">
                <a16:creationId xmlns:a16="http://schemas.microsoft.com/office/drawing/2014/main" id="{F33CA372-DE3D-4D30-B296-1650D2253809}"/>
              </a:ext>
            </a:extLst>
          </p:cNvPr>
          <p:cNvSpPr txBox="1"/>
          <p:nvPr/>
        </p:nvSpPr>
        <p:spPr>
          <a:xfrm>
            <a:off x="4237214" y="1161183"/>
            <a:ext cx="4572000" cy="3108543"/>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This analysis highlights that films with a rental duration of 6 days are the most prevalent, encompassing 212 films in the inventory. Interestingly, films with rental durations of 3, 4, 5, and 7 days are also well-represented, each featuring 203 to 191 films. This diversity suggests a wide array of options to cater to varied customer preferences. With a total of 1000 films available, effective inventory management becomes pivotal. Ensuring an ample stock of films aligning with the most common 6-day rental duration can help prevent stockouts, while personalized marketing and pricing strategies based on customer rental preferences can further enhance the overall customer experience</a:t>
            </a:r>
            <a:r>
              <a:rPr lang="en-IN" dirty="0"/>
              <a:t>.</a:t>
            </a:r>
          </a:p>
        </p:txBody>
      </p:sp>
      <p:pic>
        <p:nvPicPr>
          <p:cNvPr id="5" name="Picture 4">
            <a:extLst>
              <a:ext uri="{FF2B5EF4-FFF2-40B4-BE49-F238E27FC236}">
                <a16:creationId xmlns:a16="http://schemas.microsoft.com/office/drawing/2014/main" id="{2CEF7F29-9314-4AC0-8D63-A0EC303E5E52}"/>
              </a:ext>
            </a:extLst>
          </p:cNvPr>
          <p:cNvPicPr>
            <a:picLocks noChangeAspect="1"/>
          </p:cNvPicPr>
          <p:nvPr/>
        </p:nvPicPr>
        <p:blipFill>
          <a:blip r:embed="rId3"/>
          <a:stretch>
            <a:fillRect/>
          </a:stretch>
        </p:blipFill>
        <p:spPr>
          <a:xfrm>
            <a:off x="239578" y="1161183"/>
            <a:ext cx="3581400" cy="3028950"/>
          </a:xfrm>
          <a:prstGeom prst="rect">
            <a:avLst/>
          </a:prstGeom>
        </p:spPr>
      </p:pic>
    </p:spTree>
    <p:extLst>
      <p:ext uri="{BB962C8B-B14F-4D97-AF65-F5344CB8AC3E}">
        <p14:creationId xmlns:p14="http://schemas.microsoft.com/office/powerpoint/2010/main" val="367470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E888C-8EF9-480F-B9C8-B0CA2247F71C}"/>
              </a:ext>
            </a:extLst>
          </p:cNvPr>
          <p:cNvSpPr txBox="1"/>
          <p:nvPr/>
        </p:nvSpPr>
        <p:spPr>
          <a:xfrm>
            <a:off x="2286000" y="350553"/>
            <a:ext cx="4572000" cy="307777"/>
          </a:xfrm>
          <a:prstGeom prst="rect">
            <a:avLst/>
          </a:prstGeom>
          <a:noFill/>
        </p:spPr>
        <p:txBody>
          <a:bodyPr wrap="square">
            <a:spAutoFit/>
          </a:bodyPr>
          <a:lstStyle/>
          <a:p>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What is the distribution of films by language?</a:t>
            </a:r>
            <a:endParaRPr lang="en-IN" dirty="0">
              <a:solidFill>
                <a:schemeClr val="accent1"/>
              </a:solidFill>
            </a:endParaRPr>
          </a:p>
        </p:txBody>
      </p:sp>
      <p:sp>
        <p:nvSpPr>
          <p:cNvPr id="3" name="TextBox 2">
            <a:extLst>
              <a:ext uri="{FF2B5EF4-FFF2-40B4-BE49-F238E27FC236}">
                <a16:creationId xmlns:a16="http://schemas.microsoft.com/office/drawing/2014/main" id="{46F9147A-3879-4BEF-92E9-B4D4FD328233}"/>
              </a:ext>
            </a:extLst>
          </p:cNvPr>
          <p:cNvSpPr txBox="1"/>
          <p:nvPr/>
        </p:nvSpPr>
        <p:spPr>
          <a:xfrm>
            <a:off x="4572000" y="1161183"/>
            <a:ext cx="4168392" cy="3323987"/>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The utilization of a donut chart effectively communicates that all films within the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Sakila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DVD Rental Store Database are exclusively in the English language. The absence of any segments other than English underscores the lack of linguistic diversity in the film offerings. This limitation may potentially restrict market access to non-English-speaking customers, highlighting an opportunity for market expansion through diversification. By introducing films in languages like Italian, Japanese, Mandarin, French, and German, the store can access new markets, increase customer engagement, gain a competitive edge, and unlock revenue potential.</a:t>
            </a:r>
          </a:p>
        </p:txBody>
      </p:sp>
      <p:pic>
        <p:nvPicPr>
          <p:cNvPr id="5" name="Picture 4">
            <a:extLst>
              <a:ext uri="{FF2B5EF4-FFF2-40B4-BE49-F238E27FC236}">
                <a16:creationId xmlns:a16="http://schemas.microsoft.com/office/drawing/2014/main" id="{08AE5DB0-CAC6-43E3-8A1F-32FE2567497B}"/>
              </a:ext>
            </a:extLst>
          </p:cNvPr>
          <p:cNvPicPr>
            <a:picLocks noChangeAspect="1"/>
          </p:cNvPicPr>
          <p:nvPr/>
        </p:nvPicPr>
        <p:blipFill>
          <a:blip r:embed="rId3"/>
          <a:stretch>
            <a:fillRect/>
          </a:stretch>
        </p:blipFill>
        <p:spPr>
          <a:xfrm>
            <a:off x="286718" y="1161182"/>
            <a:ext cx="3750589" cy="3323987"/>
          </a:xfrm>
          <a:prstGeom prst="rect">
            <a:avLst/>
          </a:prstGeom>
        </p:spPr>
      </p:pic>
    </p:spTree>
    <p:extLst>
      <p:ext uri="{BB962C8B-B14F-4D97-AF65-F5344CB8AC3E}">
        <p14:creationId xmlns:p14="http://schemas.microsoft.com/office/powerpoint/2010/main" val="157505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6B490-8B52-4970-8D18-EC394217F1BB}"/>
              </a:ext>
            </a:extLst>
          </p:cNvPr>
          <p:cNvSpPr txBox="1"/>
          <p:nvPr/>
        </p:nvSpPr>
        <p:spPr>
          <a:xfrm>
            <a:off x="1961588" y="293840"/>
            <a:ext cx="4572000" cy="307777"/>
          </a:xfrm>
          <a:prstGeom prst="rect">
            <a:avLst/>
          </a:prstGeom>
          <a:noFill/>
        </p:spPr>
        <p:txBody>
          <a:bodyPr wrap="square">
            <a:spAutoFit/>
          </a:bodyPr>
          <a:lstStyle/>
          <a:p>
            <a:pPr algn="ctr"/>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How does the inventory vary by film rating?</a:t>
            </a:r>
            <a:endParaRPr lang="en-IN" dirty="0">
              <a:solidFill>
                <a:schemeClr val="accent1"/>
              </a:solidFill>
            </a:endParaRPr>
          </a:p>
        </p:txBody>
      </p:sp>
      <p:sp>
        <p:nvSpPr>
          <p:cNvPr id="3" name="TextBox 2">
            <a:extLst>
              <a:ext uri="{FF2B5EF4-FFF2-40B4-BE49-F238E27FC236}">
                <a16:creationId xmlns:a16="http://schemas.microsoft.com/office/drawing/2014/main" id="{58B7C868-AEE4-4F73-94AE-5D230A9B5237}"/>
              </a:ext>
            </a:extLst>
          </p:cNvPr>
          <p:cNvSpPr txBox="1"/>
          <p:nvPr/>
        </p:nvSpPr>
        <p:spPr>
          <a:xfrm>
            <a:off x="3589771" y="1238156"/>
            <a:ext cx="5283200" cy="2893100"/>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This analysis employs two visualizations: a clustered bar chart and a matrix. The clustered bar chart offers a quick overview of inventory distribution across different film ratings, with "PG-13" holding the highest inventory count at 1,018 items. The matrix provides a detailed breakdown of film and inventory counts by rating. Findings show that "PG-13" and "NC-17" films have substantial inventory presence, while "G" ratings have the lowest inventory count. To optimize inventory management, it is recommended to adjust stock levels based on customer preferences, and targeted marketing for high-inventory rating categories like "PG-13" and "NC-17" can help enhance customer satisfaction and drive growth.</a:t>
            </a:r>
          </a:p>
        </p:txBody>
      </p:sp>
      <p:pic>
        <p:nvPicPr>
          <p:cNvPr id="5" name="Picture 4">
            <a:extLst>
              <a:ext uri="{FF2B5EF4-FFF2-40B4-BE49-F238E27FC236}">
                <a16:creationId xmlns:a16="http://schemas.microsoft.com/office/drawing/2014/main" id="{9DEABD30-E5D4-4088-B6FF-19317788F8A9}"/>
              </a:ext>
            </a:extLst>
          </p:cNvPr>
          <p:cNvPicPr>
            <a:picLocks noChangeAspect="1"/>
          </p:cNvPicPr>
          <p:nvPr/>
        </p:nvPicPr>
        <p:blipFill>
          <a:blip r:embed="rId3"/>
          <a:stretch>
            <a:fillRect/>
          </a:stretch>
        </p:blipFill>
        <p:spPr>
          <a:xfrm>
            <a:off x="75638" y="1238156"/>
            <a:ext cx="3405645" cy="2893100"/>
          </a:xfrm>
          <a:prstGeom prst="rect">
            <a:avLst/>
          </a:prstGeom>
        </p:spPr>
      </p:pic>
    </p:spTree>
    <p:extLst>
      <p:ext uri="{BB962C8B-B14F-4D97-AF65-F5344CB8AC3E}">
        <p14:creationId xmlns:p14="http://schemas.microsoft.com/office/powerpoint/2010/main" val="344312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519611-0150-4268-A2C6-A8CCDAB063A4}"/>
              </a:ext>
            </a:extLst>
          </p:cNvPr>
          <p:cNvSpPr txBox="1"/>
          <p:nvPr/>
        </p:nvSpPr>
        <p:spPr>
          <a:xfrm>
            <a:off x="1651000" y="388912"/>
            <a:ext cx="5841999" cy="307777"/>
          </a:xfrm>
          <a:prstGeom prst="rect">
            <a:avLst/>
          </a:prstGeom>
          <a:noFill/>
        </p:spPr>
        <p:txBody>
          <a:bodyPr wrap="square">
            <a:spAutoFit/>
          </a:bodyPr>
          <a:lstStyle/>
          <a:p>
            <a:pPr algn="ctr"/>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What is the breakdown of film categories in the inventory?</a:t>
            </a:r>
            <a:endParaRPr lang="en-IN" dirty="0">
              <a:solidFill>
                <a:schemeClr val="accent1"/>
              </a:solidFill>
            </a:endParaRPr>
          </a:p>
        </p:txBody>
      </p:sp>
      <p:sp>
        <p:nvSpPr>
          <p:cNvPr id="3" name="TextBox 2">
            <a:extLst>
              <a:ext uri="{FF2B5EF4-FFF2-40B4-BE49-F238E27FC236}">
                <a16:creationId xmlns:a16="http://schemas.microsoft.com/office/drawing/2014/main" id="{13F43BF0-B8FF-4397-AAF9-6FF68E789618}"/>
              </a:ext>
            </a:extLst>
          </p:cNvPr>
          <p:cNvSpPr txBox="1"/>
          <p:nvPr/>
        </p:nvSpPr>
        <p:spPr>
          <a:xfrm>
            <a:off x="3793067" y="1125200"/>
            <a:ext cx="4803422" cy="2893100"/>
          </a:xfrm>
          <a:prstGeom prst="rect">
            <a:avLst/>
          </a:prstGeom>
          <a:noFill/>
        </p:spPr>
        <p:txBody>
          <a:bodyPr wrap="square">
            <a:spAutoFit/>
          </a:bodyPr>
          <a:lstStyle/>
          <a:p>
            <a:pPr algn="just"/>
            <a:r>
              <a:rPr lang="en-IN" dirty="0">
                <a:solidFill>
                  <a:schemeClr val="bg1"/>
                </a:solidFill>
              </a:rPr>
              <a:t>This analysis employs a Bar plot visualization to portray the distribution of inventory items by film category. The chart indicates that Sports, Animation, Action, and Sci-Fi film categories have the highest inventory counts, while Children, Comedy, Horror, Travel, and Music categories have relatively lower inventory counts. To optimize inventory management, it is suggested to adjust procurement and restocking strategies based on category popularity, ensuring a consistent supply for highly popular categories and optimizing inventory levels for less popular ones. Tailoring marketing campaigns and promotions to engage customers in specific categories can also enhance customer satisfaction and drive rentals.</a:t>
            </a:r>
          </a:p>
        </p:txBody>
      </p:sp>
      <p:pic>
        <p:nvPicPr>
          <p:cNvPr id="5" name="Picture 4">
            <a:extLst>
              <a:ext uri="{FF2B5EF4-FFF2-40B4-BE49-F238E27FC236}">
                <a16:creationId xmlns:a16="http://schemas.microsoft.com/office/drawing/2014/main" id="{27D7F52F-2E21-4407-A162-818D4E3A94EC}"/>
              </a:ext>
            </a:extLst>
          </p:cNvPr>
          <p:cNvPicPr>
            <a:picLocks noChangeAspect="1"/>
          </p:cNvPicPr>
          <p:nvPr/>
        </p:nvPicPr>
        <p:blipFill>
          <a:blip r:embed="rId3"/>
          <a:stretch>
            <a:fillRect/>
          </a:stretch>
        </p:blipFill>
        <p:spPr>
          <a:xfrm>
            <a:off x="111422" y="1125200"/>
            <a:ext cx="3468686" cy="2893100"/>
          </a:xfrm>
          <a:prstGeom prst="rect">
            <a:avLst/>
          </a:prstGeom>
        </p:spPr>
      </p:pic>
    </p:spTree>
    <p:extLst>
      <p:ext uri="{BB962C8B-B14F-4D97-AF65-F5344CB8AC3E}">
        <p14:creationId xmlns:p14="http://schemas.microsoft.com/office/powerpoint/2010/main" val="107528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DD0D5-C427-42AD-8F19-CFB0833C4337}"/>
              </a:ext>
            </a:extLst>
          </p:cNvPr>
          <p:cNvSpPr txBox="1"/>
          <p:nvPr/>
        </p:nvSpPr>
        <p:spPr>
          <a:xfrm>
            <a:off x="4680487" y="1000693"/>
            <a:ext cx="4210565" cy="3754874"/>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The area chart illustrates the total rental payment amounts generated by both staff members over time, segmented by day, month, quarter, and year. It reveals fluctuations in payment trends and identifies peak periods in specific quarters and months. Staff id 1002 appears to generate slightly higher rental payment amounts than Staff id 1001. Monitoring these trends allows for optimized staffing and resource allocation during peak rental periods, ensuring efficient operations and customer satisfaction. These visualizations provide actionable insights into staff performance, customer engagement, and payment trends, offering opportunities for staff management and resource allocation optimization.</a:t>
            </a:r>
          </a:p>
        </p:txBody>
      </p:sp>
      <p:sp>
        <p:nvSpPr>
          <p:cNvPr id="3" name="TextBox 2">
            <a:extLst>
              <a:ext uri="{FF2B5EF4-FFF2-40B4-BE49-F238E27FC236}">
                <a16:creationId xmlns:a16="http://schemas.microsoft.com/office/drawing/2014/main" id="{A63D5267-8961-4E9A-AC9D-CAA7893079F2}"/>
              </a:ext>
            </a:extLst>
          </p:cNvPr>
          <p:cNvSpPr txBox="1"/>
          <p:nvPr/>
        </p:nvSpPr>
        <p:spPr>
          <a:xfrm>
            <a:off x="1712564" y="395399"/>
            <a:ext cx="5029200" cy="307777"/>
          </a:xfrm>
          <a:prstGeom prst="rect">
            <a:avLst/>
          </a:prstGeom>
          <a:noFill/>
        </p:spPr>
        <p:txBody>
          <a:bodyPr wrap="square">
            <a:spAutoFit/>
          </a:bodyPr>
          <a:lstStyle/>
          <a:p>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What is the revenue generated by both staffs over time?</a:t>
            </a:r>
            <a:endParaRPr lang="en-IN" dirty="0">
              <a:solidFill>
                <a:schemeClr val="accent1"/>
              </a:solidFill>
            </a:endParaRPr>
          </a:p>
        </p:txBody>
      </p:sp>
      <p:pic>
        <p:nvPicPr>
          <p:cNvPr id="5" name="Picture 4">
            <a:extLst>
              <a:ext uri="{FF2B5EF4-FFF2-40B4-BE49-F238E27FC236}">
                <a16:creationId xmlns:a16="http://schemas.microsoft.com/office/drawing/2014/main" id="{F259C910-1159-4EF6-A5A8-1CE91349EAE2}"/>
              </a:ext>
            </a:extLst>
          </p:cNvPr>
          <p:cNvPicPr>
            <a:picLocks noChangeAspect="1"/>
          </p:cNvPicPr>
          <p:nvPr/>
        </p:nvPicPr>
        <p:blipFill>
          <a:blip r:embed="rId3"/>
          <a:stretch>
            <a:fillRect/>
          </a:stretch>
        </p:blipFill>
        <p:spPr>
          <a:xfrm>
            <a:off x="252947" y="1000694"/>
            <a:ext cx="4210565" cy="3539430"/>
          </a:xfrm>
          <a:prstGeom prst="rect">
            <a:avLst/>
          </a:prstGeom>
        </p:spPr>
      </p:pic>
    </p:spTree>
    <p:extLst>
      <p:ext uri="{BB962C8B-B14F-4D97-AF65-F5344CB8AC3E}">
        <p14:creationId xmlns:p14="http://schemas.microsoft.com/office/powerpoint/2010/main" val="301986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7" name="Google Shape;613;p29">
            <a:extLst>
              <a:ext uri="{FF2B5EF4-FFF2-40B4-BE49-F238E27FC236}">
                <a16:creationId xmlns:a16="http://schemas.microsoft.com/office/drawing/2014/main" id="{D2D20CC0-A0A1-4023-A77B-B97D51193271}"/>
              </a:ext>
            </a:extLst>
          </p:cNvPr>
          <p:cNvSpPr txBox="1"/>
          <p:nvPr/>
        </p:nvSpPr>
        <p:spPr>
          <a:xfrm>
            <a:off x="1294621" y="878086"/>
            <a:ext cx="5565341" cy="6241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lt1"/>
                </a:solidFill>
                <a:latin typeface="Open Sans"/>
                <a:ea typeface="Open Sans"/>
                <a:cs typeface="Open Sans"/>
                <a:sym typeface="Open Sans"/>
              </a:rPr>
              <a:t>TABLE OF CONTENTS</a:t>
            </a:r>
            <a:endParaRPr sz="2000" b="1" dirty="0">
              <a:solidFill>
                <a:schemeClr val="lt1"/>
              </a:solidFill>
              <a:latin typeface="Open Sans"/>
              <a:ea typeface="Open Sans"/>
              <a:cs typeface="Open Sans"/>
              <a:sym typeface="Open Sans"/>
            </a:endParaRPr>
          </a:p>
        </p:txBody>
      </p:sp>
      <p:grpSp>
        <p:nvGrpSpPr>
          <p:cNvPr id="10" name="Google Shape;625;p29">
            <a:extLst>
              <a:ext uri="{FF2B5EF4-FFF2-40B4-BE49-F238E27FC236}">
                <a16:creationId xmlns:a16="http://schemas.microsoft.com/office/drawing/2014/main" id="{9FBB3BE9-98E9-4F84-BDA5-CE6DFC91B0A9}"/>
              </a:ext>
            </a:extLst>
          </p:cNvPr>
          <p:cNvGrpSpPr/>
          <p:nvPr/>
        </p:nvGrpSpPr>
        <p:grpSpPr>
          <a:xfrm>
            <a:off x="2727500" y="3663180"/>
            <a:ext cx="5700600" cy="1060892"/>
            <a:chOff x="2727500" y="3646575"/>
            <a:chExt cx="5700600" cy="969997"/>
          </a:xfrm>
        </p:grpSpPr>
        <p:cxnSp>
          <p:nvCxnSpPr>
            <p:cNvPr id="11" name="Google Shape;626;p29">
              <a:extLst>
                <a:ext uri="{FF2B5EF4-FFF2-40B4-BE49-F238E27FC236}">
                  <a16:creationId xmlns:a16="http://schemas.microsoft.com/office/drawing/2014/main" id="{3F75E2D0-8D09-4D3E-93E6-C1F3D9E06635}"/>
                </a:ext>
              </a:extLst>
            </p:cNvPr>
            <p:cNvCxnSpPr/>
            <p:nvPr/>
          </p:nvCxnSpPr>
          <p:spPr>
            <a:xfrm>
              <a:off x="2727500" y="4112063"/>
              <a:ext cx="5700600" cy="0"/>
            </a:xfrm>
            <a:prstGeom prst="straightConnector1">
              <a:avLst/>
            </a:prstGeom>
            <a:noFill/>
            <a:ln w="19050" cap="flat" cmpd="sng">
              <a:solidFill>
                <a:schemeClr val="lt1"/>
              </a:solidFill>
              <a:prstDash val="solid"/>
              <a:round/>
              <a:headEnd type="none" w="med" len="med"/>
              <a:tailEnd type="none" w="med" len="med"/>
            </a:ln>
          </p:spPr>
        </p:cxnSp>
        <p:sp>
          <p:nvSpPr>
            <p:cNvPr id="12" name="Google Shape;627;p29">
              <a:extLst>
                <a:ext uri="{FF2B5EF4-FFF2-40B4-BE49-F238E27FC236}">
                  <a16:creationId xmlns:a16="http://schemas.microsoft.com/office/drawing/2014/main" id="{C8C08320-66AA-4715-812C-AC1A302C7504}"/>
                </a:ext>
              </a:extLst>
            </p:cNvPr>
            <p:cNvSpPr txBox="1"/>
            <p:nvPr/>
          </p:nvSpPr>
          <p:spPr>
            <a:xfrm>
              <a:off x="3201024" y="3646575"/>
              <a:ext cx="3425554"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chemeClr val="lt1"/>
                  </a:solidFill>
                  <a:latin typeface="Open Sans"/>
                  <a:ea typeface="Open Sans"/>
                  <a:cs typeface="Open Sans"/>
                  <a:sym typeface="Open Sans"/>
                </a:rPr>
                <a:t>PROBLEM STATEMENTS - SOLUTIONS</a:t>
              </a:r>
              <a:endParaRPr b="1" i="1" dirty="0">
                <a:solidFill>
                  <a:schemeClr val="lt1"/>
                </a:solidFill>
                <a:latin typeface="Open Sans"/>
                <a:ea typeface="Open Sans"/>
                <a:cs typeface="Open Sans"/>
                <a:sym typeface="Open Sans"/>
              </a:endParaRPr>
            </a:p>
          </p:txBody>
        </p:sp>
        <p:sp>
          <p:nvSpPr>
            <p:cNvPr id="13" name="Google Shape;628;p29">
              <a:extLst>
                <a:ext uri="{FF2B5EF4-FFF2-40B4-BE49-F238E27FC236}">
                  <a16:creationId xmlns:a16="http://schemas.microsoft.com/office/drawing/2014/main" id="{7C607361-832D-45AA-8006-3730844163B1}"/>
                </a:ext>
              </a:extLst>
            </p:cNvPr>
            <p:cNvSpPr txBox="1"/>
            <p:nvPr/>
          </p:nvSpPr>
          <p:spPr>
            <a:xfrm>
              <a:off x="2727500" y="4172872"/>
              <a:ext cx="57006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Be Vietnam Pro"/>
                  <a:ea typeface="Be Vietnam Pro"/>
                  <a:cs typeface="Be Vietnam Pro"/>
                  <a:sym typeface="Be Vietnam Pro"/>
                </a:rPr>
                <a:t>A visual representation of the analysis of Problem Statements with explanation.</a:t>
              </a:r>
              <a:endParaRPr dirty="0">
                <a:solidFill>
                  <a:schemeClr val="lt1"/>
                </a:solidFill>
                <a:latin typeface="Be Vietnam Pro"/>
                <a:ea typeface="Be Vietnam Pro"/>
                <a:cs typeface="Be Vietnam Pro"/>
                <a:sym typeface="Be Vietnam Pro"/>
              </a:endParaRPr>
            </a:p>
          </p:txBody>
        </p:sp>
        <p:sp>
          <p:nvSpPr>
            <p:cNvPr id="14" name="Google Shape;629;p29">
              <a:extLst>
                <a:ext uri="{FF2B5EF4-FFF2-40B4-BE49-F238E27FC236}">
                  <a16:creationId xmlns:a16="http://schemas.microsoft.com/office/drawing/2014/main" id="{4D747E3A-8EB8-439A-8406-60503BC30E5E}"/>
                </a:ext>
              </a:extLst>
            </p:cNvPr>
            <p:cNvSpPr txBox="1"/>
            <p:nvPr/>
          </p:nvSpPr>
          <p:spPr>
            <a:xfrm>
              <a:off x="2727500" y="3646575"/>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03</a:t>
              </a:r>
              <a:endParaRPr sz="1800" b="1">
                <a:solidFill>
                  <a:schemeClr val="lt1"/>
                </a:solidFill>
                <a:latin typeface="Open Sans"/>
                <a:ea typeface="Open Sans"/>
                <a:cs typeface="Open Sans"/>
                <a:sym typeface="Open Sans"/>
              </a:endParaRPr>
            </a:p>
          </p:txBody>
        </p:sp>
      </p:grpSp>
      <p:grpSp>
        <p:nvGrpSpPr>
          <p:cNvPr id="15" name="Google Shape;615;p29">
            <a:extLst>
              <a:ext uri="{FF2B5EF4-FFF2-40B4-BE49-F238E27FC236}">
                <a16:creationId xmlns:a16="http://schemas.microsoft.com/office/drawing/2014/main" id="{63B9D7C4-CCDB-4B58-8292-4C833A29D3B3}"/>
              </a:ext>
            </a:extLst>
          </p:cNvPr>
          <p:cNvGrpSpPr/>
          <p:nvPr/>
        </p:nvGrpSpPr>
        <p:grpSpPr>
          <a:xfrm>
            <a:off x="2727500" y="1618175"/>
            <a:ext cx="6145568" cy="969997"/>
            <a:chOff x="2727499" y="1618175"/>
            <a:chExt cx="6145568" cy="969997"/>
          </a:xfrm>
        </p:grpSpPr>
        <p:cxnSp>
          <p:nvCxnSpPr>
            <p:cNvPr id="16" name="Google Shape;616;p29">
              <a:extLst>
                <a:ext uri="{FF2B5EF4-FFF2-40B4-BE49-F238E27FC236}">
                  <a16:creationId xmlns:a16="http://schemas.microsoft.com/office/drawing/2014/main" id="{60A57CD5-B49B-48EA-B985-05AE14FE57D1}"/>
                </a:ext>
              </a:extLst>
            </p:cNvPr>
            <p:cNvCxnSpPr/>
            <p:nvPr/>
          </p:nvCxnSpPr>
          <p:spPr>
            <a:xfrm>
              <a:off x="2727500" y="2083663"/>
              <a:ext cx="5700600" cy="0"/>
            </a:xfrm>
            <a:prstGeom prst="straightConnector1">
              <a:avLst/>
            </a:prstGeom>
            <a:noFill/>
            <a:ln w="19050" cap="flat" cmpd="sng">
              <a:solidFill>
                <a:schemeClr val="lt1"/>
              </a:solidFill>
              <a:prstDash val="solid"/>
              <a:round/>
              <a:headEnd type="none" w="med" len="med"/>
              <a:tailEnd type="none" w="med" len="med"/>
            </a:ln>
          </p:spPr>
        </p:cxnSp>
        <p:sp>
          <p:nvSpPr>
            <p:cNvPr id="17" name="Google Shape;617;p29">
              <a:extLst>
                <a:ext uri="{FF2B5EF4-FFF2-40B4-BE49-F238E27FC236}">
                  <a16:creationId xmlns:a16="http://schemas.microsoft.com/office/drawing/2014/main" id="{6C6FFCB1-EABA-4ECA-A6AF-C2E3139715A1}"/>
                </a:ext>
              </a:extLst>
            </p:cNvPr>
            <p:cNvSpPr txBox="1"/>
            <p:nvPr/>
          </p:nvSpPr>
          <p:spPr>
            <a:xfrm>
              <a:off x="3201024" y="1618175"/>
              <a:ext cx="3538443"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chemeClr val="lt1"/>
                  </a:solidFill>
                  <a:latin typeface="Open Sans"/>
                  <a:ea typeface="Open Sans"/>
                  <a:cs typeface="Open Sans"/>
                  <a:sym typeface="Open Sans"/>
                </a:rPr>
                <a:t>DESCRIPTIVE </a:t>
              </a:r>
              <a:r>
                <a:rPr lang="en-IN" b="1" i="1" dirty="0">
                  <a:solidFill>
                    <a:schemeClr val="lt1"/>
                  </a:solidFill>
                  <a:latin typeface="Open Sans"/>
                  <a:ea typeface="Open Sans"/>
                  <a:cs typeface="Open Sans"/>
                  <a:sym typeface="Open Sans"/>
                </a:rPr>
                <a:t>ANALYSIS</a:t>
              </a:r>
              <a:endParaRPr b="1" i="1" dirty="0">
                <a:solidFill>
                  <a:schemeClr val="lt1"/>
                </a:solidFill>
                <a:latin typeface="Open Sans"/>
                <a:ea typeface="Open Sans"/>
                <a:cs typeface="Open Sans"/>
                <a:sym typeface="Open Sans"/>
              </a:endParaRPr>
            </a:p>
          </p:txBody>
        </p:sp>
        <p:sp>
          <p:nvSpPr>
            <p:cNvPr id="18" name="Google Shape;618;p29">
              <a:extLst>
                <a:ext uri="{FF2B5EF4-FFF2-40B4-BE49-F238E27FC236}">
                  <a16:creationId xmlns:a16="http://schemas.microsoft.com/office/drawing/2014/main" id="{EF49A754-E1DD-4625-98D8-20925CC8DE38}"/>
                </a:ext>
              </a:extLst>
            </p:cNvPr>
            <p:cNvSpPr txBox="1"/>
            <p:nvPr/>
          </p:nvSpPr>
          <p:spPr>
            <a:xfrm>
              <a:off x="2727499" y="2144472"/>
              <a:ext cx="6145568"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Be Vietnam Pro"/>
                  <a:ea typeface="Be Vietnam Pro"/>
                  <a:cs typeface="Be Vietnam Pro"/>
                  <a:sym typeface="Be Vietnam Pro"/>
                </a:rPr>
                <a:t>Objective, scope, goal, insights &amp; recommendations, presentation</a:t>
              </a:r>
              <a:endParaRPr dirty="0">
                <a:solidFill>
                  <a:schemeClr val="lt1"/>
                </a:solidFill>
                <a:latin typeface="Be Vietnam Pro"/>
                <a:ea typeface="Be Vietnam Pro"/>
                <a:cs typeface="Be Vietnam Pro"/>
                <a:sym typeface="Be Vietnam Pro"/>
              </a:endParaRPr>
            </a:p>
          </p:txBody>
        </p:sp>
        <p:sp>
          <p:nvSpPr>
            <p:cNvPr id="19" name="Google Shape;619;p29">
              <a:extLst>
                <a:ext uri="{FF2B5EF4-FFF2-40B4-BE49-F238E27FC236}">
                  <a16:creationId xmlns:a16="http://schemas.microsoft.com/office/drawing/2014/main" id="{57F0DE16-2061-4B4A-A943-BFE171CEDDCC}"/>
                </a:ext>
              </a:extLst>
            </p:cNvPr>
            <p:cNvSpPr txBox="1"/>
            <p:nvPr/>
          </p:nvSpPr>
          <p:spPr>
            <a:xfrm>
              <a:off x="2727500" y="1618175"/>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01</a:t>
              </a:r>
              <a:endParaRPr sz="1800" b="1">
                <a:solidFill>
                  <a:schemeClr val="lt1"/>
                </a:solidFill>
                <a:latin typeface="Open Sans"/>
                <a:ea typeface="Open Sans"/>
                <a:cs typeface="Open Sans"/>
                <a:sym typeface="Open Sans"/>
              </a:endParaRPr>
            </a:p>
          </p:txBody>
        </p:sp>
      </p:grpSp>
      <p:grpSp>
        <p:nvGrpSpPr>
          <p:cNvPr id="20" name="Google Shape;620;p29">
            <a:extLst>
              <a:ext uri="{FF2B5EF4-FFF2-40B4-BE49-F238E27FC236}">
                <a16:creationId xmlns:a16="http://schemas.microsoft.com/office/drawing/2014/main" id="{05674C32-F8EF-45F0-85B3-170CB54F615A}"/>
              </a:ext>
            </a:extLst>
          </p:cNvPr>
          <p:cNvGrpSpPr/>
          <p:nvPr/>
        </p:nvGrpSpPr>
        <p:grpSpPr>
          <a:xfrm>
            <a:off x="2727501" y="2632375"/>
            <a:ext cx="5700600" cy="969997"/>
            <a:chOff x="2727500" y="2632375"/>
            <a:chExt cx="5700600" cy="969997"/>
          </a:xfrm>
        </p:grpSpPr>
        <p:cxnSp>
          <p:nvCxnSpPr>
            <p:cNvPr id="21" name="Google Shape;621;p29">
              <a:extLst>
                <a:ext uri="{FF2B5EF4-FFF2-40B4-BE49-F238E27FC236}">
                  <a16:creationId xmlns:a16="http://schemas.microsoft.com/office/drawing/2014/main" id="{08B710CE-FA38-452A-8E7E-FF3C9BE31935}"/>
                </a:ext>
              </a:extLst>
            </p:cNvPr>
            <p:cNvCxnSpPr/>
            <p:nvPr/>
          </p:nvCxnSpPr>
          <p:spPr>
            <a:xfrm>
              <a:off x="2727500" y="3097863"/>
              <a:ext cx="5700600" cy="0"/>
            </a:xfrm>
            <a:prstGeom prst="straightConnector1">
              <a:avLst/>
            </a:prstGeom>
            <a:noFill/>
            <a:ln w="19050" cap="flat" cmpd="sng">
              <a:solidFill>
                <a:schemeClr val="lt1"/>
              </a:solidFill>
              <a:prstDash val="solid"/>
              <a:round/>
              <a:headEnd type="none" w="med" len="med"/>
              <a:tailEnd type="none" w="med" len="med"/>
            </a:ln>
          </p:spPr>
        </p:cxnSp>
        <p:sp>
          <p:nvSpPr>
            <p:cNvPr id="22" name="Google Shape;622;p29">
              <a:extLst>
                <a:ext uri="{FF2B5EF4-FFF2-40B4-BE49-F238E27FC236}">
                  <a16:creationId xmlns:a16="http://schemas.microsoft.com/office/drawing/2014/main" id="{4D9A977C-2AC3-4428-9082-18F5880F8478}"/>
                </a:ext>
              </a:extLst>
            </p:cNvPr>
            <p:cNvSpPr txBox="1"/>
            <p:nvPr/>
          </p:nvSpPr>
          <p:spPr>
            <a:xfrm>
              <a:off x="3201024" y="2632375"/>
              <a:ext cx="4699654"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chemeClr val="lt1"/>
                  </a:solidFill>
                  <a:latin typeface="Open Sans"/>
                  <a:ea typeface="Open Sans"/>
                  <a:cs typeface="Open Sans"/>
                  <a:sym typeface="Open Sans"/>
                </a:rPr>
                <a:t>DATA DICTIONARY &amp; E</a:t>
              </a:r>
              <a:r>
                <a:rPr lang="en-IN" b="1" i="1" dirty="0">
                  <a:solidFill>
                    <a:schemeClr val="lt1"/>
                  </a:solidFill>
                  <a:latin typeface="Open Sans"/>
                  <a:ea typeface="Open Sans"/>
                  <a:cs typeface="Open Sans"/>
                  <a:sym typeface="Open Sans"/>
                </a:rPr>
                <a:t>E</a:t>
              </a:r>
              <a:r>
                <a:rPr lang="en" b="1" i="1" dirty="0">
                  <a:solidFill>
                    <a:schemeClr val="lt1"/>
                  </a:solidFill>
                  <a:latin typeface="Open Sans"/>
                  <a:ea typeface="Open Sans"/>
                  <a:cs typeface="Open Sans"/>
                  <a:sym typeface="Open Sans"/>
                </a:rPr>
                <a:t>R DIAGRAM &amp; </a:t>
              </a:r>
              <a:r>
                <a:rPr lang="en-IN" b="1" i="1" dirty="0">
                  <a:solidFill>
                    <a:schemeClr val="lt1"/>
                  </a:solidFill>
                  <a:latin typeface="Open Sans"/>
                  <a:ea typeface="Open Sans"/>
                  <a:cs typeface="Open Sans"/>
                  <a:sym typeface="Open Sans"/>
                </a:rPr>
                <a:t>DATA MODEL</a:t>
              </a:r>
              <a:endParaRPr b="1" i="1" dirty="0">
                <a:solidFill>
                  <a:schemeClr val="lt1"/>
                </a:solidFill>
                <a:latin typeface="Open Sans"/>
                <a:ea typeface="Open Sans"/>
                <a:cs typeface="Open Sans"/>
                <a:sym typeface="Open Sans"/>
              </a:endParaRPr>
            </a:p>
          </p:txBody>
        </p:sp>
        <p:sp>
          <p:nvSpPr>
            <p:cNvPr id="23" name="Google Shape;623;p29">
              <a:extLst>
                <a:ext uri="{FF2B5EF4-FFF2-40B4-BE49-F238E27FC236}">
                  <a16:creationId xmlns:a16="http://schemas.microsoft.com/office/drawing/2014/main" id="{F52F9408-48BA-422D-9047-6A9327E8C6F2}"/>
                </a:ext>
              </a:extLst>
            </p:cNvPr>
            <p:cNvSpPr txBox="1"/>
            <p:nvPr/>
          </p:nvSpPr>
          <p:spPr>
            <a:xfrm>
              <a:off x="2727500" y="3158672"/>
              <a:ext cx="5700600" cy="44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Be Vietnam Pro"/>
                  <a:ea typeface="Be Vietnam Pro"/>
                  <a:cs typeface="Be Vietnam Pro"/>
                  <a:sym typeface="Be Vietnam Pro"/>
                </a:rPr>
                <a:t>Definitions of key database tables and fields &amp; ER Diagram</a:t>
              </a:r>
              <a:endParaRPr dirty="0">
                <a:solidFill>
                  <a:schemeClr val="lt1"/>
                </a:solidFill>
                <a:latin typeface="Be Vietnam Pro"/>
                <a:ea typeface="Be Vietnam Pro"/>
                <a:cs typeface="Be Vietnam Pro"/>
                <a:sym typeface="Be Vietnam Pro"/>
              </a:endParaRPr>
            </a:p>
          </p:txBody>
        </p:sp>
        <p:sp>
          <p:nvSpPr>
            <p:cNvPr id="24" name="Google Shape;624;p29">
              <a:extLst>
                <a:ext uri="{FF2B5EF4-FFF2-40B4-BE49-F238E27FC236}">
                  <a16:creationId xmlns:a16="http://schemas.microsoft.com/office/drawing/2014/main" id="{6570FD0C-AD75-4021-87F2-45D4324553A4}"/>
                </a:ext>
              </a:extLst>
            </p:cNvPr>
            <p:cNvSpPr txBox="1"/>
            <p:nvPr/>
          </p:nvSpPr>
          <p:spPr>
            <a:xfrm>
              <a:off x="2727500" y="2632375"/>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02</a:t>
              </a:r>
              <a:endParaRPr sz="1800" b="1">
                <a:solidFill>
                  <a:schemeClr val="lt1"/>
                </a:solidFill>
                <a:latin typeface="Open Sans"/>
                <a:ea typeface="Open Sans"/>
                <a:cs typeface="Open Sans"/>
                <a:sym typeface="Open Sans"/>
              </a:endParaRPr>
            </a:p>
          </p:txBody>
        </p:sp>
      </p:grpSp>
    </p:spTree>
    <p:extLst>
      <p:ext uri="{BB962C8B-B14F-4D97-AF65-F5344CB8AC3E}">
        <p14:creationId xmlns:p14="http://schemas.microsoft.com/office/powerpoint/2010/main" val="469997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07D30A-B146-467D-A7E5-70252DBC20EA}"/>
              </a:ext>
            </a:extLst>
          </p:cNvPr>
          <p:cNvSpPr txBox="1"/>
          <p:nvPr/>
        </p:nvSpPr>
        <p:spPr>
          <a:xfrm>
            <a:off x="4001911" y="1448364"/>
            <a:ext cx="4572000" cy="2462213"/>
          </a:xfrm>
          <a:prstGeom prst="rect">
            <a:avLst/>
          </a:prstGeom>
          <a:noFill/>
        </p:spPr>
        <p:txBody>
          <a:bodyPr wrap="square">
            <a:spAutoFit/>
          </a:bodyPr>
          <a:lstStyle/>
          <a:p>
            <a:pPr algn="just"/>
            <a:r>
              <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The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Clustered</a:t>
            </a:r>
            <a:r>
              <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Bar Chart efficiently visualizes total sales revenue generated by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Canada Store</a:t>
            </a:r>
            <a:r>
              <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and Australia Store  across various countries. Notably, India, China, the United States, Japan, and Mexico emerge as significant contributors to the stores' revenue. India leads in revenue, reflecting its vital role in the stores' financial success. However, it's important to recognize that variations in rental count and revenue suggest potential differences in transaction values or pricing strategies among countries.</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F99FFACE-7CC6-4866-B5CF-766E2BBCCCEA}"/>
              </a:ext>
            </a:extLst>
          </p:cNvPr>
          <p:cNvSpPr txBox="1"/>
          <p:nvPr/>
        </p:nvSpPr>
        <p:spPr>
          <a:xfrm>
            <a:off x="2286000" y="395399"/>
            <a:ext cx="4572000" cy="307777"/>
          </a:xfrm>
          <a:prstGeom prst="rect">
            <a:avLst/>
          </a:prstGeom>
          <a:noFill/>
        </p:spPr>
        <p:txBody>
          <a:bodyPr wrap="square">
            <a:spAutoFit/>
          </a:bodyPr>
          <a:lstStyle/>
          <a:p>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How does the store performance vary by location?</a:t>
            </a:r>
            <a:endParaRPr lang="en-IN" dirty="0">
              <a:solidFill>
                <a:schemeClr val="accent1"/>
              </a:solidFill>
            </a:endParaRPr>
          </a:p>
        </p:txBody>
      </p:sp>
      <p:pic>
        <p:nvPicPr>
          <p:cNvPr id="5" name="Picture 4">
            <a:extLst>
              <a:ext uri="{FF2B5EF4-FFF2-40B4-BE49-F238E27FC236}">
                <a16:creationId xmlns:a16="http://schemas.microsoft.com/office/drawing/2014/main" id="{7051266C-B325-4CFF-ADB3-D1BB36D19251}"/>
              </a:ext>
            </a:extLst>
          </p:cNvPr>
          <p:cNvPicPr>
            <a:picLocks noChangeAspect="1"/>
          </p:cNvPicPr>
          <p:nvPr/>
        </p:nvPicPr>
        <p:blipFill>
          <a:blip r:embed="rId3"/>
          <a:stretch>
            <a:fillRect/>
          </a:stretch>
        </p:blipFill>
        <p:spPr>
          <a:xfrm>
            <a:off x="143885" y="1448364"/>
            <a:ext cx="3589349" cy="3371609"/>
          </a:xfrm>
          <a:prstGeom prst="rect">
            <a:avLst/>
          </a:prstGeom>
        </p:spPr>
      </p:pic>
    </p:spTree>
    <p:extLst>
      <p:ext uri="{BB962C8B-B14F-4D97-AF65-F5344CB8AC3E}">
        <p14:creationId xmlns:p14="http://schemas.microsoft.com/office/powerpoint/2010/main" val="1425270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D0321-3DED-4A15-8DDF-EACB3F323E74}"/>
              </a:ext>
            </a:extLst>
          </p:cNvPr>
          <p:cNvSpPr txBox="1"/>
          <p:nvPr/>
        </p:nvSpPr>
        <p:spPr>
          <a:xfrm>
            <a:off x="3954169" y="1138156"/>
            <a:ext cx="4355076" cy="2246769"/>
          </a:xfrm>
          <a:prstGeom prst="rect">
            <a:avLst/>
          </a:prstGeom>
          <a:noFill/>
        </p:spPr>
        <p:txBody>
          <a:bodyPr wrap="square">
            <a:spAutoFit/>
          </a:bodyPr>
          <a:lstStyle/>
          <a:p>
            <a:pPr algn="just"/>
            <a:r>
              <a:rPr lang="en-US"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The Matrix provides a detailed overview of rental counts by country for each store. India once again stands out as a top-performing country in terms of rental count. This observation, in conjunction with revenue insights, underscores the complexity of the relationship between rental count and revenue. Pricing models and promotional strategies may need to be adapted to maximize revenue in regions with high rental counts but comparatively lower revenue.</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D79F9012-441A-48D2-B4C5-50B5355F40FF}"/>
              </a:ext>
            </a:extLst>
          </p:cNvPr>
          <p:cNvPicPr>
            <a:picLocks noChangeAspect="1"/>
          </p:cNvPicPr>
          <p:nvPr/>
        </p:nvPicPr>
        <p:blipFill>
          <a:blip r:embed="rId3"/>
          <a:stretch>
            <a:fillRect/>
          </a:stretch>
        </p:blipFill>
        <p:spPr>
          <a:xfrm>
            <a:off x="466159" y="1138157"/>
            <a:ext cx="2771775" cy="2246769"/>
          </a:xfrm>
          <a:prstGeom prst="rect">
            <a:avLst/>
          </a:prstGeom>
        </p:spPr>
      </p:pic>
      <p:sp>
        <p:nvSpPr>
          <p:cNvPr id="5" name="TextBox 4">
            <a:extLst>
              <a:ext uri="{FF2B5EF4-FFF2-40B4-BE49-F238E27FC236}">
                <a16:creationId xmlns:a16="http://schemas.microsoft.com/office/drawing/2014/main" id="{BF3B3CCC-5324-48CC-A69C-BC2F20BE9D69}"/>
              </a:ext>
            </a:extLst>
          </p:cNvPr>
          <p:cNvSpPr txBox="1"/>
          <p:nvPr/>
        </p:nvSpPr>
        <p:spPr>
          <a:xfrm>
            <a:off x="1092629" y="372152"/>
            <a:ext cx="6829158" cy="307777"/>
          </a:xfrm>
          <a:prstGeom prst="rect">
            <a:avLst/>
          </a:prstGeom>
          <a:noFill/>
        </p:spPr>
        <p:txBody>
          <a:bodyPr wrap="square">
            <a:spAutoFit/>
          </a:bodyPr>
          <a:lstStyle/>
          <a:p>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How does the store performance vary by location based upon total orders?</a:t>
            </a:r>
            <a:endParaRPr lang="en-IN" dirty="0">
              <a:solidFill>
                <a:schemeClr val="accent1"/>
              </a:solidFill>
            </a:endParaRPr>
          </a:p>
        </p:txBody>
      </p:sp>
    </p:spTree>
    <p:extLst>
      <p:ext uri="{BB962C8B-B14F-4D97-AF65-F5344CB8AC3E}">
        <p14:creationId xmlns:p14="http://schemas.microsoft.com/office/powerpoint/2010/main" val="311639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ACAEAD-668F-477B-940C-3BFA2FF992BA}"/>
              </a:ext>
            </a:extLst>
          </p:cNvPr>
          <p:cNvSpPr txBox="1"/>
          <p:nvPr/>
        </p:nvSpPr>
        <p:spPr>
          <a:xfrm>
            <a:off x="1162756" y="374137"/>
            <a:ext cx="6818488" cy="307777"/>
          </a:xfrm>
          <a:prstGeom prst="rect">
            <a:avLst/>
          </a:prstGeom>
          <a:noFill/>
        </p:spPr>
        <p:txBody>
          <a:bodyPr wrap="square">
            <a:spAutoFit/>
          </a:bodyPr>
          <a:lstStyle/>
          <a:p>
            <a:pPr algn="ctr"/>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What is the average rental duration by staff member?</a:t>
            </a:r>
            <a:endParaRPr lang="en-IN" dirty="0">
              <a:solidFill>
                <a:schemeClr val="accent1"/>
              </a:solidFill>
            </a:endParaRPr>
          </a:p>
        </p:txBody>
      </p:sp>
      <p:sp>
        <p:nvSpPr>
          <p:cNvPr id="4" name="TextBox 3">
            <a:extLst>
              <a:ext uri="{FF2B5EF4-FFF2-40B4-BE49-F238E27FC236}">
                <a16:creationId xmlns:a16="http://schemas.microsoft.com/office/drawing/2014/main" id="{65D05EF4-0952-4BD0-B7D2-AB1C1EC394AF}"/>
              </a:ext>
            </a:extLst>
          </p:cNvPr>
          <p:cNvSpPr txBox="1"/>
          <p:nvPr/>
        </p:nvSpPr>
        <p:spPr>
          <a:xfrm>
            <a:off x="3612444" y="1340642"/>
            <a:ext cx="5317067" cy="2462213"/>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The column chart effectively illustrates the average rental duration by staff member (Staff ID 1001 and Staff ID 1002).</a:t>
            </a:r>
          </a:p>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staff member 1001 display slightly more average rental durations, but more or less they are identical indicating consistent performance in handling rentals concerning rental duration. This uniformity suggests an opportunity for optimized staff allocation, standardized training programs, and refined performance metrics. Moreover, maintaining consistent rental durations contributes to a uniform customer experience, fostering higher customer satisfaction and loyalty.</a:t>
            </a:r>
          </a:p>
        </p:txBody>
      </p:sp>
      <p:pic>
        <p:nvPicPr>
          <p:cNvPr id="6" name="Picture 5">
            <a:extLst>
              <a:ext uri="{FF2B5EF4-FFF2-40B4-BE49-F238E27FC236}">
                <a16:creationId xmlns:a16="http://schemas.microsoft.com/office/drawing/2014/main" id="{AAE38E20-08C8-43D8-8F3B-9C744FC8295D}"/>
              </a:ext>
            </a:extLst>
          </p:cNvPr>
          <p:cNvPicPr>
            <a:picLocks noChangeAspect="1"/>
          </p:cNvPicPr>
          <p:nvPr/>
        </p:nvPicPr>
        <p:blipFill>
          <a:blip r:embed="rId3"/>
          <a:stretch>
            <a:fillRect/>
          </a:stretch>
        </p:blipFill>
        <p:spPr>
          <a:xfrm>
            <a:off x="101788" y="1340642"/>
            <a:ext cx="3438525" cy="2462213"/>
          </a:xfrm>
          <a:prstGeom prst="rect">
            <a:avLst/>
          </a:prstGeom>
        </p:spPr>
      </p:pic>
    </p:spTree>
    <p:extLst>
      <p:ext uri="{BB962C8B-B14F-4D97-AF65-F5344CB8AC3E}">
        <p14:creationId xmlns:p14="http://schemas.microsoft.com/office/powerpoint/2010/main" val="648128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F529B-D412-4282-87DF-7D2A715B239D}"/>
              </a:ext>
            </a:extLst>
          </p:cNvPr>
          <p:cNvSpPr txBox="1"/>
          <p:nvPr/>
        </p:nvSpPr>
        <p:spPr>
          <a:xfrm>
            <a:off x="2286000" y="505792"/>
            <a:ext cx="4572000" cy="307777"/>
          </a:xfrm>
          <a:prstGeom prst="rect">
            <a:avLst/>
          </a:prstGeom>
          <a:noFill/>
        </p:spPr>
        <p:txBody>
          <a:bodyPr wrap="square">
            <a:spAutoFit/>
          </a:bodyPr>
          <a:lstStyle/>
          <a:p>
            <a:pPr algn="ctr"/>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How does the rental revenue vary by country?</a:t>
            </a:r>
            <a:endParaRPr lang="en-IN" dirty="0">
              <a:solidFill>
                <a:schemeClr val="accent1"/>
              </a:solidFill>
            </a:endParaRPr>
          </a:p>
        </p:txBody>
      </p:sp>
      <p:sp>
        <p:nvSpPr>
          <p:cNvPr id="4" name="TextBox 3">
            <a:extLst>
              <a:ext uri="{FF2B5EF4-FFF2-40B4-BE49-F238E27FC236}">
                <a16:creationId xmlns:a16="http://schemas.microsoft.com/office/drawing/2014/main" id="{511A3644-BA88-4DDD-A3CB-CEB2C5451174}"/>
              </a:ext>
            </a:extLst>
          </p:cNvPr>
          <p:cNvSpPr txBox="1"/>
          <p:nvPr/>
        </p:nvSpPr>
        <p:spPr>
          <a:xfrm>
            <a:off x="4152876" y="1221387"/>
            <a:ext cx="4278490" cy="2677656"/>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The clustered map provides an insightful view of rental revenue distribution by country. Notably, India and China emerge as the primary contributors. This concentration underscores the importance of strategic focus on these markets. The chart also reveals the store's global presence, offering opportunities for expansion and targeted marketing in countries with smaller revenue. Overall, this visualization empowers data-driven decisions for resource allocation, refined marketing, and tailored services based on regional revenue trends.</a:t>
            </a:r>
          </a:p>
        </p:txBody>
      </p:sp>
      <p:pic>
        <p:nvPicPr>
          <p:cNvPr id="6" name="Picture 5">
            <a:extLst>
              <a:ext uri="{FF2B5EF4-FFF2-40B4-BE49-F238E27FC236}">
                <a16:creationId xmlns:a16="http://schemas.microsoft.com/office/drawing/2014/main" id="{E600753D-D93C-492E-AC58-8356C5469914}"/>
              </a:ext>
            </a:extLst>
          </p:cNvPr>
          <p:cNvPicPr>
            <a:picLocks noChangeAspect="1"/>
          </p:cNvPicPr>
          <p:nvPr/>
        </p:nvPicPr>
        <p:blipFill>
          <a:blip r:embed="rId3"/>
          <a:stretch>
            <a:fillRect/>
          </a:stretch>
        </p:blipFill>
        <p:spPr>
          <a:xfrm>
            <a:off x="110748" y="1221388"/>
            <a:ext cx="3467100" cy="3108543"/>
          </a:xfrm>
          <a:prstGeom prst="rect">
            <a:avLst/>
          </a:prstGeom>
        </p:spPr>
      </p:pic>
    </p:spTree>
    <p:extLst>
      <p:ext uri="{BB962C8B-B14F-4D97-AF65-F5344CB8AC3E}">
        <p14:creationId xmlns:p14="http://schemas.microsoft.com/office/powerpoint/2010/main" val="222698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A7F649-7552-4E06-BA8E-CC0E6F1CC5B5}"/>
              </a:ext>
            </a:extLst>
          </p:cNvPr>
          <p:cNvSpPr txBox="1"/>
          <p:nvPr/>
        </p:nvSpPr>
        <p:spPr>
          <a:xfrm>
            <a:off x="1566333" y="481525"/>
            <a:ext cx="6011333" cy="307777"/>
          </a:xfrm>
          <a:prstGeom prst="rect">
            <a:avLst/>
          </a:prstGeom>
          <a:noFill/>
        </p:spPr>
        <p:txBody>
          <a:bodyPr wrap="square">
            <a:spAutoFit/>
          </a:bodyPr>
          <a:lstStyle/>
          <a:p>
            <a:pPr algn="ctr"/>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Which film categories have the highest </a:t>
            </a:r>
            <a:r>
              <a:rPr lang="en-IN" b="1" dirty="0">
                <a:solidFill>
                  <a:schemeClr val="accent1"/>
                </a:solidFill>
                <a:latin typeface="Century Gothic" panose="020B0502020202020204" pitchFamily="34" charset="0"/>
                <a:ea typeface="Times New Roman" panose="02020603050405020304" pitchFamily="18" charset="0"/>
                <a:cs typeface="Arial" panose="020B0604020202020204" pitchFamily="34" charset="0"/>
              </a:rPr>
              <a:t>revenue</a:t>
            </a:r>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a:t>
            </a:r>
            <a:endParaRPr lang="en-IN" dirty="0">
              <a:solidFill>
                <a:schemeClr val="accent1"/>
              </a:solidFill>
            </a:endParaRPr>
          </a:p>
        </p:txBody>
      </p:sp>
      <p:sp>
        <p:nvSpPr>
          <p:cNvPr id="3" name="TextBox 2">
            <a:extLst>
              <a:ext uri="{FF2B5EF4-FFF2-40B4-BE49-F238E27FC236}">
                <a16:creationId xmlns:a16="http://schemas.microsoft.com/office/drawing/2014/main" id="{D5E17908-91FE-4BC5-B1E8-1CEBCC8B522A}"/>
              </a:ext>
            </a:extLst>
          </p:cNvPr>
          <p:cNvSpPr txBox="1"/>
          <p:nvPr/>
        </p:nvSpPr>
        <p:spPr>
          <a:xfrm>
            <a:off x="4050057" y="1232922"/>
            <a:ext cx="4338328" cy="2462213"/>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The utilization of a Bar chart in the analysis showcases the distribution of revenue across 16 film categories. Notably, the "Sports" and “Animation" category commands the highest revenue  $3.5K, closely followed by “Action“ “Sci-Fi”, and “Family” $3.3K.</a:t>
            </a:r>
          </a:p>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Conversely, the "Music" category records the lowest revenue $2.5K. This insightful analysis guides inventory prioritization, marketing strategies, and pricing adjustments to optimize rental revenue and customer engagement.</a:t>
            </a:r>
          </a:p>
        </p:txBody>
      </p:sp>
      <p:pic>
        <p:nvPicPr>
          <p:cNvPr id="5" name="Picture 4">
            <a:extLst>
              <a:ext uri="{FF2B5EF4-FFF2-40B4-BE49-F238E27FC236}">
                <a16:creationId xmlns:a16="http://schemas.microsoft.com/office/drawing/2014/main" id="{F1BDF1E9-B6D4-4596-9E9D-3826F093A650}"/>
              </a:ext>
            </a:extLst>
          </p:cNvPr>
          <p:cNvPicPr>
            <a:picLocks noChangeAspect="1"/>
          </p:cNvPicPr>
          <p:nvPr/>
        </p:nvPicPr>
        <p:blipFill>
          <a:blip r:embed="rId3"/>
          <a:stretch>
            <a:fillRect/>
          </a:stretch>
        </p:blipFill>
        <p:spPr>
          <a:xfrm>
            <a:off x="236421" y="1269819"/>
            <a:ext cx="3293645" cy="2677656"/>
          </a:xfrm>
          <a:prstGeom prst="rect">
            <a:avLst/>
          </a:prstGeom>
        </p:spPr>
      </p:pic>
    </p:spTree>
    <p:extLst>
      <p:ext uri="{BB962C8B-B14F-4D97-AF65-F5344CB8AC3E}">
        <p14:creationId xmlns:p14="http://schemas.microsoft.com/office/powerpoint/2010/main" val="3770407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3CE13-BF37-4C7D-B344-34DE9E159001}"/>
              </a:ext>
            </a:extLst>
          </p:cNvPr>
          <p:cNvSpPr txBox="1"/>
          <p:nvPr/>
        </p:nvSpPr>
        <p:spPr>
          <a:xfrm>
            <a:off x="1391355" y="393145"/>
            <a:ext cx="6361289" cy="307777"/>
          </a:xfrm>
          <a:prstGeom prst="rect">
            <a:avLst/>
          </a:prstGeom>
          <a:noFill/>
        </p:spPr>
        <p:txBody>
          <a:bodyPr wrap="square">
            <a:spAutoFit/>
          </a:bodyPr>
          <a:lstStyle/>
          <a:p>
            <a:pPr algn="ctr"/>
            <a:r>
              <a:rPr lang="en-IN" sz="1400" b="1" kern="0" dirty="0">
                <a:solidFill>
                  <a:schemeClr val="accent1"/>
                </a:solidFill>
                <a:effectLst/>
                <a:latin typeface="Century Gothic" panose="020B0502020202020204" pitchFamily="34" charset="0"/>
                <a:ea typeface="Times New Roman" panose="02020603050405020304" pitchFamily="18" charset="0"/>
                <a:cs typeface="Arial" panose="020B0604020202020204" pitchFamily="34" charset="0"/>
              </a:rPr>
              <a:t>How does the average rental duration vary by film category?</a:t>
            </a:r>
            <a:endParaRPr lang="en-IN" dirty="0">
              <a:solidFill>
                <a:schemeClr val="accent1"/>
              </a:solidFill>
            </a:endParaRPr>
          </a:p>
        </p:txBody>
      </p:sp>
      <p:sp>
        <p:nvSpPr>
          <p:cNvPr id="3" name="TextBox 2">
            <a:extLst>
              <a:ext uri="{FF2B5EF4-FFF2-40B4-BE49-F238E27FC236}">
                <a16:creationId xmlns:a16="http://schemas.microsoft.com/office/drawing/2014/main" id="{90785AAF-C49F-4573-8DBF-6CD13A7C57BE}"/>
              </a:ext>
            </a:extLst>
          </p:cNvPr>
          <p:cNvSpPr txBox="1"/>
          <p:nvPr/>
        </p:nvSpPr>
        <p:spPr>
          <a:xfrm>
            <a:off x="4302013" y="1302771"/>
            <a:ext cx="4572000" cy="2462213"/>
          </a:xfrm>
          <a:prstGeom prst="rect">
            <a:avLst/>
          </a:prstGeom>
          <a:noFill/>
        </p:spPr>
        <p:txBody>
          <a:bodyPr wrap="square">
            <a:spAutoFit/>
          </a:bodyPr>
          <a:lstStyle/>
          <a:p>
            <a:pPr algn="just"/>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This bar plot effectively visualizes the film categories and their respective average rental durations. Key findings include variations in rental durations, with the “Travel" category having the shortest durations (4.8 days) and “Sports" and “Games" showing longer durations 5.2 days). Most categories indicating similar customer preferences. The implications lie in optimizing inventory, tailoring marketing strategies, and gaining valuable customer insights based on rental behaviours to enhance customer engagement and satisfaction.</a:t>
            </a:r>
          </a:p>
        </p:txBody>
      </p:sp>
      <p:pic>
        <p:nvPicPr>
          <p:cNvPr id="5" name="Picture 4">
            <a:extLst>
              <a:ext uri="{FF2B5EF4-FFF2-40B4-BE49-F238E27FC236}">
                <a16:creationId xmlns:a16="http://schemas.microsoft.com/office/drawing/2014/main" id="{72D55BAB-CBE7-4940-B093-F9D57147D76B}"/>
              </a:ext>
            </a:extLst>
          </p:cNvPr>
          <p:cNvPicPr>
            <a:picLocks noChangeAspect="1"/>
          </p:cNvPicPr>
          <p:nvPr/>
        </p:nvPicPr>
        <p:blipFill>
          <a:blip r:embed="rId3"/>
          <a:stretch>
            <a:fillRect/>
          </a:stretch>
        </p:blipFill>
        <p:spPr>
          <a:xfrm>
            <a:off x="269987" y="1302772"/>
            <a:ext cx="3576856" cy="2893100"/>
          </a:xfrm>
          <a:prstGeom prst="rect">
            <a:avLst/>
          </a:prstGeom>
        </p:spPr>
      </p:pic>
    </p:spTree>
    <p:extLst>
      <p:ext uri="{BB962C8B-B14F-4D97-AF65-F5344CB8AC3E}">
        <p14:creationId xmlns:p14="http://schemas.microsoft.com/office/powerpoint/2010/main" val="892636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pSp>
        <p:nvGrpSpPr>
          <p:cNvPr id="2" name="Google Shape;746;p34">
            <a:extLst>
              <a:ext uri="{FF2B5EF4-FFF2-40B4-BE49-F238E27FC236}">
                <a16:creationId xmlns:a16="http://schemas.microsoft.com/office/drawing/2014/main" id="{45B259A0-C498-4F7F-BEB4-88B61B523061}"/>
              </a:ext>
            </a:extLst>
          </p:cNvPr>
          <p:cNvGrpSpPr/>
          <p:nvPr/>
        </p:nvGrpSpPr>
        <p:grpSpPr>
          <a:xfrm>
            <a:off x="3560675" y="3308654"/>
            <a:ext cx="2515136" cy="1059409"/>
            <a:chOff x="3560675" y="3308654"/>
            <a:chExt cx="2515136" cy="1059409"/>
          </a:xfrm>
        </p:grpSpPr>
        <p:sp>
          <p:nvSpPr>
            <p:cNvPr id="3" name="Google Shape;747;p34">
              <a:extLst>
                <a:ext uri="{FF2B5EF4-FFF2-40B4-BE49-F238E27FC236}">
                  <a16:creationId xmlns:a16="http://schemas.microsoft.com/office/drawing/2014/main" id="{2F5BAF15-827D-4E74-9CB3-A40D6F0D883A}"/>
                </a:ext>
              </a:extLst>
            </p:cNvPr>
            <p:cNvSpPr txBox="1"/>
            <p:nvPr/>
          </p:nvSpPr>
          <p:spPr>
            <a:xfrm>
              <a:off x="3893362" y="3308654"/>
              <a:ext cx="2182449"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dirty="0">
                  <a:solidFill>
                    <a:schemeClr val="lt1"/>
                  </a:solidFill>
                  <a:latin typeface="Open Sans"/>
                  <a:ea typeface="Open Sans"/>
                  <a:cs typeface="Open Sans"/>
                  <a:sym typeface="Open Sans"/>
                </a:rPr>
                <a:t>Inventory Optimization</a:t>
              </a:r>
              <a:endParaRPr b="1" i="1" dirty="0">
                <a:solidFill>
                  <a:schemeClr val="lt1"/>
                </a:solidFill>
                <a:latin typeface="Open Sans"/>
                <a:ea typeface="Open Sans"/>
                <a:cs typeface="Open Sans"/>
                <a:sym typeface="Open Sans"/>
              </a:endParaRPr>
            </a:p>
          </p:txBody>
        </p:sp>
        <p:sp>
          <p:nvSpPr>
            <p:cNvPr id="4" name="Google Shape;748;p34">
              <a:extLst>
                <a:ext uri="{FF2B5EF4-FFF2-40B4-BE49-F238E27FC236}">
                  <a16:creationId xmlns:a16="http://schemas.microsoft.com/office/drawing/2014/main" id="{AD09BAEB-4A70-46A3-8FED-D82C3ACB9A63}"/>
                </a:ext>
              </a:extLst>
            </p:cNvPr>
            <p:cNvSpPr txBox="1"/>
            <p:nvPr/>
          </p:nvSpPr>
          <p:spPr>
            <a:xfrm>
              <a:off x="3560675" y="3834963"/>
              <a:ext cx="2207100" cy="53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i="1" dirty="0">
                  <a:solidFill>
                    <a:schemeClr val="tx2">
                      <a:lumMod val="60000"/>
                      <a:lumOff val="40000"/>
                    </a:schemeClr>
                  </a:solidFill>
                  <a:latin typeface="Open Sans"/>
                  <a:ea typeface="Open Sans"/>
                  <a:cs typeface="Open Sans"/>
                  <a:sym typeface="Open Sans"/>
                </a:rPr>
                <a:t>Adjust stock levels based on film ratings.</a:t>
              </a:r>
              <a:endParaRPr dirty="0">
                <a:solidFill>
                  <a:schemeClr val="tx2">
                    <a:lumMod val="60000"/>
                    <a:lumOff val="40000"/>
                  </a:schemeClr>
                </a:solidFill>
                <a:latin typeface="Be Vietnam Pro"/>
                <a:ea typeface="Be Vietnam Pro"/>
                <a:cs typeface="Be Vietnam Pro"/>
                <a:sym typeface="Be Vietnam Pro"/>
              </a:endParaRPr>
            </a:p>
          </p:txBody>
        </p:sp>
        <p:sp>
          <p:nvSpPr>
            <p:cNvPr id="5" name="Google Shape;749;p34">
              <a:extLst>
                <a:ext uri="{FF2B5EF4-FFF2-40B4-BE49-F238E27FC236}">
                  <a16:creationId xmlns:a16="http://schemas.microsoft.com/office/drawing/2014/main" id="{E536FDDF-9ECD-42E4-BA00-C76587E10804}"/>
                </a:ext>
              </a:extLst>
            </p:cNvPr>
            <p:cNvSpPr txBox="1"/>
            <p:nvPr/>
          </p:nvSpPr>
          <p:spPr>
            <a:xfrm>
              <a:off x="3560675" y="3308663"/>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04</a:t>
              </a:r>
              <a:endParaRPr sz="1800" b="1">
                <a:solidFill>
                  <a:schemeClr val="lt1"/>
                </a:solidFill>
                <a:latin typeface="Open Sans"/>
                <a:ea typeface="Open Sans"/>
                <a:cs typeface="Open Sans"/>
                <a:sym typeface="Open Sans"/>
              </a:endParaRPr>
            </a:p>
          </p:txBody>
        </p:sp>
      </p:grpSp>
      <p:grpSp>
        <p:nvGrpSpPr>
          <p:cNvPr id="6" name="Google Shape;752;p34">
            <a:extLst>
              <a:ext uri="{FF2B5EF4-FFF2-40B4-BE49-F238E27FC236}">
                <a16:creationId xmlns:a16="http://schemas.microsoft.com/office/drawing/2014/main" id="{7C3443A0-6B56-423E-8AE7-277B4C2FF422}"/>
              </a:ext>
            </a:extLst>
          </p:cNvPr>
          <p:cNvGrpSpPr/>
          <p:nvPr/>
        </p:nvGrpSpPr>
        <p:grpSpPr>
          <a:xfrm>
            <a:off x="6216775" y="1854179"/>
            <a:ext cx="2207225" cy="1059409"/>
            <a:chOff x="6216775" y="1854179"/>
            <a:chExt cx="2207225" cy="1059409"/>
          </a:xfrm>
        </p:grpSpPr>
        <p:sp>
          <p:nvSpPr>
            <p:cNvPr id="7" name="Google Shape;753;p34">
              <a:extLst>
                <a:ext uri="{FF2B5EF4-FFF2-40B4-BE49-F238E27FC236}">
                  <a16:creationId xmlns:a16="http://schemas.microsoft.com/office/drawing/2014/main" id="{301294C6-0925-45AC-B4A8-F053E4058F70}"/>
                </a:ext>
              </a:extLst>
            </p:cNvPr>
            <p:cNvSpPr txBox="1"/>
            <p:nvPr/>
          </p:nvSpPr>
          <p:spPr>
            <a:xfrm>
              <a:off x="6690300" y="1854179"/>
              <a:ext cx="1733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dirty="0">
                  <a:solidFill>
                    <a:schemeClr val="lt1"/>
                  </a:solidFill>
                  <a:latin typeface="Open Sans"/>
                  <a:ea typeface="Open Sans"/>
                  <a:cs typeface="Open Sans"/>
                  <a:sym typeface="Open Sans"/>
                </a:rPr>
                <a:t>Pricing Strategies</a:t>
              </a:r>
              <a:endParaRPr b="1" i="1" dirty="0">
                <a:solidFill>
                  <a:schemeClr val="lt1"/>
                </a:solidFill>
                <a:latin typeface="Open Sans"/>
                <a:ea typeface="Open Sans"/>
                <a:cs typeface="Open Sans"/>
                <a:sym typeface="Open Sans"/>
              </a:endParaRPr>
            </a:p>
          </p:txBody>
        </p:sp>
        <p:sp>
          <p:nvSpPr>
            <p:cNvPr id="8" name="Google Shape;754;p34">
              <a:extLst>
                <a:ext uri="{FF2B5EF4-FFF2-40B4-BE49-F238E27FC236}">
                  <a16:creationId xmlns:a16="http://schemas.microsoft.com/office/drawing/2014/main" id="{298ABC90-7CB1-4916-8B2C-7EE0FA96417B}"/>
                </a:ext>
              </a:extLst>
            </p:cNvPr>
            <p:cNvSpPr txBox="1"/>
            <p:nvPr/>
          </p:nvSpPr>
          <p:spPr>
            <a:xfrm>
              <a:off x="6216775" y="2380488"/>
              <a:ext cx="2207100" cy="53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i="1" dirty="0">
                  <a:solidFill>
                    <a:schemeClr val="tx2">
                      <a:lumMod val="60000"/>
                      <a:lumOff val="40000"/>
                    </a:schemeClr>
                  </a:solidFill>
                  <a:latin typeface="Open Sans"/>
                  <a:ea typeface="Open Sans"/>
                  <a:cs typeface="Open Sans"/>
                  <a:sym typeface="Open Sans"/>
                </a:rPr>
                <a:t>Tailor prices to film category demand.</a:t>
              </a:r>
              <a:endParaRPr dirty="0">
                <a:solidFill>
                  <a:schemeClr val="tx2">
                    <a:lumMod val="60000"/>
                    <a:lumOff val="40000"/>
                  </a:schemeClr>
                </a:solidFill>
                <a:latin typeface="Be Vietnam Pro"/>
                <a:ea typeface="Be Vietnam Pro"/>
                <a:cs typeface="Be Vietnam Pro"/>
                <a:sym typeface="Be Vietnam Pro"/>
              </a:endParaRPr>
            </a:p>
          </p:txBody>
        </p:sp>
        <p:sp>
          <p:nvSpPr>
            <p:cNvPr id="9" name="Google Shape;755;p34">
              <a:extLst>
                <a:ext uri="{FF2B5EF4-FFF2-40B4-BE49-F238E27FC236}">
                  <a16:creationId xmlns:a16="http://schemas.microsoft.com/office/drawing/2014/main" id="{124CAD71-21C0-4E7D-8379-C8904A1F8275}"/>
                </a:ext>
              </a:extLst>
            </p:cNvPr>
            <p:cNvSpPr txBox="1"/>
            <p:nvPr/>
          </p:nvSpPr>
          <p:spPr>
            <a:xfrm>
              <a:off x="6216775" y="1854188"/>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05</a:t>
              </a:r>
              <a:endParaRPr sz="1800" b="1">
                <a:solidFill>
                  <a:schemeClr val="lt1"/>
                </a:solidFill>
                <a:latin typeface="Open Sans"/>
                <a:ea typeface="Open Sans"/>
                <a:cs typeface="Open Sans"/>
                <a:sym typeface="Open Sans"/>
              </a:endParaRPr>
            </a:p>
          </p:txBody>
        </p:sp>
      </p:grpSp>
      <p:grpSp>
        <p:nvGrpSpPr>
          <p:cNvPr id="10" name="Google Shape;757;p34">
            <a:extLst>
              <a:ext uri="{FF2B5EF4-FFF2-40B4-BE49-F238E27FC236}">
                <a16:creationId xmlns:a16="http://schemas.microsoft.com/office/drawing/2014/main" id="{B062D813-29F0-45A9-A824-A2E542DB3D5D}"/>
              </a:ext>
            </a:extLst>
          </p:cNvPr>
          <p:cNvGrpSpPr/>
          <p:nvPr/>
        </p:nvGrpSpPr>
        <p:grpSpPr>
          <a:xfrm>
            <a:off x="6216775" y="3308654"/>
            <a:ext cx="2207225" cy="1059409"/>
            <a:chOff x="6216775" y="3308654"/>
            <a:chExt cx="2207225" cy="1059409"/>
          </a:xfrm>
        </p:grpSpPr>
        <p:sp>
          <p:nvSpPr>
            <p:cNvPr id="11" name="Google Shape;758;p34">
              <a:extLst>
                <a:ext uri="{FF2B5EF4-FFF2-40B4-BE49-F238E27FC236}">
                  <a16:creationId xmlns:a16="http://schemas.microsoft.com/office/drawing/2014/main" id="{926652C8-73AA-44DB-9463-88156DC8DFE9}"/>
                </a:ext>
              </a:extLst>
            </p:cNvPr>
            <p:cNvSpPr txBox="1"/>
            <p:nvPr/>
          </p:nvSpPr>
          <p:spPr>
            <a:xfrm>
              <a:off x="6690300" y="3308654"/>
              <a:ext cx="1733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dirty="0">
                  <a:solidFill>
                    <a:schemeClr val="lt1"/>
                  </a:solidFill>
                  <a:latin typeface="Open Sans"/>
                  <a:ea typeface="Open Sans"/>
                  <a:cs typeface="Open Sans"/>
                  <a:sym typeface="Open Sans"/>
                </a:rPr>
                <a:t>Marketing Focus</a:t>
              </a:r>
              <a:endParaRPr b="1" i="1" dirty="0">
                <a:solidFill>
                  <a:schemeClr val="lt1"/>
                </a:solidFill>
                <a:latin typeface="Open Sans"/>
                <a:ea typeface="Open Sans"/>
                <a:cs typeface="Open Sans"/>
                <a:sym typeface="Open Sans"/>
              </a:endParaRPr>
            </a:p>
          </p:txBody>
        </p:sp>
        <p:sp>
          <p:nvSpPr>
            <p:cNvPr id="12" name="Google Shape;759;p34">
              <a:extLst>
                <a:ext uri="{FF2B5EF4-FFF2-40B4-BE49-F238E27FC236}">
                  <a16:creationId xmlns:a16="http://schemas.microsoft.com/office/drawing/2014/main" id="{9FB417A8-7665-4EDE-AC31-9DD90D9FBB67}"/>
                </a:ext>
              </a:extLst>
            </p:cNvPr>
            <p:cNvSpPr txBox="1"/>
            <p:nvPr/>
          </p:nvSpPr>
          <p:spPr>
            <a:xfrm>
              <a:off x="6216775" y="3834963"/>
              <a:ext cx="2207100" cy="53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i="1" dirty="0">
                  <a:solidFill>
                    <a:schemeClr val="tx2">
                      <a:lumMod val="60000"/>
                      <a:lumOff val="40000"/>
                    </a:schemeClr>
                  </a:solidFill>
                  <a:latin typeface="Open Sans"/>
                  <a:ea typeface="Open Sans"/>
                  <a:cs typeface="Open Sans"/>
                  <a:sym typeface="Open Sans"/>
                </a:rPr>
                <a:t>Promote popular film categories effectively. </a:t>
              </a:r>
              <a:endParaRPr dirty="0">
                <a:solidFill>
                  <a:schemeClr val="tx2">
                    <a:lumMod val="60000"/>
                    <a:lumOff val="40000"/>
                  </a:schemeClr>
                </a:solidFill>
                <a:latin typeface="Be Vietnam Pro"/>
                <a:ea typeface="Be Vietnam Pro"/>
                <a:cs typeface="Be Vietnam Pro"/>
                <a:sym typeface="Be Vietnam Pro"/>
              </a:endParaRPr>
            </a:p>
          </p:txBody>
        </p:sp>
        <p:sp>
          <p:nvSpPr>
            <p:cNvPr id="13" name="Google Shape;760;p34">
              <a:extLst>
                <a:ext uri="{FF2B5EF4-FFF2-40B4-BE49-F238E27FC236}">
                  <a16:creationId xmlns:a16="http://schemas.microsoft.com/office/drawing/2014/main" id="{691CEB63-E314-4015-AF77-BBDC951CDAC9}"/>
                </a:ext>
              </a:extLst>
            </p:cNvPr>
            <p:cNvSpPr txBox="1"/>
            <p:nvPr/>
          </p:nvSpPr>
          <p:spPr>
            <a:xfrm>
              <a:off x="6216775" y="3308663"/>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06</a:t>
              </a:r>
              <a:endParaRPr sz="1800" b="1">
                <a:solidFill>
                  <a:schemeClr val="lt1"/>
                </a:solidFill>
                <a:latin typeface="Open Sans"/>
                <a:ea typeface="Open Sans"/>
                <a:cs typeface="Open Sans"/>
                <a:sym typeface="Open Sans"/>
              </a:endParaRPr>
            </a:p>
          </p:txBody>
        </p:sp>
      </p:grpSp>
      <p:sp>
        <p:nvSpPr>
          <p:cNvPr id="14" name="Google Shape;728;p34">
            <a:extLst>
              <a:ext uri="{FF2B5EF4-FFF2-40B4-BE49-F238E27FC236}">
                <a16:creationId xmlns:a16="http://schemas.microsoft.com/office/drawing/2014/main" id="{9361E5E4-3E2E-4DF0-B84C-52397581AAE1}"/>
              </a:ext>
            </a:extLst>
          </p:cNvPr>
          <p:cNvSpPr txBox="1">
            <a:spLocks/>
          </p:cNvSpPr>
          <p:nvPr/>
        </p:nvSpPr>
        <p:spPr>
          <a:xfrm>
            <a:off x="720000" y="9269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2800"/>
              <a:buFont typeface="Open Sans"/>
              <a:buNone/>
              <a:defRPr sz="2800" b="1" i="0" u="none" strike="noStrike" cap="none">
                <a:solidFill>
                  <a:schemeClr val="lt1"/>
                </a:solidFill>
                <a:latin typeface="Open Sans"/>
                <a:ea typeface="Open Sans"/>
                <a:cs typeface="Open Sans"/>
                <a:sym typeface="Open Sans"/>
              </a:defRPr>
            </a:lvl9pPr>
          </a:lstStyle>
          <a:p>
            <a:r>
              <a:rPr lang="en-US" sz="2000" dirty="0" err="1">
                <a:solidFill>
                  <a:schemeClr val="accent1"/>
                </a:solidFill>
                <a:latin typeface="Century Gothic" panose="020B0502020202020204" pitchFamily="34" charset="0"/>
              </a:rPr>
              <a:t>Sakila</a:t>
            </a:r>
            <a:r>
              <a:rPr lang="en-US" sz="2000" dirty="0">
                <a:solidFill>
                  <a:schemeClr val="accent1"/>
                </a:solidFill>
                <a:latin typeface="Century Gothic" panose="020B0502020202020204" pitchFamily="34" charset="0"/>
              </a:rPr>
              <a:t> DVD Rental Store Insights and Recommendations</a:t>
            </a:r>
          </a:p>
        </p:txBody>
      </p:sp>
      <p:grpSp>
        <p:nvGrpSpPr>
          <p:cNvPr id="15" name="Google Shape;730;p34">
            <a:extLst>
              <a:ext uri="{FF2B5EF4-FFF2-40B4-BE49-F238E27FC236}">
                <a16:creationId xmlns:a16="http://schemas.microsoft.com/office/drawing/2014/main" id="{CD0F0501-B98A-4282-8B96-ABAA051DE2F0}"/>
              </a:ext>
            </a:extLst>
          </p:cNvPr>
          <p:cNvGrpSpPr/>
          <p:nvPr/>
        </p:nvGrpSpPr>
        <p:grpSpPr>
          <a:xfrm>
            <a:off x="812176" y="1858859"/>
            <a:ext cx="2576431" cy="1074341"/>
            <a:chOff x="812413" y="1839247"/>
            <a:chExt cx="2576431" cy="1074341"/>
          </a:xfrm>
        </p:grpSpPr>
        <p:sp>
          <p:nvSpPr>
            <p:cNvPr id="16" name="Google Shape;731;p34">
              <a:extLst>
                <a:ext uri="{FF2B5EF4-FFF2-40B4-BE49-F238E27FC236}">
                  <a16:creationId xmlns:a16="http://schemas.microsoft.com/office/drawing/2014/main" id="{4722239B-122D-48AC-AE60-D387D9FC5292}"/>
                </a:ext>
              </a:extLst>
            </p:cNvPr>
            <p:cNvSpPr txBox="1"/>
            <p:nvPr/>
          </p:nvSpPr>
          <p:spPr>
            <a:xfrm>
              <a:off x="1181749" y="1839247"/>
              <a:ext cx="2207095"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dirty="0">
                  <a:solidFill>
                    <a:schemeClr val="lt1"/>
                  </a:solidFill>
                  <a:latin typeface="Open Sans"/>
                  <a:ea typeface="Open Sans"/>
                  <a:cs typeface="Open Sans"/>
                  <a:sym typeface="Open Sans"/>
                </a:rPr>
                <a:t>Revenue Concentration</a:t>
              </a:r>
              <a:endParaRPr b="1" i="1" dirty="0">
                <a:solidFill>
                  <a:schemeClr val="lt1"/>
                </a:solidFill>
                <a:latin typeface="Open Sans"/>
                <a:ea typeface="Open Sans"/>
                <a:cs typeface="Open Sans"/>
                <a:sym typeface="Open Sans"/>
              </a:endParaRPr>
            </a:p>
          </p:txBody>
        </p:sp>
        <p:sp>
          <p:nvSpPr>
            <p:cNvPr id="17" name="Google Shape;732;p34">
              <a:extLst>
                <a:ext uri="{FF2B5EF4-FFF2-40B4-BE49-F238E27FC236}">
                  <a16:creationId xmlns:a16="http://schemas.microsoft.com/office/drawing/2014/main" id="{F19C4D6A-F680-4260-A71C-62F6B09A9AA4}"/>
                </a:ext>
              </a:extLst>
            </p:cNvPr>
            <p:cNvSpPr txBox="1"/>
            <p:nvPr/>
          </p:nvSpPr>
          <p:spPr>
            <a:xfrm>
              <a:off x="904575" y="2380488"/>
              <a:ext cx="2207100" cy="53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i="1" dirty="0">
                  <a:solidFill>
                    <a:schemeClr val="tx2">
                      <a:lumMod val="60000"/>
                      <a:lumOff val="40000"/>
                    </a:schemeClr>
                  </a:solidFill>
                  <a:latin typeface="Open Sans"/>
                  <a:ea typeface="Open Sans"/>
                  <a:cs typeface="Open Sans"/>
                  <a:sym typeface="Open Sans"/>
                </a:rPr>
                <a:t>India and China are top revenue contributors.</a:t>
              </a:r>
              <a:endParaRPr dirty="0">
                <a:solidFill>
                  <a:schemeClr val="tx2">
                    <a:lumMod val="60000"/>
                    <a:lumOff val="40000"/>
                  </a:schemeClr>
                </a:solidFill>
                <a:latin typeface="Be Vietnam Pro"/>
                <a:ea typeface="Be Vietnam Pro"/>
                <a:cs typeface="Be Vietnam Pro"/>
                <a:sym typeface="Be Vietnam Pro"/>
              </a:endParaRPr>
            </a:p>
          </p:txBody>
        </p:sp>
        <p:sp>
          <p:nvSpPr>
            <p:cNvPr id="18" name="Google Shape;733;p34">
              <a:extLst>
                <a:ext uri="{FF2B5EF4-FFF2-40B4-BE49-F238E27FC236}">
                  <a16:creationId xmlns:a16="http://schemas.microsoft.com/office/drawing/2014/main" id="{C92179B9-D5E0-411E-BF8C-C394BC6C692D}"/>
                </a:ext>
              </a:extLst>
            </p:cNvPr>
            <p:cNvSpPr txBox="1"/>
            <p:nvPr/>
          </p:nvSpPr>
          <p:spPr>
            <a:xfrm>
              <a:off x="812413" y="1854179"/>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Open Sans"/>
                  <a:ea typeface="Open Sans"/>
                  <a:cs typeface="Open Sans"/>
                  <a:sym typeface="Open Sans"/>
                </a:rPr>
                <a:t>01</a:t>
              </a:r>
              <a:endParaRPr sz="1800" b="1" dirty="0">
                <a:solidFill>
                  <a:schemeClr val="lt1"/>
                </a:solidFill>
                <a:latin typeface="Open Sans"/>
                <a:ea typeface="Open Sans"/>
                <a:cs typeface="Open Sans"/>
                <a:sym typeface="Open Sans"/>
              </a:endParaRPr>
            </a:p>
          </p:txBody>
        </p:sp>
      </p:grpSp>
      <p:grpSp>
        <p:nvGrpSpPr>
          <p:cNvPr id="19" name="Google Shape;735;p34">
            <a:extLst>
              <a:ext uri="{FF2B5EF4-FFF2-40B4-BE49-F238E27FC236}">
                <a16:creationId xmlns:a16="http://schemas.microsoft.com/office/drawing/2014/main" id="{A2B3A5C7-775B-4FBA-B340-287BFAEB0E33}"/>
              </a:ext>
            </a:extLst>
          </p:cNvPr>
          <p:cNvGrpSpPr/>
          <p:nvPr/>
        </p:nvGrpSpPr>
        <p:grpSpPr>
          <a:xfrm>
            <a:off x="904575" y="3212844"/>
            <a:ext cx="2413462" cy="1174831"/>
            <a:chOff x="904575" y="3193232"/>
            <a:chExt cx="2413462" cy="1174831"/>
          </a:xfrm>
        </p:grpSpPr>
        <p:sp>
          <p:nvSpPr>
            <p:cNvPr id="20" name="Google Shape;736;p34">
              <a:extLst>
                <a:ext uri="{FF2B5EF4-FFF2-40B4-BE49-F238E27FC236}">
                  <a16:creationId xmlns:a16="http://schemas.microsoft.com/office/drawing/2014/main" id="{7588B527-CA32-497F-941B-F30FCC8E65B8}"/>
                </a:ext>
              </a:extLst>
            </p:cNvPr>
            <p:cNvSpPr txBox="1"/>
            <p:nvPr/>
          </p:nvSpPr>
          <p:spPr>
            <a:xfrm>
              <a:off x="1227861" y="3193232"/>
              <a:ext cx="2090176"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b="1" i="1" dirty="0">
                  <a:solidFill>
                    <a:schemeClr val="lt1"/>
                  </a:solidFill>
                  <a:latin typeface="Open Sans"/>
                  <a:ea typeface="Open Sans"/>
                  <a:cs typeface="Open Sans"/>
                  <a:sym typeface="Open Sans"/>
                </a:rPr>
                <a:t>Consistent Customer Experience </a:t>
              </a:r>
              <a:endParaRPr b="1" i="1" dirty="0">
                <a:solidFill>
                  <a:schemeClr val="lt1"/>
                </a:solidFill>
                <a:latin typeface="Open Sans"/>
                <a:ea typeface="Open Sans"/>
                <a:cs typeface="Open Sans"/>
                <a:sym typeface="Open Sans"/>
              </a:endParaRPr>
            </a:p>
          </p:txBody>
        </p:sp>
        <p:sp>
          <p:nvSpPr>
            <p:cNvPr id="21" name="Google Shape;737;p34">
              <a:extLst>
                <a:ext uri="{FF2B5EF4-FFF2-40B4-BE49-F238E27FC236}">
                  <a16:creationId xmlns:a16="http://schemas.microsoft.com/office/drawing/2014/main" id="{A91F374E-B1B2-4ADF-8FCB-A34243CA8EFF}"/>
                </a:ext>
              </a:extLst>
            </p:cNvPr>
            <p:cNvSpPr txBox="1"/>
            <p:nvPr/>
          </p:nvSpPr>
          <p:spPr>
            <a:xfrm>
              <a:off x="904575" y="3834963"/>
              <a:ext cx="2207100" cy="5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latin typeface="Be Vietnam Pro"/>
                <a:ea typeface="Be Vietnam Pro"/>
                <a:cs typeface="Be Vietnam Pro"/>
                <a:sym typeface="Be Vietnam Pro"/>
              </a:endParaRPr>
            </a:p>
          </p:txBody>
        </p:sp>
        <p:sp>
          <p:nvSpPr>
            <p:cNvPr id="22" name="Google Shape;738;p34">
              <a:extLst>
                <a:ext uri="{FF2B5EF4-FFF2-40B4-BE49-F238E27FC236}">
                  <a16:creationId xmlns:a16="http://schemas.microsoft.com/office/drawing/2014/main" id="{F307AF9F-EBCD-4AE9-A7E2-58AE38FF0CF7}"/>
                </a:ext>
              </a:extLst>
            </p:cNvPr>
            <p:cNvSpPr txBox="1"/>
            <p:nvPr/>
          </p:nvSpPr>
          <p:spPr>
            <a:xfrm>
              <a:off x="904575" y="3308663"/>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02</a:t>
              </a:r>
              <a:endParaRPr sz="1800" b="1">
                <a:solidFill>
                  <a:schemeClr val="lt1"/>
                </a:solidFill>
                <a:latin typeface="Open Sans"/>
                <a:ea typeface="Open Sans"/>
                <a:cs typeface="Open Sans"/>
                <a:sym typeface="Open Sans"/>
              </a:endParaRPr>
            </a:p>
          </p:txBody>
        </p:sp>
      </p:grpSp>
      <p:grpSp>
        <p:nvGrpSpPr>
          <p:cNvPr id="23" name="Google Shape;741;p34">
            <a:extLst>
              <a:ext uri="{FF2B5EF4-FFF2-40B4-BE49-F238E27FC236}">
                <a16:creationId xmlns:a16="http://schemas.microsoft.com/office/drawing/2014/main" id="{6389977E-FE1F-4531-828F-F7AA7E6E0BE7}"/>
              </a:ext>
            </a:extLst>
          </p:cNvPr>
          <p:cNvGrpSpPr/>
          <p:nvPr/>
        </p:nvGrpSpPr>
        <p:grpSpPr>
          <a:xfrm>
            <a:off x="3560675" y="1873791"/>
            <a:ext cx="2286947" cy="1059409"/>
            <a:chOff x="3560675" y="1854179"/>
            <a:chExt cx="2286947" cy="1059409"/>
          </a:xfrm>
        </p:grpSpPr>
        <p:sp>
          <p:nvSpPr>
            <p:cNvPr id="24" name="Google Shape;742;p34">
              <a:extLst>
                <a:ext uri="{FF2B5EF4-FFF2-40B4-BE49-F238E27FC236}">
                  <a16:creationId xmlns:a16="http://schemas.microsoft.com/office/drawing/2014/main" id="{545DE499-8EB1-4FDE-937A-3B1A444B0E80}"/>
                </a:ext>
              </a:extLst>
            </p:cNvPr>
            <p:cNvSpPr txBox="1"/>
            <p:nvPr/>
          </p:nvSpPr>
          <p:spPr>
            <a:xfrm>
              <a:off x="4034199" y="1854179"/>
              <a:ext cx="1813423" cy="3584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dirty="0">
                  <a:solidFill>
                    <a:schemeClr val="lt1"/>
                  </a:solidFill>
                  <a:latin typeface="Open Sans"/>
                  <a:ea typeface="Open Sans"/>
                  <a:cs typeface="Open Sans"/>
                  <a:sym typeface="Open Sans"/>
                </a:rPr>
                <a:t>Language Diversity</a:t>
              </a:r>
              <a:endParaRPr b="1" i="1" dirty="0">
                <a:solidFill>
                  <a:schemeClr val="lt1"/>
                </a:solidFill>
                <a:latin typeface="Open Sans"/>
                <a:ea typeface="Open Sans"/>
                <a:cs typeface="Open Sans"/>
                <a:sym typeface="Open Sans"/>
              </a:endParaRPr>
            </a:p>
          </p:txBody>
        </p:sp>
        <p:sp>
          <p:nvSpPr>
            <p:cNvPr id="25" name="Google Shape;743;p34">
              <a:extLst>
                <a:ext uri="{FF2B5EF4-FFF2-40B4-BE49-F238E27FC236}">
                  <a16:creationId xmlns:a16="http://schemas.microsoft.com/office/drawing/2014/main" id="{C763AC29-468C-446E-AA7A-31DBD4EC369A}"/>
                </a:ext>
              </a:extLst>
            </p:cNvPr>
            <p:cNvSpPr txBox="1"/>
            <p:nvPr/>
          </p:nvSpPr>
          <p:spPr>
            <a:xfrm>
              <a:off x="3560675" y="2380488"/>
              <a:ext cx="2207100" cy="5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1"/>
                </a:solidFill>
                <a:latin typeface="Be Vietnam Pro"/>
                <a:ea typeface="Be Vietnam Pro"/>
                <a:cs typeface="Be Vietnam Pro"/>
                <a:sym typeface="Be Vietnam Pro"/>
              </a:endParaRPr>
            </a:p>
          </p:txBody>
        </p:sp>
        <p:sp>
          <p:nvSpPr>
            <p:cNvPr id="26" name="Google Shape;744;p34">
              <a:extLst>
                <a:ext uri="{FF2B5EF4-FFF2-40B4-BE49-F238E27FC236}">
                  <a16:creationId xmlns:a16="http://schemas.microsoft.com/office/drawing/2014/main" id="{984547E3-32B8-41C8-BC03-FAD54B349EDF}"/>
                </a:ext>
              </a:extLst>
            </p:cNvPr>
            <p:cNvSpPr txBox="1"/>
            <p:nvPr/>
          </p:nvSpPr>
          <p:spPr>
            <a:xfrm>
              <a:off x="3560675" y="1854188"/>
              <a:ext cx="473400" cy="40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03</a:t>
              </a:r>
              <a:endParaRPr sz="1800" b="1">
                <a:solidFill>
                  <a:schemeClr val="lt1"/>
                </a:solidFill>
                <a:latin typeface="Open Sans"/>
                <a:ea typeface="Open Sans"/>
                <a:cs typeface="Open Sans"/>
                <a:sym typeface="Open Sans"/>
              </a:endParaRPr>
            </a:p>
          </p:txBody>
        </p:sp>
      </p:grpSp>
      <p:sp>
        <p:nvSpPr>
          <p:cNvPr id="27" name="TextBox 26">
            <a:extLst>
              <a:ext uri="{FF2B5EF4-FFF2-40B4-BE49-F238E27FC236}">
                <a16:creationId xmlns:a16="http://schemas.microsoft.com/office/drawing/2014/main" id="{6F4DD2AE-5B5F-4BC2-AF64-613D644FD29F}"/>
              </a:ext>
            </a:extLst>
          </p:cNvPr>
          <p:cNvSpPr txBox="1"/>
          <p:nvPr/>
        </p:nvSpPr>
        <p:spPr>
          <a:xfrm>
            <a:off x="1105259" y="3897104"/>
            <a:ext cx="1797317" cy="523220"/>
          </a:xfrm>
          <a:prstGeom prst="rect">
            <a:avLst/>
          </a:prstGeom>
          <a:noFill/>
        </p:spPr>
        <p:txBody>
          <a:bodyPr wrap="square">
            <a:spAutoFit/>
          </a:bodyPr>
          <a:lstStyle/>
          <a:p>
            <a:pPr algn="ctr"/>
            <a:r>
              <a:rPr lang="en-IN" i="1" dirty="0">
                <a:solidFill>
                  <a:schemeClr val="tx2">
                    <a:lumMod val="60000"/>
                    <a:lumOff val="40000"/>
                  </a:schemeClr>
                </a:solidFill>
                <a:latin typeface="Open Sans"/>
                <a:ea typeface="Open Sans"/>
                <a:cs typeface="Open Sans"/>
                <a:sym typeface="Open Sans"/>
              </a:rPr>
              <a:t>Maintain uniform</a:t>
            </a:r>
          </a:p>
          <a:p>
            <a:pPr algn="ctr"/>
            <a:r>
              <a:rPr lang="en-IN" i="1" dirty="0">
                <a:solidFill>
                  <a:schemeClr val="tx2">
                    <a:lumMod val="60000"/>
                    <a:lumOff val="40000"/>
                  </a:schemeClr>
                </a:solidFill>
                <a:latin typeface="Open Sans"/>
                <a:ea typeface="Open Sans"/>
                <a:cs typeface="Open Sans"/>
                <a:sym typeface="Open Sans"/>
              </a:rPr>
              <a:t> rental durations.</a:t>
            </a:r>
            <a:endParaRPr lang="en-IN" dirty="0">
              <a:solidFill>
                <a:schemeClr val="tx2">
                  <a:lumMod val="60000"/>
                  <a:lumOff val="40000"/>
                </a:schemeClr>
              </a:solidFill>
            </a:endParaRPr>
          </a:p>
        </p:txBody>
      </p:sp>
      <p:pic>
        <p:nvPicPr>
          <p:cNvPr id="29" name="Picture 28">
            <a:extLst>
              <a:ext uri="{FF2B5EF4-FFF2-40B4-BE49-F238E27FC236}">
                <a16:creationId xmlns:a16="http://schemas.microsoft.com/office/drawing/2014/main" id="{83854CB0-4108-4B34-99CA-C6A6EA8BE9B1}"/>
              </a:ext>
            </a:extLst>
          </p:cNvPr>
          <p:cNvPicPr>
            <a:picLocks noChangeAspect="1"/>
          </p:cNvPicPr>
          <p:nvPr/>
        </p:nvPicPr>
        <p:blipFill>
          <a:blip r:embed="rId3"/>
          <a:stretch>
            <a:fillRect/>
          </a:stretch>
        </p:blipFill>
        <p:spPr>
          <a:xfrm>
            <a:off x="3377080" y="2273020"/>
            <a:ext cx="2389839" cy="597460"/>
          </a:xfrm>
          <a:prstGeom prst="rect">
            <a:avLst/>
          </a:prstGeom>
        </p:spPr>
      </p:pic>
    </p:spTree>
    <p:extLst>
      <p:ext uri="{BB962C8B-B14F-4D97-AF65-F5344CB8AC3E}">
        <p14:creationId xmlns:p14="http://schemas.microsoft.com/office/powerpoint/2010/main" val="100644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699A4C2F-2170-40F3-A4F1-B7E31B80DC69}"/>
              </a:ext>
            </a:extLst>
          </p:cNvPr>
          <p:cNvSpPr/>
          <p:nvPr/>
        </p:nvSpPr>
        <p:spPr>
          <a:xfrm>
            <a:off x="739422" y="3441406"/>
            <a:ext cx="7665156" cy="1433688"/>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Goal: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The goal of this analysis is to leverage the Sakila DVD Rental Store database to uncover operational insights and customer behavior patterns, empowering data-driven strategies to optimize performance, enhance customer satisfaction, and promote sustainable growth in a competitive market.</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Rounded Corners 33">
            <a:extLst>
              <a:ext uri="{FF2B5EF4-FFF2-40B4-BE49-F238E27FC236}">
                <a16:creationId xmlns:a16="http://schemas.microsoft.com/office/drawing/2014/main" id="{275C9CF5-BC2E-40B2-A8B9-BB7931956A7A}"/>
              </a:ext>
            </a:extLst>
          </p:cNvPr>
          <p:cNvSpPr/>
          <p:nvPr/>
        </p:nvSpPr>
        <p:spPr>
          <a:xfrm>
            <a:off x="728229" y="228487"/>
            <a:ext cx="7676349" cy="1426800"/>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Objective: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This analysis of the Sakila DVD Rental Store database aims to uncover actionable insights into the rental business's operational aspects and customer dynamics. By examining rental patterns, inventory availability, and rental completion rates, the objective is to provide strategic recommendations for optimizing the store's performance, enhancing customer satisfaction, and fostering growth in a competitive market.</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Rounded Corners 34">
            <a:extLst>
              <a:ext uri="{FF2B5EF4-FFF2-40B4-BE49-F238E27FC236}">
                <a16:creationId xmlns:a16="http://schemas.microsoft.com/office/drawing/2014/main" id="{5074E6CE-B549-462E-AF8C-97D35CBD0E43}"/>
              </a:ext>
            </a:extLst>
          </p:cNvPr>
          <p:cNvSpPr/>
          <p:nvPr/>
        </p:nvSpPr>
        <p:spPr>
          <a:xfrm>
            <a:off x="739422" y="1917585"/>
            <a:ext cx="7665156" cy="1305984"/>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Analysis Scope: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This analysis encompasses a comprehensive examination of key database tables and fields within the Sakila DVD Rental Store database, spanning customer information, rental history, inventory management, and more. The scope extends to both Power BI reports and exploratory data analysis (EDA) in Excel to provide a holistic understanding of the dataset.</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813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33C6DEC-3662-4912-A94E-31CE028A1947}"/>
              </a:ext>
            </a:extLst>
          </p:cNvPr>
          <p:cNvSpPr/>
          <p:nvPr/>
        </p:nvSpPr>
        <p:spPr>
          <a:xfrm>
            <a:off x="739422" y="1684425"/>
            <a:ext cx="7665156" cy="1305984"/>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Report and Presentation: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The culmination of this analysis is a comprehensive report and presentation that distill the insights, findings, and recommendations into a clear narrative. These deliverables will provide a visual and data-driven understanding of the Sakila DVD Rental Store's operational landscape, offering actionable strategies for growth and improved customer satisfaction.</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FE8AFA8E-4DA2-4840-9ABE-60BD2AEF5715}"/>
              </a:ext>
            </a:extLst>
          </p:cNvPr>
          <p:cNvSpPr/>
          <p:nvPr/>
        </p:nvSpPr>
        <p:spPr>
          <a:xfrm>
            <a:off x="739422" y="3118115"/>
            <a:ext cx="7665156" cy="1689804"/>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Importance of Power BI Report and EDA Analysis in Excel:</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The Power BI report offers dynamic visualizations that enable interactive exploration of data, while EDA analysis in Excel allows for in-depth examination and calculation of key metrics. Together, these tools provide a robust framework for extracting valuable insights, facilitating informed decision-making, and presenting a holistic view of the dataset's nuances. This integrated approach enhances the effectiveness of this analysis in driving actionable recommendations for the Sakila DVD Rental Store database.</a:t>
            </a:r>
          </a:p>
        </p:txBody>
      </p:sp>
      <p:sp>
        <p:nvSpPr>
          <p:cNvPr id="7" name="Rectangle: Rounded Corners 6">
            <a:extLst>
              <a:ext uri="{FF2B5EF4-FFF2-40B4-BE49-F238E27FC236}">
                <a16:creationId xmlns:a16="http://schemas.microsoft.com/office/drawing/2014/main" id="{21652DC2-8563-4B8D-8CB3-D4DD87CFF41E}"/>
              </a:ext>
            </a:extLst>
          </p:cNvPr>
          <p:cNvSpPr/>
          <p:nvPr/>
        </p:nvSpPr>
        <p:spPr>
          <a:xfrm>
            <a:off x="739422" y="193583"/>
            <a:ext cx="7665156" cy="1305984"/>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Insights and Recommendations: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The findings from this analysis shed light on seasonal rental trends, customer behavior, and inventory turnover rates. These insights serve as the foundation for strategic recommendations that include promotional strategies during peak seasons, customer engagement initiatives, and tailored inventory management to maximize revenue and customer satisfaction.</a:t>
            </a:r>
          </a:p>
        </p:txBody>
      </p:sp>
    </p:spTree>
    <p:extLst>
      <p:ext uri="{BB962C8B-B14F-4D97-AF65-F5344CB8AC3E}">
        <p14:creationId xmlns:p14="http://schemas.microsoft.com/office/powerpoint/2010/main" val="162534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5" name="Google Shape;656;p31">
            <a:extLst>
              <a:ext uri="{FF2B5EF4-FFF2-40B4-BE49-F238E27FC236}">
                <a16:creationId xmlns:a16="http://schemas.microsoft.com/office/drawing/2014/main" id="{78305830-EDE7-4011-9373-0BC94F49E686}"/>
              </a:ext>
            </a:extLst>
          </p:cNvPr>
          <p:cNvSpPr txBox="1">
            <a:spLocks noGrp="1"/>
          </p:cNvSpPr>
          <p:nvPr>
            <p:ph type="title"/>
          </p:nvPr>
        </p:nvSpPr>
        <p:spPr>
          <a:xfrm>
            <a:off x="720000" y="9037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METADATA</a:t>
            </a:r>
            <a:endParaRPr dirty="0"/>
          </a:p>
        </p:txBody>
      </p:sp>
      <p:sp>
        <p:nvSpPr>
          <p:cNvPr id="26" name="Google Shape;657;p31">
            <a:extLst>
              <a:ext uri="{FF2B5EF4-FFF2-40B4-BE49-F238E27FC236}">
                <a16:creationId xmlns:a16="http://schemas.microsoft.com/office/drawing/2014/main" id="{388E67FE-A976-41A0-BE2C-3A5325298476}"/>
              </a:ext>
            </a:extLst>
          </p:cNvPr>
          <p:cNvSpPr txBox="1"/>
          <p:nvPr/>
        </p:nvSpPr>
        <p:spPr>
          <a:xfrm>
            <a:off x="2032350" y="1372764"/>
            <a:ext cx="50793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lt1"/>
                </a:solidFill>
                <a:latin typeface="Open Sans"/>
                <a:ea typeface="Open Sans"/>
                <a:cs typeface="Open Sans"/>
                <a:sym typeface="Open Sans"/>
              </a:rPr>
              <a:t>TABLES</a:t>
            </a:r>
            <a:endParaRPr sz="2000" b="1" dirty="0">
              <a:solidFill>
                <a:schemeClr val="lt1"/>
              </a:solidFill>
              <a:latin typeface="Open Sans"/>
              <a:ea typeface="Open Sans"/>
              <a:cs typeface="Open Sans"/>
              <a:sym typeface="Open Sans"/>
            </a:endParaRPr>
          </a:p>
        </p:txBody>
      </p:sp>
      <p:graphicFrame>
        <p:nvGraphicFramePr>
          <p:cNvPr id="27" name="Google Shape;658;p31">
            <a:extLst>
              <a:ext uri="{FF2B5EF4-FFF2-40B4-BE49-F238E27FC236}">
                <a16:creationId xmlns:a16="http://schemas.microsoft.com/office/drawing/2014/main" id="{AA97EFFC-CE05-4365-914C-141DE2D822C8}"/>
              </a:ext>
            </a:extLst>
          </p:cNvPr>
          <p:cNvGraphicFramePr/>
          <p:nvPr/>
        </p:nvGraphicFramePr>
        <p:xfrm>
          <a:off x="720001" y="1953825"/>
          <a:ext cx="2350775" cy="2282498"/>
        </p:xfrm>
        <a:graphic>
          <a:graphicData uri="http://schemas.openxmlformats.org/drawingml/2006/table">
            <a:tbl>
              <a:tblPr>
                <a:noFill/>
                <a:tableStyleId>{6864651B-3AB5-4018-A529-849AE7E1D969}</a:tableStyleId>
              </a:tblPr>
              <a:tblGrid>
                <a:gridCol w="2350775">
                  <a:extLst>
                    <a:ext uri="{9D8B030D-6E8A-4147-A177-3AD203B41FA5}">
                      <a16:colId xmlns:a16="http://schemas.microsoft.com/office/drawing/2014/main" val="20000"/>
                    </a:ext>
                  </a:extLst>
                </a:gridCol>
              </a:tblGrid>
              <a:tr h="46045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bg1"/>
                          </a:solidFill>
                          <a:effectLst/>
                          <a:latin typeface="Arial"/>
                          <a:ea typeface="Arial"/>
                          <a:cs typeface="Arial"/>
                          <a:sym typeface="Arial"/>
                        </a:rPr>
                        <a:t>Actor</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07348">
                <a:tc>
                  <a:txBody>
                    <a:bodyPr/>
                    <a:lstStyle/>
                    <a:p>
                      <a:pPr marL="139700" lvl="0" indent="0" algn="ctr" rtl="0">
                        <a:spcBef>
                          <a:spcPts val="0"/>
                        </a:spcBef>
                        <a:spcAft>
                          <a:spcPts val="0"/>
                        </a:spcAft>
                        <a:buClr>
                          <a:schemeClr val="lt1"/>
                        </a:buClr>
                        <a:buSzPts val="1400"/>
                        <a:buFont typeface="Be Vietnam Pro"/>
                        <a:buNone/>
                      </a:pPr>
                      <a:r>
                        <a:rPr lang="en-IN" sz="1400" b="1" i="0" u="none" strike="noStrike" cap="none" dirty="0">
                          <a:solidFill>
                            <a:schemeClr val="bg1"/>
                          </a:solidFill>
                          <a:effectLst/>
                          <a:latin typeface="Arial"/>
                          <a:ea typeface="Arial"/>
                          <a:cs typeface="Arial"/>
                          <a:sym typeface="Arial"/>
                        </a:rPr>
                        <a:t>Address</a:t>
                      </a:r>
                      <a:endParaRPr dirty="0">
                        <a:solidFill>
                          <a:schemeClr val="bg1"/>
                        </a:solidFill>
                        <a:latin typeface="Be Vietnam Pro"/>
                        <a:ea typeface="Be Vietnam Pro"/>
                        <a:cs typeface="Be Vietnam Pro"/>
                        <a:sym typeface="Be Vietnam Pro"/>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7348">
                <a:tc>
                  <a:txBody>
                    <a:bodyPr/>
                    <a:lstStyle/>
                    <a:p>
                      <a:pPr algn="ctr"/>
                      <a:r>
                        <a:rPr lang="en-IN" sz="1400" b="1" i="0" u="none" strike="noStrike" cap="none" dirty="0">
                          <a:solidFill>
                            <a:schemeClr val="bg1"/>
                          </a:solidFill>
                          <a:effectLst/>
                          <a:latin typeface="Arial"/>
                          <a:ea typeface="Arial"/>
                          <a:cs typeface="Arial"/>
                          <a:sym typeface="Arial"/>
                        </a:rPr>
                        <a:t>Category</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07348">
                <a:tc>
                  <a:txBody>
                    <a:bodyPr/>
                    <a:lstStyle/>
                    <a:p>
                      <a:pPr algn="ctr"/>
                      <a:r>
                        <a:rPr lang="en-IN" sz="1400" b="1" i="0" u="none" strike="noStrike" cap="none" dirty="0">
                          <a:solidFill>
                            <a:schemeClr val="bg1"/>
                          </a:solidFill>
                          <a:effectLst/>
                          <a:latin typeface="Arial"/>
                          <a:ea typeface="Arial"/>
                          <a:cs typeface="Arial"/>
                          <a:sym typeface="Arial"/>
                        </a:rPr>
                        <a:t>City</a:t>
                      </a: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8" name="Google Shape;659;p31">
            <a:extLst>
              <a:ext uri="{FF2B5EF4-FFF2-40B4-BE49-F238E27FC236}">
                <a16:creationId xmlns:a16="http://schemas.microsoft.com/office/drawing/2014/main" id="{24C06C5C-C944-4DA4-AA11-FB14E9F44372}"/>
              </a:ext>
            </a:extLst>
          </p:cNvPr>
          <p:cNvGraphicFramePr/>
          <p:nvPr/>
        </p:nvGraphicFramePr>
        <p:xfrm>
          <a:off x="3396613" y="1953825"/>
          <a:ext cx="2350775" cy="2285900"/>
        </p:xfrm>
        <a:graphic>
          <a:graphicData uri="http://schemas.openxmlformats.org/drawingml/2006/table">
            <a:tbl>
              <a:tblPr>
                <a:noFill/>
                <a:tableStyleId>{6864651B-3AB5-4018-A529-849AE7E1D969}</a:tableStyleId>
              </a:tblPr>
              <a:tblGrid>
                <a:gridCol w="2350775">
                  <a:extLst>
                    <a:ext uri="{9D8B030D-6E8A-4147-A177-3AD203B41FA5}">
                      <a16:colId xmlns:a16="http://schemas.microsoft.com/office/drawing/2014/main" val="20000"/>
                    </a:ext>
                  </a:extLst>
                </a:gridCol>
              </a:tblGrid>
              <a:tr h="457175">
                <a:tc>
                  <a:txBody>
                    <a:bodyPr/>
                    <a:lstStyle/>
                    <a:p>
                      <a:pPr algn="ctr"/>
                      <a:r>
                        <a:rPr lang="en-IN" sz="1400" b="1" i="0" u="none" strike="noStrike" cap="none" dirty="0">
                          <a:solidFill>
                            <a:schemeClr val="bg1"/>
                          </a:solidFill>
                          <a:effectLst/>
                          <a:latin typeface="Arial"/>
                          <a:ea typeface="Arial"/>
                          <a:cs typeface="Arial"/>
                          <a:sym typeface="Arial"/>
                        </a:rPr>
                        <a:t>Customer</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algn="ctr"/>
                      <a:r>
                        <a:rPr lang="en-IN" sz="1400" b="1" i="0" u="none" strike="noStrike" cap="none" dirty="0">
                          <a:solidFill>
                            <a:schemeClr val="bg1"/>
                          </a:solidFill>
                          <a:effectLst/>
                          <a:latin typeface="Arial"/>
                          <a:ea typeface="Arial"/>
                          <a:cs typeface="Arial"/>
                          <a:sym typeface="Arial"/>
                        </a:rPr>
                        <a:t>Film</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9575">
                <a:tc>
                  <a:txBody>
                    <a:bodyPr/>
                    <a:lstStyle/>
                    <a:p>
                      <a:pPr algn="ctr"/>
                      <a:r>
                        <a:rPr lang="en-IN" sz="1400" b="1" i="0" u="none" strike="noStrike" cap="none" dirty="0">
                          <a:solidFill>
                            <a:schemeClr val="bg1"/>
                          </a:solidFill>
                          <a:effectLst/>
                          <a:latin typeface="Arial"/>
                          <a:ea typeface="Arial"/>
                          <a:cs typeface="Arial"/>
                          <a:sym typeface="Arial"/>
                        </a:rPr>
                        <a:t>Film Actor</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algn="ctr"/>
                      <a:r>
                        <a:rPr lang="en-IN" sz="1400" b="1" i="0" u="none" strike="noStrike" cap="none" dirty="0">
                          <a:solidFill>
                            <a:schemeClr val="bg1"/>
                          </a:solidFill>
                          <a:effectLst/>
                          <a:latin typeface="Arial"/>
                          <a:ea typeface="Arial"/>
                          <a:cs typeface="Arial"/>
                          <a:sym typeface="Arial"/>
                        </a:rPr>
                        <a:t>Film Category</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9" name="Google Shape;660;p31">
            <a:extLst>
              <a:ext uri="{FF2B5EF4-FFF2-40B4-BE49-F238E27FC236}">
                <a16:creationId xmlns:a16="http://schemas.microsoft.com/office/drawing/2014/main" id="{AAB6FCC8-9B90-4709-B08C-0BE005646437}"/>
              </a:ext>
            </a:extLst>
          </p:cNvPr>
          <p:cNvGraphicFramePr/>
          <p:nvPr/>
        </p:nvGraphicFramePr>
        <p:xfrm>
          <a:off x="6073225" y="1953825"/>
          <a:ext cx="2350775" cy="2285900"/>
        </p:xfrm>
        <a:graphic>
          <a:graphicData uri="http://schemas.openxmlformats.org/drawingml/2006/table">
            <a:tbl>
              <a:tblPr>
                <a:noFill/>
                <a:tableStyleId>{6864651B-3AB5-4018-A529-849AE7E1D969}</a:tableStyleId>
              </a:tblPr>
              <a:tblGrid>
                <a:gridCol w="2350775">
                  <a:extLst>
                    <a:ext uri="{9D8B030D-6E8A-4147-A177-3AD203B41FA5}">
                      <a16:colId xmlns:a16="http://schemas.microsoft.com/office/drawing/2014/main" val="20000"/>
                    </a:ext>
                  </a:extLst>
                </a:gridCol>
              </a:tblGrid>
              <a:tr h="457175">
                <a:tc>
                  <a:txBody>
                    <a:bodyPr/>
                    <a:lstStyle/>
                    <a:p>
                      <a:pPr algn="ctr"/>
                      <a:r>
                        <a:rPr lang="en-IN" sz="1400" b="1" i="0" u="none" strike="noStrike" cap="none" dirty="0">
                          <a:solidFill>
                            <a:schemeClr val="bg1"/>
                          </a:solidFill>
                          <a:effectLst/>
                          <a:latin typeface="Arial"/>
                          <a:ea typeface="Arial"/>
                          <a:cs typeface="Arial"/>
                          <a:sym typeface="Arial"/>
                        </a:rPr>
                        <a:t>Film Text</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algn="ctr"/>
                      <a:r>
                        <a:rPr lang="en-IN" sz="1400" b="1" i="0" u="none" strike="noStrike" cap="none" dirty="0">
                          <a:solidFill>
                            <a:schemeClr val="bg1"/>
                          </a:solidFill>
                          <a:effectLst/>
                          <a:latin typeface="Arial"/>
                          <a:ea typeface="Arial"/>
                          <a:cs typeface="Arial"/>
                          <a:sym typeface="Arial"/>
                        </a:rPr>
                        <a:t>Inventory</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9575">
                <a:tc>
                  <a:txBody>
                    <a:bodyPr/>
                    <a:lstStyle/>
                    <a:p>
                      <a:pPr algn="ctr"/>
                      <a:r>
                        <a:rPr lang="en-IN" sz="1400" b="1" i="0" u="none" strike="noStrike" cap="none" dirty="0">
                          <a:solidFill>
                            <a:schemeClr val="bg1"/>
                          </a:solidFill>
                          <a:effectLst/>
                          <a:latin typeface="Arial"/>
                          <a:ea typeface="Arial"/>
                          <a:cs typeface="Arial"/>
                          <a:sym typeface="Arial"/>
                        </a:rPr>
                        <a:t>Language</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algn="ctr"/>
                      <a:r>
                        <a:rPr lang="en-IN" sz="1400" b="1" i="0" u="none" strike="noStrike" cap="none" dirty="0">
                          <a:solidFill>
                            <a:schemeClr val="bg1"/>
                          </a:solidFill>
                          <a:effectLst/>
                          <a:latin typeface="Arial"/>
                          <a:ea typeface="Arial"/>
                          <a:cs typeface="Arial"/>
                          <a:sym typeface="Arial"/>
                        </a:rPr>
                        <a:t>Payment</a:t>
                      </a:r>
                      <a:endParaRPr lang="en-IN" sz="1400" b="0" i="0" u="none" strike="noStrike" cap="none" dirty="0">
                        <a:solidFill>
                          <a:schemeClr val="bg1"/>
                        </a:solidFill>
                        <a:effectLst/>
                        <a:latin typeface="Arial"/>
                        <a:ea typeface="Arial"/>
                        <a:cs typeface="Arial"/>
                        <a:sym typeface="Arial"/>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0" name="TextBox 29">
            <a:extLst>
              <a:ext uri="{FF2B5EF4-FFF2-40B4-BE49-F238E27FC236}">
                <a16:creationId xmlns:a16="http://schemas.microsoft.com/office/drawing/2014/main" id="{99823E64-F9C7-4C59-AFBF-B53E38EC8BB0}"/>
              </a:ext>
            </a:extLst>
          </p:cNvPr>
          <p:cNvSpPr txBox="1"/>
          <p:nvPr/>
        </p:nvSpPr>
        <p:spPr>
          <a:xfrm>
            <a:off x="1395855" y="4355042"/>
            <a:ext cx="999066" cy="307777"/>
          </a:xfrm>
          <a:prstGeom prst="rect">
            <a:avLst/>
          </a:prstGeom>
          <a:noFill/>
        </p:spPr>
        <p:txBody>
          <a:bodyPr wrap="square">
            <a:spAutoFit/>
          </a:bodyPr>
          <a:lstStyle/>
          <a:p>
            <a:pPr algn="ctr"/>
            <a:r>
              <a:rPr lang="en-IN" sz="1400" b="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Rental</a:t>
            </a:r>
            <a:endParaRPr lang="en-IN" dirty="0">
              <a:solidFill>
                <a:schemeClr val="bg1"/>
              </a:solidFill>
            </a:endParaRPr>
          </a:p>
        </p:txBody>
      </p:sp>
      <p:sp>
        <p:nvSpPr>
          <p:cNvPr id="31" name="TextBox 30">
            <a:extLst>
              <a:ext uri="{FF2B5EF4-FFF2-40B4-BE49-F238E27FC236}">
                <a16:creationId xmlns:a16="http://schemas.microsoft.com/office/drawing/2014/main" id="{540E445E-E6DB-46A4-918D-A046A49A10A1}"/>
              </a:ext>
            </a:extLst>
          </p:cNvPr>
          <p:cNvSpPr txBox="1"/>
          <p:nvPr/>
        </p:nvSpPr>
        <p:spPr>
          <a:xfrm>
            <a:off x="4179612" y="4355042"/>
            <a:ext cx="784776" cy="307777"/>
          </a:xfrm>
          <a:prstGeom prst="rect">
            <a:avLst/>
          </a:prstGeom>
          <a:noFill/>
        </p:spPr>
        <p:txBody>
          <a:bodyPr wrap="square">
            <a:spAutoFit/>
          </a:bodyPr>
          <a:lstStyle/>
          <a:p>
            <a:pPr algn="ctr"/>
            <a:r>
              <a:rPr lang="en-IN" sz="1400" b="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Staff</a:t>
            </a:r>
            <a:endParaRPr lang="en-IN" dirty="0">
              <a:solidFill>
                <a:schemeClr val="bg1"/>
              </a:solidFill>
            </a:endParaRPr>
          </a:p>
        </p:txBody>
      </p:sp>
      <p:sp>
        <p:nvSpPr>
          <p:cNvPr id="32" name="TextBox 31">
            <a:extLst>
              <a:ext uri="{FF2B5EF4-FFF2-40B4-BE49-F238E27FC236}">
                <a16:creationId xmlns:a16="http://schemas.microsoft.com/office/drawing/2014/main" id="{8EC6DC2A-5BF1-4624-B3A6-16DEECD8628C}"/>
              </a:ext>
            </a:extLst>
          </p:cNvPr>
          <p:cNvSpPr txBox="1"/>
          <p:nvPr/>
        </p:nvSpPr>
        <p:spPr>
          <a:xfrm>
            <a:off x="6782945" y="4338364"/>
            <a:ext cx="931333" cy="310919"/>
          </a:xfrm>
          <a:prstGeom prst="rect">
            <a:avLst/>
          </a:prstGeom>
          <a:noFill/>
        </p:spPr>
        <p:txBody>
          <a:bodyPr wrap="square">
            <a:spAutoFit/>
          </a:bodyPr>
          <a:lstStyle/>
          <a:p>
            <a:pPr algn="ctr">
              <a:lnSpc>
                <a:spcPct val="107000"/>
              </a:lnSpc>
              <a:spcAft>
                <a:spcPts val="800"/>
              </a:spcAft>
            </a:pPr>
            <a:r>
              <a:rPr lang="en-IN" sz="1400" b="1" kern="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Store</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74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5" name="Google Shape;656;p31">
            <a:extLst>
              <a:ext uri="{FF2B5EF4-FFF2-40B4-BE49-F238E27FC236}">
                <a16:creationId xmlns:a16="http://schemas.microsoft.com/office/drawing/2014/main" id="{78305830-EDE7-4011-9373-0BC94F49E686}"/>
              </a:ext>
            </a:extLst>
          </p:cNvPr>
          <p:cNvSpPr txBox="1">
            <a:spLocks noGrp="1"/>
          </p:cNvSpPr>
          <p:nvPr>
            <p:ph type="title"/>
          </p:nvPr>
        </p:nvSpPr>
        <p:spPr>
          <a:xfrm>
            <a:off x="720001" y="1341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t>
            </a:r>
            <a:r>
              <a:rPr lang="en-IN" dirty="0"/>
              <a:t>ER DIAGRAM</a:t>
            </a:r>
            <a:endParaRPr dirty="0"/>
          </a:p>
        </p:txBody>
      </p:sp>
      <p:pic>
        <p:nvPicPr>
          <p:cNvPr id="10" name="Picture 9" descr="A diagram of a computer&#10;&#10;Description generated with high confidence">
            <a:extLst>
              <a:ext uri="{FF2B5EF4-FFF2-40B4-BE49-F238E27FC236}">
                <a16:creationId xmlns:a16="http://schemas.microsoft.com/office/drawing/2014/main" id="{1146451D-B809-4BA6-B11D-9122B35EA3C4}"/>
              </a:ext>
            </a:extLst>
          </p:cNvPr>
          <p:cNvPicPr/>
          <p:nvPr/>
        </p:nvPicPr>
        <p:blipFill>
          <a:blip r:embed="rId2">
            <a:extLst>
              <a:ext uri="{28A0092B-C50C-407E-A947-70E740481C1C}">
                <a14:useLocalDpi xmlns:a14="http://schemas.microsoft.com/office/drawing/2010/main" val="0"/>
              </a:ext>
            </a:extLst>
          </a:blip>
          <a:stretch>
            <a:fillRect/>
          </a:stretch>
        </p:blipFill>
        <p:spPr>
          <a:xfrm>
            <a:off x="1782306" y="774916"/>
            <a:ext cx="5525146" cy="4234483"/>
          </a:xfrm>
          <a:prstGeom prst="rect">
            <a:avLst/>
          </a:prstGeom>
        </p:spPr>
      </p:pic>
    </p:spTree>
    <p:extLst>
      <p:ext uri="{BB962C8B-B14F-4D97-AF65-F5344CB8AC3E}">
        <p14:creationId xmlns:p14="http://schemas.microsoft.com/office/powerpoint/2010/main" val="358001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6" name="Google Shape;634;p30">
            <a:extLst>
              <a:ext uri="{FF2B5EF4-FFF2-40B4-BE49-F238E27FC236}">
                <a16:creationId xmlns:a16="http://schemas.microsoft.com/office/drawing/2014/main" id="{9F2BFDB8-7985-4E0B-8FC2-9416AB863504}"/>
              </a:ext>
            </a:extLst>
          </p:cNvPr>
          <p:cNvSpPr txBox="1">
            <a:spLocks/>
          </p:cNvSpPr>
          <p:nvPr/>
        </p:nvSpPr>
        <p:spPr>
          <a:xfrm>
            <a:off x="0" y="2285400"/>
            <a:ext cx="9144000" cy="572700"/>
          </a:xfrm>
          <a:prstGeom prst="rect">
            <a:avLst/>
          </a:prstGeom>
          <a:solidFill>
            <a:schemeClr val="tx2">
              <a:lumMod val="75000"/>
              <a:alpha val="76000"/>
            </a:schemeClr>
          </a:soli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800" b="1" dirty="0">
                <a:latin typeface="Open Sans" panose="020B0606030504020204" pitchFamily="34" charset="0"/>
                <a:ea typeface="Open Sans" panose="020B0606030504020204" pitchFamily="34" charset="0"/>
                <a:cs typeface="Open Sans" panose="020B0606030504020204" pitchFamily="34" charset="0"/>
              </a:rPr>
              <a:t>Power BI - Problem Statements</a:t>
            </a:r>
            <a:br>
              <a:rPr lang="en-IN" sz="2800" b="1" dirty="0">
                <a:latin typeface="Open Sans" panose="020B0606030504020204" pitchFamily="34" charset="0"/>
                <a:ea typeface="Open Sans" panose="020B0606030504020204" pitchFamily="34" charset="0"/>
                <a:cs typeface="Open Sans" panose="020B0606030504020204" pitchFamily="34" charset="0"/>
              </a:rPr>
            </a:br>
            <a:endParaRPr lang="en-IN" sz="28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6733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6E8128-D523-4DBF-A90E-137335E307A7}"/>
              </a:ext>
            </a:extLst>
          </p:cNvPr>
          <p:cNvPicPr>
            <a:picLocks noChangeAspect="1"/>
          </p:cNvPicPr>
          <p:nvPr/>
        </p:nvPicPr>
        <p:blipFill>
          <a:blip r:embed="rId2"/>
          <a:stretch>
            <a:fillRect/>
          </a:stretch>
        </p:blipFill>
        <p:spPr>
          <a:xfrm>
            <a:off x="30616" y="0"/>
            <a:ext cx="9082768" cy="5143500"/>
          </a:xfrm>
          <a:prstGeom prst="rect">
            <a:avLst/>
          </a:prstGeom>
        </p:spPr>
      </p:pic>
    </p:spTree>
    <p:extLst>
      <p:ext uri="{BB962C8B-B14F-4D97-AF65-F5344CB8AC3E}">
        <p14:creationId xmlns:p14="http://schemas.microsoft.com/office/powerpoint/2010/main" val="20352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32EEB1-1F7B-4939-8214-0499E0EE36F3}"/>
              </a:ext>
            </a:extLst>
          </p:cNvPr>
          <p:cNvPicPr>
            <a:picLocks noChangeAspect="1"/>
          </p:cNvPicPr>
          <p:nvPr/>
        </p:nvPicPr>
        <p:blipFill>
          <a:blip r:embed="rId2"/>
          <a:stretch>
            <a:fillRect/>
          </a:stretch>
        </p:blipFill>
        <p:spPr>
          <a:xfrm>
            <a:off x="10654" y="0"/>
            <a:ext cx="9122692" cy="5143500"/>
          </a:xfrm>
          <a:prstGeom prst="rect">
            <a:avLst/>
          </a:prstGeom>
        </p:spPr>
      </p:pic>
    </p:spTree>
    <p:extLst>
      <p:ext uri="{BB962C8B-B14F-4D97-AF65-F5344CB8AC3E}">
        <p14:creationId xmlns:p14="http://schemas.microsoft.com/office/powerpoint/2010/main" val="4176048987"/>
      </p:ext>
    </p:extLst>
  </p:cSld>
  <p:clrMapOvr>
    <a:masterClrMapping/>
  </p:clrMapOvr>
</p:sld>
</file>

<file path=ppt/theme/theme1.xml><?xml version="1.0" encoding="utf-8"?>
<a:theme xmlns:a="http://schemas.openxmlformats.org/drawingml/2006/main" name="Table Read Meeting Infographics by Slidesgo">
  <a:themeElements>
    <a:clrScheme name="Simple Light">
      <a:dk1>
        <a:srgbClr val="000000"/>
      </a:dk1>
      <a:lt1>
        <a:srgbClr val="FFFFFF"/>
      </a:lt1>
      <a:dk2>
        <a:srgbClr val="CCCCCC"/>
      </a:dk2>
      <a:lt2>
        <a:srgbClr val="A2BBCA"/>
      </a:lt2>
      <a:accent1>
        <a:srgbClr val="CAC6A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2052</Words>
  <Application>Microsoft Office PowerPoint</Application>
  <PresentationFormat>On-screen Show (16:9)</PresentationFormat>
  <Paragraphs>89</Paragraphs>
  <Slides>26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Bebas Neue</vt:lpstr>
      <vt:lpstr>Open Sans</vt:lpstr>
      <vt:lpstr>Calibri</vt:lpstr>
      <vt:lpstr>Be Vietnam Pro</vt:lpstr>
      <vt:lpstr>Times New Roman</vt:lpstr>
      <vt:lpstr>Century Gothic</vt:lpstr>
      <vt:lpstr>Arial</vt:lpstr>
      <vt:lpstr>Table Read Meeting Infographics by Slidesgo</vt:lpstr>
      <vt:lpstr>Capstone Project   Sakila DVD Rental Store</vt:lpstr>
      <vt:lpstr>PowerPoint Presentation</vt:lpstr>
      <vt:lpstr>PowerPoint Presentation</vt:lpstr>
      <vt:lpstr>PowerPoint Presentation</vt:lpstr>
      <vt:lpstr>METADATA</vt:lpstr>
      <vt:lpstr>EER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Sakila DVD Rental Store</dc:title>
  <dc:creator>Lenovo</dc:creator>
  <cp:lastModifiedBy>ABHISHEK KUMAR ABHIHEK</cp:lastModifiedBy>
  <cp:revision>54</cp:revision>
  <dcterms:modified xsi:type="dcterms:W3CDTF">2023-10-02T15:41:12Z</dcterms:modified>
</cp:coreProperties>
</file>