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85" r:id="rId4"/>
    <p:sldId id="286" r:id="rId5"/>
    <p:sldId id="287" r:id="rId6"/>
    <p:sldId id="288" r:id="rId7"/>
    <p:sldId id="289" r:id="rId8"/>
    <p:sldId id="290" r:id="rId9"/>
    <p:sldId id="291" r:id="rId10"/>
    <p:sldId id="296" r:id="rId11"/>
    <p:sldId id="295" r:id="rId12"/>
    <p:sldId id="294" r:id="rId13"/>
    <p:sldId id="297" r:id="rId14"/>
    <p:sldId id="28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 MOHITKAR" userId="9b8300a6d46109b1" providerId="LiveId" clId="{9DCB1CA9-83CE-4433-AF42-468F3B92AEEB}"/>
    <pc:docChg chg="custSel modSld">
      <pc:chgData name="KHUSH MOHITKAR" userId="9b8300a6d46109b1" providerId="LiveId" clId="{9DCB1CA9-83CE-4433-AF42-468F3B92AEEB}" dt="2025-07-25T04:14:00.402" v="15" actId="20577"/>
      <pc:docMkLst>
        <pc:docMk/>
      </pc:docMkLst>
      <pc:sldChg chg="modSp mod">
        <pc:chgData name="KHUSH MOHITKAR" userId="9b8300a6d46109b1" providerId="LiveId" clId="{9DCB1CA9-83CE-4433-AF42-468F3B92AEEB}" dt="2025-07-25T04:14:00.402" v="15" actId="20577"/>
        <pc:sldMkLst>
          <pc:docMk/>
          <pc:sldMk cId="3860164075" sldId="256"/>
        </pc:sldMkLst>
        <pc:spChg chg="mod">
          <ac:chgData name="KHUSH MOHITKAR" userId="9b8300a6d46109b1" providerId="LiveId" clId="{9DCB1CA9-83CE-4433-AF42-468F3B92AEEB}" dt="2025-07-25T04:14:00.402" v="15" actId="20577"/>
          <ac:spMkLst>
            <pc:docMk/>
            <pc:sldMk cId="3860164075" sldId="256"/>
            <ac:spMk id="3" creationId="{0CD26605-8667-4020-AC27-AE4D92770D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F32C3-A5E2-4EB9-BC53-159163DBD9C7}" type="datetimeFigureOut">
              <a:rPr lang="en-IN" smtClean="0"/>
              <a:t>25-07-2025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0F4C1-48CC-46FC-8E99-4B75B9E398EC}" type="slidenum">
              <a:rPr lang="en-IN" smtClean="0"/>
              <a:t>‹#›</a:t>
            </a:fld>
            <a:endParaRPr lang="en-IN"/>
          </a:p>
        </p:txBody>
      </p:sp>
    </p:spTree>
    <p:extLst>
      <p:ext uri="{BB962C8B-B14F-4D97-AF65-F5344CB8AC3E}">
        <p14:creationId xmlns:p14="http://schemas.microsoft.com/office/powerpoint/2010/main" val="119458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00F4C1-48CC-46FC-8E99-4B75B9E398EC}" type="slidenum">
              <a:rPr lang="en-IN" smtClean="0"/>
              <a:t>2</a:t>
            </a:fld>
            <a:endParaRPr lang="en-IN"/>
          </a:p>
        </p:txBody>
      </p:sp>
    </p:spTree>
    <p:extLst>
      <p:ext uri="{BB962C8B-B14F-4D97-AF65-F5344CB8AC3E}">
        <p14:creationId xmlns:p14="http://schemas.microsoft.com/office/powerpoint/2010/main" val="8574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00F4C1-48CC-46FC-8E99-4B75B9E398EC}" type="slidenum">
              <a:rPr lang="en-IN" smtClean="0"/>
              <a:t>6</a:t>
            </a:fld>
            <a:endParaRPr lang="en-IN"/>
          </a:p>
        </p:txBody>
      </p:sp>
    </p:spTree>
    <p:extLst>
      <p:ext uri="{BB962C8B-B14F-4D97-AF65-F5344CB8AC3E}">
        <p14:creationId xmlns:p14="http://schemas.microsoft.com/office/powerpoint/2010/main" val="298721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49741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96697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11350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19002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3175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08848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459235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93911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11713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25-07-2025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37023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12723-C9B0-4B30-A6DE-D882ECF3160F}"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547575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12723-C9B0-4B30-A6DE-D882ECF3160F}" type="datetimeFigureOut">
              <a:rPr lang="en-IN" smtClean="0"/>
              <a:t>25-07-2025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8172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12723-C9B0-4B30-A6DE-D882ECF3160F}" type="datetimeFigureOut">
              <a:rPr lang="en-IN" smtClean="0"/>
              <a:t>25-07-2025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66182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12723-C9B0-4B30-A6DE-D882ECF3160F}" type="datetimeFigureOut">
              <a:rPr lang="en-IN" smtClean="0"/>
              <a:t>25-07-2025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440453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12723-C9B0-4B30-A6DE-D882ECF3160F}"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54874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D12723-C9B0-4B30-A6DE-D882ECF3160F}" type="datetimeFigureOut">
              <a:rPr lang="en-IN" smtClean="0"/>
              <a:t>25-07-2025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66554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D12723-C9B0-4B30-A6DE-D882ECF3160F}" type="datetimeFigureOut">
              <a:rPr lang="en-IN" smtClean="0"/>
              <a:t>25-07-2025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30E469-CD0D-498B-8DDB-D7B03AB8677D}" type="slidenum">
              <a:rPr lang="en-IN" smtClean="0"/>
              <a:t>‹#›</a:t>
            </a:fld>
            <a:endParaRPr lang="en-IN"/>
          </a:p>
        </p:txBody>
      </p:sp>
    </p:spTree>
    <p:extLst>
      <p:ext uri="{BB962C8B-B14F-4D97-AF65-F5344CB8AC3E}">
        <p14:creationId xmlns:p14="http://schemas.microsoft.com/office/powerpoint/2010/main" val="2501505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A78E-33C0-4D82-B35E-2776A77B16B0}"/>
              </a:ext>
            </a:extLst>
          </p:cNvPr>
          <p:cNvSpPr>
            <a:spLocks noGrp="1"/>
          </p:cNvSpPr>
          <p:nvPr>
            <p:ph type="ctrTitle"/>
          </p:nvPr>
        </p:nvSpPr>
        <p:spPr>
          <a:xfrm>
            <a:off x="1708064" y="973688"/>
            <a:ext cx="8359603" cy="1997893"/>
          </a:xfrm>
        </p:spPr>
        <p:txBody>
          <a:bodyPr/>
          <a:lstStyle/>
          <a:p>
            <a:pPr algn="ctr"/>
            <a:r>
              <a:rPr lang="en-US" sz="4000" b="1" dirty="0">
                <a:solidFill>
                  <a:schemeClr val="accent2"/>
                </a:solidFill>
                <a:latin typeface="Algerian" panose="04020705040A02060702" pitchFamily="82" charset="0"/>
              </a:rPr>
              <a:t> </a:t>
            </a:r>
            <a:r>
              <a:rPr lang="en-US" sz="4000" b="1" dirty="0" err="1">
                <a:solidFill>
                  <a:schemeClr val="accent2"/>
                </a:solidFill>
                <a:latin typeface="Algerian" panose="04020705040A02060702" pitchFamily="82" charset="0"/>
              </a:rPr>
              <a:t>Learnathon</a:t>
            </a:r>
            <a:r>
              <a:rPr lang="en-US" sz="4000" b="1" dirty="0">
                <a:solidFill>
                  <a:schemeClr val="accent2"/>
                </a:solidFill>
                <a:latin typeface="Algerian" panose="04020705040A02060702" pitchFamily="82" charset="0"/>
              </a:rPr>
              <a:t> 4.0 PROJECT</a:t>
            </a:r>
            <a:br>
              <a:rPr lang="en-US" sz="4000" b="1" dirty="0">
                <a:solidFill>
                  <a:schemeClr val="accent2"/>
                </a:solidFill>
                <a:latin typeface="Algerian" panose="04020705040A02060702" pitchFamily="82" charset="0"/>
              </a:rPr>
            </a:br>
            <a:r>
              <a:rPr lang="en-US" sz="4000" b="1" dirty="0">
                <a:solidFill>
                  <a:schemeClr val="accent2"/>
                </a:solidFill>
                <a:latin typeface="Algerian" panose="04020705040A02060702" pitchFamily="82" charset="0"/>
              </a:rPr>
              <a:t> PRESENTATION ON HOSPITAL READMISSION RISK PREDICTION</a:t>
            </a:r>
            <a:endParaRPr lang="en-IN" sz="4000" b="1" dirty="0">
              <a:solidFill>
                <a:schemeClr val="accent2"/>
              </a:solidFill>
              <a:latin typeface="Algerian" panose="04020705040A02060702" pitchFamily="82" charset="0"/>
            </a:endParaRPr>
          </a:p>
        </p:txBody>
      </p:sp>
      <p:sp>
        <p:nvSpPr>
          <p:cNvPr id="3" name="Subtitle 2">
            <a:extLst>
              <a:ext uri="{FF2B5EF4-FFF2-40B4-BE49-F238E27FC236}">
                <a16:creationId xmlns:a16="http://schemas.microsoft.com/office/drawing/2014/main" id="{0CD26605-8667-4020-AC27-AE4D92770D34}"/>
              </a:ext>
            </a:extLst>
          </p:cNvPr>
          <p:cNvSpPr>
            <a:spLocks noGrp="1"/>
          </p:cNvSpPr>
          <p:nvPr>
            <p:ph type="subTitle" idx="1"/>
          </p:nvPr>
        </p:nvSpPr>
        <p:spPr>
          <a:xfrm>
            <a:off x="3701472" y="3144253"/>
            <a:ext cx="4372785" cy="3381980"/>
          </a:xfrm>
        </p:spPr>
        <p:txBody>
          <a:bodyPr>
            <a:normAutofit/>
          </a:bodyPr>
          <a:lstStyle/>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Presented By:</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Bijayalaxmi Samal (23UG010950)</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Abhishek Kumar(23UG010546)</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Megha Balabantaray(23UG010847)</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Annandita Padhi(23UG010928) </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Team_Id:19</a:t>
            </a:r>
          </a:p>
          <a:p>
            <a:pPr algn="ctr"/>
            <a:r>
              <a:rPr lang="en-US" sz="1600" b="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Under the Guidance of</a:t>
            </a:r>
          </a:p>
        </p:txBody>
      </p:sp>
      <p:pic>
        <p:nvPicPr>
          <p:cNvPr id="4" name="Picture 3">
            <a:extLst>
              <a:ext uri="{FF2B5EF4-FFF2-40B4-BE49-F238E27FC236}">
                <a16:creationId xmlns:a16="http://schemas.microsoft.com/office/drawing/2014/main" id="{67BC470E-950F-43C5-962F-3C28BC60A8D9}"/>
              </a:ext>
            </a:extLst>
          </p:cNvPr>
          <p:cNvPicPr/>
          <p:nvPr/>
        </p:nvPicPr>
        <p:blipFill>
          <a:blip r:embed="rId2" cstate="print"/>
          <a:srcRect/>
          <a:stretch>
            <a:fillRect/>
          </a:stretch>
        </p:blipFill>
        <p:spPr bwMode="auto">
          <a:xfrm>
            <a:off x="0" y="98284"/>
            <a:ext cx="1853658" cy="1637440"/>
          </a:xfrm>
          <a:prstGeom prst="rect">
            <a:avLst/>
          </a:prstGeom>
          <a:ln>
            <a:noFill/>
          </a:ln>
          <a:effectLst>
            <a:innerShdw blurRad="114300">
              <a:prstClr val="black"/>
            </a:innerShdw>
            <a:softEdge rad="0"/>
          </a:effectLst>
        </p:spPr>
      </p:pic>
      <p:sp>
        <p:nvSpPr>
          <p:cNvPr id="8" name="TextBox 8">
            <a:extLst>
              <a:ext uri="{FF2B5EF4-FFF2-40B4-BE49-F238E27FC236}">
                <a16:creationId xmlns:a16="http://schemas.microsoft.com/office/drawing/2014/main" id="{E3B93A76-2E58-437A-96EC-A6F76D6283DD}"/>
              </a:ext>
            </a:extLst>
          </p:cNvPr>
          <p:cNvSpPr txBox="1">
            <a:spLocks noChangeArrowheads="1"/>
          </p:cNvSpPr>
          <p:nvPr/>
        </p:nvSpPr>
        <p:spPr bwMode="auto">
          <a:xfrm>
            <a:off x="2458865" y="443514"/>
            <a:ext cx="6815138" cy="3698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en-IN" altLang="en-US"/>
          </a:p>
        </p:txBody>
      </p:sp>
      <p:sp>
        <p:nvSpPr>
          <p:cNvPr id="9" name="TextBox 9">
            <a:extLst>
              <a:ext uri="{FF2B5EF4-FFF2-40B4-BE49-F238E27FC236}">
                <a16:creationId xmlns:a16="http://schemas.microsoft.com/office/drawing/2014/main" id="{ADBF4484-A8C4-4BAF-B597-AAB3CA324DBC}"/>
              </a:ext>
            </a:extLst>
          </p:cNvPr>
          <p:cNvSpPr txBox="1">
            <a:spLocks noChangeArrowheads="1"/>
          </p:cNvSpPr>
          <p:nvPr/>
        </p:nvSpPr>
        <p:spPr bwMode="auto">
          <a:xfrm>
            <a:off x="2062033" y="477686"/>
            <a:ext cx="76088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000" b="1" dirty="0">
                <a:latin typeface="Times New Roman" panose="02020603050405020304" pitchFamily="18" charset="0"/>
                <a:cs typeface="Times New Roman" panose="02020603050405020304" pitchFamily="18" charset="0"/>
              </a:rPr>
              <a:t>SCHOOL OF ENGINEERING AND TECHNOLOGY</a:t>
            </a:r>
          </a:p>
        </p:txBody>
      </p:sp>
      <p:sp>
        <p:nvSpPr>
          <p:cNvPr id="11" name="TextBox 10">
            <a:extLst>
              <a:ext uri="{FF2B5EF4-FFF2-40B4-BE49-F238E27FC236}">
                <a16:creationId xmlns:a16="http://schemas.microsoft.com/office/drawing/2014/main" id="{65D029EA-243E-441F-A794-98CAFE54CF12}"/>
              </a:ext>
            </a:extLst>
          </p:cNvPr>
          <p:cNvSpPr txBox="1">
            <a:spLocks noChangeArrowheads="1"/>
          </p:cNvSpPr>
          <p:nvPr/>
        </p:nvSpPr>
        <p:spPr bwMode="auto">
          <a:xfrm>
            <a:off x="2723978" y="865802"/>
            <a:ext cx="62849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1600" b="1" dirty="0">
                <a:latin typeface="Times New Roman" panose="02020603050405020304" pitchFamily="18" charset="0"/>
                <a:cs typeface="Times New Roman" panose="02020603050405020304" pitchFamily="18" charset="0"/>
              </a:rPr>
              <a:t>DEPARTMENT OF COMPUTER SCIENCE AND ENGINEERING </a:t>
            </a:r>
          </a:p>
        </p:txBody>
      </p:sp>
      <p:sp>
        <p:nvSpPr>
          <p:cNvPr id="16" name="TextBox 4">
            <a:extLst>
              <a:ext uri="{FF2B5EF4-FFF2-40B4-BE49-F238E27FC236}">
                <a16:creationId xmlns:a16="http://schemas.microsoft.com/office/drawing/2014/main" id="{2BA18BEC-608E-4CD0-898B-16B67C397348}"/>
              </a:ext>
            </a:extLst>
          </p:cNvPr>
          <p:cNvSpPr txBox="1">
            <a:spLocks noChangeArrowheads="1"/>
          </p:cNvSpPr>
          <p:nvPr/>
        </p:nvSpPr>
        <p:spPr bwMode="auto">
          <a:xfrm>
            <a:off x="8074257" y="5184010"/>
            <a:ext cx="28527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en-US" altLang="en-US" sz="1400" b="1" dirty="0">
              <a:latin typeface="Tahoma" panose="020B0604030504040204" pitchFamily="34" charset="0"/>
              <a:ea typeface="Tahoma" panose="020B0604030504040204" pitchFamily="34" charset="0"/>
              <a:cs typeface="Tahoma" panose="020B0604030504040204" pitchFamily="34" charset="0"/>
            </a:endParaRPr>
          </a:p>
          <a:p>
            <a:pPr algn="ctr"/>
            <a:endParaRPr lang="en-US" altLang="en-US" sz="1400" b="1" dirty="0">
              <a:latin typeface="Tahoma" panose="020B0604030504040204" pitchFamily="34" charset="0"/>
              <a:ea typeface="Tahoma" panose="020B0604030504040204" pitchFamily="34" charset="0"/>
              <a:cs typeface="Tahoma" panose="020B0604030504040204" pitchFamily="34" charset="0"/>
            </a:endParaRPr>
          </a:p>
          <a:p>
            <a:pPr algn="ctr"/>
            <a:endParaRPr lang="en-US" altLang="en-US" sz="1400" b="1" dirty="0">
              <a:latin typeface="Tahoma" panose="020B0604030504040204" pitchFamily="34" charset="0"/>
              <a:ea typeface="Tahoma" panose="020B0604030504040204" pitchFamily="34" charset="0"/>
              <a:cs typeface="Tahoma" panose="020B0604030504040204" pitchFamily="34" charset="0"/>
            </a:endParaRPr>
          </a:p>
          <a:p>
            <a:pPr algn="ctr"/>
            <a:r>
              <a:rPr lang="en-US" altLang="en-US" sz="1400" b="1" dirty="0">
                <a:latin typeface="Tahoma" panose="020B0604030504040204" pitchFamily="34" charset="0"/>
                <a:ea typeface="Tahoma" panose="020B0604030504040204" pitchFamily="34" charset="0"/>
                <a:cs typeface="Tahoma" panose="020B0604030504040204" pitchFamily="34" charset="0"/>
              </a:rPr>
              <a:t>Dept. Of CSE,</a:t>
            </a:r>
          </a:p>
          <a:p>
            <a:pPr algn="ctr"/>
            <a:r>
              <a:rPr lang="en-US" altLang="en-US" sz="1400" b="1" dirty="0">
                <a:latin typeface="Tahoma" panose="020B0604030504040204" pitchFamily="34" charset="0"/>
                <a:ea typeface="Tahoma" panose="020B0604030504040204" pitchFamily="34" charset="0"/>
                <a:cs typeface="Tahoma" panose="020B0604030504040204" pitchFamily="34" charset="0"/>
              </a:rPr>
              <a:t>GIET University , </a:t>
            </a:r>
            <a:r>
              <a:rPr lang="en-US" altLang="en-US" sz="1400" b="1" dirty="0" err="1">
                <a:latin typeface="Tahoma" panose="020B0604030504040204" pitchFamily="34" charset="0"/>
                <a:ea typeface="Tahoma" panose="020B0604030504040204" pitchFamily="34" charset="0"/>
                <a:cs typeface="Tahoma" panose="020B0604030504040204" pitchFamily="34" charset="0"/>
              </a:rPr>
              <a:t>Gunupur</a:t>
            </a:r>
            <a:endParaRPr lang="en-US" altLang="en-US" sz="14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016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63B6-A4DC-D575-5B05-7F6CA29A38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0A2F51-6844-514E-6E84-03440A58512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Game UI</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2D39D3-FE3D-79C4-8E48-DF463DDB8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490" y="2556387"/>
            <a:ext cx="6037007" cy="3395817"/>
          </a:xfrm>
          <a:prstGeom prst="rect">
            <a:avLst/>
          </a:prstGeom>
        </p:spPr>
      </p:pic>
      <p:pic>
        <p:nvPicPr>
          <p:cNvPr id="8" name="Picture 7">
            <a:extLst>
              <a:ext uri="{FF2B5EF4-FFF2-40B4-BE49-F238E27FC236}">
                <a16:creationId xmlns:a16="http://schemas.microsoft.com/office/drawing/2014/main" id="{C8114957-17DD-BE1E-6F05-09035C3A6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57" y="1485337"/>
            <a:ext cx="8601345" cy="4556025"/>
          </a:xfrm>
          <a:prstGeom prst="rect">
            <a:avLst/>
          </a:prstGeom>
        </p:spPr>
      </p:pic>
    </p:spTree>
    <p:extLst>
      <p:ext uri="{BB962C8B-B14F-4D97-AF65-F5344CB8AC3E}">
        <p14:creationId xmlns:p14="http://schemas.microsoft.com/office/powerpoint/2010/main" val="200328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F4B662-6769-8DF0-CF28-DFBC8930BF5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Screenshots</a:t>
            </a:r>
            <a:endParaRPr lang="en-IN" dirty="0">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673AB78A-7854-FF83-22C5-41403E2BC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878" y="2160588"/>
            <a:ext cx="7228282" cy="3881437"/>
          </a:xfrm>
        </p:spPr>
      </p:pic>
    </p:spTree>
    <p:extLst>
      <p:ext uri="{BB962C8B-B14F-4D97-AF65-F5344CB8AC3E}">
        <p14:creationId xmlns:p14="http://schemas.microsoft.com/office/powerpoint/2010/main" val="1491960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37A5-2DBB-8F45-DC60-D862E56A32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A46E54-D658-F560-2520-4BE5C8502BF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Hospital Readmission Predictor effectively demonstrates the integration of machine learning with real-world healthcare challenges. By analyzing key patient and admission details, our system predicts the likelihood of a patient being readmitted, enabling hospitals to take proactive measures. This solution not only enhances patient care but also supports better resource management and cost reduction. The project showcases the potential of data-driven decision-making in healthcare, providing a foundation for more advanced and scalable predictive systems in the future.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48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859F-65B6-B27B-34DD-19B930AA60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43EBA7F-7E32-F436-45E1-D73EFBBB8B91}"/>
              </a:ext>
            </a:extLst>
          </p:cNvPr>
          <p:cNvSpPr>
            <a:spLocks noGrp="1" noChangeArrowheads="1"/>
          </p:cNvSpPr>
          <p:nvPr>
            <p:ph idx="1"/>
          </p:nvPr>
        </p:nvSpPr>
        <p:spPr bwMode="auto">
          <a:xfrm>
            <a:off x="677863" y="1076375"/>
            <a:ext cx="69717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Documentation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https://scikit-learn.org/stable/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training machine learning models and data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Documentation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https://pandas.pydata.org/docs/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data manipulation and preparation)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Documentation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https://flask.palletsprojects.com/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to build the web application for prediction interface)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&amp; Chart.js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https://www.chartjs.org/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visualizing prediction statistics and feature importance)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 / UCI Machine Learning Repository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you used sample data)</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https://www.kaggle.com/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healthcare datasets and model experimentation)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https://joblib.readthedocs.io/</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model serialization and deployment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010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1320800"/>
          </a:xfrm>
        </p:spPr>
        <p:txBody>
          <a:bodyPr/>
          <a:lstStyle/>
          <a:p>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677334" y="2160589"/>
            <a:ext cx="8963816" cy="3880773"/>
          </a:xfrm>
        </p:spPr>
        <p:txBody>
          <a:bodyPr/>
          <a:lstStyle/>
          <a:p>
            <a:pPr marL="0" indent="0" algn="just">
              <a:buNone/>
            </a:pPr>
            <a:endPar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r>
              <a:rPr lang="en-US" sz="4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all for your attention! </a:t>
            </a:r>
            <a:endParaRPr lang="en-IN" dirty="0"/>
          </a:p>
        </p:txBody>
      </p:sp>
    </p:spTree>
    <p:extLst>
      <p:ext uri="{BB962C8B-B14F-4D97-AF65-F5344CB8AC3E}">
        <p14:creationId xmlns:p14="http://schemas.microsoft.com/office/powerpoint/2010/main" val="7262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57F0-F4A1-49EF-A60A-8660887779B7}"/>
              </a:ext>
            </a:extLst>
          </p:cNvPr>
          <p:cNvSpPr>
            <a:spLocks noGrp="1"/>
          </p:cNvSpPr>
          <p:nvPr>
            <p:ph type="title"/>
          </p:nvPr>
        </p:nvSpPr>
        <p:spPr/>
        <p:txBody>
          <a:bodyPr>
            <a:normAutofit/>
          </a:bodyPr>
          <a:lstStyle/>
          <a:p>
            <a:r>
              <a:rPr lang="en-US" sz="4800" b="1" dirty="0">
                <a:latin typeface="Algerian" panose="04020705040A02060702" pitchFamily="82" charset="0"/>
              </a:rPr>
              <a:t>OUTLINES</a:t>
            </a:r>
            <a:endParaRPr lang="en-IN" sz="4800" b="1"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6F46866B-169D-4AE8-AE00-AA6034181853}"/>
              </a:ext>
            </a:extLst>
          </p:cNvPr>
          <p:cNvGraphicFramePr>
            <a:graphicFrameLocks noGrp="1"/>
          </p:cNvGraphicFramePr>
          <p:nvPr>
            <p:ph idx="1"/>
            <p:extLst>
              <p:ext uri="{D42A27DB-BD31-4B8C-83A1-F6EECF244321}">
                <p14:modId xmlns:p14="http://schemas.microsoft.com/office/powerpoint/2010/main" val="3328901961"/>
              </p:ext>
            </p:extLst>
          </p:nvPr>
        </p:nvGraphicFramePr>
        <p:xfrm>
          <a:off x="1145217" y="1753989"/>
          <a:ext cx="8128785" cy="4053840"/>
        </p:xfrm>
        <a:graphic>
          <a:graphicData uri="http://schemas.openxmlformats.org/drawingml/2006/table">
            <a:tbl>
              <a:tblPr firstRow="1" bandRow="1">
                <a:tableStyleId>{5C22544A-7EE6-4342-B048-85BDC9FD1C3A}</a:tableStyleId>
              </a:tblPr>
              <a:tblGrid>
                <a:gridCol w="2709595">
                  <a:extLst>
                    <a:ext uri="{9D8B030D-6E8A-4147-A177-3AD203B41FA5}">
                      <a16:colId xmlns:a16="http://schemas.microsoft.com/office/drawing/2014/main" val="571003690"/>
                    </a:ext>
                  </a:extLst>
                </a:gridCol>
                <a:gridCol w="2709595">
                  <a:extLst>
                    <a:ext uri="{9D8B030D-6E8A-4147-A177-3AD203B41FA5}">
                      <a16:colId xmlns:a16="http://schemas.microsoft.com/office/drawing/2014/main" val="4176926602"/>
                    </a:ext>
                  </a:extLst>
                </a:gridCol>
                <a:gridCol w="2709595">
                  <a:extLst>
                    <a:ext uri="{9D8B030D-6E8A-4147-A177-3AD203B41FA5}">
                      <a16:colId xmlns:a16="http://schemas.microsoft.com/office/drawing/2014/main" val="2796141490"/>
                    </a:ext>
                  </a:extLst>
                </a:gridCol>
              </a:tblGrid>
              <a:tr h="339420">
                <a:tc>
                  <a:txBody>
                    <a:bodyPr/>
                    <a:lstStyle/>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S.NO.</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CONTENTS</a:t>
                      </a:r>
                      <a:endParaRPr lang="en-IN"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PAGE NO.</a:t>
                      </a:r>
                      <a:endParaRPr lang="en-IN"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25165013"/>
                  </a:ext>
                </a:extLst>
              </a:tr>
              <a:tr h="311135">
                <a:tc>
                  <a:txBody>
                    <a:bodyPr/>
                    <a:lstStyle/>
                    <a:p>
                      <a:pPr algn="ctr"/>
                      <a:r>
                        <a:rPr lang="en-US" sz="1600" b="1"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PROBLEM STATEMENT</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888246721"/>
                  </a:ext>
                </a:extLst>
              </a:tr>
              <a:tr h="311135">
                <a:tc>
                  <a:txBody>
                    <a:bodyPr/>
                    <a:lstStyle/>
                    <a:p>
                      <a:pPr algn="ctr"/>
                      <a:r>
                        <a:rPr lang="en-US" sz="1600" b="1"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INTRODUCTION</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2</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67850610"/>
                  </a:ext>
                </a:extLst>
              </a:tr>
              <a:tr h="311135">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TECHNOLOGIES USED</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3</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34397066"/>
                  </a:ext>
                </a:extLst>
              </a:tr>
              <a:tr h="311135">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NECESSARY DIAGRAMS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4</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12063818"/>
                  </a:ext>
                </a:extLst>
              </a:tr>
              <a:tr h="311135">
                <a:tc>
                  <a:txBody>
                    <a:bodyPr/>
                    <a:lstStyle/>
                    <a:p>
                      <a:pPr algn="ctr"/>
                      <a:r>
                        <a:rPr lang="en-US" sz="1600" b="1" dirty="0">
                          <a:latin typeface="Times New Roman" panose="02020603050405020304" pitchFamily="18" charset="0"/>
                          <a:cs typeface="Times New Roman" panose="02020603050405020304" pitchFamily="18" charset="0"/>
                        </a:rPr>
                        <a:t>5</a:t>
                      </a:r>
                      <a:endParaRPr lang="en-IN" sz="1600" b="1">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FEATURES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5</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2139182"/>
                  </a:ext>
                </a:extLst>
              </a:tr>
              <a:tr h="311135">
                <a:tc>
                  <a:txBody>
                    <a:bodyPr/>
                    <a:lstStyle/>
                    <a:p>
                      <a:pPr algn="ctr"/>
                      <a:r>
                        <a:rPr lang="en-US" sz="1600" b="1" dirty="0">
                          <a:latin typeface="Times New Roman" panose="02020603050405020304" pitchFamily="18" charset="0"/>
                          <a:cs typeface="Times New Roman" panose="02020603050405020304" pitchFamily="18" charset="0"/>
                        </a:rPr>
                        <a:t>6</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CHALLENGES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6</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56259614"/>
                  </a:ext>
                </a:extLst>
              </a:tr>
              <a:tr h="311135">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LIMITATIONS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7</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32582665"/>
                  </a:ext>
                </a:extLst>
              </a:tr>
              <a:tr h="311135">
                <a:tc>
                  <a:txBody>
                    <a:bodyPr/>
                    <a:lstStyle/>
                    <a:p>
                      <a:pPr algn="ctr"/>
                      <a:r>
                        <a:rPr lang="en-US" sz="1600" b="1"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SCREENSHOTS</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8-9</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74425801"/>
                  </a:ext>
                </a:extLst>
              </a:tr>
              <a:tr h="311135">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CONCLUSION</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10</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0900086"/>
                  </a:ext>
                </a:extLst>
              </a:tr>
              <a:tr h="311135">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REFERENCES</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11</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15717400"/>
                  </a:ext>
                </a:extLst>
              </a:tr>
              <a:tr h="311135">
                <a:tc>
                  <a:txBody>
                    <a:bodyPr/>
                    <a:lstStyle/>
                    <a:p>
                      <a:pPr algn="ct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50778867"/>
                  </a:ext>
                </a:extLst>
              </a:tr>
            </a:tbl>
          </a:graphicData>
        </a:graphic>
      </p:graphicFrame>
    </p:spTree>
    <p:extLst>
      <p:ext uri="{BB962C8B-B14F-4D97-AF65-F5344CB8AC3E}">
        <p14:creationId xmlns:p14="http://schemas.microsoft.com/office/powerpoint/2010/main" val="70569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FE55-9389-AE7A-6903-F8D5FE5BFE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8C8846-FD2A-9032-C80C-D81D859AF9E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Predict Hospital Readmission Risk for Patients with Chronic Conditions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Background: Hospital readmissions, especially among patients with chronic illnesses (like diabetes, heart disease, or hypertension), are a major challenge for the healthcare system. Early identification of patients at high risk of readmission allows providers to intervene and improve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26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6F16-AE88-880C-CE49-DA0F2959EF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D75C3B-F8F7-F6CF-CE45-8D21A0427EAF}"/>
              </a:ext>
            </a:extLst>
          </p:cNvPr>
          <p:cNvSpPr>
            <a:spLocks noGrp="1"/>
          </p:cNvSpPr>
          <p:nvPr>
            <p:ph idx="1"/>
          </p:nvPr>
        </p:nvSpPr>
        <p:spPr>
          <a:xfrm>
            <a:off x="677334" y="1425677"/>
            <a:ext cx="8596668" cy="4615685"/>
          </a:xfrm>
        </p:spPr>
        <p:txBody>
          <a:bodyPr>
            <a:noAutofit/>
          </a:bodyPr>
          <a:lstStyle/>
          <a:p>
            <a:r>
              <a:rPr lang="en-US" dirty="0">
                <a:latin typeface="Times New Roman" panose="02020603050405020304" pitchFamily="18" charset="0"/>
                <a:cs typeface="Times New Roman" panose="02020603050405020304" pitchFamily="18" charset="0"/>
              </a:rPr>
              <a:t>Hospital readmissions pose a significant challenge to healthcare systems, often resulting in increased costs, overcrowded facilities, and compromised patient outcomes. Our project tackles this issue using a machine learning–based web solution that predicts the likelihood of a patient being readmitted after discharge. By analyzing key patient information—such as age, medical condition, insurance provider, medication, billing amount, and length of stay—our model provides real-time risk predictions. The system is designed with a user-friendly dashboard that includes prediction results, dynamic risk distribution charts, and visual feature importance analysis to aid clinical decision-making. Hospitals can use these insights to take preventive actions, optimize patient care, and reduce avoidable readmissions. This solution not only streamlines hospital workflows but also supports data-driven health management. Our goal is to empower healthcare providers with predictive intelligence that improves both patient outcomes and operational efficiency.</a:t>
            </a:r>
          </a:p>
        </p:txBody>
      </p:sp>
    </p:spTree>
    <p:extLst>
      <p:ext uri="{BB962C8B-B14F-4D97-AF65-F5344CB8AC3E}">
        <p14:creationId xmlns:p14="http://schemas.microsoft.com/office/powerpoint/2010/main" val="126515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0B22-66A0-BD5B-51D9-AF76E897DCA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Technologies Used</a:t>
            </a:r>
          </a:p>
        </p:txBody>
      </p:sp>
      <p:graphicFrame>
        <p:nvGraphicFramePr>
          <p:cNvPr id="4" name="Table 3">
            <a:extLst>
              <a:ext uri="{FF2B5EF4-FFF2-40B4-BE49-F238E27FC236}">
                <a16:creationId xmlns:a16="http://schemas.microsoft.com/office/drawing/2014/main" id="{964326FC-3558-019B-8B2D-86AC4F28F685}"/>
              </a:ext>
            </a:extLst>
          </p:cNvPr>
          <p:cNvGraphicFramePr>
            <a:graphicFrameLocks noGrp="1"/>
          </p:cNvGraphicFramePr>
          <p:nvPr>
            <p:extLst>
              <p:ext uri="{D42A27DB-BD31-4B8C-83A1-F6EECF244321}">
                <p14:modId xmlns:p14="http://schemas.microsoft.com/office/powerpoint/2010/main" val="934212461"/>
              </p:ext>
            </p:extLst>
          </p:nvPr>
        </p:nvGraphicFramePr>
        <p:xfrm>
          <a:off x="894735" y="1671484"/>
          <a:ext cx="7315200" cy="4681384"/>
        </p:xfrm>
        <a:graphic>
          <a:graphicData uri="http://schemas.openxmlformats.org/drawingml/2006/table">
            <a:tbl>
              <a:tblPr/>
              <a:tblGrid>
                <a:gridCol w="3657600">
                  <a:extLst>
                    <a:ext uri="{9D8B030D-6E8A-4147-A177-3AD203B41FA5}">
                      <a16:colId xmlns:a16="http://schemas.microsoft.com/office/drawing/2014/main" val="2368248434"/>
                    </a:ext>
                  </a:extLst>
                </a:gridCol>
                <a:gridCol w="3657600">
                  <a:extLst>
                    <a:ext uri="{9D8B030D-6E8A-4147-A177-3AD203B41FA5}">
                      <a16:colId xmlns:a16="http://schemas.microsoft.com/office/drawing/2014/main" val="3434454874"/>
                    </a:ext>
                  </a:extLst>
                </a:gridCol>
              </a:tblGrid>
              <a:tr h="247762">
                <a:tc>
                  <a:txBody>
                    <a:bodyPr/>
                    <a:lstStyle/>
                    <a:p>
                      <a:r>
                        <a:rPr lang="en-IN" sz="1400">
                          <a:latin typeface="Times New Roman" panose="02020603050405020304" pitchFamily="18" charset="0"/>
                          <a:cs typeface="Times New Roman" panose="02020603050405020304" pitchFamily="18" charset="0"/>
                        </a:rPr>
                        <a:t>Technology</a:t>
                      </a:r>
                    </a:p>
                  </a:txBody>
                  <a:tcPr marL="54668" marR="54668" marT="27334" marB="27334" anchor="ctr">
                    <a:lnL>
                      <a:noFill/>
                    </a:lnL>
                    <a:lnR>
                      <a:noFill/>
                    </a:lnR>
                    <a:lnT>
                      <a:noFill/>
                    </a:lnT>
                    <a:lnB>
                      <a:noFill/>
                    </a:lnB>
                    <a:noFill/>
                  </a:tcPr>
                </a:tc>
                <a:tc>
                  <a:txBody>
                    <a:bodyPr/>
                    <a:lstStyle/>
                    <a:p>
                      <a:r>
                        <a:rPr lang="en-IN" sz="1400">
                          <a:latin typeface="Times New Roman" panose="02020603050405020304" pitchFamily="18" charset="0"/>
                          <a:cs typeface="Times New Roman" panose="02020603050405020304" pitchFamily="18" charset="0"/>
                        </a:rPr>
                        <a:t>Purpose</a:t>
                      </a:r>
                    </a:p>
                  </a:txBody>
                  <a:tcPr marL="54668" marR="54668" marT="27334" marB="27334" anchor="ctr">
                    <a:lnL>
                      <a:noFill/>
                    </a:lnL>
                    <a:lnR>
                      <a:noFill/>
                    </a:lnR>
                    <a:lnT>
                      <a:noFill/>
                    </a:lnT>
                    <a:lnB>
                      <a:noFill/>
                    </a:lnB>
                    <a:noFill/>
                  </a:tcPr>
                </a:tc>
                <a:extLst>
                  <a:ext uri="{0D108BD9-81ED-4DB2-BD59-A6C34878D82A}">
                    <a16:rowId xmlns:a16="http://schemas.microsoft.com/office/drawing/2014/main" val="3785128428"/>
                  </a:ext>
                </a:extLst>
              </a:tr>
              <a:tr h="434597">
                <a:tc>
                  <a:txBody>
                    <a:bodyPr/>
                    <a:lstStyle/>
                    <a:p>
                      <a:r>
                        <a:rPr lang="en-IN" sz="1400" b="1">
                          <a:latin typeface="Times New Roman" panose="02020603050405020304" pitchFamily="18" charset="0"/>
                          <a:cs typeface="Times New Roman" panose="02020603050405020304" pitchFamily="18" charset="0"/>
                        </a:rPr>
                        <a:t>Python</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Core programming language for model building and backend development</a:t>
                      </a:r>
                    </a:p>
                  </a:txBody>
                  <a:tcPr marL="54668" marR="54668" marT="27334" marB="27334" anchor="ctr">
                    <a:lnL>
                      <a:noFill/>
                    </a:lnL>
                    <a:lnR>
                      <a:noFill/>
                    </a:lnR>
                    <a:lnT>
                      <a:noFill/>
                    </a:lnT>
                    <a:lnB>
                      <a:noFill/>
                    </a:lnB>
                    <a:noFill/>
                  </a:tcPr>
                </a:tc>
                <a:extLst>
                  <a:ext uri="{0D108BD9-81ED-4DB2-BD59-A6C34878D82A}">
                    <a16:rowId xmlns:a16="http://schemas.microsoft.com/office/drawing/2014/main" val="3829809080"/>
                  </a:ext>
                </a:extLst>
              </a:tr>
              <a:tr h="434597">
                <a:tc>
                  <a:txBody>
                    <a:bodyPr/>
                    <a:lstStyle/>
                    <a:p>
                      <a:r>
                        <a:rPr lang="en-IN" sz="1400" b="1" dirty="0">
                          <a:latin typeface="Times New Roman" panose="02020603050405020304" pitchFamily="18" charset="0"/>
                          <a:cs typeface="Times New Roman" panose="02020603050405020304" pitchFamily="18" charset="0"/>
                        </a:rPr>
                        <a:t>Pandas &amp; NumPy</a:t>
                      </a:r>
                      <a:endParaRPr lang="en-IN" sz="1400" dirty="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IN" sz="1400">
                          <a:latin typeface="Times New Roman" panose="02020603050405020304" pitchFamily="18" charset="0"/>
                          <a:cs typeface="Times New Roman" panose="02020603050405020304" pitchFamily="18" charset="0"/>
                        </a:rPr>
                        <a:t>Data preprocessing, manipulation, and analysis</a:t>
                      </a:r>
                    </a:p>
                  </a:txBody>
                  <a:tcPr marL="54668" marR="54668" marT="27334" marB="27334" anchor="ctr">
                    <a:lnL>
                      <a:noFill/>
                    </a:lnL>
                    <a:lnR>
                      <a:noFill/>
                    </a:lnR>
                    <a:lnT>
                      <a:noFill/>
                    </a:lnT>
                    <a:lnB>
                      <a:noFill/>
                    </a:lnB>
                    <a:noFill/>
                  </a:tcPr>
                </a:tc>
                <a:extLst>
                  <a:ext uri="{0D108BD9-81ED-4DB2-BD59-A6C34878D82A}">
                    <a16:rowId xmlns:a16="http://schemas.microsoft.com/office/drawing/2014/main" val="4174758855"/>
                  </a:ext>
                </a:extLst>
              </a:tr>
              <a:tr h="434597">
                <a:tc>
                  <a:txBody>
                    <a:bodyPr/>
                    <a:lstStyle/>
                    <a:p>
                      <a:r>
                        <a:rPr lang="en-IN" sz="1400" b="1">
                          <a:latin typeface="Times New Roman" panose="02020603050405020304" pitchFamily="18" charset="0"/>
                          <a:cs typeface="Times New Roman" panose="02020603050405020304" pitchFamily="18" charset="0"/>
                        </a:rPr>
                        <a:t>Scikit-learn</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Machine Learning model training and evaluation</a:t>
                      </a:r>
                    </a:p>
                  </a:txBody>
                  <a:tcPr marL="54668" marR="54668" marT="27334" marB="27334" anchor="ctr">
                    <a:lnL>
                      <a:noFill/>
                    </a:lnL>
                    <a:lnR>
                      <a:noFill/>
                    </a:lnR>
                    <a:lnT>
                      <a:noFill/>
                    </a:lnT>
                    <a:lnB>
                      <a:noFill/>
                    </a:lnB>
                    <a:noFill/>
                  </a:tcPr>
                </a:tc>
                <a:extLst>
                  <a:ext uri="{0D108BD9-81ED-4DB2-BD59-A6C34878D82A}">
                    <a16:rowId xmlns:a16="http://schemas.microsoft.com/office/drawing/2014/main" val="3154561148"/>
                  </a:ext>
                </a:extLst>
              </a:tr>
              <a:tr h="434597">
                <a:tc>
                  <a:txBody>
                    <a:bodyPr/>
                    <a:lstStyle/>
                    <a:p>
                      <a:r>
                        <a:rPr lang="en-IN" sz="1400" b="1">
                          <a:latin typeface="Times New Roman" panose="02020603050405020304" pitchFamily="18" charset="0"/>
                          <a:cs typeface="Times New Roman" panose="02020603050405020304" pitchFamily="18" charset="0"/>
                        </a:rPr>
                        <a:t>Joblib</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Saving and loading trained ML model pipeline</a:t>
                      </a:r>
                    </a:p>
                  </a:txBody>
                  <a:tcPr marL="54668" marR="54668" marT="27334" marB="27334" anchor="ctr">
                    <a:lnL>
                      <a:noFill/>
                    </a:lnL>
                    <a:lnR>
                      <a:noFill/>
                    </a:lnR>
                    <a:lnT>
                      <a:noFill/>
                    </a:lnT>
                    <a:lnB>
                      <a:noFill/>
                    </a:lnB>
                    <a:noFill/>
                  </a:tcPr>
                </a:tc>
                <a:extLst>
                  <a:ext uri="{0D108BD9-81ED-4DB2-BD59-A6C34878D82A}">
                    <a16:rowId xmlns:a16="http://schemas.microsoft.com/office/drawing/2014/main" val="3751417834"/>
                  </a:ext>
                </a:extLst>
              </a:tr>
              <a:tr h="434597">
                <a:tc>
                  <a:txBody>
                    <a:bodyPr/>
                    <a:lstStyle/>
                    <a:p>
                      <a:r>
                        <a:rPr lang="en-IN" sz="1400" b="1">
                          <a:latin typeface="Times New Roman" panose="02020603050405020304" pitchFamily="18" charset="0"/>
                          <a:cs typeface="Times New Roman" panose="02020603050405020304" pitchFamily="18" charset="0"/>
                        </a:rPr>
                        <a:t>Flask</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Web framework to serve the ML model and build backend APIs</a:t>
                      </a:r>
                    </a:p>
                  </a:txBody>
                  <a:tcPr marL="54668" marR="54668" marT="27334" marB="27334" anchor="ctr">
                    <a:lnL>
                      <a:noFill/>
                    </a:lnL>
                    <a:lnR>
                      <a:noFill/>
                    </a:lnR>
                    <a:lnT>
                      <a:noFill/>
                    </a:lnT>
                    <a:lnB>
                      <a:noFill/>
                    </a:lnB>
                    <a:noFill/>
                  </a:tcPr>
                </a:tc>
                <a:extLst>
                  <a:ext uri="{0D108BD9-81ED-4DB2-BD59-A6C34878D82A}">
                    <a16:rowId xmlns:a16="http://schemas.microsoft.com/office/drawing/2014/main" val="1077039206"/>
                  </a:ext>
                </a:extLst>
              </a:tr>
              <a:tr h="434597">
                <a:tc>
                  <a:txBody>
                    <a:bodyPr/>
                    <a:lstStyle/>
                    <a:p>
                      <a:r>
                        <a:rPr lang="en-IN" sz="1400" b="1">
                          <a:latin typeface="Times New Roman" panose="02020603050405020304" pitchFamily="18" charset="0"/>
                          <a:cs typeface="Times New Roman" panose="02020603050405020304" pitchFamily="18" charset="0"/>
                        </a:rPr>
                        <a:t>HTML/CSS</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Structure and styling of the web interface</a:t>
                      </a:r>
                    </a:p>
                  </a:txBody>
                  <a:tcPr marL="54668" marR="54668" marT="27334" marB="27334" anchor="ctr">
                    <a:lnL>
                      <a:noFill/>
                    </a:lnL>
                    <a:lnR>
                      <a:noFill/>
                    </a:lnR>
                    <a:lnT>
                      <a:noFill/>
                    </a:lnT>
                    <a:lnB>
                      <a:noFill/>
                    </a:lnB>
                    <a:noFill/>
                  </a:tcPr>
                </a:tc>
                <a:extLst>
                  <a:ext uri="{0D108BD9-81ED-4DB2-BD59-A6C34878D82A}">
                    <a16:rowId xmlns:a16="http://schemas.microsoft.com/office/drawing/2014/main" val="1844749351"/>
                  </a:ext>
                </a:extLst>
              </a:tr>
              <a:tr h="247762">
                <a:tc>
                  <a:txBody>
                    <a:bodyPr/>
                    <a:lstStyle/>
                    <a:p>
                      <a:r>
                        <a:rPr lang="en-IN" sz="1400" b="1">
                          <a:latin typeface="Times New Roman" panose="02020603050405020304" pitchFamily="18" charset="0"/>
                          <a:cs typeface="Times New Roman" panose="02020603050405020304" pitchFamily="18" charset="0"/>
                        </a:rPr>
                        <a:t>Bootstrap</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Responsive and styled frontend design</a:t>
                      </a:r>
                    </a:p>
                  </a:txBody>
                  <a:tcPr marL="54668" marR="54668" marT="27334" marB="27334" anchor="ctr">
                    <a:lnL>
                      <a:noFill/>
                    </a:lnL>
                    <a:lnR>
                      <a:noFill/>
                    </a:lnR>
                    <a:lnT>
                      <a:noFill/>
                    </a:lnT>
                    <a:lnB>
                      <a:noFill/>
                    </a:lnB>
                    <a:noFill/>
                  </a:tcPr>
                </a:tc>
                <a:extLst>
                  <a:ext uri="{0D108BD9-81ED-4DB2-BD59-A6C34878D82A}">
                    <a16:rowId xmlns:a16="http://schemas.microsoft.com/office/drawing/2014/main" val="3655460095"/>
                  </a:ext>
                </a:extLst>
              </a:tr>
              <a:tr h="434597">
                <a:tc>
                  <a:txBody>
                    <a:bodyPr/>
                    <a:lstStyle/>
                    <a:p>
                      <a:r>
                        <a:rPr lang="en-IN" sz="1400" b="1">
                          <a:latin typeface="Times New Roman" panose="02020603050405020304" pitchFamily="18" charset="0"/>
                          <a:cs typeface="Times New Roman" panose="02020603050405020304" pitchFamily="18" charset="0"/>
                        </a:rPr>
                        <a:t>JavaScript</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Used for rendering charts and enhancing interactivity</a:t>
                      </a:r>
                    </a:p>
                  </a:txBody>
                  <a:tcPr marL="54668" marR="54668" marT="27334" marB="27334" anchor="ctr">
                    <a:lnL>
                      <a:noFill/>
                    </a:lnL>
                    <a:lnR>
                      <a:noFill/>
                    </a:lnR>
                    <a:lnT>
                      <a:noFill/>
                    </a:lnT>
                    <a:lnB>
                      <a:noFill/>
                    </a:lnB>
                    <a:noFill/>
                  </a:tcPr>
                </a:tc>
                <a:extLst>
                  <a:ext uri="{0D108BD9-81ED-4DB2-BD59-A6C34878D82A}">
                    <a16:rowId xmlns:a16="http://schemas.microsoft.com/office/drawing/2014/main" val="1193928376"/>
                  </a:ext>
                </a:extLst>
              </a:tr>
              <a:tr h="434597">
                <a:tc>
                  <a:txBody>
                    <a:bodyPr/>
                    <a:lstStyle/>
                    <a:p>
                      <a:r>
                        <a:rPr lang="en-IN" sz="1400" b="1">
                          <a:latin typeface="Times New Roman" panose="02020603050405020304" pitchFamily="18" charset="0"/>
                          <a:cs typeface="Times New Roman" panose="02020603050405020304" pitchFamily="18" charset="0"/>
                        </a:rPr>
                        <a:t>Chart.js</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Visualization of prediction statistics (doughnut chart, bar chart, etc.)</a:t>
                      </a:r>
                    </a:p>
                  </a:txBody>
                  <a:tcPr marL="54668" marR="54668" marT="27334" marB="27334" anchor="ctr">
                    <a:lnL>
                      <a:noFill/>
                    </a:lnL>
                    <a:lnR>
                      <a:noFill/>
                    </a:lnR>
                    <a:lnT>
                      <a:noFill/>
                    </a:lnT>
                    <a:lnB>
                      <a:noFill/>
                    </a:lnB>
                    <a:noFill/>
                  </a:tcPr>
                </a:tc>
                <a:extLst>
                  <a:ext uri="{0D108BD9-81ED-4DB2-BD59-A6C34878D82A}">
                    <a16:rowId xmlns:a16="http://schemas.microsoft.com/office/drawing/2014/main" val="1413140510"/>
                  </a:ext>
                </a:extLst>
              </a:tr>
              <a:tr h="434597">
                <a:tc>
                  <a:txBody>
                    <a:bodyPr/>
                    <a:lstStyle/>
                    <a:p>
                      <a:r>
                        <a:rPr lang="en-IN" sz="1400" b="1">
                          <a:latin typeface="Times New Roman" panose="02020603050405020304" pitchFamily="18" charset="0"/>
                          <a:cs typeface="Times New Roman" panose="02020603050405020304" pitchFamily="18" charset="0"/>
                        </a:rPr>
                        <a:t>Jinja2</a:t>
                      </a:r>
                      <a:endParaRPr lang="en-IN" sz="1400">
                        <a:latin typeface="Times New Roman" panose="02020603050405020304" pitchFamily="18" charset="0"/>
                        <a:cs typeface="Times New Roman" panose="02020603050405020304" pitchFamily="18" charset="0"/>
                      </a:endParaRPr>
                    </a:p>
                  </a:txBody>
                  <a:tcPr marL="54668" marR="54668" marT="27334" marB="27334"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Templating engine used with Flask to pass data to HTML templates</a:t>
                      </a:r>
                    </a:p>
                  </a:txBody>
                  <a:tcPr marL="54668" marR="54668" marT="27334" marB="27334" anchor="ctr">
                    <a:lnL>
                      <a:noFill/>
                    </a:lnL>
                    <a:lnR>
                      <a:noFill/>
                    </a:lnR>
                    <a:lnT>
                      <a:noFill/>
                    </a:lnT>
                    <a:lnB>
                      <a:noFill/>
                    </a:lnB>
                    <a:noFill/>
                  </a:tcPr>
                </a:tc>
                <a:extLst>
                  <a:ext uri="{0D108BD9-81ED-4DB2-BD59-A6C34878D82A}">
                    <a16:rowId xmlns:a16="http://schemas.microsoft.com/office/drawing/2014/main" val="3526542564"/>
                  </a:ext>
                </a:extLst>
              </a:tr>
            </a:tbl>
          </a:graphicData>
        </a:graphic>
      </p:graphicFrame>
    </p:spTree>
    <p:extLst>
      <p:ext uri="{BB962C8B-B14F-4D97-AF65-F5344CB8AC3E}">
        <p14:creationId xmlns:p14="http://schemas.microsoft.com/office/powerpoint/2010/main" val="3295193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EB12-5091-5958-C41E-462E1680C5F7}"/>
              </a:ext>
            </a:extLst>
          </p:cNvPr>
          <p:cNvSpPr>
            <a:spLocks noGrp="1"/>
          </p:cNvSpPr>
          <p:nvPr>
            <p:ph type="title"/>
          </p:nvPr>
        </p:nvSpPr>
        <p:spPr/>
        <p:txBody>
          <a:bodyPr/>
          <a:lstStyle/>
          <a:p>
            <a:r>
              <a:rPr lang="en-US" dirty="0"/>
              <a:t>Diagram</a:t>
            </a:r>
            <a:endParaRPr lang="en-IN" dirty="0"/>
          </a:p>
        </p:txBody>
      </p:sp>
      <p:pic>
        <p:nvPicPr>
          <p:cNvPr id="8" name="Picture 7">
            <a:extLst>
              <a:ext uri="{FF2B5EF4-FFF2-40B4-BE49-F238E27FC236}">
                <a16:creationId xmlns:a16="http://schemas.microsoft.com/office/drawing/2014/main" id="{DD7940DD-D8DC-84F3-D502-3802F303277B}"/>
              </a:ext>
            </a:extLst>
          </p:cNvPr>
          <p:cNvPicPr>
            <a:picLocks noChangeAspect="1"/>
          </p:cNvPicPr>
          <p:nvPr/>
        </p:nvPicPr>
        <p:blipFill>
          <a:blip r:embed="rId3"/>
          <a:stretch>
            <a:fillRect/>
          </a:stretch>
        </p:blipFill>
        <p:spPr>
          <a:xfrm>
            <a:off x="500216" y="1327141"/>
            <a:ext cx="7945694" cy="5297129"/>
          </a:xfrm>
          <a:prstGeom prst="rect">
            <a:avLst/>
          </a:prstGeom>
        </p:spPr>
      </p:pic>
      <p:sp>
        <p:nvSpPr>
          <p:cNvPr id="10" name="Content Placeholder 9">
            <a:extLst>
              <a:ext uri="{FF2B5EF4-FFF2-40B4-BE49-F238E27FC236}">
                <a16:creationId xmlns:a16="http://schemas.microsoft.com/office/drawing/2014/main" id="{97562EB0-2464-6FEE-394B-186126F39199}"/>
              </a:ext>
            </a:extLst>
          </p:cNvPr>
          <p:cNvSpPr>
            <a:spLocks noGrp="1"/>
          </p:cNvSpPr>
          <p:nvPr>
            <p:ph idx="1"/>
          </p:nvPr>
        </p:nvSpPr>
        <p:spPr>
          <a:xfrm flipH="1">
            <a:off x="9274001" y="5899355"/>
            <a:ext cx="45719" cy="142007"/>
          </a:xfrm>
        </p:spPr>
        <p:txBody>
          <a:bodyPr>
            <a:normAutofit fontScale="25000" lnSpcReduction="20000"/>
          </a:bodyPr>
          <a:lstStyle/>
          <a:p>
            <a:endParaRPr lang="en-IN" dirty="0"/>
          </a:p>
        </p:txBody>
      </p:sp>
    </p:spTree>
    <p:extLst>
      <p:ext uri="{BB962C8B-B14F-4D97-AF65-F5344CB8AC3E}">
        <p14:creationId xmlns:p14="http://schemas.microsoft.com/office/powerpoint/2010/main" val="258005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3F3C5-0345-64AF-D1B2-6556FB1FBFD7}"/>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EDC8CE0B-61ED-C102-97D8-11A063DC5A8D}"/>
              </a:ext>
            </a:extLst>
          </p:cNvPr>
          <p:cNvSpPr>
            <a:spLocks noGrp="1"/>
          </p:cNvSpPr>
          <p:nvPr>
            <p:ph idx="1"/>
          </p:nvPr>
        </p:nvSpPr>
        <p:spPr>
          <a:xfrm>
            <a:off x="677334" y="1779639"/>
            <a:ext cx="8596668" cy="4468761"/>
          </a:xfrm>
        </p:spPr>
        <p:txBody>
          <a:bodyPr/>
          <a:lstStyle/>
          <a:p>
            <a:r>
              <a:rPr lang="en-US" dirty="0">
                <a:latin typeface="Times New Roman" panose="02020603050405020304" pitchFamily="18" charset="0"/>
                <a:cs typeface="Times New Roman" panose="02020603050405020304" pitchFamily="18" charset="0"/>
              </a:rPr>
              <a:t>Predicts patient readmission risk using machine learning..</a:t>
            </a:r>
          </a:p>
          <a:p>
            <a:r>
              <a:rPr lang="en-US" dirty="0">
                <a:latin typeface="Times New Roman" panose="02020603050405020304" pitchFamily="18" charset="0"/>
                <a:cs typeface="Times New Roman" panose="02020603050405020304" pitchFamily="18" charset="0"/>
              </a:rPr>
              <a:t>Provides real-time prediction based on user-input patient data. </a:t>
            </a:r>
          </a:p>
          <a:p>
            <a:r>
              <a:rPr lang="en-US" dirty="0">
                <a:latin typeface="Times New Roman" panose="02020603050405020304" pitchFamily="18" charset="0"/>
                <a:cs typeface="Times New Roman" panose="02020603050405020304" pitchFamily="18" charset="0"/>
              </a:rPr>
              <a:t>Displays prediction results clearly as "High Risk" or "Low Risk".</a:t>
            </a:r>
          </a:p>
          <a:p>
            <a:r>
              <a:rPr lang="en-US" dirty="0">
                <a:latin typeface="Times New Roman" panose="02020603050405020304" pitchFamily="18" charset="0"/>
                <a:cs typeface="Times New Roman" panose="02020603050405020304" pitchFamily="18" charset="0"/>
              </a:rPr>
              <a:t>Shows feature importance to explain the prediction logic.</a:t>
            </a:r>
          </a:p>
          <a:p>
            <a:r>
              <a:rPr lang="en-US" dirty="0">
                <a:latin typeface="Times New Roman" panose="02020603050405020304" pitchFamily="18" charset="0"/>
                <a:cs typeface="Times New Roman" panose="02020603050405020304" pitchFamily="18" charset="0"/>
              </a:rPr>
              <a:t>Built with a clean, responsive web interface using Flask and Bootstrap.</a:t>
            </a:r>
          </a:p>
          <a:p>
            <a:r>
              <a:rPr lang="en-US" dirty="0">
                <a:latin typeface="Times New Roman" panose="02020603050405020304" pitchFamily="18" charset="0"/>
                <a:cs typeface="Times New Roman" panose="02020603050405020304" pitchFamily="18" charset="0"/>
              </a:rPr>
              <a:t>Supports future expansion with modular and scalable design.</a:t>
            </a:r>
          </a:p>
          <a:p>
            <a:r>
              <a:rPr lang="en-US" dirty="0">
                <a:latin typeface="Times New Roman" panose="02020603050405020304" pitchFamily="18" charset="0"/>
                <a:cs typeface="Times New Roman" panose="02020603050405020304" pitchFamily="18" charset="0"/>
              </a:rPr>
              <a:t>Offers a decision-support tool to assist healthcare professionals.</a:t>
            </a:r>
          </a:p>
          <a:p>
            <a:r>
              <a:rPr lang="en-US" dirty="0">
                <a:latin typeface="Times New Roman" panose="02020603050405020304" pitchFamily="18" charset="0"/>
                <a:cs typeface="Times New Roman" panose="02020603050405020304" pitchFamily="18" charset="0"/>
              </a:rPr>
              <a:t>Aims to reduce hospital readmissions and improve patient care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83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335D-83B2-A7C1-C80E-067FD9C09C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9E238C-ADB9-42F8-3259-E4C774C5843E}"/>
              </a:ext>
            </a:extLst>
          </p:cNvPr>
          <p:cNvSpPr>
            <a:spLocks noGrp="1"/>
          </p:cNvSpPr>
          <p:nvPr>
            <p:ph idx="1"/>
          </p:nvPr>
        </p:nvSpPr>
        <p:spPr>
          <a:xfrm>
            <a:off x="677334" y="1484671"/>
            <a:ext cx="8596668" cy="4556691"/>
          </a:xfrm>
        </p:spPr>
        <p:txBody>
          <a:bodyPr>
            <a:normAutofit lnSpcReduction="10000"/>
          </a:bodyPr>
          <a:lstStyle/>
          <a:p>
            <a:r>
              <a:rPr lang="en-US" b="1" dirty="0">
                <a:latin typeface="Times New Roman" panose="02020603050405020304" pitchFamily="18" charset="0"/>
                <a:cs typeface="Times New Roman" panose="02020603050405020304" pitchFamily="18" charset="0"/>
              </a:rPr>
              <a:t>Data Quality Issues:</a:t>
            </a:r>
            <a:r>
              <a:rPr lang="en-US" dirty="0">
                <a:latin typeface="Times New Roman" panose="02020603050405020304" pitchFamily="18" charset="0"/>
                <a:cs typeface="Times New Roman" panose="02020603050405020304" pitchFamily="18" charset="0"/>
              </a:rPr>
              <a:t> The dataset contained missing, inconsistent, or imbalanced values that required thorough preprocessing.</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Model Accuracy:</a:t>
            </a:r>
            <a:r>
              <a:rPr lang="en-US" dirty="0">
                <a:latin typeface="Times New Roman" panose="02020603050405020304" pitchFamily="18" charset="0"/>
                <a:cs typeface="Times New Roman" panose="02020603050405020304" pitchFamily="18" charset="0"/>
              </a:rPr>
              <a:t> Achieving a reliable and accurate prediction model suitable for real-world healthcare use was a key challenge.</a:t>
            </a:r>
          </a:p>
          <a:p>
            <a:r>
              <a:rPr lang="en-US" b="1" dirty="0">
                <a:latin typeface="Times New Roman" panose="02020603050405020304" pitchFamily="18" charset="0"/>
                <a:cs typeface="Times New Roman" panose="02020603050405020304" pitchFamily="18" charset="0"/>
              </a:rPr>
              <a:t>Feature Selection:</a:t>
            </a:r>
            <a:r>
              <a:rPr lang="en-US" dirty="0">
                <a:latin typeface="Times New Roman" panose="02020603050405020304" pitchFamily="18" charset="0"/>
                <a:cs typeface="Times New Roman" panose="02020603050405020304" pitchFamily="18" charset="0"/>
              </a:rPr>
              <a:t> Determining which features most significantly impacted readmission required extensive testing and analysis.</a:t>
            </a:r>
          </a:p>
          <a:p>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Choosing the right evaluation metrics and validating the model's performance took several iterations.</a:t>
            </a:r>
          </a:p>
          <a:p>
            <a:r>
              <a:rPr lang="en-US" b="1" dirty="0">
                <a:latin typeface="Times New Roman" panose="02020603050405020304" pitchFamily="18" charset="0"/>
                <a:cs typeface="Times New Roman" panose="02020603050405020304" pitchFamily="18" charset="0"/>
              </a:rPr>
              <a:t>Frontend &amp; Backend Integration:</a:t>
            </a:r>
            <a:r>
              <a:rPr lang="en-US" dirty="0">
                <a:latin typeface="Times New Roman" panose="02020603050405020304" pitchFamily="18" charset="0"/>
                <a:cs typeface="Times New Roman" panose="02020603050405020304" pitchFamily="18" charset="0"/>
              </a:rPr>
              <a:t> Ensuring seamless interaction between the machine learning model and the web interface was complex.</a:t>
            </a:r>
          </a:p>
          <a:p>
            <a:r>
              <a:rPr lang="en-US" b="1" dirty="0">
                <a:latin typeface="Times New Roman" panose="02020603050405020304" pitchFamily="18" charset="0"/>
                <a:cs typeface="Times New Roman" panose="02020603050405020304" pitchFamily="18" charset="0"/>
              </a:rPr>
              <a:t>Dynamic Chart Rendering:</a:t>
            </a:r>
            <a:r>
              <a:rPr lang="en-US" dirty="0">
                <a:latin typeface="Times New Roman" panose="02020603050405020304" pitchFamily="18" charset="0"/>
                <a:cs typeface="Times New Roman" panose="02020603050405020304" pitchFamily="18" charset="0"/>
              </a:rPr>
              <a:t> Implementing real-time updates for prediction statistics and feature importance charts required advanced scripting.</a:t>
            </a:r>
          </a:p>
          <a:p>
            <a:r>
              <a:rPr lang="en-US" b="1" dirty="0">
                <a:latin typeface="Times New Roman" panose="02020603050405020304" pitchFamily="18" charset="0"/>
                <a:cs typeface="Times New Roman" panose="02020603050405020304" pitchFamily="18" charset="0"/>
              </a:rPr>
              <a:t>Data Persistence:</a:t>
            </a:r>
            <a:r>
              <a:rPr lang="en-US" dirty="0">
                <a:latin typeface="Times New Roman" panose="02020603050405020304" pitchFamily="18" charset="0"/>
                <a:cs typeface="Times New Roman" panose="02020603050405020304" pitchFamily="18" charset="0"/>
              </a:rPr>
              <a:t> Saving prediction data without overwriting or data loss was difficult, especially during concurrent usage.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93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2E91-9043-888A-23D5-9D1F0A306CA4}"/>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LIMITATIONS</a:t>
            </a:r>
            <a:br>
              <a:rPr lang="en-IN" sz="36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FAEE0C-E2DD-1C25-B4B5-6F54A41A08F1}"/>
              </a:ext>
            </a:extLst>
          </p:cNvPr>
          <p:cNvSpPr>
            <a:spLocks noGrp="1"/>
          </p:cNvSpPr>
          <p:nvPr>
            <p:ph idx="1"/>
          </p:nvPr>
        </p:nvSpPr>
        <p:spPr>
          <a:xfrm>
            <a:off x="677334" y="1750143"/>
            <a:ext cx="8596668" cy="4291220"/>
          </a:xfrm>
        </p:spPr>
        <p:txBody>
          <a:bodyPr>
            <a:normAutofit/>
          </a:bodyPr>
          <a:lstStyle/>
          <a:p>
            <a:r>
              <a:rPr lang="en-US" b="1" dirty="0">
                <a:latin typeface="Times New Roman" panose="02020603050405020304" pitchFamily="18" charset="0"/>
                <a:cs typeface="Times New Roman" panose="02020603050405020304" pitchFamily="18" charset="0"/>
              </a:rPr>
              <a:t>Limited Dataset Size:</a:t>
            </a:r>
            <a:r>
              <a:rPr lang="en-US" dirty="0">
                <a:latin typeface="Times New Roman" panose="02020603050405020304" pitchFamily="18" charset="0"/>
                <a:cs typeface="Times New Roman" panose="02020603050405020304" pitchFamily="18" charset="0"/>
              </a:rPr>
              <a:t> The model performance is constrained by the size and diversity of the dataset used. A larger, more comprehensive dataset would improve generalization.</a:t>
            </a:r>
          </a:p>
          <a:p>
            <a:r>
              <a:rPr lang="en-US" b="1" dirty="0">
                <a:latin typeface="Times New Roman" panose="02020603050405020304" pitchFamily="18" charset="0"/>
                <a:cs typeface="Times New Roman" panose="02020603050405020304" pitchFamily="18" charset="0"/>
              </a:rPr>
              <a:t>Synthetic Feature Importance:</a:t>
            </a:r>
            <a:r>
              <a:rPr lang="en-US" dirty="0">
                <a:latin typeface="Times New Roman" panose="02020603050405020304" pitchFamily="18" charset="0"/>
                <a:cs typeface="Times New Roman" panose="02020603050405020304" pitchFamily="18" charset="0"/>
              </a:rPr>
              <a:t> Feature importances were manually defined due to unavailability of actual model-extracted values, which may reduce interpretability.</a:t>
            </a:r>
          </a:p>
          <a:p>
            <a:r>
              <a:rPr lang="en-US" b="1" dirty="0">
                <a:latin typeface="Times New Roman" panose="02020603050405020304" pitchFamily="18" charset="0"/>
                <a:cs typeface="Times New Roman" panose="02020603050405020304" pitchFamily="18" charset="0"/>
              </a:rPr>
              <a:t>Model Generalization:</a:t>
            </a:r>
            <a:r>
              <a:rPr lang="en-US" dirty="0">
                <a:latin typeface="Times New Roman" panose="02020603050405020304" pitchFamily="18" charset="0"/>
                <a:cs typeface="Times New Roman" panose="02020603050405020304" pitchFamily="18" charset="0"/>
              </a:rPr>
              <a:t> The trained model might not perform equally well across different hospitals or regions due to varying patient demographics and clinical practices.</a:t>
            </a:r>
          </a:p>
          <a:p>
            <a:r>
              <a:rPr lang="en-US" b="1" dirty="0">
                <a:latin typeface="Times New Roman" panose="02020603050405020304" pitchFamily="18" charset="0"/>
                <a:cs typeface="Times New Roman" panose="02020603050405020304" pitchFamily="18" charset="0"/>
              </a:rPr>
              <a:t>No Real-Time Data Integration:</a:t>
            </a:r>
            <a:r>
              <a:rPr lang="en-US" dirty="0">
                <a:latin typeface="Times New Roman" panose="02020603050405020304" pitchFamily="18" charset="0"/>
                <a:cs typeface="Times New Roman" panose="02020603050405020304" pitchFamily="18" charset="0"/>
              </a:rPr>
              <a:t> The system does not yet pull live data from hospital databases or EMRs (Electronic Medical Records).</a:t>
            </a:r>
          </a:p>
          <a:p>
            <a:r>
              <a:rPr lang="en-US" b="1" dirty="0">
                <a:latin typeface="Times New Roman" panose="02020603050405020304" pitchFamily="18" charset="0"/>
                <a:cs typeface="Times New Roman" panose="02020603050405020304" pitchFamily="18" charset="0"/>
              </a:rPr>
              <a:t>Single Prediction View:</a:t>
            </a:r>
            <a:r>
              <a:rPr lang="en-US" dirty="0">
                <a:latin typeface="Times New Roman" panose="02020603050405020304" pitchFamily="18" charset="0"/>
                <a:cs typeface="Times New Roman" panose="02020603050405020304" pitchFamily="18" charset="0"/>
              </a:rPr>
              <a:t> The app provides predictions for one patient at a time without support for batch or historical analysis views.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8713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567</TotalTime>
  <Words>1009</Words>
  <Application>Microsoft Office PowerPoint</Application>
  <PresentationFormat>Widescreen</PresentationFormat>
  <Paragraphs>119</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Tahoma</vt:lpstr>
      <vt:lpstr>Times New Roman</vt:lpstr>
      <vt:lpstr>Trebuchet MS</vt:lpstr>
      <vt:lpstr>Wingdings 3</vt:lpstr>
      <vt:lpstr>Facet</vt:lpstr>
      <vt:lpstr> Learnathon 4.0 PROJECT  PRESENTATION ON HOSPITAL READMISSION RISK PREDICTION</vt:lpstr>
      <vt:lpstr>OUTLINES</vt:lpstr>
      <vt:lpstr>Problem Statement</vt:lpstr>
      <vt:lpstr>Introduction</vt:lpstr>
      <vt:lpstr>Technologies Used</vt:lpstr>
      <vt:lpstr>Diagram</vt:lpstr>
      <vt:lpstr>Features</vt:lpstr>
      <vt:lpstr>Challenges</vt:lpstr>
      <vt:lpstr>LIMITATIONS </vt:lpstr>
      <vt:lpstr>Screenshots</vt:lpstr>
      <vt:lpstr>Screenshots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Biswajeet Sahu</dc:creator>
  <cp:lastModifiedBy>KHUSH MOHITKAR</cp:lastModifiedBy>
  <cp:revision>190</cp:revision>
  <dcterms:created xsi:type="dcterms:W3CDTF">2025-03-28T05:14:41Z</dcterms:created>
  <dcterms:modified xsi:type="dcterms:W3CDTF">2025-07-25T04:14:07Z</dcterms:modified>
</cp:coreProperties>
</file>