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5" r:id="rId3"/>
    <p:sldId id="284" r:id="rId4"/>
    <p:sldId id="257" r:id="rId5"/>
    <p:sldId id="264" r:id="rId6"/>
    <p:sldId id="263" r:id="rId7"/>
    <p:sldId id="258" r:id="rId8"/>
    <p:sldId id="271" r:id="rId9"/>
    <p:sldId id="272" r:id="rId10"/>
    <p:sldId id="266" r:id="rId11"/>
    <p:sldId id="259" r:id="rId12"/>
    <p:sldId id="308" r:id="rId13"/>
    <p:sldId id="288" r:id="rId14"/>
    <p:sldId id="289" r:id="rId15"/>
    <p:sldId id="290" r:id="rId16"/>
    <p:sldId id="307" r:id="rId17"/>
    <p:sldId id="292" r:id="rId18"/>
    <p:sldId id="293" r:id="rId19"/>
    <p:sldId id="294" r:id="rId20"/>
    <p:sldId id="295" r:id="rId21"/>
    <p:sldId id="303" r:id="rId22"/>
    <p:sldId id="296" r:id="rId23"/>
    <p:sldId id="304" r:id="rId24"/>
    <p:sldId id="298" r:id="rId25"/>
    <p:sldId id="305" r:id="rId26"/>
    <p:sldId id="302" r:id="rId27"/>
    <p:sldId id="30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312"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2332077487722963"/>
          <c:y val="5.1261834958418712E-2"/>
        </c:manualLayout>
      </c:layout>
      <c:overlay val="0"/>
    </c:title>
    <c:autoTitleDeleted val="0"/>
    <c:plotArea>
      <c:layout/>
      <c:pieChart>
        <c:varyColors val="1"/>
        <c:ser>
          <c:idx val="0"/>
          <c:order val="0"/>
          <c:tx>
            <c:strRef>
              <c:f>Sheet1!$B$1</c:f>
              <c:strCache>
                <c:ptCount val="1"/>
                <c:pt idx="0">
                  <c:v>Sales</c:v>
                </c:pt>
              </c:strCache>
            </c:strRef>
          </c:tx>
          <c:cat>
            <c:strRef>
              <c:f>Sheet1!$A$2:$A$5</c:f>
              <c:strCache>
                <c:ptCount val="4"/>
                <c:pt idx="0">
                  <c:v>Michel</c:v>
                </c:pt>
                <c:pt idx="1">
                  <c:v>David</c:v>
                </c:pt>
                <c:pt idx="2">
                  <c:v>sonder</c:v>
                </c:pt>
                <c:pt idx="3">
                  <c:v>John</c:v>
                </c:pt>
              </c:strCache>
            </c:strRef>
          </c:cat>
          <c:val>
            <c:numRef>
              <c:f>Sheet1!$B$2:$B$5</c:f>
              <c:numCache>
                <c:formatCode>General</c:formatCode>
                <c:ptCount val="4"/>
                <c:pt idx="0">
                  <c:v>8.1999999999999993</c:v>
                </c:pt>
                <c:pt idx="1">
                  <c:v>3.2</c:v>
                </c:pt>
                <c:pt idx="2">
                  <c:v>1.4</c:v>
                </c:pt>
                <c:pt idx="3">
                  <c:v>1.2</c:v>
                </c:pt>
              </c:numCache>
            </c:numRef>
          </c:val>
          <c:extLst xmlns:c16r2="http://schemas.microsoft.com/office/drawing/2015/06/chart">
            <c:ext xmlns:c16="http://schemas.microsoft.com/office/drawing/2014/chart" uri="{C3380CC4-5D6E-409C-BE32-E72D297353CC}">
              <c16:uniqueId val="{00000000-6852-4910-AFA0-828A0C827753}"/>
            </c:ext>
          </c:extLst>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1AA41F-8865-F599-5DB8-6A4357783E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5F4DA5D6-3E55-7DE9-D5E4-4F3202A814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2846B1C5-0C75-1EDC-70B4-5097A079D6D4}"/>
              </a:ext>
            </a:extLst>
          </p:cNvPr>
          <p:cNvSpPr>
            <a:spLocks noGrp="1"/>
          </p:cNvSpPr>
          <p:nvPr>
            <p:ph type="dt" sz="half" idx="10"/>
          </p:nvPr>
        </p:nvSpPr>
        <p:spPr/>
        <p:txBody>
          <a:bodyPr/>
          <a:lstStyle/>
          <a:p>
            <a:fld id="{78BF7982-0E8F-4AC5-B9A2-D0C322BBE063}" type="datetimeFigureOut">
              <a:rPr lang="en-IN" smtClean="0"/>
              <a:t>11-12-2022</a:t>
            </a:fld>
            <a:endParaRPr lang="en-IN" dirty="0"/>
          </a:p>
        </p:txBody>
      </p:sp>
      <p:sp>
        <p:nvSpPr>
          <p:cNvPr id="5" name="Footer Placeholder 4">
            <a:extLst>
              <a:ext uri="{FF2B5EF4-FFF2-40B4-BE49-F238E27FC236}">
                <a16:creationId xmlns="" xmlns:a16="http://schemas.microsoft.com/office/drawing/2014/main" id="{DB305014-2408-628B-D34C-A979B665CF3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 xmlns:a16="http://schemas.microsoft.com/office/drawing/2014/main" id="{A538A08B-71E6-AE23-69E7-ECF0ED7115B6}"/>
              </a:ext>
            </a:extLst>
          </p:cNvPr>
          <p:cNvSpPr>
            <a:spLocks noGrp="1"/>
          </p:cNvSpPr>
          <p:nvPr>
            <p:ph type="sldNum" sz="quarter" idx="12"/>
          </p:nvPr>
        </p:nvSpPr>
        <p:spPr/>
        <p:txBody>
          <a:bodyPr/>
          <a:lstStyle/>
          <a:p>
            <a:fld id="{26664A41-A8E7-449C-AB03-4F869331BB87}" type="slidenum">
              <a:rPr lang="en-IN" smtClean="0"/>
              <a:t>‹#›</a:t>
            </a:fld>
            <a:endParaRPr lang="en-IN" dirty="0"/>
          </a:p>
        </p:txBody>
      </p:sp>
    </p:spTree>
    <p:extLst>
      <p:ext uri="{BB962C8B-B14F-4D97-AF65-F5344CB8AC3E}">
        <p14:creationId xmlns:p14="http://schemas.microsoft.com/office/powerpoint/2010/main" val="2153881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A630DC-48AC-AB58-83F3-C0022CA465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B19854F7-2D5A-3A49-2B36-3335578BF1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C7CC3AB-A174-9B33-4BC6-4968A53D742B}"/>
              </a:ext>
            </a:extLst>
          </p:cNvPr>
          <p:cNvSpPr>
            <a:spLocks noGrp="1"/>
          </p:cNvSpPr>
          <p:nvPr>
            <p:ph type="dt" sz="half" idx="10"/>
          </p:nvPr>
        </p:nvSpPr>
        <p:spPr/>
        <p:txBody>
          <a:bodyPr/>
          <a:lstStyle/>
          <a:p>
            <a:fld id="{78BF7982-0E8F-4AC5-B9A2-D0C322BBE063}" type="datetimeFigureOut">
              <a:rPr lang="en-IN" smtClean="0"/>
              <a:t>11-12-2022</a:t>
            </a:fld>
            <a:endParaRPr lang="en-IN" dirty="0"/>
          </a:p>
        </p:txBody>
      </p:sp>
      <p:sp>
        <p:nvSpPr>
          <p:cNvPr id="5" name="Footer Placeholder 4">
            <a:extLst>
              <a:ext uri="{FF2B5EF4-FFF2-40B4-BE49-F238E27FC236}">
                <a16:creationId xmlns="" xmlns:a16="http://schemas.microsoft.com/office/drawing/2014/main" id="{90FF92CF-8343-7DD7-A8C6-47E7C9A9BE9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 xmlns:a16="http://schemas.microsoft.com/office/drawing/2014/main" id="{A56B2A39-B043-4580-02FA-4EC50B3042E8}"/>
              </a:ext>
            </a:extLst>
          </p:cNvPr>
          <p:cNvSpPr>
            <a:spLocks noGrp="1"/>
          </p:cNvSpPr>
          <p:nvPr>
            <p:ph type="sldNum" sz="quarter" idx="12"/>
          </p:nvPr>
        </p:nvSpPr>
        <p:spPr/>
        <p:txBody>
          <a:bodyPr/>
          <a:lstStyle/>
          <a:p>
            <a:fld id="{26664A41-A8E7-449C-AB03-4F869331BB87}" type="slidenum">
              <a:rPr lang="en-IN" smtClean="0"/>
              <a:t>‹#›</a:t>
            </a:fld>
            <a:endParaRPr lang="en-IN" dirty="0"/>
          </a:p>
        </p:txBody>
      </p:sp>
    </p:spTree>
    <p:extLst>
      <p:ext uri="{BB962C8B-B14F-4D97-AF65-F5344CB8AC3E}">
        <p14:creationId xmlns:p14="http://schemas.microsoft.com/office/powerpoint/2010/main" val="2612550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4642FD7F-2721-0734-52A1-4C706604E4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46CB43AD-9992-2C0B-B309-06B7E464E4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C49F589-7020-7299-4FB8-647FE788128C}"/>
              </a:ext>
            </a:extLst>
          </p:cNvPr>
          <p:cNvSpPr>
            <a:spLocks noGrp="1"/>
          </p:cNvSpPr>
          <p:nvPr>
            <p:ph type="dt" sz="half" idx="10"/>
          </p:nvPr>
        </p:nvSpPr>
        <p:spPr/>
        <p:txBody>
          <a:bodyPr/>
          <a:lstStyle/>
          <a:p>
            <a:fld id="{78BF7982-0E8F-4AC5-B9A2-D0C322BBE063}" type="datetimeFigureOut">
              <a:rPr lang="en-IN" smtClean="0"/>
              <a:t>11-12-2022</a:t>
            </a:fld>
            <a:endParaRPr lang="en-IN" dirty="0"/>
          </a:p>
        </p:txBody>
      </p:sp>
      <p:sp>
        <p:nvSpPr>
          <p:cNvPr id="5" name="Footer Placeholder 4">
            <a:extLst>
              <a:ext uri="{FF2B5EF4-FFF2-40B4-BE49-F238E27FC236}">
                <a16:creationId xmlns="" xmlns:a16="http://schemas.microsoft.com/office/drawing/2014/main" id="{53837564-B174-8AB6-1D12-C8B90F5186E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 xmlns:a16="http://schemas.microsoft.com/office/drawing/2014/main" id="{7F41539E-DDB0-57C5-A02D-BA634987A698}"/>
              </a:ext>
            </a:extLst>
          </p:cNvPr>
          <p:cNvSpPr>
            <a:spLocks noGrp="1"/>
          </p:cNvSpPr>
          <p:nvPr>
            <p:ph type="sldNum" sz="quarter" idx="12"/>
          </p:nvPr>
        </p:nvSpPr>
        <p:spPr/>
        <p:txBody>
          <a:bodyPr/>
          <a:lstStyle/>
          <a:p>
            <a:fld id="{26664A41-A8E7-449C-AB03-4F869331BB87}" type="slidenum">
              <a:rPr lang="en-IN" smtClean="0"/>
              <a:t>‹#›</a:t>
            </a:fld>
            <a:endParaRPr lang="en-IN" dirty="0"/>
          </a:p>
        </p:txBody>
      </p:sp>
    </p:spTree>
    <p:extLst>
      <p:ext uri="{BB962C8B-B14F-4D97-AF65-F5344CB8AC3E}">
        <p14:creationId xmlns:p14="http://schemas.microsoft.com/office/powerpoint/2010/main" val="4213043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FE1897-08A0-95B9-0CC4-1BD73C73E3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04057444-80B7-C4B6-86BD-36096BCEEC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137391F0-100F-2169-CDB5-4E58C033F638}"/>
              </a:ext>
            </a:extLst>
          </p:cNvPr>
          <p:cNvSpPr>
            <a:spLocks noGrp="1"/>
          </p:cNvSpPr>
          <p:nvPr>
            <p:ph type="dt" sz="half" idx="10"/>
          </p:nvPr>
        </p:nvSpPr>
        <p:spPr/>
        <p:txBody>
          <a:bodyPr/>
          <a:lstStyle/>
          <a:p>
            <a:fld id="{78BF7982-0E8F-4AC5-B9A2-D0C322BBE063}" type="datetimeFigureOut">
              <a:rPr lang="en-IN" smtClean="0"/>
              <a:t>11-12-2022</a:t>
            </a:fld>
            <a:endParaRPr lang="en-IN" dirty="0"/>
          </a:p>
        </p:txBody>
      </p:sp>
      <p:sp>
        <p:nvSpPr>
          <p:cNvPr id="5" name="Footer Placeholder 4">
            <a:extLst>
              <a:ext uri="{FF2B5EF4-FFF2-40B4-BE49-F238E27FC236}">
                <a16:creationId xmlns="" xmlns:a16="http://schemas.microsoft.com/office/drawing/2014/main" id="{AB067153-46CF-DFCE-2E02-1D5AA517340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 xmlns:a16="http://schemas.microsoft.com/office/drawing/2014/main" id="{41FF8BE5-BD5F-9593-876E-42F446B24D09}"/>
              </a:ext>
            </a:extLst>
          </p:cNvPr>
          <p:cNvSpPr>
            <a:spLocks noGrp="1"/>
          </p:cNvSpPr>
          <p:nvPr>
            <p:ph type="sldNum" sz="quarter" idx="12"/>
          </p:nvPr>
        </p:nvSpPr>
        <p:spPr/>
        <p:txBody>
          <a:bodyPr/>
          <a:lstStyle/>
          <a:p>
            <a:fld id="{26664A41-A8E7-449C-AB03-4F869331BB87}" type="slidenum">
              <a:rPr lang="en-IN" smtClean="0"/>
              <a:t>‹#›</a:t>
            </a:fld>
            <a:endParaRPr lang="en-IN" dirty="0"/>
          </a:p>
        </p:txBody>
      </p:sp>
    </p:spTree>
    <p:extLst>
      <p:ext uri="{BB962C8B-B14F-4D97-AF65-F5344CB8AC3E}">
        <p14:creationId xmlns:p14="http://schemas.microsoft.com/office/powerpoint/2010/main" val="2443746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82E812-F68A-D655-2CA1-DA4F6BE2ED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8A57BA4D-4437-6610-FD3F-9F74D1FD5C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F968B2DA-3582-109E-B83E-CCD6656A81B7}"/>
              </a:ext>
            </a:extLst>
          </p:cNvPr>
          <p:cNvSpPr>
            <a:spLocks noGrp="1"/>
          </p:cNvSpPr>
          <p:nvPr>
            <p:ph type="dt" sz="half" idx="10"/>
          </p:nvPr>
        </p:nvSpPr>
        <p:spPr/>
        <p:txBody>
          <a:bodyPr/>
          <a:lstStyle/>
          <a:p>
            <a:fld id="{78BF7982-0E8F-4AC5-B9A2-D0C322BBE063}" type="datetimeFigureOut">
              <a:rPr lang="en-IN" smtClean="0"/>
              <a:t>11-12-2022</a:t>
            </a:fld>
            <a:endParaRPr lang="en-IN" dirty="0"/>
          </a:p>
        </p:txBody>
      </p:sp>
      <p:sp>
        <p:nvSpPr>
          <p:cNvPr id="5" name="Footer Placeholder 4">
            <a:extLst>
              <a:ext uri="{FF2B5EF4-FFF2-40B4-BE49-F238E27FC236}">
                <a16:creationId xmlns="" xmlns:a16="http://schemas.microsoft.com/office/drawing/2014/main" id="{55DD3931-7D06-4F28-425D-A4772A366A8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 xmlns:a16="http://schemas.microsoft.com/office/drawing/2014/main" id="{6C8F7713-370B-CC05-D366-82EB6708D5A4}"/>
              </a:ext>
            </a:extLst>
          </p:cNvPr>
          <p:cNvSpPr>
            <a:spLocks noGrp="1"/>
          </p:cNvSpPr>
          <p:nvPr>
            <p:ph type="sldNum" sz="quarter" idx="12"/>
          </p:nvPr>
        </p:nvSpPr>
        <p:spPr/>
        <p:txBody>
          <a:bodyPr/>
          <a:lstStyle/>
          <a:p>
            <a:fld id="{26664A41-A8E7-449C-AB03-4F869331BB87}" type="slidenum">
              <a:rPr lang="en-IN" smtClean="0"/>
              <a:t>‹#›</a:t>
            </a:fld>
            <a:endParaRPr lang="en-IN" dirty="0"/>
          </a:p>
        </p:txBody>
      </p:sp>
    </p:spTree>
    <p:extLst>
      <p:ext uri="{BB962C8B-B14F-4D97-AF65-F5344CB8AC3E}">
        <p14:creationId xmlns:p14="http://schemas.microsoft.com/office/powerpoint/2010/main" val="3787327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EBF44-20AB-94DC-E9FB-1C00349A1D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7E64F658-AD58-D2DF-CBE1-964BC59CF6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D74E9D95-E325-2D14-51E4-673CB4C06B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B28AD50F-3B0F-B765-BF33-ED2F7A428CEC}"/>
              </a:ext>
            </a:extLst>
          </p:cNvPr>
          <p:cNvSpPr>
            <a:spLocks noGrp="1"/>
          </p:cNvSpPr>
          <p:nvPr>
            <p:ph type="dt" sz="half" idx="10"/>
          </p:nvPr>
        </p:nvSpPr>
        <p:spPr/>
        <p:txBody>
          <a:bodyPr/>
          <a:lstStyle/>
          <a:p>
            <a:fld id="{78BF7982-0E8F-4AC5-B9A2-D0C322BBE063}" type="datetimeFigureOut">
              <a:rPr lang="en-IN" smtClean="0"/>
              <a:t>11-12-2022</a:t>
            </a:fld>
            <a:endParaRPr lang="en-IN" dirty="0"/>
          </a:p>
        </p:txBody>
      </p:sp>
      <p:sp>
        <p:nvSpPr>
          <p:cNvPr id="6" name="Footer Placeholder 5">
            <a:extLst>
              <a:ext uri="{FF2B5EF4-FFF2-40B4-BE49-F238E27FC236}">
                <a16:creationId xmlns="" xmlns:a16="http://schemas.microsoft.com/office/drawing/2014/main" id="{D2CB7620-69DC-062B-D1CE-24F1877BF63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 xmlns:a16="http://schemas.microsoft.com/office/drawing/2014/main" id="{64666EBE-C2C9-A9C8-312C-CDF34BDA6C74}"/>
              </a:ext>
            </a:extLst>
          </p:cNvPr>
          <p:cNvSpPr>
            <a:spLocks noGrp="1"/>
          </p:cNvSpPr>
          <p:nvPr>
            <p:ph type="sldNum" sz="quarter" idx="12"/>
          </p:nvPr>
        </p:nvSpPr>
        <p:spPr/>
        <p:txBody>
          <a:bodyPr/>
          <a:lstStyle/>
          <a:p>
            <a:fld id="{26664A41-A8E7-449C-AB03-4F869331BB87}" type="slidenum">
              <a:rPr lang="en-IN" smtClean="0"/>
              <a:t>‹#›</a:t>
            </a:fld>
            <a:endParaRPr lang="en-IN" dirty="0"/>
          </a:p>
        </p:txBody>
      </p:sp>
    </p:spTree>
    <p:extLst>
      <p:ext uri="{BB962C8B-B14F-4D97-AF65-F5344CB8AC3E}">
        <p14:creationId xmlns:p14="http://schemas.microsoft.com/office/powerpoint/2010/main" val="568416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A09920-6DE1-5B6C-0F61-5E530BE587D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62C0C0A8-716B-FF10-8A23-CEB14D4053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292EA07F-15B5-37B4-0E78-5475FE79BC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07CC1195-71EF-515F-8C8C-E897FF176B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D51600CC-799D-3DFF-A84A-A74BAB4250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9D74590A-7FED-F6B3-6431-C61F0298BC2D}"/>
              </a:ext>
            </a:extLst>
          </p:cNvPr>
          <p:cNvSpPr>
            <a:spLocks noGrp="1"/>
          </p:cNvSpPr>
          <p:nvPr>
            <p:ph type="dt" sz="half" idx="10"/>
          </p:nvPr>
        </p:nvSpPr>
        <p:spPr/>
        <p:txBody>
          <a:bodyPr/>
          <a:lstStyle/>
          <a:p>
            <a:fld id="{78BF7982-0E8F-4AC5-B9A2-D0C322BBE063}" type="datetimeFigureOut">
              <a:rPr lang="en-IN" smtClean="0"/>
              <a:t>11-12-2022</a:t>
            </a:fld>
            <a:endParaRPr lang="en-IN" dirty="0"/>
          </a:p>
        </p:txBody>
      </p:sp>
      <p:sp>
        <p:nvSpPr>
          <p:cNvPr id="8" name="Footer Placeholder 7">
            <a:extLst>
              <a:ext uri="{FF2B5EF4-FFF2-40B4-BE49-F238E27FC236}">
                <a16:creationId xmlns="" xmlns:a16="http://schemas.microsoft.com/office/drawing/2014/main" id="{BCCE58C3-2850-9A49-E4AB-96CEEE76F949}"/>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 xmlns:a16="http://schemas.microsoft.com/office/drawing/2014/main" id="{A2F29C52-DC06-1053-8C1F-003C1FAFA76D}"/>
              </a:ext>
            </a:extLst>
          </p:cNvPr>
          <p:cNvSpPr>
            <a:spLocks noGrp="1"/>
          </p:cNvSpPr>
          <p:nvPr>
            <p:ph type="sldNum" sz="quarter" idx="12"/>
          </p:nvPr>
        </p:nvSpPr>
        <p:spPr/>
        <p:txBody>
          <a:bodyPr/>
          <a:lstStyle/>
          <a:p>
            <a:fld id="{26664A41-A8E7-449C-AB03-4F869331BB87}" type="slidenum">
              <a:rPr lang="en-IN" smtClean="0"/>
              <a:t>‹#›</a:t>
            </a:fld>
            <a:endParaRPr lang="en-IN" dirty="0"/>
          </a:p>
        </p:txBody>
      </p:sp>
    </p:spTree>
    <p:extLst>
      <p:ext uri="{BB962C8B-B14F-4D97-AF65-F5344CB8AC3E}">
        <p14:creationId xmlns:p14="http://schemas.microsoft.com/office/powerpoint/2010/main" val="3231230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133F06-7220-4651-78A4-60FE9985CA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E3158123-E786-BB02-5403-4F8160A63B5F}"/>
              </a:ext>
            </a:extLst>
          </p:cNvPr>
          <p:cNvSpPr>
            <a:spLocks noGrp="1"/>
          </p:cNvSpPr>
          <p:nvPr>
            <p:ph type="dt" sz="half" idx="10"/>
          </p:nvPr>
        </p:nvSpPr>
        <p:spPr/>
        <p:txBody>
          <a:bodyPr/>
          <a:lstStyle/>
          <a:p>
            <a:fld id="{78BF7982-0E8F-4AC5-B9A2-D0C322BBE063}" type="datetimeFigureOut">
              <a:rPr lang="en-IN" smtClean="0"/>
              <a:t>11-12-2022</a:t>
            </a:fld>
            <a:endParaRPr lang="en-IN" dirty="0"/>
          </a:p>
        </p:txBody>
      </p:sp>
      <p:sp>
        <p:nvSpPr>
          <p:cNvPr id="4" name="Footer Placeholder 3">
            <a:extLst>
              <a:ext uri="{FF2B5EF4-FFF2-40B4-BE49-F238E27FC236}">
                <a16:creationId xmlns="" xmlns:a16="http://schemas.microsoft.com/office/drawing/2014/main" id="{F170C245-00B5-4C4F-A31B-07A61F4AED28}"/>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 xmlns:a16="http://schemas.microsoft.com/office/drawing/2014/main" id="{3AA7FB26-3452-A992-65E1-DDEE7B07B6EC}"/>
              </a:ext>
            </a:extLst>
          </p:cNvPr>
          <p:cNvSpPr>
            <a:spLocks noGrp="1"/>
          </p:cNvSpPr>
          <p:nvPr>
            <p:ph type="sldNum" sz="quarter" idx="12"/>
          </p:nvPr>
        </p:nvSpPr>
        <p:spPr/>
        <p:txBody>
          <a:bodyPr/>
          <a:lstStyle/>
          <a:p>
            <a:fld id="{26664A41-A8E7-449C-AB03-4F869331BB87}" type="slidenum">
              <a:rPr lang="en-IN" smtClean="0"/>
              <a:t>‹#›</a:t>
            </a:fld>
            <a:endParaRPr lang="en-IN" dirty="0"/>
          </a:p>
        </p:txBody>
      </p:sp>
    </p:spTree>
    <p:extLst>
      <p:ext uri="{BB962C8B-B14F-4D97-AF65-F5344CB8AC3E}">
        <p14:creationId xmlns:p14="http://schemas.microsoft.com/office/powerpoint/2010/main" val="4173753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06CA5A97-6497-D2F6-867C-3A58B007E11D}"/>
              </a:ext>
            </a:extLst>
          </p:cNvPr>
          <p:cNvSpPr>
            <a:spLocks noGrp="1"/>
          </p:cNvSpPr>
          <p:nvPr>
            <p:ph type="dt" sz="half" idx="10"/>
          </p:nvPr>
        </p:nvSpPr>
        <p:spPr/>
        <p:txBody>
          <a:bodyPr/>
          <a:lstStyle/>
          <a:p>
            <a:fld id="{78BF7982-0E8F-4AC5-B9A2-D0C322BBE063}" type="datetimeFigureOut">
              <a:rPr lang="en-IN" smtClean="0"/>
              <a:t>11-12-2022</a:t>
            </a:fld>
            <a:endParaRPr lang="en-IN" dirty="0"/>
          </a:p>
        </p:txBody>
      </p:sp>
      <p:sp>
        <p:nvSpPr>
          <p:cNvPr id="3" name="Footer Placeholder 2">
            <a:extLst>
              <a:ext uri="{FF2B5EF4-FFF2-40B4-BE49-F238E27FC236}">
                <a16:creationId xmlns="" xmlns:a16="http://schemas.microsoft.com/office/drawing/2014/main" id="{D653AE05-1031-B281-1A6E-D2F9C404E744}"/>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 xmlns:a16="http://schemas.microsoft.com/office/drawing/2014/main" id="{4310300C-0F34-0453-26EA-72657588AB88}"/>
              </a:ext>
            </a:extLst>
          </p:cNvPr>
          <p:cNvSpPr>
            <a:spLocks noGrp="1"/>
          </p:cNvSpPr>
          <p:nvPr>
            <p:ph type="sldNum" sz="quarter" idx="12"/>
          </p:nvPr>
        </p:nvSpPr>
        <p:spPr/>
        <p:txBody>
          <a:bodyPr/>
          <a:lstStyle/>
          <a:p>
            <a:fld id="{26664A41-A8E7-449C-AB03-4F869331BB87}" type="slidenum">
              <a:rPr lang="en-IN" smtClean="0"/>
              <a:t>‹#›</a:t>
            </a:fld>
            <a:endParaRPr lang="en-IN" dirty="0"/>
          </a:p>
        </p:txBody>
      </p:sp>
    </p:spTree>
    <p:extLst>
      <p:ext uri="{BB962C8B-B14F-4D97-AF65-F5344CB8AC3E}">
        <p14:creationId xmlns:p14="http://schemas.microsoft.com/office/powerpoint/2010/main" val="302845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60E7A0-324D-A871-6615-368C90691E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1169650-F299-60B3-6CAB-30C4EBBF36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44F080F5-C90C-8C92-F28C-3311640FD3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1F74B92-232D-BE57-7FB5-0A2FBC461324}"/>
              </a:ext>
            </a:extLst>
          </p:cNvPr>
          <p:cNvSpPr>
            <a:spLocks noGrp="1"/>
          </p:cNvSpPr>
          <p:nvPr>
            <p:ph type="dt" sz="half" idx="10"/>
          </p:nvPr>
        </p:nvSpPr>
        <p:spPr/>
        <p:txBody>
          <a:bodyPr/>
          <a:lstStyle/>
          <a:p>
            <a:fld id="{78BF7982-0E8F-4AC5-B9A2-D0C322BBE063}" type="datetimeFigureOut">
              <a:rPr lang="en-IN" smtClean="0"/>
              <a:t>11-12-2022</a:t>
            </a:fld>
            <a:endParaRPr lang="en-IN" dirty="0"/>
          </a:p>
        </p:txBody>
      </p:sp>
      <p:sp>
        <p:nvSpPr>
          <p:cNvPr id="6" name="Footer Placeholder 5">
            <a:extLst>
              <a:ext uri="{FF2B5EF4-FFF2-40B4-BE49-F238E27FC236}">
                <a16:creationId xmlns="" xmlns:a16="http://schemas.microsoft.com/office/drawing/2014/main" id="{8EC078D2-363A-28DC-5678-B0AA101BE55B}"/>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 xmlns:a16="http://schemas.microsoft.com/office/drawing/2014/main" id="{155635CA-DD18-04CA-8EEC-E4816234181E}"/>
              </a:ext>
            </a:extLst>
          </p:cNvPr>
          <p:cNvSpPr>
            <a:spLocks noGrp="1"/>
          </p:cNvSpPr>
          <p:nvPr>
            <p:ph type="sldNum" sz="quarter" idx="12"/>
          </p:nvPr>
        </p:nvSpPr>
        <p:spPr/>
        <p:txBody>
          <a:bodyPr/>
          <a:lstStyle/>
          <a:p>
            <a:fld id="{26664A41-A8E7-449C-AB03-4F869331BB87}" type="slidenum">
              <a:rPr lang="en-IN" smtClean="0"/>
              <a:t>‹#›</a:t>
            </a:fld>
            <a:endParaRPr lang="en-IN" dirty="0"/>
          </a:p>
        </p:txBody>
      </p:sp>
    </p:spTree>
    <p:extLst>
      <p:ext uri="{BB962C8B-B14F-4D97-AF65-F5344CB8AC3E}">
        <p14:creationId xmlns:p14="http://schemas.microsoft.com/office/powerpoint/2010/main" val="4079369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EED5C3-5BCF-A64A-ED94-6FA91744F3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68660437-4FBC-A67A-FE4A-291004E0FE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 xmlns:a16="http://schemas.microsoft.com/office/drawing/2014/main" id="{AF4E2CE2-AB29-9390-5FF5-FBAD4AD03B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ED95810-09BF-3920-D23F-03CE131401EA}"/>
              </a:ext>
            </a:extLst>
          </p:cNvPr>
          <p:cNvSpPr>
            <a:spLocks noGrp="1"/>
          </p:cNvSpPr>
          <p:nvPr>
            <p:ph type="dt" sz="half" idx="10"/>
          </p:nvPr>
        </p:nvSpPr>
        <p:spPr/>
        <p:txBody>
          <a:bodyPr/>
          <a:lstStyle/>
          <a:p>
            <a:fld id="{78BF7982-0E8F-4AC5-B9A2-D0C322BBE063}" type="datetimeFigureOut">
              <a:rPr lang="en-IN" smtClean="0"/>
              <a:t>11-12-2022</a:t>
            </a:fld>
            <a:endParaRPr lang="en-IN" dirty="0"/>
          </a:p>
        </p:txBody>
      </p:sp>
      <p:sp>
        <p:nvSpPr>
          <p:cNvPr id="6" name="Footer Placeholder 5">
            <a:extLst>
              <a:ext uri="{FF2B5EF4-FFF2-40B4-BE49-F238E27FC236}">
                <a16:creationId xmlns="" xmlns:a16="http://schemas.microsoft.com/office/drawing/2014/main" id="{CC9A03F4-5931-2565-56F8-E68D0C1D4D2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 xmlns:a16="http://schemas.microsoft.com/office/drawing/2014/main" id="{8C2E168A-F137-1713-78F0-14F284E9C640}"/>
              </a:ext>
            </a:extLst>
          </p:cNvPr>
          <p:cNvSpPr>
            <a:spLocks noGrp="1"/>
          </p:cNvSpPr>
          <p:nvPr>
            <p:ph type="sldNum" sz="quarter" idx="12"/>
          </p:nvPr>
        </p:nvSpPr>
        <p:spPr/>
        <p:txBody>
          <a:bodyPr/>
          <a:lstStyle/>
          <a:p>
            <a:fld id="{26664A41-A8E7-449C-AB03-4F869331BB87}" type="slidenum">
              <a:rPr lang="en-IN" smtClean="0"/>
              <a:t>‹#›</a:t>
            </a:fld>
            <a:endParaRPr lang="en-IN" dirty="0"/>
          </a:p>
        </p:txBody>
      </p:sp>
    </p:spTree>
    <p:extLst>
      <p:ext uri="{BB962C8B-B14F-4D97-AF65-F5344CB8AC3E}">
        <p14:creationId xmlns:p14="http://schemas.microsoft.com/office/powerpoint/2010/main" val="604141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4B28ACA-4246-E3C3-CAF6-0297A57CBA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00E2B0A8-98AB-5D27-F176-910D588B72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C66F8ABD-8ADE-AE15-0DE4-15D4716300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BF7982-0E8F-4AC5-B9A2-D0C322BBE063}" type="datetimeFigureOut">
              <a:rPr lang="en-IN" smtClean="0"/>
              <a:t>11-12-2022</a:t>
            </a:fld>
            <a:endParaRPr lang="en-IN" dirty="0"/>
          </a:p>
        </p:txBody>
      </p:sp>
      <p:sp>
        <p:nvSpPr>
          <p:cNvPr id="5" name="Footer Placeholder 4">
            <a:extLst>
              <a:ext uri="{FF2B5EF4-FFF2-40B4-BE49-F238E27FC236}">
                <a16:creationId xmlns="" xmlns:a16="http://schemas.microsoft.com/office/drawing/2014/main" id="{3E0E08CA-8BE2-EBED-6438-D76751A4F6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 xmlns:a16="http://schemas.microsoft.com/office/drawing/2014/main" id="{36DBE9A7-CBCD-AD1D-DA69-BBF3FD505D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664A41-A8E7-449C-AB03-4F869331BB87}" type="slidenum">
              <a:rPr lang="en-IN" smtClean="0"/>
              <a:t>‹#›</a:t>
            </a:fld>
            <a:endParaRPr lang="en-IN" dirty="0"/>
          </a:p>
        </p:txBody>
      </p:sp>
    </p:spTree>
    <p:extLst>
      <p:ext uri="{BB962C8B-B14F-4D97-AF65-F5344CB8AC3E}">
        <p14:creationId xmlns:p14="http://schemas.microsoft.com/office/powerpoint/2010/main" val="2018213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147834-0C23-19AD-FBB0-CCD98859F881}"/>
              </a:ext>
            </a:extLst>
          </p:cNvPr>
          <p:cNvSpPr>
            <a:spLocks noGrp="1"/>
          </p:cNvSpPr>
          <p:nvPr>
            <p:ph type="ctrTitle"/>
          </p:nvPr>
        </p:nvSpPr>
        <p:spPr>
          <a:xfrm>
            <a:off x="112450" y="48165"/>
            <a:ext cx="12079550" cy="1061544"/>
          </a:xfrm>
        </p:spPr>
        <p:txBody>
          <a:bodyPr>
            <a:normAutofit/>
          </a:bodyPr>
          <a:lstStyle/>
          <a:p>
            <a:r>
              <a:rPr lang="en-GB" sz="5400" b="1" dirty="0">
                <a:solidFill>
                  <a:srgbClr val="FF5050"/>
                </a:solidFill>
                <a:latin typeface="Times New Roman" pitchFamily="18" charset="0"/>
                <a:ea typeface="Montserrat"/>
                <a:cs typeface="Times New Roman" pitchFamily="18" charset="0"/>
                <a:sym typeface="Montserrat"/>
              </a:rPr>
              <a:t>Capstone Project 1</a:t>
            </a:r>
            <a:endParaRPr lang="en-IN" sz="5400" dirty="0">
              <a:solidFill>
                <a:srgbClr val="FF5050"/>
              </a:solidFill>
              <a:latin typeface="Times New Roman" pitchFamily="18" charset="0"/>
              <a:cs typeface="Times New Roman" pitchFamily="18" charset="0"/>
            </a:endParaRPr>
          </a:p>
        </p:txBody>
      </p:sp>
      <p:sp>
        <p:nvSpPr>
          <p:cNvPr id="3" name="Subtitle 2">
            <a:extLst>
              <a:ext uri="{FF2B5EF4-FFF2-40B4-BE49-F238E27FC236}">
                <a16:creationId xmlns="" xmlns:a16="http://schemas.microsoft.com/office/drawing/2014/main" id="{9040D86C-CDE0-E2F9-D8B3-675FDAD9D18B}"/>
              </a:ext>
            </a:extLst>
          </p:cNvPr>
          <p:cNvSpPr>
            <a:spLocks noGrp="1"/>
          </p:cNvSpPr>
          <p:nvPr>
            <p:ph type="subTitle" idx="1"/>
          </p:nvPr>
        </p:nvSpPr>
        <p:spPr>
          <a:xfrm>
            <a:off x="112450" y="1305014"/>
            <a:ext cx="11943426" cy="5850387"/>
          </a:xfrm>
          <a:ln>
            <a:noFill/>
          </a:ln>
          <a:effectLst/>
        </p:spPr>
        <p:txBody>
          <a:bodyPr>
            <a:normAutofit/>
          </a:bodyPr>
          <a:lstStyle/>
          <a:p>
            <a:r>
              <a:rPr lang="en-IN" sz="4000" dirty="0" smtClean="0">
                <a:latin typeface="Times New Roman" pitchFamily="18" charset="0"/>
                <a:cs typeface="Times New Roman" pitchFamily="18" charset="0"/>
              </a:rPr>
              <a:t>AIR BNB BOOKING ANALYSIS</a:t>
            </a:r>
            <a:endParaRPr lang="en-IN" sz="4000" dirty="0">
              <a:latin typeface="Times New Roman" pitchFamily="18" charset="0"/>
              <a:cs typeface="Times New Roman" pitchFamily="18" charset="0"/>
            </a:endParaRPr>
          </a:p>
          <a:p>
            <a:pPr algn="l">
              <a:lnSpc>
                <a:spcPct val="150000"/>
              </a:lnSpc>
            </a:pPr>
            <a:r>
              <a:rPr lang="en-IN" sz="3600" b="1" dirty="0" smtClean="0">
                <a:latin typeface="Times New Roman" pitchFamily="18" charset="0"/>
                <a:cs typeface="Times New Roman" pitchFamily="18" charset="0"/>
              </a:rPr>
              <a:t>        Team </a:t>
            </a:r>
            <a:r>
              <a:rPr lang="en-IN" sz="3600" b="1" dirty="0">
                <a:latin typeface="Times New Roman" pitchFamily="18" charset="0"/>
                <a:cs typeface="Times New Roman" pitchFamily="18" charset="0"/>
              </a:rPr>
              <a:t>Members</a:t>
            </a:r>
            <a:r>
              <a:rPr lang="en-IN" sz="3600" b="1" dirty="0" smtClean="0">
                <a:latin typeface="Times New Roman" pitchFamily="18" charset="0"/>
                <a:cs typeface="Times New Roman" pitchFamily="18" charset="0"/>
              </a:rPr>
              <a:t>:</a:t>
            </a:r>
          </a:p>
          <a:p>
            <a:pPr algn="l">
              <a:lnSpc>
                <a:spcPct val="150000"/>
              </a:lnSpc>
            </a:pPr>
            <a:r>
              <a:rPr lang="en-IN" sz="2800" dirty="0">
                <a:latin typeface="Times New Roman" pitchFamily="18" charset="0"/>
                <a:cs typeface="Times New Roman" pitchFamily="18" charset="0"/>
              </a:rPr>
              <a:t>	</a:t>
            </a:r>
            <a:r>
              <a:rPr lang="en-IN" sz="2800" dirty="0" smtClean="0">
                <a:latin typeface="Times New Roman" pitchFamily="18" charset="0"/>
                <a:cs typeface="Times New Roman" pitchFamily="18" charset="0"/>
              </a:rPr>
              <a:t>Abhishek </a:t>
            </a:r>
            <a:r>
              <a:rPr lang="en-IN" sz="2800" dirty="0">
                <a:latin typeface="Times New Roman" pitchFamily="18" charset="0"/>
                <a:cs typeface="Times New Roman" pitchFamily="18" charset="0"/>
              </a:rPr>
              <a:t>V L</a:t>
            </a:r>
          </a:p>
          <a:p>
            <a:pPr algn="l">
              <a:lnSpc>
                <a:spcPct val="150000"/>
              </a:lnSpc>
            </a:pPr>
            <a:r>
              <a:rPr lang="en-IN" sz="2800" dirty="0" smtClean="0">
                <a:latin typeface="Times New Roman" pitchFamily="18" charset="0"/>
                <a:cs typeface="Times New Roman" pitchFamily="18" charset="0"/>
              </a:rPr>
              <a:t>	Neha </a:t>
            </a:r>
            <a:r>
              <a:rPr lang="en-IN" sz="2800" dirty="0">
                <a:latin typeface="Times New Roman" pitchFamily="18" charset="0"/>
                <a:cs typeface="Times New Roman" pitchFamily="18" charset="0"/>
              </a:rPr>
              <a:t>R</a:t>
            </a:r>
          </a:p>
          <a:p>
            <a:pPr algn="l">
              <a:lnSpc>
                <a:spcPct val="150000"/>
              </a:lnSpc>
            </a:pPr>
            <a:r>
              <a:rPr lang="en-IN" sz="2800" dirty="0" smtClean="0">
                <a:latin typeface="Times New Roman" pitchFamily="18" charset="0"/>
                <a:cs typeface="Times New Roman" pitchFamily="18" charset="0"/>
              </a:rPr>
              <a:t>	Nisarga </a:t>
            </a:r>
            <a:r>
              <a:rPr lang="en-IN" sz="2800" dirty="0">
                <a:latin typeface="Times New Roman" pitchFamily="18" charset="0"/>
                <a:cs typeface="Times New Roman" pitchFamily="18" charset="0"/>
              </a:rPr>
              <a:t>C</a:t>
            </a:r>
          </a:p>
          <a:p>
            <a:pPr algn="l">
              <a:lnSpc>
                <a:spcPct val="150000"/>
              </a:lnSpc>
            </a:pPr>
            <a:r>
              <a:rPr lang="en-IN" sz="2800" dirty="0" smtClean="0">
                <a:latin typeface="Times New Roman" pitchFamily="18" charset="0"/>
                <a:cs typeface="Times New Roman" pitchFamily="18" charset="0"/>
              </a:rPr>
              <a:t>	Swati </a:t>
            </a:r>
            <a:r>
              <a:rPr lang="en-IN" sz="2800" dirty="0">
                <a:latin typeface="Times New Roman" pitchFamily="18" charset="0"/>
                <a:cs typeface="Times New Roman" pitchFamily="18" charset="0"/>
              </a:rPr>
              <a:t>G</a:t>
            </a:r>
          </a:p>
          <a:p>
            <a:endParaRPr lang="en-IN" sz="4400" dirty="0"/>
          </a:p>
          <a:p>
            <a:endParaRPr lang="en-IN" sz="4400" dirty="0"/>
          </a:p>
          <a:p>
            <a:endParaRPr lang="en-IN" sz="4400" dirty="0"/>
          </a:p>
          <a:p>
            <a:endParaRPr lang="en-IN" sz="4400" dirty="0"/>
          </a:p>
        </p:txBody>
      </p:sp>
      <p:pic>
        <p:nvPicPr>
          <p:cNvPr id="5" name="Picture 4">
            <a:extLst>
              <a:ext uri="{FF2B5EF4-FFF2-40B4-BE49-F238E27FC236}">
                <a16:creationId xmlns="" xmlns:a16="http://schemas.microsoft.com/office/drawing/2014/main" id="{0758432A-02CD-492F-B7C5-BEED3BF44D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3329" y="5137350"/>
            <a:ext cx="4158671" cy="1720650"/>
          </a:xfrm>
          <a:prstGeom prst="rect">
            <a:avLst/>
          </a:prstGeom>
        </p:spPr>
      </p:pic>
    </p:spTree>
    <p:extLst>
      <p:ext uri="{BB962C8B-B14F-4D97-AF65-F5344CB8AC3E}">
        <p14:creationId xmlns:p14="http://schemas.microsoft.com/office/powerpoint/2010/main" val="19027261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7A48B8-3EFA-67CF-40EA-5EFF6134228E}"/>
              </a:ext>
            </a:extLst>
          </p:cNvPr>
          <p:cNvSpPr>
            <a:spLocks noGrp="1"/>
          </p:cNvSpPr>
          <p:nvPr>
            <p:ph type="title"/>
          </p:nvPr>
        </p:nvSpPr>
        <p:spPr>
          <a:xfrm>
            <a:off x="427895" y="576139"/>
            <a:ext cx="4706816" cy="748567"/>
          </a:xfrm>
        </p:spPr>
        <p:txBody>
          <a:bodyPr>
            <a:normAutofit fontScale="90000"/>
          </a:bodyPr>
          <a:lstStyle/>
          <a:p>
            <a:r>
              <a:rPr lang="en-US" sz="3200" i="0" u="sng" dirty="0">
                <a:solidFill>
                  <a:srgbClr val="FF0000"/>
                </a:solidFill>
                <a:effectLst/>
                <a:latin typeface="Times New Roman" pitchFamily="18" charset="0"/>
                <a:cs typeface="Times New Roman" pitchFamily="18" charset="0"/>
              </a:rPr>
              <a:t>Practical </a:t>
            </a:r>
            <a:r>
              <a:rPr lang="en-US" sz="3200" u="sng" dirty="0">
                <a:solidFill>
                  <a:srgbClr val="FF0000"/>
                </a:solidFill>
                <a:latin typeface="Times New Roman" pitchFamily="18" charset="0"/>
                <a:cs typeface="Times New Roman" pitchFamily="18" charset="0"/>
              </a:rPr>
              <a:t>Theory</a:t>
            </a:r>
            <a:r>
              <a:rPr lang="en-US" b="1" dirty="0">
                <a:solidFill>
                  <a:srgbClr val="545454"/>
                </a:solidFill>
                <a:latin typeface="Lato" panose="020B0604020202020204" pitchFamily="34" charset="0"/>
              </a:rPr>
              <a:t/>
            </a:r>
            <a:br>
              <a:rPr lang="en-US" b="1" dirty="0">
                <a:solidFill>
                  <a:srgbClr val="545454"/>
                </a:solidFill>
                <a:latin typeface="Lato" panose="020B0604020202020204" pitchFamily="34" charset="0"/>
              </a:rPr>
            </a:br>
            <a:endParaRPr lang="en-IN" dirty="0"/>
          </a:p>
        </p:txBody>
      </p:sp>
      <p:sp>
        <p:nvSpPr>
          <p:cNvPr id="3" name="Content Placeholder 2">
            <a:extLst>
              <a:ext uri="{FF2B5EF4-FFF2-40B4-BE49-F238E27FC236}">
                <a16:creationId xmlns="" xmlns:a16="http://schemas.microsoft.com/office/drawing/2014/main" id="{17ABDB13-35B5-E804-3E4E-D1D49BB37833}"/>
              </a:ext>
            </a:extLst>
          </p:cNvPr>
          <p:cNvSpPr>
            <a:spLocks noGrp="1"/>
          </p:cNvSpPr>
          <p:nvPr>
            <p:ph idx="1"/>
          </p:nvPr>
        </p:nvSpPr>
        <p:spPr>
          <a:xfrm>
            <a:off x="216881" y="1239475"/>
            <a:ext cx="11646874" cy="5454406"/>
          </a:xfrm>
        </p:spPr>
        <p:txBody>
          <a:bodyPr>
            <a:normAutofit/>
          </a:bodyPr>
          <a:lstStyle/>
          <a:p>
            <a:pPr algn="l" fontAlgn="base">
              <a:lnSpc>
                <a:spcPct val="200000"/>
              </a:lnSpc>
            </a:pPr>
            <a:r>
              <a:rPr lang="en-US" sz="1600" b="0" i="0" dirty="0">
                <a:effectLst/>
                <a:latin typeface="Times New Roman" pitchFamily="18" charset="0"/>
                <a:cs typeface="Times New Roman" pitchFamily="18" charset="0"/>
              </a:rPr>
              <a:t>Airbnb has provided many travellers a great, easy and convenient place to stay during their travels. Similarly, it has also given an opportunity for many to earn extra revenue by listing their properties for residents to stay</a:t>
            </a:r>
            <a:r>
              <a:rPr lang="en-US" sz="1600" b="0" i="0" dirty="0" smtClean="0">
                <a:effectLst/>
                <a:latin typeface="Times New Roman" pitchFamily="18" charset="0"/>
                <a:cs typeface="Times New Roman" pitchFamily="18" charset="0"/>
              </a:rPr>
              <a:t>.</a:t>
            </a:r>
          </a:p>
          <a:p>
            <a:pPr algn="l" fontAlgn="base">
              <a:lnSpc>
                <a:spcPct val="200000"/>
              </a:lnSpc>
            </a:pPr>
            <a:r>
              <a:rPr lang="en-US" sz="1600" b="0" i="0" dirty="0" smtClean="0">
                <a:effectLst/>
                <a:latin typeface="Times New Roman" pitchFamily="18" charset="0"/>
                <a:cs typeface="Times New Roman" pitchFamily="18" charset="0"/>
              </a:rPr>
              <a:t> </a:t>
            </a:r>
            <a:r>
              <a:rPr lang="en-US" sz="1600" b="0" i="0" dirty="0">
                <a:effectLst/>
                <a:latin typeface="Times New Roman" pitchFamily="18" charset="0"/>
                <a:cs typeface="Times New Roman" pitchFamily="18" charset="0"/>
              </a:rPr>
              <a:t>so many listings available with varying prices, how can an aspiring host know what type of property to invest in if his main aim is to list it in Airbnb and earn rental revenue? Additionally, if a traveller wants to find the cheapest listing available but with certain features he prefers like 'free parking' etc, how does he know what aspects to look into to find a suitable listing? There are many factors which influence the price of a listing. Which is why we aim to find the most important factors that affect the price and more importantly the features that is common among the most expensive listings. This will allow an aspiring Airbnb host to ensure that his listing is equipped with those important features such that he will be able to charge a higher price without losing customers. Moreover, a traveller will also know the factors to look into to get the lowest price possible while having certain features he prefers.</a:t>
            </a:r>
          </a:p>
          <a:p>
            <a:endParaRPr lang="en-IN" dirty="0"/>
          </a:p>
        </p:txBody>
      </p:sp>
    </p:spTree>
    <p:extLst>
      <p:ext uri="{BB962C8B-B14F-4D97-AF65-F5344CB8AC3E}">
        <p14:creationId xmlns:p14="http://schemas.microsoft.com/office/powerpoint/2010/main" val="8807451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B3EE40-B5FC-5948-4741-3002B288D608}"/>
              </a:ext>
            </a:extLst>
          </p:cNvPr>
          <p:cNvSpPr>
            <a:spLocks noGrp="1"/>
          </p:cNvSpPr>
          <p:nvPr>
            <p:ph type="title"/>
          </p:nvPr>
        </p:nvSpPr>
        <p:spPr>
          <a:xfrm>
            <a:off x="520794" y="570569"/>
            <a:ext cx="2878015" cy="502383"/>
          </a:xfrm>
        </p:spPr>
        <p:txBody>
          <a:bodyPr>
            <a:noAutofit/>
          </a:bodyPr>
          <a:lstStyle/>
          <a:p>
            <a:r>
              <a:rPr lang="en-US" sz="3200" u="sng" dirty="0">
                <a:solidFill>
                  <a:srgbClr val="FF0000"/>
                </a:solidFill>
                <a:latin typeface="Times New Roman" pitchFamily="18" charset="0"/>
                <a:cs typeface="Times New Roman" pitchFamily="18" charset="0"/>
              </a:rPr>
              <a:t>Agenda</a:t>
            </a:r>
            <a:endParaRPr lang="en-IN" sz="3200" u="sng"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514E1B1F-A5C1-341A-C7F8-D5C6EA34EFC7}"/>
              </a:ext>
            </a:extLst>
          </p:cNvPr>
          <p:cNvSpPr>
            <a:spLocks noGrp="1"/>
          </p:cNvSpPr>
          <p:nvPr>
            <p:ph idx="1"/>
          </p:nvPr>
        </p:nvSpPr>
        <p:spPr>
          <a:xfrm>
            <a:off x="310664" y="865799"/>
            <a:ext cx="11881336" cy="6456912"/>
          </a:xfrm>
        </p:spPr>
        <p:txBody>
          <a:bodyPr>
            <a:noAutofit/>
          </a:bodyPr>
          <a:lstStyle/>
          <a:p>
            <a:pPr marL="0" indent="0">
              <a:lnSpc>
                <a:spcPct val="250000"/>
              </a:lnSpc>
              <a:buNone/>
            </a:pPr>
            <a:r>
              <a:rPr lang="en-US" sz="1800" b="1" i="0" dirty="0" smtClean="0">
                <a:effectLst/>
                <a:latin typeface="Times New Roman" pitchFamily="18" charset="0"/>
                <a:cs typeface="Times New Roman" pitchFamily="18" charset="0"/>
              </a:rPr>
              <a:t>     </a:t>
            </a:r>
            <a:r>
              <a:rPr lang="en-US" sz="1800" b="1" i="0" u="sng" dirty="0" smtClean="0">
                <a:effectLst/>
                <a:latin typeface="Times New Roman" pitchFamily="18" charset="0"/>
                <a:cs typeface="Times New Roman" pitchFamily="18" charset="0"/>
              </a:rPr>
              <a:t>We </a:t>
            </a:r>
            <a:r>
              <a:rPr lang="en-US" sz="1800" b="1" i="0" u="sng" dirty="0">
                <a:effectLst/>
                <a:latin typeface="Times New Roman" pitchFamily="18" charset="0"/>
                <a:cs typeface="Times New Roman" pitchFamily="18" charset="0"/>
              </a:rPr>
              <a:t>are trying to give the solution to </a:t>
            </a:r>
            <a:r>
              <a:rPr lang="en-US" sz="1800" b="1" i="0" u="sng" dirty="0">
                <a:effectLst/>
                <a:latin typeface="Times New Roman" pitchFamily="18" charset="0"/>
                <a:cs typeface="Times New Roman" pitchFamily="18" charset="0"/>
              </a:rPr>
              <a:t>airbnb</a:t>
            </a:r>
            <a:r>
              <a:rPr lang="en-US" sz="1800" b="1" i="0" u="sng" dirty="0">
                <a:effectLst/>
                <a:latin typeface="Times New Roman" pitchFamily="18" charset="0"/>
                <a:cs typeface="Times New Roman" pitchFamily="18" charset="0"/>
              </a:rPr>
              <a:t> for the following data.</a:t>
            </a:r>
          </a:p>
          <a:p>
            <a:pPr>
              <a:lnSpc>
                <a:spcPct val="200000"/>
              </a:lnSpc>
            </a:pPr>
            <a:r>
              <a:rPr lang="en-US" sz="1800" i="0" dirty="0">
                <a:effectLst/>
                <a:latin typeface="Times New Roman" pitchFamily="18" charset="0"/>
                <a:cs typeface="Times New Roman" pitchFamily="18" charset="0"/>
              </a:rPr>
              <a:t>1) Which hosts are having highest number of apartments ? </a:t>
            </a:r>
          </a:p>
          <a:p>
            <a:pPr>
              <a:lnSpc>
                <a:spcPct val="200000"/>
              </a:lnSpc>
            </a:pPr>
            <a:r>
              <a:rPr lang="en-US" sz="1800" i="0" dirty="0">
                <a:effectLst/>
                <a:latin typeface="Times New Roman" pitchFamily="18" charset="0"/>
                <a:cs typeface="Times New Roman" pitchFamily="18" charset="0"/>
              </a:rPr>
              <a:t>2) Which are the top 10 neighborhood which are having maximum number of apartments for </a:t>
            </a:r>
            <a:r>
              <a:rPr lang="en-US" sz="1800" i="0" dirty="0" smtClean="0">
                <a:effectLst/>
                <a:latin typeface="Times New Roman" pitchFamily="18" charset="0"/>
                <a:cs typeface="Times New Roman" pitchFamily="18" charset="0"/>
              </a:rPr>
              <a:t>Airbnb </a:t>
            </a:r>
            <a:r>
              <a:rPr lang="en-US" sz="1800" i="0" dirty="0">
                <a:effectLst/>
                <a:latin typeface="Times New Roman" pitchFamily="18" charset="0"/>
                <a:cs typeface="Times New Roman" pitchFamily="18" charset="0"/>
              </a:rPr>
              <a:t>in the respective neighborhood ? </a:t>
            </a:r>
          </a:p>
          <a:p>
            <a:pPr>
              <a:lnSpc>
                <a:spcPct val="200000"/>
              </a:lnSpc>
            </a:pPr>
            <a:r>
              <a:rPr lang="en-US" sz="1800" i="0" dirty="0">
                <a:effectLst/>
                <a:latin typeface="Times New Roman" pitchFamily="18" charset="0"/>
                <a:cs typeface="Times New Roman" pitchFamily="18" charset="0"/>
              </a:rPr>
              <a:t>3) What are the neighborhood in each group which are having maximum prices in their respective </a:t>
            </a:r>
            <a:r>
              <a:rPr lang="en-US" sz="1800" i="0" dirty="0" smtClean="0">
                <a:effectLst/>
                <a:latin typeface="Times New Roman" pitchFamily="18" charset="0"/>
                <a:cs typeface="Times New Roman" pitchFamily="18" charset="0"/>
              </a:rPr>
              <a:t>neighborhood </a:t>
            </a:r>
            <a:r>
              <a:rPr lang="en-US" sz="1800" i="0" dirty="0">
                <a:effectLst/>
                <a:latin typeface="Times New Roman" pitchFamily="18" charset="0"/>
                <a:cs typeface="Times New Roman" pitchFamily="18" charset="0"/>
              </a:rPr>
              <a:t>group ? </a:t>
            </a:r>
          </a:p>
          <a:p>
            <a:pPr>
              <a:lnSpc>
                <a:spcPct val="200000"/>
              </a:lnSpc>
            </a:pPr>
            <a:r>
              <a:rPr lang="en-US" sz="1800" i="0" dirty="0">
                <a:effectLst/>
                <a:latin typeface="Times New Roman" pitchFamily="18" charset="0"/>
                <a:cs typeface="Times New Roman" pitchFamily="18" charset="0"/>
              </a:rPr>
              <a:t>4) How neighborhood is related with reviews ? </a:t>
            </a:r>
          </a:p>
          <a:p>
            <a:pPr>
              <a:lnSpc>
                <a:spcPct val="200000"/>
              </a:lnSpc>
            </a:pPr>
            <a:r>
              <a:rPr lang="en-US" sz="1800" i="0" dirty="0">
                <a:effectLst/>
                <a:latin typeface="Times New Roman" pitchFamily="18" charset="0"/>
                <a:cs typeface="Times New Roman" pitchFamily="18" charset="0"/>
              </a:rPr>
              <a:t>5) What can we learn from predictions? (ex: locations, prices, reviews, etc) </a:t>
            </a:r>
          </a:p>
          <a:p>
            <a:pPr>
              <a:lnSpc>
                <a:spcPct val="200000"/>
              </a:lnSpc>
            </a:pPr>
            <a:r>
              <a:rPr lang="en-US" sz="1800" i="0" dirty="0">
                <a:effectLst/>
                <a:latin typeface="Times New Roman" pitchFamily="18" charset="0"/>
                <a:cs typeface="Times New Roman" pitchFamily="18" charset="0"/>
              </a:rPr>
              <a:t>6) What is the distribution of the room type and its distribution over the location ? </a:t>
            </a:r>
          </a:p>
          <a:p>
            <a:pPr algn="l">
              <a:lnSpc>
                <a:spcPct val="170000"/>
              </a:lnSpc>
            </a:pPr>
            <a:endParaRPr lang="en-US" sz="1200" b="0" i="0" dirty="0">
              <a:effectLst/>
              <a:latin typeface="Arial" pitchFamily="34" charset="0"/>
              <a:cs typeface="Arial" pitchFamily="34" charset="0"/>
            </a:endParaRPr>
          </a:p>
        </p:txBody>
      </p:sp>
    </p:spTree>
    <p:extLst>
      <p:ext uri="{BB962C8B-B14F-4D97-AF65-F5344CB8AC3E}">
        <p14:creationId xmlns:p14="http://schemas.microsoft.com/office/powerpoint/2010/main" val="13246696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8954" y="646429"/>
            <a:ext cx="11863754" cy="4295407"/>
          </a:xfrm>
          <a:prstGeom prst="rect">
            <a:avLst/>
          </a:prstGeom>
        </p:spPr>
        <p:txBody>
          <a:bodyPr wrap="square">
            <a:spAutoFit/>
          </a:bodyPr>
          <a:lstStyle/>
          <a:p>
            <a:pPr marL="285750" indent="-285750">
              <a:lnSpc>
                <a:spcPct val="250000"/>
              </a:lnSpc>
              <a:buFont typeface="Arial" pitchFamily="34" charset="0"/>
              <a:buChar char="•"/>
            </a:pPr>
            <a:r>
              <a:rPr lang="en-US" sz="1600" dirty="0">
                <a:latin typeface="Times New Roman" pitchFamily="18" charset="0"/>
                <a:cs typeface="Times New Roman" pitchFamily="18" charset="0"/>
              </a:rPr>
              <a:t>7) How does the room type is distributed over Neighborhood Group are the ratios of respective room types more or less same over each neighborhood group ? </a:t>
            </a:r>
          </a:p>
          <a:p>
            <a:pPr marL="285750" indent="-285750">
              <a:lnSpc>
                <a:spcPct val="250000"/>
              </a:lnSpc>
              <a:buFont typeface="Arial" pitchFamily="34" charset="0"/>
              <a:buChar char="•"/>
            </a:pPr>
            <a:r>
              <a:rPr lang="en-US" sz="1600" dirty="0">
                <a:latin typeface="Times New Roman" pitchFamily="18" charset="0"/>
                <a:cs typeface="Times New Roman" pitchFamily="18" charset="0"/>
              </a:rPr>
              <a:t>8) How the price column is distributed over room type and are there any Surprising items in price column ? </a:t>
            </a:r>
          </a:p>
          <a:p>
            <a:pPr marL="285750" indent="-285750">
              <a:lnSpc>
                <a:spcPct val="250000"/>
              </a:lnSpc>
              <a:buFont typeface="Arial" pitchFamily="34" charset="0"/>
              <a:buChar char="•"/>
            </a:pPr>
            <a:r>
              <a:rPr lang="en-US" sz="1600" dirty="0">
                <a:latin typeface="Times New Roman" pitchFamily="18" charset="0"/>
                <a:cs typeface="Times New Roman" pitchFamily="18" charset="0"/>
              </a:rPr>
              <a:t>9) Which are the top 5 hosts that have obtained highest no. of reviews ? </a:t>
            </a:r>
          </a:p>
          <a:p>
            <a:pPr marL="285750" indent="-285750">
              <a:lnSpc>
                <a:spcPct val="250000"/>
              </a:lnSpc>
              <a:buFont typeface="Arial" pitchFamily="34" charset="0"/>
              <a:buChar char="•"/>
            </a:pPr>
            <a:r>
              <a:rPr lang="en-US" sz="1600" dirty="0" smtClean="0">
                <a:solidFill>
                  <a:srgbClr val="212121"/>
                </a:solidFill>
                <a:latin typeface="Times New Roman" pitchFamily="18" charset="0"/>
                <a:cs typeface="Times New Roman" pitchFamily="18" charset="0"/>
              </a:rPr>
              <a:t>10</a:t>
            </a:r>
            <a:r>
              <a:rPr lang="en-US" sz="1600" dirty="0">
                <a:solidFill>
                  <a:srgbClr val="212121"/>
                </a:solidFill>
                <a:latin typeface="Times New Roman" pitchFamily="18" charset="0"/>
                <a:cs typeface="Times New Roman" pitchFamily="18" charset="0"/>
              </a:rPr>
              <a:t>) What is the average preferred price by customers according to the </a:t>
            </a:r>
            <a:r>
              <a:rPr lang="en-US" sz="1600" dirty="0" smtClean="0">
                <a:solidFill>
                  <a:srgbClr val="212121"/>
                </a:solidFill>
                <a:latin typeface="Times New Roman" pitchFamily="18" charset="0"/>
                <a:cs typeface="Times New Roman" pitchFamily="18" charset="0"/>
              </a:rPr>
              <a:t>neighborhood group </a:t>
            </a:r>
            <a:r>
              <a:rPr lang="en-US" sz="1600" dirty="0">
                <a:solidFill>
                  <a:srgbClr val="212121"/>
                </a:solidFill>
                <a:latin typeface="Times New Roman" pitchFamily="18" charset="0"/>
                <a:cs typeface="Times New Roman" pitchFamily="18" charset="0"/>
              </a:rPr>
              <a:t>for each category of Room type?</a:t>
            </a:r>
          </a:p>
          <a:p>
            <a:pPr marL="285750" indent="-285750">
              <a:lnSpc>
                <a:spcPct val="250000"/>
              </a:lnSpc>
              <a:buFont typeface="Arial" pitchFamily="34" charset="0"/>
              <a:buChar char="•"/>
            </a:pPr>
            <a:r>
              <a:rPr lang="en-US" sz="1600" dirty="0">
                <a:solidFill>
                  <a:srgbClr val="212121"/>
                </a:solidFill>
                <a:latin typeface="Times New Roman" pitchFamily="18" charset="0"/>
                <a:cs typeface="Times New Roman" pitchFamily="18" charset="0"/>
              </a:rPr>
              <a:t> 11) What is the average price preferred for Keeping good </a:t>
            </a:r>
            <a:r>
              <a:rPr lang="en-US" sz="1600" dirty="0" smtClean="0">
                <a:solidFill>
                  <a:srgbClr val="212121"/>
                </a:solidFill>
                <a:latin typeface="Times New Roman" pitchFamily="18" charset="0"/>
                <a:cs typeface="Times New Roman" pitchFamily="18" charset="0"/>
              </a:rPr>
              <a:t>number of reviews </a:t>
            </a:r>
            <a:r>
              <a:rPr lang="en-US" sz="1600" dirty="0">
                <a:solidFill>
                  <a:srgbClr val="212121"/>
                </a:solidFill>
                <a:latin typeface="Times New Roman" pitchFamily="18" charset="0"/>
                <a:cs typeface="Times New Roman" pitchFamily="18" charset="0"/>
              </a:rPr>
              <a:t>according to </a:t>
            </a:r>
            <a:r>
              <a:rPr lang="en-US" sz="1600" dirty="0" smtClean="0">
                <a:solidFill>
                  <a:srgbClr val="212121"/>
                </a:solidFill>
                <a:latin typeface="Times New Roman" pitchFamily="18" charset="0"/>
                <a:cs typeface="Times New Roman" pitchFamily="18" charset="0"/>
              </a:rPr>
              <a:t>neighborhood </a:t>
            </a:r>
            <a:r>
              <a:rPr lang="en-US" sz="1600" dirty="0">
                <a:solidFill>
                  <a:srgbClr val="212121"/>
                </a:solidFill>
                <a:latin typeface="Times New Roman" pitchFamily="18" charset="0"/>
                <a:cs typeface="Times New Roman" pitchFamily="18" charset="0"/>
              </a:rPr>
              <a:t>group ? </a:t>
            </a:r>
          </a:p>
          <a:p>
            <a:pPr marL="285750" indent="-285750">
              <a:lnSpc>
                <a:spcPct val="250000"/>
              </a:lnSpc>
              <a:buFont typeface="Arial" pitchFamily="34" charset="0"/>
              <a:buChar char="•"/>
            </a:pPr>
            <a:r>
              <a:rPr lang="en-US" sz="1600" dirty="0">
                <a:solidFill>
                  <a:srgbClr val="212121"/>
                </a:solidFill>
                <a:latin typeface="Times New Roman" pitchFamily="18" charset="0"/>
                <a:cs typeface="Times New Roman" pitchFamily="18" charset="0"/>
              </a:rPr>
              <a:t>12) Which host are the busiest and why? </a:t>
            </a:r>
          </a:p>
        </p:txBody>
      </p:sp>
    </p:spTree>
    <p:extLst>
      <p:ext uri="{BB962C8B-B14F-4D97-AF65-F5344CB8AC3E}">
        <p14:creationId xmlns:p14="http://schemas.microsoft.com/office/powerpoint/2010/main" val="2783780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rol 1"/>
          <p:cNvSpPr>
            <a:spLocks noChangeArrowheads="1" noChangeShapeType="1"/>
          </p:cNvSpPr>
          <p:nvPr/>
        </p:nvSpPr>
        <p:spPr bwMode="auto">
          <a:xfrm>
            <a:off x="0" y="0"/>
            <a:ext cx="11085513" cy="258763"/>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IN" dirty="0"/>
          </a:p>
        </p:txBody>
      </p:sp>
      <p:sp>
        <p:nvSpPr>
          <p:cNvPr id="5" name="Rectangle 2"/>
          <p:cNvSpPr>
            <a:spLocks noChangeArrowheads="1"/>
          </p:cNvSpPr>
          <p:nvPr/>
        </p:nvSpPr>
        <p:spPr bwMode="auto">
          <a:xfrm>
            <a:off x="0" y="0"/>
            <a:ext cx="11085513" cy="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apple-system"/>
                <a:cs typeface="Arial" pitchFamily="34" charset="0"/>
              </a:rPr>
              <a:t/>
            </a:r>
            <a:br>
              <a:rPr kumimoji="0" lang="en-US" sz="900" b="0" i="0" u="none" strike="noStrike" cap="none" normalizeH="0" baseline="0" dirty="0">
                <a:ln>
                  <a:noFill/>
                </a:ln>
                <a:solidFill>
                  <a:srgbClr val="000000"/>
                </a:solidFill>
                <a:effectLst/>
                <a:latin typeface="-apple-system"/>
                <a:cs typeface="Arial" pitchFamily="34" charset="0"/>
              </a:rPr>
            </a:br>
            <a:endParaRPr kumimoji="0" lang="en-US" sz="900" b="0" i="0" u="none" strike="noStrike" cap="none" normalizeH="0" baseline="0" dirty="0">
              <a:ln>
                <a:noFill/>
              </a:ln>
              <a:solidFill>
                <a:srgbClr val="000000"/>
              </a:solidFill>
              <a:effectLst/>
              <a:latin typeface="-apple-system"/>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1" name="Rectangle 3"/>
          <p:cNvSpPr>
            <a:spLocks noChangeArrowheads="1"/>
          </p:cNvSpPr>
          <p:nvPr/>
        </p:nvSpPr>
        <p:spPr bwMode="auto">
          <a:xfrm>
            <a:off x="597877" y="970108"/>
            <a:ext cx="11090031" cy="36009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spcBef>
                <a:spcPct val="0"/>
              </a:spcBef>
              <a:spcAft>
                <a:spcPct val="0"/>
              </a:spcAft>
              <a:buClrTx/>
              <a:buSzTx/>
              <a:buFontTx/>
              <a:buNone/>
              <a:tabLst/>
            </a:pPr>
            <a:r>
              <a:rPr kumimoji="0" lang="en-US" sz="1600" b="1" i="0" u="none" strike="noStrike" cap="none" normalizeH="0" baseline="0" dirty="0" smtClean="0">
                <a:ln>
                  <a:noFill/>
                </a:ln>
                <a:solidFill>
                  <a:srgbClr val="212121"/>
                </a:solidFill>
                <a:effectLst/>
                <a:latin typeface="Times New Roman" pitchFamily="18" charset="0"/>
                <a:cs typeface="Times New Roman" pitchFamily="18" charset="0"/>
              </a:rPr>
              <a:t> As</a:t>
            </a:r>
            <a:r>
              <a:rPr kumimoji="0" lang="en-US" sz="1600" b="1" i="0" u="none" strike="noStrike" cap="none" normalizeH="0" dirty="0" smtClean="0">
                <a:ln>
                  <a:noFill/>
                </a:ln>
                <a:solidFill>
                  <a:srgbClr val="212121"/>
                </a:solidFill>
                <a:effectLst/>
                <a:latin typeface="Times New Roman" pitchFamily="18" charset="0"/>
                <a:cs typeface="Times New Roman" pitchFamily="18" charset="0"/>
              </a:rPr>
              <a:t> </a:t>
            </a:r>
            <a:r>
              <a:rPr kumimoji="0" lang="en-US" sz="1600" b="1" i="0" u="none" strike="noStrike" cap="none" normalizeH="0" dirty="0">
                <a:ln>
                  <a:noFill/>
                </a:ln>
                <a:solidFill>
                  <a:srgbClr val="212121"/>
                </a:solidFill>
                <a:effectLst/>
                <a:latin typeface="Times New Roman" pitchFamily="18" charset="0"/>
                <a:cs typeface="Times New Roman" pitchFamily="18" charset="0"/>
              </a:rPr>
              <a:t>per the data collected from the collected data  : </a:t>
            </a:r>
            <a:endParaRPr kumimoji="0" lang="en-US" sz="1600" b="1" i="0" u="none" strike="noStrike" cap="none" normalizeH="0" dirty="0" smtClean="0">
              <a:ln>
                <a:noFill/>
              </a:ln>
              <a:solidFill>
                <a:srgbClr val="212121"/>
              </a:solidFill>
              <a:effectLst/>
              <a:latin typeface="Times New Roman" pitchFamily="18" charset="0"/>
              <a:cs typeface="Times New Roman" pitchFamily="18" charset="0"/>
            </a:endParaRPr>
          </a:p>
          <a:p>
            <a:pPr marL="0" marR="0" lvl="0" indent="0" defTabSz="914400" rtl="0" eaLnBrk="1" fontAlgn="base" latinLnBrk="0" hangingPunct="1">
              <a:spcBef>
                <a:spcPct val="0"/>
              </a:spcBef>
              <a:spcAft>
                <a:spcPct val="0"/>
              </a:spcAft>
              <a:buClrTx/>
              <a:buSzTx/>
              <a:buFontTx/>
              <a:buNone/>
              <a:tabLst/>
            </a:pPr>
            <a:endParaRPr kumimoji="0" lang="en-US" sz="1600" b="1" i="0" u="none" strike="noStrike" cap="none" normalizeH="0" dirty="0">
              <a:ln>
                <a:noFill/>
              </a:ln>
              <a:solidFill>
                <a:srgbClr val="212121"/>
              </a:solidFill>
              <a:effectLst/>
              <a:latin typeface="Times New Roman" pitchFamily="18" charset="0"/>
              <a:cs typeface="Times New Roman" pitchFamily="18" charset="0"/>
            </a:endParaRPr>
          </a:p>
          <a:p>
            <a:pPr fontAlgn="base">
              <a:spcBef>
                <a:spcPct val="0"/>
              </a:spcBef>
              <a:spcAft>
                <a:spcPct val="0"/>
              </a:spcAft>
            </a:pPr>
            <a:r>
              <a:rPr kumimoji="0" lang="en-US" sz="1600" b="1" i="0" u="none" strike="noStrike" cap="none" normalizeH="0" baseline="0" dirty="0">
                <a:ln>
                  <a:noFill/>
                </a:ln>
                <a:solidFill>
                  <a:srgbClr val="212121"/>
                </a:solidFill>
                <a:effectLst/>
                <a:latin typeface="Times New Roman" pitchFamily="18" charset="0"/>
                <a:cs typeface="Times New Roman" pitchFamily="18" charset="0"/>
              </a:rPr>
              <a:t>Michael has</a:t>
            </a:r>
            <a:r>
              <a:rPr kumimoji="0" lang="en-US" sz="1600" b="1" i="0" u="none" strike="noStrike" cap="none" normalizeH="0" dirty="0">
                <a:ln>
                  <a:noFill/>
                </a:ln>
                <a:solidFill>
                  <a:srgbClr val="212121"/>
                </a:solidFill>
                <a:effectLst/>
                <a:latin typeface="Times New Roman" pitchFamily="18" charset="0"/>
                <a:cs typeface="Times New Roman" pitchFamily="18" charset="0"/>
              </a:rPr>
              <a:t> </a:t>
            </a:r>
            <a:r>
              <a:rPr kumimoji="0" lang="en-US" sz="1600" b="1" i="0" u="none" strike="noStrike" cap="none" normalizeH="0" baseline="0" dirty="0">
                <a:ln>
                  <a:noFill/>
                </a:ln>
                <a:solidFill>
                  <a:srgbClr val="212121"/>
                </a:solidFill>
                <a:effectLst/>
                <a:latin typeface="Times New Roman" pitchFamily="18" charset="0"/>
                <a:cs typeface="Times New Roman" pitchFamily="18" charset="0"/>
              </a:rPr>
              <a:t>417 apartments</a:t>
            </a:r>
            <a:r>
              <a:rPr kumimoji="0" lang="en-US" sz="1600" b="1" i="0" u="none" strike="noStrike" cap="none" normalizeH="0" dirty="0">
                <a:ln>
                  <a:noFill/>
                </a:ln>
                <a:solidFill>
                  <a:srgbClr val="212121"/>
                </a:solidFill>
                <a:effectLst/>
                <a:latin typeface="Times New Roman" pitchFamily="18" charset="0"/>
                <a:cs typeface="Times New Roman" pitchFamily="18" charset="0"/>
              </a:rPr>
              <a:t> </a:t>
            </a:r>
            <a:r>
              <a:rPr kumimoji="0" lang="en-US" sz="1600" b="1" i="0" u="none" strike="noStrike" cap="none" normalizeH="0" dirty="0" smtClean="0">
                <a:ln>
                  <a:noFill/>
                </a:ln>
                <a:solidFill>
                  <a:srgbClr val="212121"/>
                </a:solidFill>
                <a:effectLst/>
                <a:latin typeface="Times New Roman" pitchFamily="18" charset="0"/>
                <a:cs typeface="Times New Roman" pitchFamily="18" charset="0"/>
              </a:rPr>
              <a:t>, </a:t>
            </a:r>
            <a:r>
              <a:rPr lang="en-US" sz="1600" b="1" dirty="0">
                <a:solidFill>
                  <a:srgbClr val="212121"/>
                </a:solidFill>
                <a:latin typeface="Times New Roman" pitchFamily="18" charset="0"/>
                <a:cs typeface="Times New Roman" pitchFamily="18" charset="0"/>
              </a:rPr>
              <a:t>David has 403 </a:t>
            </a:r>
            <a:r>
              <a:rPr lang="en-US" sz="1600" b="1" dirty="0" smtClean="0">
                <a:solidFill>
                  <a:srgbClr val="212121"/>
                </a:solidFill>
                <a:latin typeface="Times New Roman" pitchFamily="18" charset="0"/>
                <a:cs typeface="Times New Roman" pitchFamily="18" charset="0"/>
              </a:rPr>
              <a:t>apartments, </a:t>
            </a:r>
            <a:r>
              <a:rPr lang="en-US" sz="1600" b="1" dirty="0">
                <a:solidFill>
                  <a:srgbClr val="212121"/>
                </a:solidFill>
                <a:latin typeface="Times New Roman" pitchFamily="18" charset="0"/>
                <a:cs typeface="Times New Roman" pitchFamily="18" charset="0"/>
              </a:rPr>
              <a:t>Sonder</a:t>
            </a:r>
            <a:r>
              <a:rPr lang="en-US" sz="1600" b="1" dirty="0">
                <a:solidFill>
                  <a:srgbClr val="212121"/>
                </a:solidFill>
                <a:latin typeface="Times New Roman" pitchFamily="18" charset="0"/>
                <a:cs typeface="Times New Roman" pitchFamily="18" charset="0"/>
              </a:rPr>
              <a:t> (NYC) has 327 </a:t>
            </a:r>
            <a:r>
              <a:rPr lang="en-US" sz="1600" b="1" dirty="0" smtClean="0">
                <a:solidFill>
                  <a:srgbClr val="212121"/>
                </a:solidFill>
                <a:latin typeface="Times New Roman" pitchFamily="18" charset="0"/>
                <a:cs typeface="Times New Roman" pitchFamily="18" charset="0"/>
              </a:rPr>
              <a:t>apartments, </a:t>
            </a:r>
            <a:r>
              <a:rPr lang="en-US" sz="1600" b="1" dirty="0">
                <a:solidFill>
                  <a:srgbClr val="212121"/>
                </a:solidFill>
                <a:latin typeface="Times New Roman" pitchFamily="18" charset="0"/>
                <a:cs typeface="Times New Roman" pitchFamily="18" charset="0"/>
              </a:rPr>
              <a:t>John has - 294 apartments</a:t>
            </a:r>
          </a:p>
          <a:p>
            <a:pPr fontAlgn="base">
              <a:spcBef>
                <a:spcPct val="0"/>
              </a:spcBef>
              <a:spcAft>
                <a:spcPct val="0"/>
              </a:spcAft>
            </a:pPr>
            <a:endParaRPr lang="en-US" dirty="0">
              <a:solidFill>
                <a:srgbClr val="212121"/>
              </a:solidFill>
              <a:latin typeface="var(--colab-code-font-family)"/>
              <a:cs typeface="Arial" pitchFamily="34" charset="0"/>
            </a:endParaRPr>
          </a:p>
          <a:p>
            <a:pPr marL="0" marR="0" lvl="0" indent="0" defTabSz="914400" rtl="0" eaLnBrk="1" fontAlgn="base" latinLnBrk="0" hangingPunct="1">
              <a:spcBef>
                <a:spcPct val="0"/>
              </a:spcBef>
              <a:spcAft>
                <a:spcPct val="0"/>
              </a:spcAft>
              <a:buClrTx/>
              <a:buSzTx/>
              <a:buFontTx/>
              <a:buNone/>
              <a:tabLst/>
            </a:pPr>
            <a:endParaRPr kumimoji="0" lang="en-US" sz="1600" b="0" i="0" u="none" strike="noStrike" cap="none" normalizeH="0" baseline="0" dirty="0">
              <a:ln>
                <a:noFill/>
              </a:ln>
              <a:solidFill>
                <a:srgbClr val="212121"/>
              </a:solidFill>
              <a:effectLst/>
              <a:latin typeface="Times New Roman" pitchFamily="18" charset="0"/>
              <a:cs typeface="Times New Roman" pitchFamily="18" charset="0"/>
            </a:endParaRPr>
          </a:p>
          <a:p>
            <a:pPr fontAlgn="base">
              <a:spcBef>
                <a:spcPct val="0"/>
              </a:spcBef>
              <a:spcAft>
                <a:spcPct val="0"/>
              </a:spcAft>
            </a:pPr>
            <a:r>
              <a:rPr lang="en-IN" sz="1600" dirty="0">
                <a:latin typeface="Times New Roman" pitchFamily="18" charset="0"/>
                <a:cs typeface="Times New Roman" pitchFamily="18" charset="0"/>
              </a:rPr>
              <a:t>From this we can see that host name Michael its appearing 417 times in the </a:t>
            </a:r>
            <a:r>
              <a:rPr lang="en-IN" sz="1600" dirty="0" smtClean="0">
                <a:latin typeface="Times New Roman" pitchFamily="18" charset="0"/>
                <a:cs typeface="Times New Roman" pitchFamily="18" charset="0"/>
              </a:rPr>
              <a:t>host name </a:t>
            </a:r>
            <a:r>
              <a:rPr lang="en-IN" sz="1600" dirty="0">
                <a:latin typeface="Times New Roman" pitchFamily="18" charset="0"/>
                <a:cs typeface="Times New Roman" pitchFamily="18" charset="0"/>
              </a:rPr>
              <a:t>column , so this might imply that </a:t>
            </a:r>
            <a:r>
              <a:rPr lang="en-IN" sz="1600" dirty="0" smtClean="0">
                <a:latin typeface="Times New Roman" pitchFamily="18" charset="0"/>
                <a:cs typeface="Times New Roman" pitchFamily="18" charset="0"/>
              </a:rPr>
              <a:t>Michael </a:t>
            </a:r>
            <a:r>
              <a:rPr lang="en-IN" sz="1600" dirty="0">
                <a:latin typeface="Times New Roman" pitchFamily="18" charset="0"/>
                <a:cs typeface="Times New Roman" pitchFamily="18" charset="0"/>
              </a:rPr>
              <a:t>is having </a:t>
            </a:r>
            <a:r>
              <a:rPr lang="en-IN" sz="1600" dirty="0" smtClean="0">
                <a:latin typeface="Times New Roman" pitchFamily="18" charset="0"/>
                <a:cs typeface="Times New Roman" pitchFamily="18" charset="0"/>
              </a:rPr>
              <a:t>highest </a:t>
            </a:r>
            <a:r>
              <a:rPr lang="en-IN" sz="1600" dirty="0">
                <a:latin typeface="Times New Roman" pitchFamily="18" charset="0"/>
                <a:cs typeface="Times New Roman" pitchFamily="18" charset="0"/>
              </a:rPr>
              <a:t>number of rooms , but from the </a:t>
            </a:r>
            <a:r>
              <a:rPr lang="en-IN" sz="1600" dirty="0" smtClean="0">
                <a:latin typeface="Times New Roman" pitchFamily="18" charset="0"/>
                <a:cs typeface="Times New Roman" pitchFamily="18" charset="0"/>
              </a:rPr>
              <a:t>host id </a:t>
            </a:r>
            <a:r>
              <a:rPr lang="en-IN" sz="1600" dirty="0">
                <a:latin typeface="Times New Roman" pitchFamily="18" charset="0"/>
                <a:cs typeface="Times New Roman" pitchFamily="18" charset="0"/>
              </a:rPr>
              <a:t>column its showing highest appearance of any </a:t>
            </a:r>
            <a:r>
              <a:rPr lang="en-IN" sz="1600" dirty="0" smtClean="0">
                <a:latin typeface="Times New Roman" pitchFamily="18" charset="0"/>
                <a:cs typeface="Times New Roman" pitchFamily="18" charset="0"/>
              </a:rPr>
              <a:t>hostbid</a:t>
            </a:r>
            <a:r>
              <a:rPr lang="en-IN" sz="1600" dirty="0" smtClean="0">
                <a:latin typeface="Times New Roman" pitchFamily="18" charset="0"/>
                <a:cs typeface="Times New Roman" pitchFamily="18" charset="0"/>
              </a:rPr>
              <a:t> </a:t>
            </a:r>
            <a:r>
              <a:rPr lang="en-IN" sz="1600" dirty="0">
                <a:latin typeface="Times New Roman" pitchFamily="18" charset="0"/>
                <a:cs typeface="Times New Roman" pitchFamily="18" charset="0"/>
              </a:rPr>
              <a:t>is 327 .</a:t>
            </a:r>
          </a:p>
          <a:p>
            <a:pPr fontAlgn="base">
              <a:spcBef>
                <a:spcPct val="0"/>
              </a:spcBef>
              <a:spcAft>
                <a:spcPct val="0"/>
              </a:spcAft>
            </a:pPr>
            <a:endParaRPr lang="en-IN" sz="1600" dirty="0">
              <a:latin typeface="Times New Roman" pitchFamily="18" charset="0"/>
              <a:cs typeface="Times New Roman" pitchFamily="18" charset="0"/>
            </a:endParaRPr>
          </a:p>
          <a:p>
            <a:pPr fontAlgn="base">
              <a:spcBef>
                <a:spcPct val="0"/>
              </a:spcBef>
              <a:spcAft>
                <a:spcPct val="0"/>
              </a:spcAft>
            </a:pPr>
            <a:r>
              <a:rPr lang="en-IN" sz="1600" dirty="0">
                <a:latin typeface="Times New Roman" pitchFamily="18" charset="0"/>
                <a:cs typeface="Times New Roman" pitchFamily="18" charset="0"/>
              </a:rPr>
              <a:t>S</a:t>
            </a:r>
            <a:r>
              <a:rPr lang="en-IN" sz="1600" dirty="0" smtClean="0">
                <a:latin typeface="Times New Roman" pitchFamily="18" charset="0"/>
                <a:cs typeface="Times New Roman" pitchFamily="18" charset="0"/>
              </a:rPr>
              <a:t>o </a:t>
            </a:r>
            <a:r>
              <a:rPr lang="en-IN" sz="1600" dirty="0">
                <a:latin typeface="Times New Roman" pitchFamily="18" charset="0"/>
                <a:cs typeface="Times New Roman" pitchFamily="18" charset="0"/>
              </a:rPr>
              <a:t>this clearly implies that there can be multiple person may have same name </a:t>
            </a:r>
            <a:r>
              <a:rPr lang="en-IN" sz="1600" dirty="0" smtClean="0">
                <a:latin typeface="Times New Roman" pitchFamily="18" charset="0"/>
                <a:cs typeface="Times New Roman" pitchFamily="18" charset="0"/>
              </a:rPr>
              <a:t>that's </a:t>
            </a:r>
            <a:r>
              <a:rPr lang="en-IN" sz="1600" dirty="0">
                <a:latin typeface="Times New Roman" pitchFamily="18" charset="0"/>
                <a:cs typeface="Times New Roman" pitchFamily="18" charset="0"/>
              </a:rPr>
              <a:t>why we are getting different highest </a:t>
            </a:r>
            <a:r>
              <a:rPr lang="en-IN" sz="1600" dirty="0" smtClean="0">
                <a:latin typeface="Times New Roman" pitchFamily="18" charset="0"/>
                <a:cs typeface="Times New Roman" pitchFamily="18" charset="0"/>
              </a:rPr>
              <a:t>appearance </a:t>
            </a:r>
            <a:r>
              <a:rPr lang="en-IN" sz="1600" dirty="0">
                <a:latin typeface="Times New Roman" pitchFamily="18" charset="0"/>
                <a:cs typeface="Times New Roman" pitchFamily="18" charset="0"/>
              </a:rPr>
              <a:t>in </a:t>
            </a:r>
            <a:r>
              <a:rPr lang="en-IN" sz="1600" dirty="0" smtClean="0">
                <a:latin typeface="Times New Roman" pitchFamily="18" charset="0"/>
                <a:cs typeface="Times New Roman" pitchFamily="18" charset="0"/>
              </a:rPr>
              <a:t>host name </a:t>
            </a:r>
            <a:r>
              <a:rPr lang="en-IN" sz="1600" dirty="0">
                <a:latin typeface="Times New Roman" pitchFamily="18" charset="0"/>
                <a:cs typeface="Times New Roman" pitchFamily="18" charset="0"/>
              </a:rPr>
              <a:t>as compared to </a:t>
            </a:r>
            <a:r>
              <a:rPr lang="en-IN" sz="1600" dirty="0" smtClean="0">
                <a:latin typeface="Times New Roman" pitchFamily="18" charset="0"/>
                <a:cs typeface="Times New Roman" pitchFamily="18" charset="0"/>
              </a:rPr>
              <a:t>host id</a:t>
            </a:r>
            <a:endParaRPr lang="en-IN" sz="1600" dirty="0">
              <a:latin typeface="Times New Roman" pitchFamily="18" charset="0"/>
              <a:cs typeface="Times New Roman" pitchFamily="18" charset="0"/>
            </a:endParaRPr>
          </a:p>
          <a:p>
            <a:pPr marL="0" marR="0" lvl="0" indent="0" defTabSz="914400" rtl="0" eaLnBrk="1" fontAlgn="base" latinLnBrk="0" hangingPunct="1">
              <a:lnSpc>
                <a:spcPct val="300000"/>
              </a:lnSpc>
              <a:spcBef>
                <a:spcPct val="0"/>
              </a:spcBef>
              <a:spcAft>
                <a:spcPct val="0"/>
              </a:spcAft>
              <a:buClrTx/>
              <a:buSzTx/>
              <a:buFontTx/>
              <a:buNone/>
              <a:tabLst/>
            </a:pPr>
            <a:endParaRPr kumimoji="0" lang="en-US" b="0" i="0" u="none" strike="noStrike" cap="none" normalizeH="0" baseline="0" dirty="0">
              <a:ln>
                <a:noFill/>
              </a:ln>
              <a:solidFill>
                <a:srgbClr val="212121"/>
              </a:solidFill>
              <a:effectLst/>
              <a:latin typeface="var(--colab-code-font-family)"/>
              <a:cs typeface="Arial" pitchFamily="34" charset="0"/>
            </a:endParaRPr>
          </a:p>
          <a:p>
            <a:pPr marL="0" marR="0" lvl="0" indent="0" algn="ctr" defTabSz="914400" rtl="0" eaLnBrk="1" fontAlgn="base" latinLnBrk="0" hangingPunct="1">
              <a:spcBef>
                <a:spcPct val="0"/>
              </a:spcBef>
              <a:spcAft>
                <a:spcPct val="0"/>
              </a:spcAft>
              <a:buClrTx/>
              <a:buSzTx/>
              <a:buFontTx/>
              <a:buNone/>
              <a:tabLst/>
            </a:pPr>
            <a:endParaRPr kumimoji="0" lang="en-US" b="1" i="0" u="none" strike="noStrike" cap="none" normalizeH="0" baseline="0" dirty="0">
              <a:ln>
                <a:noFill/>
              </a:ln>
              <a:solidFill>
                <a:srgbClr val="212121"/>
              </a:solidFill>
              <a:effectLst/>
              <a:latin typeface="var(--colab-code-font-family)"/>
              <a:cs typeface="Arial" pitchFamily="34" charset="0"/>
            </a:endParaRPr>
          </a:p>
        </p:txBody>
      </p:sp>
      <p:sp>
        <p:nvSpPr>
          <p:cNvPr id="12" name="Rectangle 11"/>
          <p:cNvSpPr/>
          <p:nvPr/>
        </p:nvSpPr>
        <p:spPr>
          <a:xfrm>
            <a:off x="2825262" y="574393"/>
            <a:ext cx="6447688" cy="369332"/>
          </a:xfrm>
          <a:prstGeom prst="rect">
            <a:avLst/>
          </a:prstGeom>
        </p:spPr>
        <p:txBody>
          <a:bodyPr wrap="square">
            <a:spAutoFit/>
          </a:bodyPr>
          <a:lstStyle/>
          <a:p>
            <a:pPr algn="ctr"/>
            <a:r>
              <a:rPr lang="en-US" b="1" dirty="0">
                <a:solidFill>
                  <a:schemeClr val="accent5">
                    <a:lumMod val="75000"/>
                  </a:schemeClr>
                </a:solidFill>
                <a:latin typeface="Arial" pitchFamily="34" charset="0"/>
                <a:cs typeface="Arial" pitchFamily="34" charset="0"/>
              </a:rPr>
              <a:t>Which hosts are having highest number of apartments </a:t>
            </a:r>
            <a:endParaRPr lang="en-IN" dirty="0">
              <a:solidFill>
                <a:schemeClr val="accent5">
                  <a:lumMod val="75000"/>
                </a:schemeClr>
              </a:solidFill>
            </a:endParaRPr>
          </a:p>
        </p:txBody>
      </p:sp>
      <p:graphicFrame>
        <p:nvGraphicFramePr>
          <p:cNvPr id="10" name="Chart 9"/>
          <p:cNvGraphicFramePr/>
          <p:nvPr>
            <p:extLst>
              <p:ext uri="{D42A27DB-BD31-4B8C-83A1-F6EECF244321}">
                <p14:modId xmlns:p14="http://schemas.microsoft.com/office/powerpoint/2010/main" val="20355396"/>
              </p:ext>
            </p:extLst>
          </p:nvPr>
        </p:nvGraphicFramePr>
        <p:xfrm>
          <a:off x="3528646" y="3141785"/>
          <a:ext cx="4278923" cy="37162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463220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0375" y="425655"/>
            <a:ext cx="11719902" cy="510909"/>
          </a:xfrm>
          <a:prstGeom prst="rect">
            <a:avLst/>
          </a:prstGeom>
        </p:spPr>
        <p:txBody>
          <a:bodyPr wrap="square">
            <a:spAutoFit/>
          </a:bodyPr>
          <a:lstStyle/>
          <a:p>
            <a:pPr>
              <a:lnSpc>
                <a:spcPct val="170000"/>
              </a:lnSpc>
            </a:pPr>
            <a:r>
              <a:rPr lang="en-US" sz="1600" b="1" dirty="0">
                <a:solidFill>
                  <a:schemeClr val="accent5">
                    <a:lumMod val="75000"/>
                  </a:schemeClr>
                </a:solidFill>
                <a:latin typeface="Times New Roman" pitchFamily="18" charset="0"/>
                <a:cs typeface="Times New Roman" pitchFamily="18" charset="0"/>
              </a:rPr>
              <a:t>Which are the top 10 neighborhood which are having maximum number of apartments for </a:t>
            </a:r>
            <a:r>
              <a:rPr lang="en-US" sz="1600" b="1" dirty="0">
                <a:solidFill>
                  <a:schemeClr val="accent5">
                    <a:lumMod val="75000"/>
                  </a:schemeClr>
                </a:solidFill>
                <a:latin typeface="Times New Roman" pitchFamily="18" charset="0"/>
                <a:cs typeface="Times New Roman" pitchFamily="18" charset="0"/>
              </a:rPr>
              <a:t>airbnb</a:t>
            </a:r>
            <a:r>
              <a:rPr lang="en-US" sz="1600" b="1" dirty="0">
                <a:solidFill>
                  <a:schemeClr val="accent5">
                    <a:lumMod val="75000"/>
                  </a:schemeClr>
                </a:solidFill>
                <a:latin typeface="Times New Roman" pitchFamily="18" charset="0"/>
                <a:cs typeface="Times New Roman" pitchFamily="18" charset="0"/>
              </a:rPr>
              <a:t> in the respective neighborhood ?</a:t>
            </a:r>
            <a:endParaRPr lang="en-US" sz="1600" dirty="0">
              <a:solidFill>
                <a:schemeClr val="accent5">
                  <a:lumMod val="75000"/>
                </a:schemeClr>
              </a:solidFill>
              <a:latin typeface="Times New Roman" pitchFamily="18" charset="0"/>
              <a:cs typeface="Times New Roman" pitchFamily="18" charset="0"/>
            </a:endParaRPr>
          </a:p>
        </p:txBody>
      </p:sp>
      <p:sp>
        <p:nvSpPr>
          <p:cNvPr id="7" name="AutoShape 2" descr="data:image/png;base64,iVBORw0KGgoAAAANSUhEUgAAAX0AAAFRCAYAAACYF30cAAAABHNCSVQICAgIfAhkiAAAAAlwSFlzAAALEgAACxIB0t1+/AAAADh0RVh0U29mdHdhcmUAbWF0cGxvdGxpYiB2ZXJzaW9uMy4yLjIsIGh0dHA6Ly9tYXRwbG90bGliLm9yZy+WH4yJAAAgAElEQVR4nO3deZhlVX3v//eHGQUEpCUIxEYFDBIF0qACSRQuCIICTkGN8CCKJhjRG2PAe39BHCIao2IcIgoKRkBw+IGAAgKKoAzNIJNy6ShcQIQWZHACwc/9Y61Dny6qu6rpOmsfan9ez1NPnb32PrW+p07V9+y99hpkm4iI6IcVug4gIiLaSdKPiOiRJP2IiB5J0o+I6JEk/YiIHlmp6wCWZr311vPcuXO7DiMi4nHl8ssv/6XtOZPtG+ukP3fuXObPn991GBERjyuSbl7SvjTvRET0yLSTvqQVJV0p6fS6vYmkSyQtkPQVSavU8lXr9oK6f+7Qzzislt8g6cUz/WIiImLpluVM/xDgx0PbHwI+ZvuZwK+AA2v5gcCvavnH6nFI2gLYF3g2sBvwaUkrLl/4ERGxLKaV9CVtBOwBfL5uC9gJ+Go95Dhg7/p4r7pN3b9zPX4v4CTbD9j+GbAA2G4mXkREREzPdM/0Pw68C/hj3X4ycI/th+r2rcCG9fGGwC0Adf+99fhHyid5ziMkHSRpvqT5CxcuXIaXEhERU5ky6UvaE7jT9uUN4sH20bbn2Z43Z86kPY4iIuIxmk6XzR2Al0l6CbAasBZwFLC2pJXq2fxGwG31+NuAjYFbJa0EPAm4a6h8YPg5ERHRwJRn+rYPs72R7bmUG7Hn2X4dcD7wynrY/sCp9fFpdZu6/zyX+ZtPA/atvXs2ATYFLp2xVxIREVNansFZ/wycJOn9wJXAMbX8GOBLkhYAd1M+KLB9naSTgeuBh4CDbT+8HPVHRMQy0jgvojJv3jxPNSJ37qFnLHc9Nx25x3L/jIiIcSHpctvzJtuXEbkRET2SpB8R0SNJ+hERPZKkHxHRI0n6ERE9kqQfEdEjSfoRET2SpB8R0SNJ+hERPZKkHxHRI2O9MPrjRaaCiIjHi5zpR0T0SJJ+RESPJOlHRPRIkn5ERI8k6UdE9EiSfkREjyTpR0T0yJRJX9Jqki6V9CNJ10k6opZ/UdLPJF1Vv7aq5ZL0CUkLJF0taZuhn7W/pBvr1/5LqjMiIkZjOoOzHgB2sv1rSSsDF0r6Vt33T7a/OuH43YFN69fzgM8Az5O0LnA4MA8wcLmk02z/aiZeSERETG3KM30Xv66bK9evpa2mvhdwfH3excDakjYAXgycY/vumujPAXZbvvAjImJZTKtNX9KKkq4C7qQk7kvqrg/UJpyPSVq1lm0I3DL09Ftr2ZLKJ9Z1kKT5kuYvXLhwGV9OREQszbSSvu2HbW8FbARsJ2lL4DDgWcC2wLrAP89EQLaPtj3P9rw5c+bMxI+MiIhqmXrv2L4HOB/YzfbttQnnAeALwHb1sNuAjYeetlEtW1J5REQ0Mp3eO3MkrV0frw7sAvykttMjScDewLX1KacB+9VePM8H7rV9O3AWsKukdSStA+xayyIiopHp9N7ZADhO0oqUD4mTbZ8u6TxJcwABVwFvqcefCbwEWAD8FjgAwPbdkt4HXFaPe6/tu2fupURExFSmTPq2rwa2nqR8pyUcb+DgJew7Fjh2GWOMiIgZkhG5ERE9kqQfEdEjSfoRET2SpB8R0SNJ+hERPZKkHxHRI0n6ERE9kqQfEdEjSfoRET2SpB8R0SNJ+hERPZKkHxHRI0n6ERE9kqQfEdEjSfoRET2SpB8R0SNJ+hERPTKdNXJXk3SppB9Juk7SEbV8E0mXSFog6SuSVqnlq9btBXX/3KGfdVgtv0HSi0f1oiIiYnLTOdN/ANjJ9nOBrYDd6oLnHwI+ZvuZwK+AA+vxBwK/quUfq8chaQtgX+DZwG7Ap+u6uxER0ciUSd/Fr+vmyvXLwE7AV2v5ccDe9fFedZu6f2dJquUn2X7A9s8oC6dvNyOvIiIipmVabfqSVpR0FXAncA7w38A9th+qh9wKbFgfbwjcAlD33ws8ebh8kucM13WQpPmS5i9cuHDZX1FERCzRtJK+7YdtbwVsRDk7f9aoArJ9tO15tufNmTNnVNVERPTSMvXesX0PcD7wAmBtSSvVXRsBt9XHtwEbA9T9TwLuGi6f5DkREdHAdHrvzJG0dn28OrAL8GNK8n9lPWx/4NT6+LS6Td1/nm3X8n1r755NgE2BS2fqhURExNRWmvoQNgCOqz1tVgBOtn26pOuBkyS9H7gSOKYefwzwJUkLgLspPXawfZ2kk4HrgYeAg20/PLMvJyIilmbKpG/7amDrScp/yiS9b2z/HnjVEn7WB4APLHuYERExEzIiNyKiR5L0IyJ6JEk/IqJHkvQjInokST8iokeS9CMieiRJPyKiR5L0IyJ6JEk/IqJHkvQjInokST8iokeS9CMiemQ6s2zG48TcQ89Y7p9x05F7zEAkETGucqYfEdEjSfoRET2SpB8R0SNJ+hERPZKkHxHRI9NZGH1jSedLul7SdZIOqeXvkXSbpKvq10uGnnOYpAWSbpD04qHy3WrZAkmHjuYlRUTEkkyny+ZDwD/avkLSmsDlks6p+z5m+yPDB0vagrIY+rOBpwLfkbRZ3f0pYBfgVuAySafZvn4mXkhERExtOguj3w7cXh/fL+nHwIZLecpewEm2HwB+JmkBixZQX1AXVEfSSfXYJP2IiEaWqU1f0lxga+CSWvRWSVdLOlbSOrVsQ+CWoafdWsuWVD6xjoMkzZc0f+HChcsSXkRETGHaSV/SGsDXgLfbvg/4DPAMYCvKlcC/z0RAto+2Pc/2vDlz5szEj4yIiGpa0zBIWpmS8L9s++sAtu8Y2v854PS6eRuw8dDTN6plLKU8ZolMBREx3qbTe0fAMcCPbX90qHyDocP2Aa6tj08D9pW0qqRNgE2BS4HLgE0lbSJpFcrN3tNm5mVERMR0TOdMfwfg9cA1kq6qZe8GXiNpK8DATcCbAWxfJ+lkyg3ah4CDbT8MIOmtwFnAisCxtq+bwdcSERFTmE7vnQsBTbLrzKU85wPAByYpP3Npz4uIiNHKiNyIiB5J0o+I6JEk/YiIHknSj4jokST9iIgeSdKPiOiRJP2IiB5J0o+I6JEk/YiIHknSj4jokST9iIgeSdKPiOiRJP2IiB5J0o+I6JEk/YiIHknSj4jokST9iIgemc4auRtLOl/S9ZKuk3RILV9X0jmSbqzf16nlkvQJSQskXS1pm6GftX89/kZJ+4/uZUVExGSmc6b/EPCPtrcAng8cLGkL4FDgXNubAufWbYDdKYuhbwocBHwGyocEcDjwPGA74PDBB0VERLQxZdK3fbvtK+rj+4EfAxsCewHH1cOOA/auj/cCjndxMbC2pA2AFwPn2L7b9q+Ac4DdZvTVRETEUi1Tm76kucDWwCXA+rZvr7t+AaxfH28I3DL0tFtr2ZLKJ9ZxkKT5kuYvXLhwWcKLiIgpTDvpS1oD+Brwdtv3De+zbcAzEZDto23Psz1vzpw5M/EjIyKiWmk6B0lamZLwv2z767X4Dkkb2L69Nt/cWctvAzYeevpGtew24IUTyr/72EOPWLK5h56xXM+/6cg9Oo9hpuKIGDad3jsCjgF+bPujQ7tOAwY9cPYHTh0q36/24nk+cG9tBjoL2FXSOvUG7q61LCIiGpnOmf4OwOuBayRdVcveDRwJnCzpQOBm4NV135nAS4AFwG+BAwBs3y3pfcBl9bj32r57Rl5FRERMy5RJ3/aFgJawe+dJjjdw8BJ+1rHAscsSYEREzJyMyI2I6JEk/YiIHplW752IePwah55MMT5yph8R0SNJ+hERPZLmnYgYuQxUGx8504+I6JEk/YiIHknSj4jokST9iIgeSdKPiOiRJP2IiB5J0o+I6JEk/YiIHknSj4jokST9iIgeSdKPiOiRKefekXQssCdwp+0ta9l7gDcBC+th77Z9Zt13GHAg8DDwNttn1fLdgKOAFYHP2z5yZl9KRMTSZZrp6U249kXgk8DxE8o/ZvsjwwWStgD2BZ4NPBX4jqTN6u5PAbsAtwKXSTrN9vXLEXtExONO15PPTWeN3AskzZ3mz9sLOMn2A8DPJC0Atqv7Ftj+KYCkk+qxSfoREQ0tT5v+WyVdLelYSevUsg2BW4aOubWWLak8IiIaeqxJ/zPAM4CtgNuBf5+pgCQdJGm+pPkLFy6c+gkRETFtjynp277D9sO2/wh8jkVNOLcBGw8dulEtW1L5ZD/7aNvzbM+bM2fOYwkvIiKW4DElfUkbDG3uA1xbH58G7CtpVUmbAJsClwKXAZtK2kTSKpSbvac99rAjIuKxmE6XzROBFwLrSboVOBx4oaStAAM3AW8GsH2dpJMpN2gfAg62/XD9OW8FzqJ02TzW9nUz/moiImKpptN75zWTFB+zlOM/AHxgkvIzgTOXKbqIiJhRGZEbEdEjSfoRET2SpB8R0SNJ+hERPZKkHxHRI0n6ERE9kqQfEdEjSfoRET2SpB8R0SNJ+hERPZKkHxHRI0n6ERE9kqQfEdEjSfoRET2SpB8R0SNJ+hERPZKkHxHRI0n6ERE9MmXSl3SspDslXTtUtq6kcyTdWL+vU8sl6ROSFki6WtI2Q8/Zvx5/o6T9R/NyIiJiaaZzpv9FYLcJZYcC59reFDi3bgPsDmxavw4CPgPlQ4KyoPrzgO2AwwcfFBER0c6USd/2BcDdE4r3Ao6rj48D9h4qP97FxcDakjYAXgycY/tu278CzuHRHyQRETFij7VNf33bt9fHvwDWr483BG4ZOu7WWrak8keRdJCk+ZLmL1y48DGGFxERk1nuG7m2DXgGYhn8vKNtz7M9b86cOTP1YyMigsee9O+ozTbU73fW8tuAjYeO26iWLak8IiIaeqxJ/zRg0ANnf+DUofL9ai+e5wP31mags4BdJa1Tb+DuWssiIqKhlaY6QNKJwAuB9STdSumFcyRwsqQDgZuBV9fDzwReAiwAfgscAGD7bknvAy6rx73X9sSbwxERMWJTJn3br1nCrp0nOdbAwUv4OccCxy5TdBERMaMyIjciokeS9CMieiRJPyKiR5L0IyJ6JEk/IqJHkvQjInokST8iokeS9CMieiRJPyKiR5L0IyJ6JEk/IqJHkvQjInokST8iokeS9CMieiRJPyKiR5L0IyJ6JEk/IqJHlivpS7pJ0jWSrpI0v5atK+kcSTfW7+vUckn6hKQFkq6WtM1MvICIiJi+mTjTf5HtrWzPq9uHAufa3hQ4t24D7A5sWr8OAj4zA3VHRMQyGEXzzl7AcfXxccDeQ+XHu7gYWFvSBiOoPyIilmB5k76BsyVdLumgWra+7dvr418A69fHGwK3DD331lq2GEkHSZovaf7ChQuXM7yIiBi20nI+f0fbt0l6CnCOpJ8M77RtSV6WH2j7aOBogHnz5i3TcyMiYumW60zf9m31+53AN4DtgDsGzTb1+5318NuAjYeevlEti4iIRh5z0pf0RElrDh4DuwLXAqcB+9fD9gdOrY9PA/arvXieD9w71AwUERENLE/zzvrANyQNfs4Jtr8t6TLgZEkHAjcDr67Hnwm8BFgA/BY4YDnqjoiIx+AxJ33bPwWeO0n5XcDOk5QbOPix1hcREcsvI3IjInokST8iokeS9CMieiRJPyKiR5L0IyJ6JEk/IqJHkvQjInokST8iokeS9CMieiRJPyKiR5L0IyJ6JEk/IqJHkvQjInokST8iokeS9CMieiRJPyKiR5L0IyJ6JEk/IqJHmid9SbtJukHSAkmHtq4/IqLPmiZ9SSsCnwJ2B7YAXiNpi5YxRET0Wesz/e2ABbZ/avtB4CRgr8YxRET0lmy3q0x6JbCb7TfW7dcDz7P91qFjDgIOqpubAzcsZ7XrAb9czp8xE8YhjnGIAcYjjnGIAcYjjnGIAcYjjnGIAZY/jqfZnjPZjpWW44eOhO2jgaNn6udJmm973kz9vMdzHOMQw7jEMQ4xjEsc4xDDuMQxDjGMOo7WzTu3ARsPbW9UyyIiooHWSf8yYFNJm0haBdgXOK1xDBERvdW0ecf2Q5LeCpwFrAgca/u6EVc7Y01Fy2kc4hiHGGA84hiHGGA84hiHGGA84hiHGGCEcTS9kRsREd3KiNyIiB5J0o+I6JEk/YgIQNI6kp7TdRyjlqQfvSBpM0nnSrq2bj9H0v/uKJbtJb1W0n6Dr8b1j8XvYhzikPRdSWtJWhe4AvicpI+2jKG1WXkjV9I2kxTfC9xs+6GGcXzJ9uunKhtxDGsD+wFzGeqtZfttrWKocbzX9r8Mba8IHG/7dY3q/x7wT8BnbW9dy661vWWL+ofi+BLwDOAq4OFa7Jbvxxj9LjqPQ9KVtreW9EZgY9uHS7radidn/JK259H/q8fPZB1jNyJ3hnwa2Aa4GhCwJXAd8CRJf2f77EZxPHt4oya6v2hU98CZwMXANcAfG9c9bGNJh9n+oKRVgZOBKxvW/wTbl0oaLmt2AjBkHrCFuz3bGpffxTjEsZKkDYBXA/+rcd2LWdIJAZCkPw0/Bw4cjAGoM3m+F3gX8HVgpElf0mHAu4HVJd03KAYepH0/4NVs/8/GdU7mDcCX6+/mRcCZtj/esP5fSnoG5Z9oMA/U7Q3rH7gW+JOO6h4Yl9/FOMRxBGXc0IW2L5P0dODGxjEMNDkhmK3NO4+6RByUSbrK9laN4vig7cNa1LWUGN4B/Bo4HXhgUG777kb1Dze1rQx8FrgIOKbGcUWjOJ5O+cDdHvgV8DPgb23f1KL+oTjOB7YCLmXx9+NlDWMYl99F53FI2sH2RVOVNYrlFOBttkf6wTdbk/7JwF2UqZsB/oYya93rKZ/o2zaMZUPgaSzeRndBw/oPBj4A3EM9oyoh+OmN6j9/Kbtte6cWcQxIeiKwgu37W9Y7VP9fT1Zu+3sdxNLp72Ic4pB0he1tpiprFEuTE4LZmvRXB/4e2LEWXURp5/89pR3x143iOJIyv9D1LH7TruVZ3U+B7WyPw3SxzUlaatOW7eY9NSQ9DdjU9nckPQFYsWXCW8Lv5F7gcttXdVT/I1q8J5JeQLnCeDvwsaFdawH72H7uqGOYJKYmJwSzrk2/3iw90/aLgH+f5JAmCb/aB9jc9gNTHjk6C4Dfdlg/AJL+Ffiw7Xvq9jrAP9oedRe9Nev3zYFtWTTB30spZ1RNSXoTZb2IdSk37TYE/hPYuWEY8+rXN+v2npROD2+RdIrtD4+4/nF4T1YB1qDkwDWHyu8DXtkohomeCVxge6T3FGbrmf65wMtt39txHN8CXtXqymIJMXyD0ovofBa/ZGzdZfPKQbe8obJml9GSLgD2GJxRS1oTOMP2X7WofyiOqygryF0y1E3xGtt/3jCGC4CXDP4uJa0BnAHsRjnbb7KE6Ti8J5KeZvvmVvUtjaQjgL+kdNm8HLgA+P5MX33NujP96tfANZLOAX4zKGyd6Chn2FfVD6GuEu7/X7+6tqKkVQdXPbUJbtWG9a9P6T018GAta+0B2w8OuilKWolF91paeQpDf4/AH4D1bf9OUsur0nF4T1aVdDSP7hvf9F5TrfNweOR/402UMQwfp8xIPGNma9L/ev3q2ml0vF6A7ePqH9Gf2l7epSeXx5eBcyV9oW4fABzXsP7jgUvrlQ/A3sAXG9Y/8D1Jg+68u1DuPX1ziufMtC8Dl0g6tW6/FDih3lC9vmEc4/CenEJpXvs8i+67daKORt6B0ux0JfBO4PszXs9sbN6JRSS9FPgIsIrtTSRtBby35c3koVh2Z1Hb9Tm2z2pc/zaUy2cobactB4cNYlgBOBDYlTJ24yzg860Ha0nalnIjE+Ai2/Nb1j8UR6fviaTLbbceMDkpSVdQBqedAXwP+OEo7gfOyqQv6WdMcsncqpviUBybAh8EtgBW6yIOSZcDOwHf7XLIfVckrWX7vjq3yqO0Gq8wjiQ9hcX/Lv9vo3o7f0+G6n4bcCfwDToYxzJJXGtRzvZ3BF4F3Gl7x6U/a9nM1uad4QWFV6P88ib9AxuxLwCHU7qEvYjSpNF6krs/2L53wlD3ZtMxSLrQ9o6S7mfxD2JRuq+uNeIQTqD0Trl8qP7BL8NA6xOBHYD3sGjsxuD30PJE4GWUnm1PpSS8PwV+woRpQ0ZoHN6TQd2Dev9paF/zvwsASVtSrnr+mpLDbiHNO49dF5dxgzqHe2e0jkPSMcC5wKHAKyhnNivbfkurGGIRST8B3kFJOo+0Idu+q2EMP6Jc/X2nTjb2IspI2ANbxRCPJul0SpL/PnCZ7T+Mop5ZeaY/Yej/CpRPzS5e6wO1DfdGlbWBb6PcpGnpHygTST0AnEhpQ35f4xiQ9D4WtVP+ZqrjZ7DepwH3DLrv1gS3N3AT8CnbDy7l6aNwr+1vNa5zoj/YvkvSCpJWsH2+pGbzII3TeyLp5ZMU3wtcY/vOVnEA2N5T0irAZsDmkm4YReKflWf6E4b+P0T5Y/pI694r9WbZj4G1KYn2SZQBShe3jGMcSDqAcun6AuB+ytnMBbZPXeoTl7/eSygjLH9eb2J/h3Kf5TmU5PfGUdY/FMfgROTVlC54X2fxNuQmcxDVWL5DSbIfpExPciewre3tl/rEmat/LN6TGssZlL/JQc54IeUqbBNKh4cvNYzlryk9mm6iNDttDOw/09O2zMqkP47qGf8atu+b8uCZqe+bLKX/dxe9dwAk/Qkl8b0TWMf2mlM8ZXnre2RudEkfAf5o+131/bjKjeZNH6c5iGrXzN9TEsvrKCcjX27VxDQu70mt/yxgP9t31O31KYn3NZSTkpZz+18OvHZwcippM+DEmW4Onq3NO0+m3EDdkZL4LqR8ajdrN61xnAC8hdJ2exmwlqSjbP9bg+o/0qCOaZP0eUovpjsoZ/mvpKxUNPKqhx7vBBwGYPuPE25uj1SdFmQsTGheazlWYmAs3pNq40HCr+6sZXdLGkmb+lKsPNwaYfv/SFp5piuZlUmfMrvmBZQbl1DOZr4C/I/GcWxRu6a9DvgW5Wbq5cDIk77t76nx6lRTeDKlWeMe4G7gl26zitl5KrOu3g6sA5wHoLJwRuv2/C7nIGKSHlSP7KJNT6qBcXpPvltvoJ5St19Ry55I+VttaX49Ofqvuv06YMbHT8zK5p3J+qG3nt+k1nkdZarUE4BP1kT8IzecwU/ShcBOHdywnJSkPwNeTOnBsqLtjUZcnyhTa28AnGz7tlq+NfCUDgaIdToH0TgYp/ekxvIKSt94KDPyfq31YLkay6rAwSyaHfj7jODG9mw90z9b0r6UJfmgNCU0/eeuPku5KfMj4ILaa6FJm/6QnwIXSTqNxechajqlsKQ9KTdy/4pyY/s8RtAHeaL6z3vSJOXNR+NWnc1BtKTBUAOtBiSN03tSY/lq/eraW+r/5SP/m5IOAY6ayUpm1Zn+0OWrgCdS2tJF6bb564aXr0skaaVGzRqD+g6frNz2Ea1iqHF8ktoH2fbPW9Y9TiT9M2Wum+E5iL5p+0MN6h6MVJ+s4bzpALGujcGgwclimmxBl0ddGS53PbMp6Y+b2hPgX4Gn2t5dZa3eF9g+puPQokOSdmPR/aXmcxDFeJH0GuC1lGad4avfNSk9m2Z0rYVZmfTrUPerbP9G0t8C2wAfbzW3yFAc36Kc0f0v289VmUb3ypb3FiTNoSwI/2wWn2el9TKFLwc+RJnWVzQ+o5J0iO2jpiprEMeHbP/zVGUjqvtZtn8yYfDiI1qOFajxjMt7siNlJbMvSFoPWNP2zxrW/zTKuIAPUjp7DNwPXD3TLQOzNelfDTyXMtjji5RpU19te9LlyEYYx2W2tx2+RFPDhdlrfWdTei69k9J9dH9gYYskMyGOBcBLbf+4Zb1D9Te5dH6McTzSb33EdR9t+6AljBloOlagxtP5e1KbP+dRVrjbTNJTgVNs7zDFUx+3ZuuN3IdsW9JelF4zx0jqYl6R39QxAwaQ9HzKEO+Wnlxf/yEua21+T9JljWMAuKOLhD906bxJvZk9sBal62irOP6OMnf+0+tJycCalB4jLXwOuh8zMC7vSbUPsDV1zIjLKOGRDhicaCldaQGY6avh2Zr075d0GPC3wF/VkX4zPshhGv6RsojKMyRdBMyh/fqbgwEmt0vaA/g5DWcc1aK5TeZL+gplFa/h6QdGvdjNDyj9wddj8TWT76esC9vKCZSxGo+6hG/VawY4WmVpxJOAE7q66mJ83hOAB+sJ4uDE7ImN68d1VLrK/FS3A19i0WjpDWa6vtnavPMnlDOJy2x/X9KfAi+0fXwHsaxEWQBawEgmUJqi/j0pN4c2Bv6DcjZ1hO0mK3pp0UpZk7HtNzSK44nA7+qoz82AZwHfavV+aAzmkK9xbA7sS+kn/wfKJHwn2b6pRf0TYun0PakxvBPYFNiF8oH8BsoH4n+0imEolkeN4RnFuJ5ZmfQHVBYkGF73sumlY72MPwn4iu3/bll3LE5lXpO/pIwAvYgyLcaDrUYrSzrdZRbFybpNdtJdUtJzKR8ArwZ+0bodu+v3ZCiOXRhaycz2OS3rH4rjB8CnKDnDlPl/DvYMT4Q3K5t3JL0ZOIIyqdTgU62LhRFeSjmjOlnSHyk3VE9u0YtI0n+w9HbCpovES/ow8H7gd8C3KTfZ32H7v5b6xBkMwfZv672dT9v+sKSrGtWN7T3r900eFdgUg6ZGoTZ5PoWyEPkTKXPONA+jy/dkoCb5ThL9BK+lDMQ6ivK/e1Etm1GtV3Fq5Z3Alrbn2t6kfjU/k7J9s+0Pu8yS91pKomvVFWw+ZZ6fy4GXDT0efLW2q8sMo3tSRik/k8VXKxo1SXoBpZ30jFq2YsPKP7+E8o0o80S1iuMvJX0auJVFC29vbnufVjEsHk4374mk+yXdN8nX/ZJaj5oHwPZNtveyvZ7tObb3HkWz26w80wf+G/ht10HAI31w/6Z+PUzpMz9yth+ZPVHS24e3OzL4W9uD0iVu4hKOo/Z2ymyO37B9naSns2gO9RZWlvRflGl8/whQB+udDry3RQCSbgFupjQfvMeNFwmZxCF09J54aErvLrruDpP0riIO6SsAAA75SURBVHqVM+nV+Uxflc/KNn2ViZu+AFzC4j1FWjdpXELpNXQKpV3/py3rH4qj8wm9JB1JWbjjd8B2lPl3Trf9vMZxPMF28xMClU+4z1Lar/cFnkdp7vs726c3iuFptm9uUdfjSdf/H5JeavubkvafbP9Mn7DN1qR/KWUO/WsYWgS89dmupGfbvq5lnUuIo/OkX+NYl7Jc4MOSngCsZfsXjep+AXAMZSGbP603Md9s++9b1D8Uxyco/cKfRhkw2LtV1AY0PqPFx+L/o5XZ2ryzsu3/2XUQwDclfQ34gu3rW1Y8YcDHE4baKTuZUErSfkOPh3e16kb7ccqUzqcB2P6RpL9qVPfwjXVRFpO5AnitpNfWeJpehY6JL1OudvZkaLR4i4q1+Nq4a0/YbjF+ZDiWpXaf9gyvcjdbk/63JB0EfJPFm3daj/YbdIn7fO0tcSylT/TIbxR5xMsQPgbbDj1eDdiZkviajZ2wfcuED5yHW9XN4othzPjCGMtC0g62L5qqrIEuR4u/dOjx9yZsm7KGcSsvAG6hjJm4hMlnQZ0xs7V5Z7IeMp30hR5QWfT4BEpb9leB99le0FU8XZO0NuUDcLdG9X2VMk/5Jynt6YcA82zv26L+cTJZc0YXTRySLrb9fJV1aj9BGS3+VdvPaBlH11RWuNuF0i//OZSeTCeOqml4Vp7pT9YXugv1zdyDMmf6XMqQ8y9TBqScCWzWWXDd+w1lZsFW3kLp/7whcBtwNmWVot6o9zW2B+ZIGm7+XIuG3VeHvF/SkyjTlQxGi7+jgzg6ZfthytiVb6usnvUaypKNR9j+5EzXNyuTPoCkLSltp8M3iFpPw3AjpQvav9n+wVD5V1u2J48DSd9k0T2GFSjvzclLfsaM1XsqZZDLRcABHpNlIzuyCrAG5f9+uPnvPtrPCcVQr6V7gbFZOL4LNdnvQUn4cylXPt8YSV2ztHnncOCFlMRyJrA7cKHtpn/Yktaw/euWdY6r2rw18BBws+1bG9S7J+XsdnvKpfNPKBN+XQT8wPYdo45h3Ax33az3mtZocZ9pqP6Tbb+6Pl5sLQFJZ9vetVUs40DS8cCWlFx1ku1rR1rfLE3611Buol7psnjJ+sB/2d6lcRzHTlbuRpOMjSuVhSrucuM/vtrctjXlhOAtwCa2mzZrjMF0FEg6gfL6H6bMd7MWcJTtf2tU//D6EovdS+hioJSk7Sln18PzdDVrFahTtAzWrx750o2ztXlnMHPfQyqTrt1JmWWytTOGHq9Gmbu7V+vDqqwhcCRlnvT3UaaNXQ9YQdJ+tr/dIIb1WHS2/3zKe/Ed4IejrnsSu9p+l6R9KNNRvJwyDUOzpA9s4TLj5+so0z0fSpmao0nSZylzQk2xb8ZJ+hLwDOAqFvXmMm17lTWdDme2Jv35tXfI5yh/zL+mg39w218b3pZ0ImXQWJ98Eng38CTgPGB32xdLehali9pIk76kGyltxl8DzgLe33GTW9fTUUCZEmJlygjpT9r+g+p88o08oY6aXwFYvT4eLKG5esM4oKyatUXrq84uzcqkPzTK8j8lfZsy8rP14gyT2ZQys2GfrGT7bABJ7x2MQHVZq7VF/cdSzu5fAfw5sKWkH1Ka/lr20x84XdJPKM07f1dHpf6+cQyfpVxl/Ai4oM4P1XKSsdsp3WcBfjH0eLDd0rXAn9SYemFWtelr/BZ+nrgM2i+AwyZeAcxmw222k7TfNu0brrJQx/aUwTA7Ar9043WTaxzD01E8kbIQd+tkNzGmlTzDC3A/HqisF7wVcCmLD+Sc0VGw42S2Jf3P2X6TxmTh5wBJD1NuUg0u3QeTnQlYzXaTZSzrDI7bAzvU708FLnGd575B/YMuug+Ow3w7KktnTpzzpslsn+NkQq+yR9QRwrPSrGresf2m+n0s+vxKOtf2zlOVzWate8dMJOkblBG491G6av4A+ITbrw97QP1+D9Bp0pf0n8ATKH3jP0/po39plzF16JnABbZv7DqQVmbbmf7Ll7a/1SRKklaj/FOdT+keOGi8Xgv4tu1ntYgjQNLLKP3xf9l1LONC0tW2nzP0fQ3K2rR/2TAGARvZvqVVnUuI4wjKCPm5lE4fFwDft918Ba9WZtWZPotPmjRRy0mU3kxZtOOplD+kQdK/j9KbJRpxowXgpzJh2oNHsf3Rpe2fYb+r338r6anAXcAGDevHtiWdSbm53hnbhwNIWh14E2U1t4/TzbQUTcyqpG/7gKmPGj3bRwFHSfoH2//RdTwxFsZp1tPTa5fmf6PMdGpKM09rV0ja1narmTUfRdL/ptznWQO4kkVLSM5as615ZyzOpiRtC9wy6JFR55J/BWWpuvd0MMVzr41LU8I4qnO+rGb73g7q/gmlTf1mFt3st+3nNIzhCsq0IGdQplj+oe0Hlv6sx7fZlvQPX9p+20c0iuMK4H/Yvrv22jgJ+AdK17A/az0HUJSpOWx31pSgsmLWErnBIiqqa7HWx6+yfcrQvn+1/e5RxzAhnqdNVu7GSzrWUfs7ULrxvgq40/aOLWNoaVYl/XEh6Ue2n1sffwpYaPs9dfsq21t1GV8fSTqOMvq0k6YELWH90wE3WMpznMZMDNW7I7Cp7S/UgWpr2J5sPYxR1b8l5UbuX1NG595CuZH7L61iaG1Wtemr8aryS7Hi0GCXnYGDhvbNqt/548jzgNdJ6qQpYWJSVzcLtGsJjyfbHrl6ZT4P2Bz4ArAyZQ6iHRqGcSSlDf8TwGW2/9Cw7k7MtgS0qqTtKMPLH6SDP+TqRMrSb7+k9JT4PoCkZ1LmgYn2Xtx1APDIQibHUG4ctl6g3Ut4PNl2C/tQZj29AsD2zyU1veFte09Jq1AWNNpc0g2zPfHPtqT/JEp3qz8DrqbOmU7pp93s5qntD0g6l9IN7uyhyZxWoLTtR2O2b56sKaGDULpcoP25ku6jjo6uj6nbqy35aSPzYO26aYA6JUVTdUTu8ZS5iARsLGl/2xe0jqWVWZX0bb8ToH5yz6MMtz8AOFrSPba3aBjLYqMuJR1k++hW9cfixqQpAehugfauR0dP4mRJnwXWlvQm4A2UmXFb+ihluusb4JH5mU4E/qJxHM3MqqQ/ZHXK6Ncn1a+fA9d0GlFZtCJJvzudNyVUt6gs2uE6vfEhQOspIcaC7Y9I2oUyaHEz4F9sn9M4jJUHCb/G9H/q+zJrzaqkL+loyiRS9wOXUJp2Pmr7V50GVnR1fyGKzpsSqt4v0D7BNZSTNNPNidnlkj7PokVsXgfM7yCOZmZVl806d/56lDmyf0BZOOXacVggQdJGbrAmbExO0jsp6xnsAnyQ0pRwQkZMd0fSG4F/oSyuI0q3yffannSZ0RHFsCrlQ3fQL//7wKdn8wCtWZX04ZHRl89m0fJ4W1KW6vvhYJ6NBjGMxcjgWFxtShgsun12y6aEJXUjHmjYnXhsSLoB2N72XXX7yZROF5s3qn9F4Lq+TYA4q5p3oHS8Bq6VdA+le+S9wJ7AdkCTpM+ieVY2B7al9tSgTAjX1ylsx0GXTQnDTQZH0O5vcZzdRWmKHbi/ljVRF7G5QdKf2v6/rert2qw605f0Nhad4f+BRfOn/wC4xvYfG8dzAbCH7fvr9prAGbZbddGLahyaEoZiudL21q3rHTeSjqfMsnkq5YN4L0pX66uhzRVx/R/dmnIy9ptBuWfxylmz7Ux/LnAK8A7b47Dm5fqUQWIDD9ayaO+fgK0nNiVQ1tBtbfacaS2f/65fA6fW7y17Vf1/DesaC7Mq6dtealt6B44HLq2rNwHsDXyxu3B6rdOmhHi0wQSIdcIzD66IW6ij49f3hGUR6wC+cThhHJlZ1bwzTgbT+QJzKBM6QVmW7cruouqvrpsSJN3PojP8J7D4WsG2vdYo6x9HkuZRBsoNzuzvBd5g+/IGdZ8OHGb7mgnlfw78q+2lLcj0uDarzvTHyWBloDqd7xVdxxPdNiXYHqdFVMbFscDf2x7MTbUj5UOgxSR4609M+AC2r5E0t0H9nUnSH63OVwaKosumhFiihwcJH8D2hZIealT32kvZt3qjGDqR5p0RGoeVgaLosikhJifp45QEeyKl6etvgN9TR8faHtkVsqQTgfNsf25C+RuBXWz/zajq7lqS/giNy8pAAZKuBg6e0JTw6XwAd0fS+UvZbds7jbDu9YFvUHrUDT745wGrAPu4LnU6GyXpj1idL31wI/f7tn/UZTx9NVnf+K5Wi4rxIelFlFH7UEbnntdlPC0k6Y+QpEOANwFfr0X7AEdnvpf2umxKiMVNMk2JgV8CF7ZcKrGvkvRHqDYpvMD2b+r2EylzAKVJobEumxJicXVtg4nWpSwu8x7bJzUOqVeS9EdI0jXAtrZ/X7dXo6zD+efdRhYxfiStC3wnTW6jlS6bo/UF4JIJI3KP6TCe3klTwuOH7bs1YUmxmHkrdB3AbCRpE3hklOcBlKmd7wYOsP3xLmProTUnfK1F6aXxLUn7dhlYLK7eVB2HBY9mtTTvjICky23/haRzbe/cdTzxaGlK6E5t9pyYeNalLGu6n+2ftI+qP9K8MxorSHo3sNlkC6pkEZXupSmhU3tO2DZw16DDQ4xWkv5o7Etpv1+JttPExjSlKaE7GZzYrTTvjJCk3W1/q+s4+ixNCRGLS9IfgayROz4mmQojTQnRa2neGY2skTsm0pQQsbic6Y9Q1siNiHGTfvqjlTVyI2KspHlntCZbI/e4DuOJiJ5L886ISdqGrJEbEWMizTuj9wTgPttHAbcOpmiIiOhCzvRHqE4hOw/Y3PZmkp4KnGJ7h45Di4ieypn+aO0DvIyyPi62f05G6EZEh5L0R+tBl0spwyOLqEREdCZJf7ROlvRZYG1JbwK+A3yu45giosfSpj9iknYBdgUEnGX7nI5DiogeS9JvRNJ6lDlf8guPiM6keWcEJD1f0nclfV3S1pKuBa4F7pC0W9fxRUR/5Ux/BCTNB94NPAk4Gtjd9sWSngWcaHvrTgOMiN7Kmf5orGT7bNunAL+wfTFA5m6PiK4l6Y/GH4ce/27CvlxaRURn0rwzApIepgzIErA68NvBLmA12yt3FVtE9FuSfkREj6R5JyKiR5L0IyJ6JEk/IqJHkvQjInrk/wHjjsPSERCYN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8" name="AutoShape 4" descr="data:image/png;base64,iVBORw0KGgoAAAANSUhEUgAAAX0AAAFRCAYAAACYF30cAAAABHNCSVQICAgIfAhkiAAAAAlwSFlzAAALEgAACxIB0t1+/AAAADh0RVh0U29mdHdhcmUAbWF0cGxvdGxpYiB2ZXJzaW9uMy4yLjIsIGh0dHA6Ly9tYXRwbG90bGliLm9yZy+WH4yJAAAgAElEQVR4nO3deZhlVX3v//eHGQUEpCUIxEYFDBIF0qACSRQuCIICTkGN8CCKJhjRG2PAe39BHCIao2IcIgoKRkBw+IGAAgKKoAzNIJNy6ShcQIQWZHACwc/9Y61Dny6qu6rpOmsfan9ez1NPnb32PrW+p07V9+y99hpkm4iI6IcVug4gIiLaSdKPiOiRJP2IiB5J0o+I6JEk/YiIHlmp6wCWZr311vPcuXO7DiMi4nHl8ssv/6XtOZPtG+ukP3fuXObPn991GBERjyuSbl7SvjTvRET0yLSTvqQVJV0p6fS6vYmkSyQtkPQVSavU8lXr9oK6f+7Qzzislt8g6cUz/WIiImLpluVM/xDgx0PbHwI+ZvuZwK+AA2v5gcCvavnH6nFI2gLYF3g2sBvwaUkrLl/4ERGxLKaV9CVtBOwBfL5uC9gJ+Go95Dhg7/p4r7pN3b9zPX4v4CTbD9j+GbAA2G4mXkREREzPdM/0Pw68C/hj3X4ycI/th+r2rcCG9fGGwC0Adf+99fhHyid5ziMkHSRpvqT5CxcuXIaXEhERU5ky6UvaE7jT9uUN4sH20bbn2Z43Z86kPY4iIuIxmk6XzR2Al0l6CbAasBZwFLC2pJXq2fxGwG31+NuAjYFbJa0EPAm4a6h8YPg5ERHRwJRn+rYPs72R7bmUG7Hn2X4dcD7wynrY/sCp9fFpdZu6/zyX+ZtPA/atvXs2ATYFLp2xVxIREVNansFZ/wycJOn9wJXAMbX8GOBLkhYAd1M+KLB9naSTgeuBh4CDbT+8HPVHRMQy0jgvojJv3jxPNSJ37qFnLHc9Nx25x3L/jIiIcSHpctvzJtuXEbkRET2SpB8R0SNJ+hERPZKkHxHRI0n6ERE9kqQfEdEjSfoRET2SpB8R0SNJ+hERPZKkHxHRI2O9MPrjRaaCiIjHi5zpR0T0SJJ+RESPJOlHRPRIkn5ERI8k6UdE9EiSfkREjyTpR0T0yJRJX9Jqki6V9CNJ10k6opZ/UdLPJF1Vv7aq5ZL0CUkLJF0taZuhn7W/pBvr1/5LqjMiIkZjOoOzHgB2sv1rSSsDF0r6Vt33T7a/OuH43YFN69fzgM8Az5O0LnA4MA8wcLmk02z/aiZeSERETG3KM30Xv66bK9evpa2mvhdwfH3excDakjYAXgycY/vumujPAXZbvvAjImJZTKtNX9KKkq4C7qQk7kvqrg/UJpyPSVq1lm0I3DL09Ftr2ZLKJ9Z1kKT5kuYvXLhwGV9OREQszbSSvu2HbW8FbARsJ2lL4DDgWcC2wLrAP89EQLaPtj3P9rw5c+bMxI+MiIhqmXrv2L4HOB/YzfbttQnnAeALwHb1sNuAjYeetlEtW1J5REQ0Mp3eO3MkrV0frw7sAvykttMjScDewLX1KacB+9VePM8H7rV9O3AWsKukdSStA+xayyIiopHp9N7ZADhO0oqUD4mTbZ8u6TxJcwABVwFvqcefCbwEWAD8FjgAwPbdkt4HXFaPe6/tu2fupURExFSmTPq2rwa2nqR8pyUcb+DgJew7Fjh2GWOMiIgZkhG5ERE9kqQfEdEjSfoRET2SpB8R0SNJ+hERPZKkHxHRI0n6ERE9kqQfEdEjSfoRET2SpB8R0SNJ+hERPZKkHxHRI0n6ERE9kqQfEdEjSfoRET2SpB8R0SNJ+hERPTKdNXJXk3SppB9Juk7SEbV8E0mXSFog6SuSVqnlq9btBXX/3KGfdVgtv0HSi0f1oiIiYnLTOdN/ANjJ9nOBrYDd6oLnHwI+ZvuZwK+AA+vxBwK/quUfq8chaQtgX+DZwG7Ap+u6uxER0ciUSd/Fr+vmyvXLwE7AV2v5ccDe9fFedZu6f2dJquUn2X7A9s8oC6dvNyOvIiIipmVabfqSVpR0FXAncA7w38A9th+qh9wKbFgfbwjcAlD33ws8ebh8kucM13WQpPmS5i9cuHDZX1FERCzRtJK+7YdtbwVsRDk7f9aoArJ9tO15tufNmTNnVNVERPTSMvXesX0PcD7wAmBtSSvVXRsBt9XHtwEbA9T9TwLuGi6f5DkREdHAdHrvzJG0dn28OrAL8GNK8n9lPWx/4NT6+LS6Td1/nm3X8n1r755NgE2BS2fqhURExNRWmvoQNgCOqz1tVgBOtn26pOuBkyS9H7gSOKYefwzwJUkLgLspPXawfZ2kk4HrgYeAg20/PLMvJyIilmbKpG/7amDrScp/yiS9b2z/HnjVEn7WB4APLHuYERExEzIiNyKiR5L0IyJ6JEk/IqJHkvQjInokST8iokeS9CMieiRJPyKiR5L0IyJ6JEk/IqJHkvQjInokST8iokeS9CMiemQ6s2zG48TcQ89Y7p9x05F7zEAkETGucqYfEdEjSfoRET2SpB8R0SNJ+hERPZKkHxHRI9NZGH1jSedLul7SdZIOqeXvkXSbpKvq10uGnnOYpAWSbpD04qHy3WrZAkmHjuYlRUTEkkyny+ZDwD/avkLSmsDlks6p+z5m+yPDB0vagrIY+rOBpwLfkbRZ3f0pYBfgVuAySafZvn4mXkhERExtOguj3w7cXh/fL+nHwIZLecpewEm2HwB+JmkBixZQX1AXVEfSSfXYJP2IiEaWqU1f0lxga+CSWvRWSVdLOlbSOrVsQ+CWoafdWsuWVD6xjoMkzZc0f+HChcsSXkRETGHaSV/SGsDXgLfbvg/4DPAMYCvKlcC/z0RAto+2Pc/2vDlz5szEj4yIiGpa0zBIWpmS8L9s++sAtu8Y2v854PS6eRuw8dDTN6plLKU8ZolMBREx3qbTe0fAMcCPbX90qHyDocP2Aa6tj08D9pW0qqRNgE2BS4HLgE0lbSJpFcrN3tNm5mVERMR0TOdMfwfg9cA1kq6qZe8GXiNpK8DATcCbAWxfJ+lkyg3ah4CDbT8MIOmtwFnAisCxtq+bwdcSERFTmE7vnQsBTbLrzKU85wPAByYpP3Npz4uIiNHKiNyIiB5J0o+I6JEk/YiIHknSj4jokST9iIgeSdKPiOiRJP2IiB5J0o+I6JEk/YiIHknSj4jokST9iIgeSdKPiOiRJP2IiB5J0o+I6JEk/YiIHknSj4jokST9iIgemc4auRtLOl/S9ZKuk3RILV9X0jmSbqzf16nlkvQJSQskXS1pm6GftX89/kZJ+4/uZUVExGSmc6b/EPCPtrcAng8cLGkL4FDgXNubAufWbYDdKYuhbwocBHwGyocEcDjwPGA74PDBB0VERLQxZdK3fbvtK+rj+4EfAxsCewHH1cOOA/auj/cCjndxMbC2pA2AFwPn2L7b9q+Ac4DdZvTVRETEUi1Tm76kucDWwCXA+rZvr7t+AaxfH28I3DL0tFtr2ZLKJ9ZxkKT5kuYvXLhwWcKLiIgpTDvpS1oD+Brwdtv3De+zbcAzEZDto23Psz1vzpw5M/EjIyKiWmk6B0lamZLwv2z767X4Dkkb2L69Nt/cWctvAzYeevpGtew24IUTyr/72EOPWLK5h56xXM+/6cg9Oo9hpuKIGDad3jsCjgF+bPujQ7tOAwY9cPYHTh0q36/24nk+cG9tBjoL2FXSOvUG7q61LCIiGpnOmf4OwOuBayRdVcveDRwJnCzpQOBm4NV135nAS4AFwG+BAwBs3y3pfcBl9bj32r57Rl5FRERMy5RJ3/aFgJawe+dJjjdw8BJ+1rHAscsSYEREzJyMyI2I6JEk/YiIHplW752IePwah55MMT5yph8R0SNJ+hERPZLmnYgYuQxUGx8504+I6JEk/YiIHknSj4jokST9iIgeSdKPiOiRJP2IiB5J0o+I6JEk/YiIHknSj4jokST9iIgeSdKPiOiRKefekXQssCdwp+0ta9l7gDcBC+th77Z9Zt13GHAg8DDwNttn1fLdgKOAFYHP2z5yZl9KRMTSZZrp6U249kXgk8DxE8o/ZvsjwwWStgD2BZ4NPBX4jqTN6u5PAbsAtwKXSTrN9vXLEXtExONO15PPTWeN3AskzZ3mz9sLOMn2A8DPJC0Atqv7Ftj+KYCkk+qxSfoREQ0tT5v+WyVdLelYSevUsg2BW4aOubWWLak8IiIaeqxJ/zPAM4CtgNuBf5+pgCQdJGm+pPkLFy6c+gkRETFtjynp277D9sO2/wh8jkVNOLcBGw8dulEtW1L5ZD/7aNvzbM+bM2fOYwkvIiKW4DElfUkbDG3uA1xbH58G7CtpVUmbAJsClwKXAZtK2kTSKpSbvac99rAjIuKxmE6XzROBFwLrSboVOBx4oaStAAM3AW8GsH2dpJMpN2gfAg62/XD9OW8FzqJ02TzW9nUz/moiImKpptN75zWTFB+zlOM/AHxgkvIzgTOXKbqIiJhRGZEbEdEjSfoRET2SpB8R0SNJ+hERPZKkHxHRI0n6ERE9kqQfEdEjSfoRET2SpB8R0SNJ+hERPZKkHxHRI0n6ERE9kqQfEdEjSfoRET2SpB8R0SNJ+hERPZKkHxHRI0n6ERE9MmXSl3SspDslXTtUtq6kcyTdWL+vU8sl6ROSFki6WtI2Q8/Zvx5/o6T9R/NyIiJiaaZzpv9FYLcJZYcC59reFDi3bgPsDmxavw4CPgPlQ4KyoPrzgO2AwwcfFBER0c6USd/2BcDdE4r3Ao6rj48D9h4qP97FxcDakjYAXgycY/tu278CzuHRHyQRETFij7VNf33bt9fHvwDWr483BG4ZOu7WWrak8keRdJCk+ZLmL1y48DGGFxERk1nuG7m2DXgGYhn8vKNtz7M9b86cOTP1YyMigsee9O+ozTbU73fW8tuAjYeO26iWLak8IiIaeqxJ/zRg0ANnf+DUofL9ai+e5wP31mags4BdJa1Tb+DuWssiIqKhlaY6QNKJwAuB9STdSumFcyRwsqQDgZuBV9fDzwReAiwAfgscAGD7bknvAy6rx73X9sSbwxERMWJTJn3br1nCrp0nOdbAwUv4OccCxy5TdBERMaMyIjciokeS9CMieiRJPyKiR5L0IyJ6JEk/IqJHkvQjInokST8iokeS9CMieiRJPyKiR5L0IyJ6JEk/IqJHkvQjInokST8iokeS9CMieiRJPyKiR5L0IyJ6JEk/IqJHlivpS7pJ0jWSrpI0v5atK+kcSTfW7+vUckn6hKQFkq6WtM1MvICIiJi+mTjTf5HtrWzPq9uHAufa3hQ4t24D7A5sWr8OAj4zA3VHRMQyGEXzzl7AcfXxccDeQ+XHu7gYWFvSBiOoPyIilmB5k76BsyVdLumgWra+7dvr418A69fHGwK3DD331lq2GEkHSZovaf7ChQuXM7yIiBi20nI+f0fbt0l6CnCOpJ8M77RtSV6WH2j7aOBogHnz5i3TcyMiYumW60zf9m31+53AN4DtgDsGzTb1+5318NuAjYeevlEti4iIRh5z0pf0RElrDh4DuwLXAqcB+9fD9gdOrY9PA/arvXieD9w71AwUERENLE/zzvrANyQNfs4Jtr8t6TLgZEkHAjcDr67Hnwm8BFgA/BY4YDnqjoiIx+AxJ33bPwWeO0n5XcDOk5QbOPix1hcREcsvI3IjInokST8iokeS9CMieiRJPyKiR5L0IyJ6JEk/IqJHkvQjInokST8iokeS9CMieiRJPyKiR5L0IyJ6JEk/IqJHkvQjInokST8iokeS9CMieiRJPyKiR5L0IyJ6JEk/IqJHmid9SbtJukHSAkmHtq4/IqLPmiZ9SSsCnwJ2B7YAXiNpi5YxRET0Wesz/e2ABbZ/avtB4CRgr8YxRET0lmy3q0x6JbCb7TfW7dcDz7P91qFjDgIOqpubAzcsZ7XrAb9czp8xE8YhjnGIAcYjjnGIAcYjjnGIAcYjjnGIAZY/jqfZnjPZjpWW44eOhO2jgaNn6udJmm973kz9vMdzHOMQw7jEMQ4xjEsc4xDDuMQxDjGMOo7WzTu3ARsPbW9UyyIiooHWSf8yYFNJm0haBdgXOK1xDBERvdW0ecf2Q5LeCpwFrAgca/u6EVc7Y01Fy2kc4hiHGGA84hiHGGA84hiHGGA84hiHGGCEcTS9kRsREd3KiNyIiB5J0o+I6JEk/YgIQNI6kp7TdRyjlqQfvSBpM0nnSrq2bj9H0v/uKJbtJb1W0n6Dr8b1j8XvYhzikPRdSWtJWhe4AvicpI+2jKG1WXkjV9I2kxTfC9xs+6GGcXzJ9uunKhtxDGsD+wFzGeqtZfttrWKocbzX9r8Mba8IHG/7dY3q/x7wT8BnbW9dy661vWWL+ofi+BLwDOAq4OFa7Jbvxxj9LjqPQ9KVtreW9EZgY9uHS7radidn/JK259H/q8fPZB1jNyJ3hnwa2Aa4GhCwJXAd8CRJf2f77EZxPHt4oya6v2hU98CZwMXANcAfG9c9bGNJh9n+oKRVgZOBKxvW/wTbl0oaLmt2AjBkHrCFuz3bGpffxTjEsZKkDYBXA/+rcd2LWdIJAZCkPw0/Bw4cjAGoM3m+F3gX8HVgpElf0mHAu4HVJd03KAYepH0/4NVs/8/GdU7mDcCX6+/mRcCZtj/esP5fSnoG5Z9oMA/U7Q3rH7gW+JOO6h4Yl9/FOMRxBGXc0IW2L5P0dODGxjEMNDkhmK3NO4+6RByUSbrK9laN4vig7cNa1LWUGN4B/Bo4HXhgUG777kb1Dze1rQx8FrgIOKbGcUWjOJ5O+cDdHvgV8DPgb23f1KL+oTjOB7YCLmXx9+NlDWMYl99F53FI2sH2RVOVNYrlFOBttkf6wTdbk/7JwF2UqZsB/oYya93rKZ/o2zaMZUPgaSzeRndBw/oPBj4A3EM9oyoh+OmN6j9/Kbtte6cWcQxIeiKwgu37W9Y7VP9fT1Zu+3sdxNLp72Ic4pB0he1tpiprFEuTE4LZmvRXB/4e2LEWXURp5/89pR3x143iOJIyv9D1LH7TruVZ3U+B7WyPw3SxzUlaatOW7eY9NSQ9DdjU9nckPQFYsWXCW8Lv5F7gcttXdVT/I1q8J5JeQLnCeDvwsaFdawH72H7uqGOYJKYmJwSzrk2/3iw90/aLgH+f5JAmCb/aB9jc9gNTHjk6C4Dfdlg/AJL+Ffiw7Xvq9jrAP9oedRe9Nev3zYFtWTTB30spZ1RNSXoTZb2IdSk37TYE/hPYuWEY8+rXN+v2npROD2+RdIrtD4+4/nF4T1YB1qDkwDWHyu8DXtkohomeCVxge6T3FGbrmf65wMtt39txHN8CXtXqymIJMXyD0ovofBa/ZGzdZfPKQbe8obJml9GSLgD2GJxRS1oTOMP2X7WofyiOqygryF0y1E3xGtt/3jCGC4CXDP4uJa0BnAHsRjnbb7KE6Ti8J5KeZvvmVvUtjaQjgL+kdNm8HLgA+P5MX33NujP96tfANZLOAX4zKGyd6Chn2FfVD6GuEu7/X7+6tqKkVQdXPbUJbtWG9a9P6T018GAta+0B2w8OuilKWolF91paeQpDf4/AH4D1bf9OUsur0nF4T1aVdDSP7hvf9F5TrfNweOR/402UMQwfp8xIPGNma9L/ev3q2ml0vF6A7ePqH9Gf2l7epSeXx5eBcyV9oW4fABzXsP7jgUvrlQ/A3sAXG9Y/8D1Jg+68u1DuPX1ziufMtC8Dl0g6tW6/FDih3lC9vmEc4/CenEJpXvs8i+67daKORt6B0ux0JfBO4PszXs9sbN6JRSS9FPgIsIrtTSRtBby35c3koVh2Z1Hb9Tm2z2pc/zaUy2cobactB4cNYlgBOBDYlTJ24yzg860Ha0nalnIjE+Ai2/Nb1j8UR6fviaTLbbceMDkpSVdQBqedAXwP+OEo7gfOyqQv6WdMcsncqpviUBybAh8EtgBW6yIOSZcDOwHf7XLIfVckrWX7vjq3yqO0Gq8wjiQ9hcX/Lv9vo3o7f0+G6n4bcCfwDToYxzJJXGtRzvZ3BF4F3Gl7x6U/a9nM1uad4QWFV6P88ib9AxuxLwCHU7qEvYjSpNF6krs/2L53wlD3ZtMxSLrQ9o6S7mfxD2JRuq+uNeIQTqD0Trl8qP7BL8NA6xOBHYD3sGjsxuD30PJE4GWUnm1PpSS8PwV+woRpQ0ZoHN6TQd2Dev9paF/zvwsASVtSrnr+mpLDbiHNO49dF5dxgzqHe2e0jkPSMcC5wKHAKyhnNivbfkurGGIRST8B3kFJOo+0Idu+q2EMP6Jc/X2nTjb2IspI2ANbxRCPJul0SpL/PnCZ7T+Mop5ZeaY/Yej/CpRPzS5e6wO1DfdGlbWBb6PcpGnpHygTST0AnEhpQ35f4xiQ9D4WtVP+ZqrjZ7DepwH3DLrv1gS3N3AT8CnbDy7l6aNwr+1vNa5zoj/YvkvSCpJWsH2+pGbzII3TeyLp5ZMU3wtcY/vOVnEA2N5T0irAZsDmkm4YReKflWf6E4b+P0T5Y/pI694r9WbZj4G1KYn2SZQBShe3jGMcSDqAcun6AuB+ytnMBbZPXeoTl7/eSygjLH9eb2J/h3Kf5TmU5PfGUdY/FMfgROTVlC54X2fxNuQmcxDVWL5DSbIfpExPciewre3tl/rEmat/LN6TGssZlL/JQc54IeUqbBNKh4cvNYzlryk9mm6iNDttDOw/09O2zMqkP47qGf8atu+b8uCZqe+bLKX/dxe9dwAk/Qkl8b0TWMf2mlM8ZXnre2RudEkfAf5o+131/bjKjeZNH6c5iGrXzN9TEsvrKCcjX27VxDQu70mt/yxgP9t31O31KYn3NZSTkpZz+18OvHZwcippM+DEmW4Onq3NO0+m3EDdkZL4LqR8ajdrN61xnAC8hdJ2exmwlqSjbP9bg+o/0qCOaZP0eUovpjsoZ/mvpKxUNPKqhx7vBBwGYPuPE25uj1SdFmQsTGheazlWYmAs3pNq40HCr+6sZXdLGkmb+lKsPNwaYfv/SFp5piuZlUmfMrvmBZQbl1DOZr4C/I/GcWxRu6a9DvgW5Wbq5cDIk77t76nx6lRTeDKlWeMe4G7gl26zitl5KrOu3g6sA5wHoLJwRuv2/C7nIGKSHlSP7KJNT6qBcXpPvltvoJ5St19Ry55I+VttaX49Ofqvuv06YMbHT8zK5p3J+qG3nt+k1nkdZarUE4BP1kT8IzecwU/ShcBOHdywnJSkPwNeTOnBsqLtjUZcnyhTa28AnGz7tlq+NfCUDgaIdToH0TgYp/ekxvIKSt94KDPyfq31YLkay6rAwSyaHfj7jODG9mw90z9b0r6UJfmgNCU0/eeuPku5KfMj4ILaa6FJm/6QnwIXSTqNxechajqlsKQ9KTdy/4pyY/s8RtAHeaL6z3vSJOXNR+NWnc1BtKTBUAOtBiSN03tSY/lq/eraW+r/5SP/m5IOAY6ayUpm1Zn+0OWrgCdS2tJF6bb564aXr0skaaVGzRqD+g6frNz2Ea1iqHF8ktoH2fbPW9Y9TiT9M2Wum+E5iL5p+0MN6h6MVJ+s4bzpALGujcGgwclimmxBl0ddGS53PbMp6Y+b2hPgX4Gn2t5dZa3eF9g+puPQokOSdmPR/aXmcxDFeJH0GuC1lGad4avfNSk9m2Z0rYVZmfTrUPerbP9G0t8C2wAfbzW3yFAc36Kc0f0v289VmUb3ypb3FiTNoSwI/2wWn2el9TKFLwc+RJnWVzQ+o5J0iO2jpiprEMeHbP/zVGUjqvtZtn8yYfDiI1qOFajxjMt7siNlJbMvSFoPWNP2zxrW/zTKuIAPUjp7DNwPXD3TLQOzNelfDTyXMtjji5RpU19te9LlyEYYx2W2tx2+RFPDhdlrfWdTei69k9J9dH9gYYskMyGOBcBLbf+4Zb1D9Te5dH6McTzSb33EdR9t+6AljBloOlagxtP5e1KbP+dRVrjbTNJTgVNs7zDFUx+3ZuuN3IdsW9JelF4zx0jqYl6R39QxAwaQ9HzKEO+Wnlxf/yEua21+T9JljWMAuKOLhD906bxJvZk9sBal62irOP6OMnf+0+tJycCalB4jLXwOuh8zMC7vSbUPsDV1zIjLKOGRDhicaCldaQGY6avh2Zr075d0GPC3wF/VkX4zPshhGv6RsojKMyRdBMyh/fqbgwEmt0vaA/g5DWcc1aK5TeZL+gplFa/h6QdGvdjNDyj9wddj8TWT76esC9vKCZSxGo+6hG/VawY4WmVpxJOAE7q66mJ83hOAB+sJ4uDE7ImN68d1VLrK/FS3A19i0WjpDWa6vtnavPMnlDOJy2x/X9KfAi+0fXwHsaxEWQBawEgmUJqi/j0pN4c2Bv6DcjZ1hO0mK3pp0UpZk7HtNzSK44nA7+qoz82AZwHfavV+aAzmkK9xbA7sS+kn/wfKJHwn2b6pRf0TYun0PakxvBPYFNiF8oH8BsoH4n+0imEolkeN4RnFuJ5ZmfQHVBYkGF73sumlY72MPwn4iu3/bll3LE5lXpO/pIwAvYgyLcaDrUYrSzrdZRbFybpNdtJdUtJzKR8ArwZ+0bodu+v3ZCiOXRhaycz2OS3rH4rjB8CnKDnDlPl/DvYMT4Q3K5t3JL0ZOIIyqdTgU62LhRFeSjmjOlnSHyk3VE9u0YtI0n+w9HbCpovES/ow8H7gd8C3KTfZ32H7v5b6xBkMwfZv672dT9v+sKSrGtWN7T3r900eFdgUg6ZGoTZ5PoWyEPkTKXPONA+jy/dkoCb5ThL9BK+lDMQ6ivK/e1Etm1GtV3Fq5Z3Alrbn2t6kfjU/k7J9s+0Pu8yS91pKomvVFWw+ZZ6fy4GXDT0efLW2q8sMo3tSRik/k8VXKxo1SXoBpZ30jFq2YsPKP7+E8o0o80S1iuMvJX0auJVFC29vbnufVjEsHk4374mk+yXdN8nX/ZJaj5oHwPZNtveyvZ7tObb3HkWz26w80wf+G/ht10HAI31w/6Z+PUzpMz9yth+ZPVHS24e3OzL4W9uD0iVu4hKOo/Z2ymyO37B9naSns2gO9RZWlvRflGl8/whQB+udDry3RQCSbgFupjQfvMeNFwmZxCF09J54aErvLrruDpP0riIO6SsAAA75SURBVHqVM+nV+Uxflc/KNn2ViZu+AFzC4j1FWjdpXELpNXQKpV3/py3rH4qj8wm9JB1JWbjjd8B2lPl3Trf9vMZxPMF28xMClU+4z1Lar/cFnkdp7vs726c3iuFptm9uUdfjSdf/H5JeavubkvafbP9Mn7DN1qR/KWUO/WsYWgS89dmupGfbvq5lnUuIo/OkX+NYl7Jc4MOSngCsZfsXjep+AXAMZSGbP603Md9s++9b1D8Uxyco/cKfRhkw2LtV1AY0PqPFx+L/o5XZ2ryzsu3/2XUQwDclfQ34gu3rW1Y8YcDHE4baKTuZUErSfkOPh3e16kb7ccqUzqcB2P6RpL9qVPfwjXVRFpO5AnitpNfWeJpehY6JL1OudvZkaLR4i4q1+Nq4a0/YbjF+ZDiWpXaf9gyvcjdbk/63JB0EfJPFm3daj/YbdIn7fO0tcSylT/TIbxR5xMsQPgbbDj1eDdiZkviajZ2wfcuED5yHW9XN4othzPjCGMtC0g62L5qqrIEuR4u/dOjx9yZsm7KGcSsvAG6hjJm4hMlnQZ0xs7V5Z7IeMp30hR5QWfT4BEpb9leB99le0FU8XZO0NuUDcLdG9X2VMk/5Jynt6YcA82zv26L+cTJZc0YXTRySLrb9fJV1aj9BGS3+VdvPaBlH11RWuNuF0i//OZSeTCeOqml4Vp7pT9YXugv1zdyDMmf6XMqQ8y9TBqScCWzWWXDd+w1lZsFW3kLp/7whcBtwNmWVot6o9zW2B+ZIGm7+XIuG3VeHvF/SkyjTlQxGi7+jgzg6ZfthytiVb6usnvUaypKNR9j+5EzXNyuTPoCkLSltp8M3iFpPw3AjpQvav9n+wVD5V1u2J48DSd9k0T2GFSjvzclLfsaM1XsqZZDLRcABHpNlIzuyCrAG5f9+uPnvPtrPCcVQr6V7gbFZOL4LNdnvQUn4cylXPt8YSV2ztHnncOCFlMRyJrA7cKHtpn/Yktaw/euWdY6r2rw18BBws+1bG9S7J+XsdnvKpfNPKBN+XQT8wPYdo45h3Ax33az3mtZocZ9pqP6Tbb+6Pl5sLQFJZ9vetVUs40DS8cCWlFx1ku1rR1rfLE3611Buol7psnjJ+sB/2d6lcRzHTlbuRpOMjSuVhSrucuM/vtrctjXlhOAtwCa2mzZrjMF0FEg6gfL6H6bMd7MWcJTtf2tU//D6EovdS+hioJSk7Sln18PzdDVrFahTtAzWrx750o2ztXlnMHPfQyqTrt1JmWWytTOGHq9Gmbu7V+vDqqwhcCRlnvT3UaaNXQ9YQdJ+tr/dIIb1WHS2/3zKe/Ed4IejrnsSu9p+l6R9KNNRvJwyDUOzpA9s4TLj5+so0z0fSpmao0nSZylzQk2xb8ZJ+hLwDOAqFvXmMm17lTWdDme2Jv35tXfI5yh/zL+mg39w218b3pZ0ImXQWJ98Eng38CTgPGB32xdLehali9pIk76kGyltxl8DzgLe33GTW9fTUUCZEmJlygjpT9r+g+p88o08oY6aXwFYvT4eLKG5esM4oKyatUXrq84uzcqkPzTK8j8lfZsy8rP14gyT2ZQys2GfrGT7bABJ7x2MQHVZq7VF/cdSzu5fAfw5sKWkH1Ka/lr20x84XdJPKM07f1dHpf6+cQyfpVxl/Ai4oM4P1XKSsdsp3WcBfjH0eLDd0rXAn9SYemFWtelr/BZ+nrgM2i+AwyZeAcxmw222k7TfNu0brrJQx/aUwTA7Ar9043WTaxzD01E8kbIQd+tkNzGmlTzDC3A/HqisF7wVcCmLD+Sc0VGw42S2Jf3P2X6TxmTh5wBJD1NuUg0u3QeTnQlYzXaTZSzrDI7bAzvU708FLnGd575B/YMuug+Ow3w7KktnTpzzpslsn+NkQq+yR9QRwrPSrGresf2m+n0s+vxKOtf2zlOVzWate8dMJOkblBG491G6av4A+ITbrw97QP1+D9Bp0pf0n8ATKH3jP0/po39plzF16JnABbZv7DqQVmbbmf7Ll7a/1SRKklaj/FOdT+keOGi8Xgv4tu1ntYgjQNLLKP3xf9l1LONC0tW2nzP0fQ3K2rR/2TAGARvZvqVVnUuI4wjKCPm5lE4fFwDft918Ba9WZtWZPotPmjRRy0mU3kxZtOOplD+kQdK/j9KbJRpxowXgpzJh2oNHsf3Rpe2fYb+r338r6anAXcAGDevHtiWdSbm53hnbhwNIWh14E2U1t4/TzbQUTcyqpG/7gKmPGj3bRwFHSfoH2//RdTwxFsZp1tPTa5fmf6PMdGpKM09rV0ja1narmTUfRdL/ptznWQO4kkVLSM5as615ZyzOpiRtC9wy6JFR55J/BWWpuvd0MMVzr41LU8I4qnO+rGb73g7q/gmlTf1mFt3st+3nNIzhCsq0IGdQplj+oe0Hlv6sx7fZlvQPX9p+20c0iuMK4H/Yvrv22jgJ+AdK17A/az0HUJSpOWx31pSgsmLWErnBIiqqa7HWx6+yfcrQvn+1/e5RxzAhnqdNVu7GSzrWUfs7ULrxvgq40/aOLWNoaVYl/XEh6Ue2n1sffwpYaPs9dfsq21t1GV8fSTqOMvq0k6YELWH90wE3WMpznMZMDNW7I7Cp7S/UgWpr2J5sPYxR1b8l5UbuX1NG595CuZH7L61iaG1Wtemr8aryS7Hi0GCXnYGDhvbNqt/548jzgNdJ6qQpYWJSVzcLtGsJjyfbHrl6ZT4P2Bz4ArAyZQ6iHRqGcSSlDf8TwGW2/9Cw7k7MtgS0qqTtKMPLH6SDP+TqRMrSb7+k9JT4PoCkZ1LmgYn2Xtx1APDIQibHUG4ctl6g3Ut4PNl2C/tQZj29AsD2zyU1veFte09Jq1AWNNpc0g2zPfHPtqT/JEp3qz8DrqbOmU7pp93s5qntD0g6l9IN7uyhyZxWoLTtR2O2b56sKaGDULpcoP25ku6jjo6uj6nbqy35aSPzYO26aYA6JUVTdUTu8ZS5iARsLGl/2xe0jqWVWZX0bb8ToH5yz6MMtz8AOFrSPba3aBjLYqMuJR1k++hW9cfixqQpAehugfauR0dP4mRJnwXWlvQm4A2UmXFb+ihluusb4JH5mU4E/qJxHM3MqqQ/ZHXK6Ncn1a+fA9d0GlFZtCJJvzudNyVUt6gs2uE6vfEhQOspIcaC7Y9I2oUyaHEz4F9sn9M4jJUHCb/G9H/q+zJrzaqkL+loyiRS9wOXUJp2Pmr7V50GVnR1fyGKzpsSqt4v0D7BNZSTNNPNidnlkj7PokVsXgfM7yCOZmZVl806d/56lDmyf0BZOOXacVggQdJGbrAmbExO0jsp6xnsAnyQ0pRwQkZMd0fSG4F/oSyuI0q3yffannSZ0RHFsCrlQ3fQL//7wKdn8wCtWZX04ZHRl89m0fJ4W1KW6vvhYJ6NBjGMxcjgWFxtShgsun12y6aEJXUjHmjYnXhsSLoB2N72XXX7yZROF5s3qn9F4Lq+TYA4q5p3oHS8Bq6VdA+le+S9wJ7AdkCTpM+ieVY2B7al9tSgTAjX1ylsx0GXTQnDTQZH0O5vcZzdRWmKHbi/ljVRF7G5QdKf2v6/rert2qw605f0Nhad4f+BRfOn/wC4xvYfG8dzAbCH7fvr9prAGbZbddGLahyaEoZiudL21q3rHTeSjqfMsnkq5YN4L0pX66uhzRVx/R/dmnIy9ptBuWfxylmz7Ux/LnAK8A7b47Dm5fqUQWIDD9ayaO+fgK0nNiVQ1tBtbfacaS2f/65fA6fW7y17Vf1/DesaC7Mq6dtealt6B44HLq2rNwHsDXyxu3B6rdOmhHi0wQSIdcIzD66IW6ij49f3hGUR6wC+cThhHJlZ1bwzTgbT+QJzKBM6QVmW7cruouqvrpsSJN3PojP8J7D4WsG2vdYo6x9HkuZRBsoNzuzvBd5g+/IGdZ8OHGb7mgnlfw78q+2lLcj0uDarzvTHyWBloDqd7xVdxxPdNiXYHqdFVMbFscDf2x7MTbUj5UOgxSR4609M+AC2r5E0t0H9nUnSH63OVwaKosumhFiihwcJH8D2hZIealT32kvZt3qjGDqR5p0RGoeVgaLosikhJifp45QEeyKl6etvgN9TR8faHtkVsqQTgfNsf25C+RuBXWz/zajq7lqS/giNy8pAAZKuBg6e0JTw6XwAd0fS+UvZbds7jbDu9YFvUHrUDT745wGrAPu4LnU6GyXpj1idL31wI/f7tn/UZTx9NVnf+K5Wi4rxIelFlFH7UEbnntdlPC0k6Y+QpEOANwFfr0X7AEdnvpf2umxKiMVNMk2JgV8CF7ZcKrGvkvRHqDYpvMD2b+r2EylzAKVJobEumxJicXVtg4nWpSwu8x7bJzUOqVeS9EdI0jXAtrZ/X7dXo6zD+efdRhYxfiStC3wnTW6jlS6bo/UF4JIJI3KP6TCe3klTwuOH7bs1YUmxmHkrdB3AbCRpE3hklOcBlKmd7wYOsP3xLmProTUnfK1F6aXxLUn7dhlYLK7eVB2HBY9mtTTvjICky23/haRzbe/cdTzxaGlK6E5t9pyYeNalLGu6n+2ftI+qP9K8MxorSHo3sNlkC6pkEZXupSmhU3tO2DZw16DDQ4xWkv5o7Etpv1+JttPExjSlKaE7GZzYrTTvjJCk3W1/q+s4+ixNCRGLS9IfgayROz4mmQojTQnRa2neGY2skTsm0pQQsbic6Y9Q1siNiHGTfvqjlTVyI2KspHlntCZbI/e4DuOJiJ5L886ISdqGrJEbEWMizTuj9wTgPttHAbcOpmiIiOhCzvRHqE4hOw/Y3PZmkp4KnGJ7h45Di4ieypn+aO0DvIyyPi62f05G6EZEh5L0R+tBl0spwyOLqEREdCZJf7ROlvRZYG1JbwK+A3yu45giosfSpj9iknYBdgUEnGX7nI5DiogeS9JvRNJ6lDlf8guPiM6keWcEJD1f0nclfV3S1pKuBa4F7pC0W9fxRUR/5Ux/BCTNB94NPAk4Gtjd9sWSngWcaHvrTgOMiN7Kmf5orGT7bNunAL+wfTFA5m6PiK4l6Y/GH4ce/27CvlxaRURn0rwzApIepgzIErA68NvBLmA12yt3FVtE9FuSfkREj6R5JyKiR5L0IyJ6JEk/IqJHkvQjInrk/wHjjsPSERCYNg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9" name="AutoShape 6" descr="data:image/png;base64,iVBORw0KGgoAAAANSUhEUgAAAX0AAAFRCAYAAACYF30cAAAABHNCSVQICAgIfAhkiAAAAAlwSFlzAAALEgAACxIB0t1+/AAAADh0RVh0U29mdHdhcmUAbWF0cGxvdGxpYiB2ZXJzaW9uMy4yLjIsIGh0dHA6Ly9tYXRwbG90bGliLm9yZy+WH4yJAAAgAElEQVR4nO3deZhlVX3v//eHGQUEpCUIxEYFDBIF0qACSRQuCIICTkGN8CCKJhjRG2PAe39BHCIao2IcIgoKRkBw+IGAAgKKoAzNIJNy6ShcQIQWZHACwc/9Y61Dny6qu6rpOmsfan9ez1NPnb32PrW+p07V9+y99hpkm4iI6IcVug4gIiLaSdKPiOiRJP2IiB5J0o+I6JEk/YiIHlmp6wCWZr311vPcuXO7DiMi4nHl8ssv/6XtOZPtG+ukP3fuXObPn991GBERjyuSbl7SvjTvRET0yLSTvqQVJV0p6fS6vYmkSyQtkPQVSavU8lXr9oK6f+7Qzzislt8g6cUz/WIiImLpluVM/xDgx0PbHwI+ZvuZwK+AA2v5gcCvavnH6nFI2gLYF3g2sBvwaUkrLl/4ERGxLKaV9CVtBOwBfL5uC9gJ+Go95Dhg7/p4r7pN3b9zPX4v4CTbD9j+GbAA2G4mXkREREzPdM/0Pw68C/hj3X4ycI/th+r2rcCG9fGGwC0Adf+99fhHyid5ziMkHSRpvqT5CxcuXIaXEhERU5ky6UvaE7jT9uUN4sH20bbn2Z43Z86kPY4iIuIxmk6XzR2Al0l6CbAasBZwFLC2pJXq2fxGwG31+NuAjYFbJa0EPAm4a6h8YPg5ERHRwJRn+rYPs72R7bmUG7Hn2X4dcD7wynrY/sCp9fFpdZu6/zyX+ZtPA/atvXs2ATYFLp2xVxIREVNansFZ/wycJOn9wJXAMbX8GOBLkhYAd1M+KLB9naSTgeuBh4CDbT+8HPVHRMQy0jgvojJv3jxPNSJ37qFnLHc9Nx25x3L/jIiIcSHpctvzJtuXEbkRET2SpB8R0SNJ+hERPZKkHxHRI0n6ERE9kqQfEdEjSfoRET2SpB8R0SNJ+hERPZKkHxHRI2O9MPrjRaaCiIjHi5zpR0T0SJJ+RESPJOlHRPRIkn5ERI8k6UdE9EiSfkREjyTpR0T0yJRJX9Jqki6V9CNJ10k6opZ/UdLPJF1Vv7aq5ZL0CUkLJF0taZuhn7W/pBvr1/5LqjMiIkZjOoOzHgB2sv1rSSsDF0r6Vt33T7a/OuH43YFN69fzgM8Az5O0LnA4MA8wcLmk02z/aiZeSERETG3KM30Xv66bK9evpa2mvhdwfH3excDakjYAXgycY/vumujPAXZbvvAjImJZTKtNX9KKkq4C7qQk7kvqrg/UJpyPSVq1lm0I3DL09Ftr2ZLKJ9Z1kKT5kuYvXLhwGV9OREQszbSSvu2HbW8FbARsJ2lL4DDgWcC2wLrAP89EQLaPtj3P9rw5c+bMxI+MiIhqmXrv2L4HOB/YzfbttQnnAeALwHb1sNuAjYeetlEtW1J5REQ0Mp3eO3MkrV0frw7sAvykttMjScDewLX1KacB+9VePM8H7rV9O3AWsKukdSStA+xayyIiopHp9N7ZADhO0oqUD4mTbZ8u6TxJcwABVwFvqcefCbwEWAD8FjgAwPbdkt4HXFaPe6/tu2fupURExFSmTPq2rwa2nqR8pyUcb+DgJew7Fjh2GWOMiIgZkhG5ERE9kqQfEdEjSfoRET2SpB8R0SNJ+hERPZKkHxHRI0n6ERE9kqQfEdEjSfoRET2SpB8R0SNJ+hERPZKkHxHRI0n6ERE9kqQfEdEjSfoRET2SpB8R0SNJ+hERPTKdNXJXk3SppB9Juk7SEbV8E0mXSFog6SuSVqnlq9btBXX/3KGfdVgtv0HSi0f1oiIiYnLTOdN/ANjJ9nOBrYDd6oLnHwI+ZvuZwK+AA+vxBwK/quUfq8chaQtgX+DZwG7Ap+u6uxER0ciUSd/Fr+vmyvXLwE7AV2v5ccDe9fFedZu6f2dJquUn2X7A9s8oC6dvNyOvIiIipmVabfqSVpR0FXAncA7w38A9th+qh9wKbFgfbwjcAlD33ws8ebh8kucM13WQpPmS5i9cuHDZX1FERCzRtJK+7YdtbwVsRDk7f9aoArJ9tO15tufNmTNnVNVERPTSMvXesX0PcD7wAmBtSSvVXRsBt9XHtwEbA9T9TwLuGi6f5DkREdHAdHrvzJG0dn28OrAL8GNK8n9lPWx/4NT6+LS6Td1/nm3X8n1r755NgE2BS2fqhURExNRWmvoQNgCOqz1tVgBOtn26pOuBkyS9H7gSOKYefwzwJUkLgLspPXawfZ2kk4HrgYeAg20/PLMvJyIilmbKpG/7amDrScp/yiS9b2z/HnjVEn7WB4APLHuYERExEzIiNyKiR5L0IyJ6JEk/IqJHkvQjInokST8iokeS9CMieiRJPyKiR5L0IyJ6JEk/IqJHkvQjInokST8iokeS9CMiemQ6s2zG48TcQ89Y7p9x05F7zEAkETGucqYfEdEjSfoRET2SpB8R0SNJ+hERPZKkHxHRI9NZGH1jSedLul7SdZIOqeXvkXSbpKvq10uGnnOYpAWSbpD04qHy3WrZAkmHjuYlRUTEkkyny+ZDwD/avkLSmsDlks6p+z5m+yPDB0vagrIY+rOBpwLfkbRZ3f0pYBfgVuAySafZvn4mXkhERExtOguj3w7cXh/fL+nHwIZLecpewEm2HwB+JmkBixZQX1AXVEfSSfXYJP2IiEaWqU1f0lxga+CSWvRWSVdLOlbSOrVsQ+CWoafdWsuWVD6xjoMkzZc0f+HChcsSXkRETGHaSV/SGsDXgLfbvg/4DPAMYCvKlcC/z0RAto+2Pc/2vDlz5szEj4yIiGpa0zBIWpmS8L9s++sAtu8Y2v854PS6eRuw8dDTN6plLKU8ZolMBREx3qbTe0fAMcCPbX90qHyDocP2Aa6tj08D9pW0qqRNgE2BS4HLgE0lbSJpFcrN3tNm5mVERMR0TOdMfwfg9cA1kq6qZe8GXiNpK8DATcCbAWxfJ+lkyg3ah4CDbT8MIOmtwFnAisCxtq+bwdcSERFTmE7vnQsBTbLrzKU85wPAByYpP3Npz4uIiNHKiNyIiB5J0o+I6JEk/YiIHknSj4jokST9iIgeSdKPiOiRJP2IiB5J0o+I6JEk/YiIHknSj4jokST9iIgeSdKPiOiRJP2IiB5J0o+I6JEk/YiIHknSj4jokST9iIgemc4auRtLOl/S9ZKuk3RILV9X0jmSbqzf16nlkvQJSQskXS1pm6GftX89/kZJ+4/uZUVExGSmc6b/EPCPtrcAng8cLGkL4FDgXNubAufWbYDdKYuhbwocBHwGyocEcDjwPGA74PDBB0VERLQxZdK3fbvtK+rj+4EfAxsCewHH1cOOA/auj/cCjndxMbC2pA2AFwPn2L7b9q+Ac4DdZvTVRETEUi1Tm76kucDWwCXA+rZvr7t+AaxfH28I3DL0tFtr2ZLKJ9ZxkKT5kuYvXLhwWcKLiIgpTDvpS1oD+Brwdtv3De+zbcAzEZDto23Psz1vzpw5M/EjIyKiWmk6B0lamZLwv2z767X4Dkkb2L69Nt/cWctvAzYeevpGtew24IUTyr/72EOPWLK5h56xXM+/6cg9Oo9hpuKIGDad3jsCjgF+bPujQ7tOAwY9cPYHTh0q36/24nk+cG9tBjoL2FXSOvUG7q61LCIiGpnOmf4OwOuBayRdVcveDRwJnCzpQOBm4NV135nAS4AFwG+BAwBs3y3pfcBl9bj32r57Rl5FRERMy5RJ3/aFgJawe+dJjjdw8BJ+1rHAscsSYEREzJyMyI2I6JEk/YiIHplW752IePwah55MMT5yph8R0SNJ+hERPZLmnYgYuQxUGx8504+I6JEk/YiIHknSj4jokST9iIgeSdKPiOiRJP2IiB5J0o+I6JEk/YiIHknSj4jokST9iIgeSdKPiOiRKefekXQssCdwp+0ta9l7gDcBC+th77Z9Zt13GHAg8DDwNttn1fLdgKOAFYHP2z5yZl9KRMTSZZrp6U249kXgk8DxE8o/ZvsjwwWStgD2BZ4NPBX4jqTN6u5PAbsAtwKXSTrN9vXLEXtExONO15PPTWeN3AskzZ3mz9sLOMn2A8DPJC0Atqv7Ftj+KYCkk+qxSfoREQ0tT5v+WyVdLelYSevUsg2BW4aOubWWLak8IiIaeqxJ/zPAM4CtgNuBf5+pgCQdJGm+pPkLFy6c+gkRETFtjynp277D9sO2/wh8jkVNOLcBGw8dulEtW1L5ZD/7aNvzbM+bM2fOYwkvIiKW4DElfUkbDG3uA1xbH58G7CtpVUmbAJsClwKXAZtK2kTSKpSbvac99rAjIuKxmE6XzROBFwLrSboVOBx4oaStAAM3AW8GsH2dpJMpN2gfAg62/XD9OW8FzqJ02TzW9nUz/moiImKpptN75zWTFB+zlOM/AHxgkvIzgTOXKbqIiJhRGZEbEdEjSfoRET2SpB8R0SNJ+hERPZKkHxHRI0n6ERE9kqQfEdEjSfoRET2SpB8R0SNJ+hERPZKkHxHRI0n6ERE9kqQfEdEjSfoRET2SpB8R0SNJ+hERPZKkHxHRI0n6ERE9MmXSl3SspDslXTtUtq6kcyTdWL+vU8sl6ROSFki6WtI2Q8/Zvx5/o6T9R/NyIiJiaaZzpv9FYLcJZYcC59reFDi3bgPsDmxavw4CPgPlQ4KyoPrzgO2AwwcfFBER0c6USd/2BcDdE4r3Ao6rj48D9h4qP97FxcDakjYAXgycY/tu278CzuHRHyQRETFij7VNf33bt9fHvwDWr483BG4ZOu7WWrak8keRdJCk+ZLmL1y48DGGFxERk1nuG7m2DXgGYhn8vKNtz7M9b86cOTP1YyMigsee9O+ozTbU73fW8tuAjYeO26iWLak8IiIaeqxJ/zRg0ANnf+DUofL9ai+e5wP31mags4BdJa1Tb+DuWssiIqKhlaY6QNKJwAuB9STdSumFcyRwsqQDgZuBV9fDzwReAiwAfgscAGD7bknvAy6rx73X9sSbwxERMWJTJn3br1nCrp0nOdbAwUv4OccCxy5TdBERMaMyIjciokeS9CMieiRJPyKiR5L0IyJ6JEk/IqJHkvQjInokST8iokeS9CMieiRJPyKiR5L0IyJ6JEk/IqJHkvQjInokST8iokeS9CMieiRJPyKiR5L0IyJ6JEk/IqJHlivpS7pJ0jWSrpI0v5atK+kcSTfW7+vUckn6hKQFkq6WtM1MvICIiJi+mTjTf5HtrWzPq9uHAufa3hQ4t24D7A5sWr8OAj4zA3VHRMQyGEXzzl7AcfXxccDeQ+XHu7gYWFvSBiOoPyIilmB5k76BsyVdLumgWra+7dvr418A69fHGwK3DD331lq2GEkHSZovaf7ChQuXM7yIiBi20nI+f0fbt0l6CnCOpJ8M77RtSV6WH2j7aOBogHnz5i3TcyMiYumW60zf9m31+53AN4DtgDsGzTb1+5318NuAjYeevlEti4iIRh5z0pf0RElrDh4DuwLXAqcB+9fD9gdOrY9PA/arvXieD9w71AwUERENLE/zzvrANyQNfs4Jtr8t6TLgZEkHAjcDr67Hnwm8BFgA/BY4YDnqjoiIx+AxJ33bPwWeO0n5XcDOk5QbOPix1hcREcsvI3IjInokST8iokeS9CMieiRJPyKiR5L0IyJ6JEk/IqJHkvQjInokST8iokeS9CMieiRJPyKiR5L0IyJ6JEk/IqJHkvQjInokST8iokeS9CMieiRJPyKiR5L0IyJ6JEk/IqJHmid9SbtJukHSAkmHtq4/IqLPmiZ9SSsCnwJ2B7YAXiNpi5YxRET0Wesz/e2ABbZ/avtB4CRgr8YxRET0lmy3q0x6JbCb7TfW7dcDz7P91qFjDgIOqpubAzcsZ7XrAb9czp8xE8YhjnGIAcYjjnGIAcYjjnGIAcYjjnGIAZY/jqfZnjPZjpWW44eOhO2jgaNn6udJmm973kz9vMdzHOMQw7jEMQ4xjEsc4xDDuMQxDjGMOo7WzTu3ARsPbW9UyyIiooHWSf8yYFNJm0haBdgXOK1xDBERvdW0ecf2Q5LeCpwFrAgca/u6EVc7Y01Fy2kc4hiHGGA84hiHGGA84hiHGGA84hiHGGCEcTS9kRsREd3KiNyIiB5J0o+I6JEk/YgIQNI6kp7TdRyjlqQfvSBpM0nnSrq2bj9H0v/uKJbtJb1W0n6Dr8b1j8XvYhzikPRdSWtJWhe4AvicpI+2jKG1WXkjV9I2kxTfC9xs+6GGcXzJ9uunKhtxDGsD+wFzGeqtZfttrWKocbzX9r8Mba8IHG/7dY3q/x7wT8BnbW9dy661vWWL+ofi+BLwDOAq4OFa7Jbvxxj9LjqPQ9KVtreW9EZgY9uHS7radidn/JK259H/q8fPZB1jNyJ3hnwa2Aa4GhCwJXAd8CRJf2f77EZxPHt4oya6v2hU98CZwMXANcAfG9c9bGNJh9n+oKRVgZOBKxvW/wTbl0oaLmt2AjBkHrCFuz3bGpffxTjEsZKkDYBXA/+rcd2LWdIJAZCkPw0/Bw4cjAGoM3m+F3gX8HVgpElf0mHAu4HVJd03KAYepH0/4NVs/8/GdU7mDcCX6+/mRcCZtj/esP5fSnoG5Z9oMA/U7Q3rH7gW+JOO6h4Yl9/FOMRxBGXc0IW2L5P0dODGxjEMNDkhmK3NO4+6RByUSbrK9laN4vig7cNa1LWUGN4B/Bo4HXhgUG777kb1Dze1rQx8FrgIOKbGcUWjOJ5O+cDdHvgV8DPgb23f1KL+oTjOB7YCLmXx9+NlDWMYl99F53FI2sH2RVOVNYrlFOBttkf6wTdbk/7JwF2UqZsB/oYya93rKZ/o2zaMZUPgaSzeRndBw/oPBj4A3EM9oyoh+OmN6j9/Kbtte6cWcQxIeiKwgu37W9Y7VP9fT1Zu+3sdxNLp72Ic4pB0he1tpiprFEuTE4LZmvRXB/4e2LEWXURp5/89pR3x143iOJIyv9D1LH7TruVZ3U+B7WyPw3SxzUlaatOW7eY9NSQ9DdjU9nckPQFYsWXCW8Lv5F7gcttXdVT/I1q8J5JeQLnCeDvwsaFdawH72H7uqGOYJKYmJwSzrk2/3iw90/aLgH+f5JAmCb/aB9jc9gNTHjk6C4Dfdlg/AJL+Ffiw7Xvq9jrAP9oedRe9Nev3zYFtWTTB30spZ1RNSXoTZb2IdSk37TYE/hPYuWEY8+rXN+v2npROD2+RdIrtD4+4/nF4T1YB1qDkwDWHyu8DXtkohomeCVxge6T3FGbrmf65wMtt39txHN8CXtXqymIJMXyD0ovofBa/ZGzdZfPKQbe8obJml9GSLgD2GJxRS1oTOMP2X7WofyiOqygryF0y1E3xGtt/3jCGC4CXDP4uJa0BnAHsRjnbb7KE6Ti8J5KeZvvmVvUtjaQjgL+kdNm8HLgA+P5MX33NujP96tfANZLOAX4zKGyd6Chn2FfVD6GuEu7/X7+6tqKkVQdXPbUJbtWG9a9P6T018GAta+0B2w8OuilKWolF91paeQpDf4/AH4D1bf9OUsur0nF4T1aVdDSP7hvf9F5TrfNweOR/402UMQwfp8xIPGNma9L/ev3q2ml0vF6A7ePqH9Gf2l7epSeXx5eBcyV9oW4fABzXsP7jgUvrlQ/A3sAXG9Y/8D1Jg+68u1DuPX1ziufMtC8Dl0g6tW6/FDih3lC9vmEc4/CenEJpXvs8i+67daKORt6B0ux0JfBO4PszXs9sbN6JRSS9FPgIsIrtTSRtBby35c3koVh2Z1Hb9Tm2z2pc/zaUy2cobactB4cNYlgBOBDYlTJ24yzg860Ha0nalnIjE+Ai2/Nb1j8UR6fviaTLbbceMDkpSVdQBqedAXwP+OEo7gfOyqQv6WdMcsncqpviUBybAh8EtgBW6yIOSZcDOwHf7XLIfVckrWX7vjq3yqO0Gq8wjiQ9hcX/Lv9vo3o7f0+G6n4bcCfwDToYxzJJXGtRzvZ3BF4F3Gl7x6U/a9nM1uad4QWFV6P88ib9AxuxLwCHU7qEvYjSpNF6krs/2L53wlD3ZtMxSLrQ9o6S7mfxD2JRuq+uNeIQTqD0Trl8qP7BL8NA6xOBHYD3sGjsxuD30PJE4GWUnm1PpSS8PwV+woRpQ0ZoHN6TQd2Dev9paF/zvwsASVtSrnr+mpLDbiHNO49dF5dxgzqHe2e0jkPSMcC5wKHAKyhnNivbfkurGGIRST8B3kFJOo+0Idu+q2EMP6Jc/X2nTjb2IspI2ANbxRCPJul0SpL/PnCZ7T+Mop5ZeaY/Yej/CpRPzS5e6wO1DfdGlbWBb6PcpGnpHygTST0AnEhpQ35f4xiQ9D4WtVP+ZqrjZ7DepwH3DLrv1gS3N3AT8CnbDy7l6aNwr+1vNa5zoj/YvkvSCpJWsH2+pGbzII3TeyLp5ZMU3wtcY/vOVnEA2N5T0irAZsDmkm4YReKflWf6E4b+P0T5Y/pI694r9WbZj4G1KYn2SZQBShe3jGMcSDqAcun6AuB+ytnMBbZPXeoTl7/eSygjLH9eb2J/h3Kf5TmU5PfGUdY/FMfgROTVlC54X2fxNuQmcxDVWL5DSbIfpExPciewre3tl/rEmat/LN6TGssZlL/JQc54IeUqbBNKh4cvNYzlryk9mm6iNDttDOw/09O2zMqkP47qGf8atu+b8uCZqe+bLKX/dxe9dwAk/Qkl8b0TWMf2mlM8ZXnre2RudEkfAf5o+131/bjKjeZNH6c5iGrXzN9TEsvrKCcjX27VxDQu70mt/yxgP9t31O31KYn3NZSTkpZz+18OvHZwcippM+DEmW4Onq3NO0+m3EDdkZL4LqR8ajdrN61xnAC8hdJ2exmwlqSjbP9bg+o/0qCOaZP0eUovpjsoZ/mvpKxUNPKqhx7vBBwGYPuPE25uj1SdFmQsTGheazlWYmAs3pNq40HCr+6sZXdLGkmb+lKsPNwaYfv/SFp5piuZlUmfMrvmBZQbl1DOZr4C/I/GcWxRu6a9DvgW5Wbq5cDIk77t76nx6lRTeDKlWeMe4G7gl26zitl5KrOu3g6sA5wHoLJwRuv2/C7nIGKSHlSP7KJNT6qBcXpPvltvoJ5St19Ry55I+VttaX49Ofqvuv06YMbHT8zK5p3J+qG3nt+k1nkdZarUE4BP1kT8IzecwU/ShcBOHdywnJSkPwNeTOnBsqLtjUZcnyhTa28AnGz7tlq+NfCUDgaIdToH0TgYp/ekxvIKSt94KDPyfq31YLkay6rAwSyaHfj7jODG9mw90z9b0r6UJfmgNCU0/eeuPku5KfMj4ILaa6FJm/6QnwIXSTqNxechajqlsKQ9KTdy/4pyY/s8RtAHeaL6z3vSJOXNR+NWnc1BtKTBUAOtBiSN03tSY/lq/eraW+r/5SP/m5IOAY6ayUpm1Zn+0OWrgCdS2tJF6bb564aXr0skaaVGzRqD+g6frNz2Ea1iqHF8ktoH2fbPW9Y9TiT9M2Wum+E5iL5p+0MN6h6MVJ+s4bzpALGujcGgwclimmxBl0ddGS53PbMp6Y+b2hPgX4Gn2t5dZa3eF9g+puPQokOSdmPR/aXmcxDFeJH0GuC1lGad4avfNSk9m2Z0rYVZmfTrUPerbP9G0t8C2wAfbzW3yFAc36Kc0f0v289VmUb3ypb3FiTNoSwI/2wWn2el9TKFLwc+RJnWVzQ+o5J0iO2jpiprEMeHbP/zVGUjqvtZtn8yYfDiI1qOFajxjMt7siNlJbMvSFoPWNP2zxrW/zTKuIAPUjp7DNwPXD3TLQOzNelfDTyXMtjji5RpU19te9LlyEYYx2W2tx2+RFPDhdlrfWdTei69k9J9dH9gYYskMyGOBcBLbf+4Zb1D9Te5dH6McTzSb33EdR9t+6AljBloOlagxtP5e1KbP+dRVrjbTNJTgVNs7zDFUx+3ZuuN3IdsW9JelF4zx0jqYl6R39QxAwaQ9HzKEO+Wnlxf/yEua21+T9JljWMAuKOLhD906bxJvZk9sBal62irOP6OMnf+0+tJycCalB4jLXwOuh8zMC7vSbUPsDV1zIjLKOGRDhicaCldaQGY6avh2Zr075d0GPC3wF/VkX4zPshhGv6RsojKMyRdBMyh/fqbgwEmt0vaA/g5DWcc1aK5TeZL+gplFa/h6QdGvdjNDyj9wddj8TWT76esC9vKCZSxGo+6hG/VawY4WmVpxJOAE7q66mJ83hOAB+sJ4uDE7ImN68d1VLrK/FS3A19i0WjpDWa6vtnavPMnlDOJy2x/X9KfAi+0fXwHsaxEWQBawEgmUJqi/j0pN4c2Bv6DcjZ1hO0mK3pp0UpZk7HtNzSK44nA7+qoz82AZwHfavV+aAzmkK9xbA7sS+kn/wfKJHwn2b6pRf0TYun0PakxvBPYFNiF8oH8BsoH4n+0imEolkeN4RnFuJ5ZmfQHVBYkGF73sumlY72MPwn4iu3/bll3LE5lXpO/pIwAvYgyLcaDrUYrSzrdZRbFybpNdtJdUtJzKR8ArwZ+0bodu+v3ZCiOXRhaycz2OS3rH4rjB8CnKDnDlPl/DvYMT4Q3K5t3JL0ZOIIyqdTgU62LhRFeSjmjOlnSHyk3VE9u0YtI0n+w9HbCpovES/ow8H7gd8C3KTfZ32H7v5b6xBkMwfZv672dT9v+sKSrGtWN7T3r900eFdgUg6ZGoTZ5PoWyEPkTKXPONA+jy/dkoCb5ThL9BK+lDMQ6ivK/e1Etm1GtV3Fq5Z3Alrbn2t6kfjU/k7J9s+0Pu8yS91pKomvVFWw+ZZ6fy4GXDT0efLW2q8sMo3tSRik/k8VXKxo1SXoBpZ30jFq2YsPKP7+E8o0o80S1iuMvJX0auJVFC29vbnufVjEsHk4374mk+yXdN8nX/ZJaj5oHwPZNtveyvZ7tObb3HkWz26w80wf+G/ht10HAI31w/6Z+PUzpMz9yth+ZPVHS24e3OzL4W9uD0iVu4hKOo/Z2ymyO37B9naSns2gO9RZWlvRflGl8/whQB+udDry3RQCSbgFupjQfvMeNFwmZxCF09J54aErvLrruDpP0riIO6SsAAA75SURBVHqVM+nV+Uxflc/KNn2ViZu+AFzC4j1FWjdpXELpNXQKpV3/py3rH4qj8wm9JB1JWbjjd8B2lPl3Trf9vMZxPMF28xMClU+4z1Lar/cFnkdp7vs726c3iuFptm9uUdfjSdf/H5JeavubkvafbP9Mn7DN1qR/KWUO/WsYWgS89dmupGfbvq5lnUuIo/OkX+NYl7Jc4MOSngCsZfsXjep+AXAMZSGbP603Md9s++9b1D8Uxyco/cKfRhkw2LtV1AY0PqPFx+L/o5XZ2ryzsu3/2XUQwDclfQ34gu3rW1Y8YcDHE4baKTuZUErSfkOPh3e16kb7ccqUzqcB2P6RpL9qVPfwjXVRFpO5AnitpNfWeJpehY6JL1OudvZkaLR4i4q1+Nq4a0/YbjF+ZDiWpXaf9gyvcjdbk/63JB0EfJPFm3daj/YbdIn7fO0tcSylT/TIbxR5xMsQPgbbDj1eDdiZkviajZ2wfcuED5yHW9XN4othzPjCGMtC0g62L5qqrIEuR4u/dOjx9yZsm7KGcSsvAG6hjJm4hMlnQZ0xs7V5Z7IeMp30hR5QWfT4BEpb9leB99le0FU8XZO0NuUDcLdG9X2VMk/5Jynt6YcA82zv26L+cTJZc0YXTRySLrb9fJV1aj9BGS3+VdvPaBlH11RWuNuF0i//OZSeTCeOqml4Vp7pT9YXugv1zdyDMmf6XMqQ8y9TBqScCWzWWXDd+w1lZsFW3kLp/7whcBtwNmWVot6o9zW2B+ZIGm7+XIuG3VeHvF/SkyjTlQxGi7+jgzg6ZfthytiVb6usnvUaypKNR9j+5EzXNyuTPoCkLSltp8M3iFpPw3AjpQvav9n+wVD5V1u2J48DSd9k0T2GFSjvzclLfsaM1XsqZZDLRcABHpNlIzuyCrAG5f9+uPnvPtrPCcVQr6V7gbFZOL4LNdnvQUn4cylXPt8YSV2ztHnncOCFlMRyJrA7cKHtpn/Yktaw/euWdY6r2rw18BBws+1bG9S7J+XsdnvKpfNPKBN+XQT8wPYdo45h3Ax33az3mtZocZ9pqP6Tbb+6Pl5sLQFJZ9vetVUs40DS8cCWlFx1ku1rR1rfLE3611Buol7psnjJ+sB/2d6lcRzHTlbuRpOMjSuVhSrucuM/vtrctjXlhOAtwCa2mzZrjMF0FEg6gfL6H6bMd7MWcJTtf2tU//D6EovdS+hioJSk7Sln18PzdDVrFahTtAzWrx750o2ztXlnMHPfQyqTrt1JmWWytTOGHq9Gmbu7V+vDqqwhcCRlnvT3UaaNXQ9YQdJ+tr/dIIb1WHS2/3zKe/Ed4IejrnsSu9p+l6R9KNNRvJwyDUOzpA9s4TLj5+so0z0fSpmao0nSZylzQk2xb8ZJ+hLwDOAqFvXmMm17lTWdDme2Jv35tXfI5yh/zL+mg39w218b3pZ0ImXQWJ98Eng38CTgPGB32xdLehali9pIk76kGyltxl8DzgLe33GTW9fTUUCZEmJlygjpT9r+g+p88o08oY6aXwFYvT4eLKG5esM4oKyatUXrq84uzcqkPzTK8j8lfZsy8rP14gyT2ZQys2GfrGT7bABJ7x2MQHVZq7VF/cdSzu5fAfw5sKWkH1Ka/lr20x84XdJPKM07f1dHpf6+cQyfpVxl/Ai4oM4P1XKSsdsp3WcBfjH0eLDd0rXAn9SYemFWtelr/BZ+nrgM2i+AwyZeAcxmw222k7TfNu0brrJQx/aUwTA7Ar9043WTaxzD01E8kbIQd+tkNzGmlTzDC3A/HqisF7wVcCmLD+Sc0VGw42S2Jf3P2X6TxmTh5wBJD1NuUg0u3QeTnQlYzXaTZSzrDI7bAzvU708FLnGd575B/YMuug+Ow3w7KktnTpzzpslsn+NkQq+yR9QRwrPSrGresf2m+n0s+vxKOtf2zlOVzWate8dMJOkblBG491G6av4A+ITbrw97QP1+D9Bp0pf0n8ATKH3jP0/po39plzF16JnABbZv7DqQVmbbmf7Ll7a/1SRKklaj/FOdT+keOGi8Xgv4tu1ntYgjQNLLKP3xf9l1LONC0tW2nzP0fQ3K2rR/2TAGARvZvqVVnUuI4wjKCPm5lE4fFwDft918Ba9WZtWZPotPmjRRy0mU3kxZtOOplD+kQdK/j9KbJRpxowXgpzJh2oNHsf3Rpe2fYb+r338r6anAXcAGDevHtiWdSbm53hnbhwNIWh14E2U1t4/TzbQUTcyqpG/7gKmPGj3bRwFHSfoH2//RdTwxFsZp1tPTa5fmf6PMdGpKM09rV0ja1narmTUfRdL/ptznWQO4kkVLSM5as615ZyzOpiRtC9wy6JFR55J/BWWpuvd0MMVzr41LU8I4qnO+rGb73g7q/gmlTf1mFt3st+3nNIzhCsq0IGdQplj+oe0Hlv6sx7fZlvQPX9p+20c0iuMK4H/Yvrv22jgJ+AdK17A/az0HUJSpOWx31pSgsmLWErnBIiqqa7HWx6+yfcrQvn+1/e5RxzAhnqdNVu7GSzrWUfs7ULrxvgq40/aOLWNoaVYl/XEh6Ue2n1sffwpYaPs9dfsq21t1GV8fSTqOMvq0k6YELWH90wE3WMpznMZMDNW7I7Cp7S/UgWpr2J5sPYxR1b8l5UbuX1NG595CuZH7L61iaG1Wtemr8aryS7Hi0GCXnYGDhvbNqt/548jzgNdJ6qQpYWJSVzcLtGsJjyfbHrl6ZT4P2Bz4ArAyZQ6iHRqGcSSlDf8TwGW2/9Cw7k7MtgS0qqTtKMPLH6SDP+TqRMrSb7+k9JT4PoCkZ1LmgYn2Xtx1APDIQibHUG4ctl6g3Ut4PNl2C/tQZj29AsD2zyU1veFte09Jq1AWNNpc0g2zPfHPtqT/JEp3qz8DrqbOmU7pp93s5qntD0g6l9IN7uyhyZxWoLTtR2O2b56sKaGDULpcoP25ku6jjo6uj6nbqy35aSPzYO26aYA6JUVTdUTu8ZS5iARsLGl/2xe0jqWVWZX0bb8ToH5yz6MMtz8AOFrSPba3aBjLYqMuJR1k++hW9cfixqQpAehugfauR0dP4mRJnwXWlvQm4A2UmXFb+ihluusb4JH5mU4E/qJxHM3MqqQ/ZHXK6Ncn1a+fA9d0GlFZtCJJvzudNyVUt6gs2uE6vfEhQOspIcaC7Y9I2oUyaHEz4F9sn9M4jJUHCb/G9H/q+zJrzaqkL+loyiRS9wOXUJp2Pmr7V50GVnR1fyGKzpsSqt4v0D7BNZSTNNPNidnlkj7PokVsXgfM7yCOZmZVl806d/56lDmyf0BZOOXacVggQdJGbrAmbExO0jsp6xnsAnyQ0pRwQkZMd0fSG4F/oSyuI0q3yffannSZ0RHFsCrlQ3fQL//7wKdn8wCtWZX04ZHRl89m0fJ4W1KW6vvhYJ6NBjGMxcjgWFxtShgsun12y6aEJXUjHmjYnXhsSLoB2N72XXX7yZROF5s3qn9F4Lq+TYA4q5p3oHS8Bq6VdA+le+S9wJ7AdkCTpM+ieVY2B7al9tSgTAjX1ylsx0GXTQnDTQZH0O5vcZzdRWmKHbi/ljVRF7G5QdKf2v6/rert2qw605f0Nhad4f+BRfOn/wC4xvYfG8dzAbCH7fvr9prAGbZbddGLahyaEoZiudL21q3rHTeSjqfMsnkq5YN4L0pX66uhzRVx/R/dmnIy9ptBuWfxylmz7Ux/LnAK8A7b47Dm5fqUQWIDD9ayaO+fgK0nNiVQ1tBtbfacaS2f/65fA6fW7y17Vf1/DesaC7Mq6dtealt6B44HLq2rNwHsDXyxu3B6rdOmhHi0wQSIdcIzD66IW6ij49f3hGUR6wC+cThhHJlZ1bwzTgbT+QJzKBM6QVmW7cruouqvrpsSJN3PojP8J7D4WsG2vdYo6x9HkuZRBsoNzuzvBd5g+/IGdZ8OHGb7mgnlfw78q+2lLcj0uDarzvTHyWBloDqd7xVdxxPdNiXYHqdFVMbFscDf2x7MTbUj5UOgxSR4609M+AC2r5E0t0H9nUnSH63OVwaKosumhFiihwcJH8D2hZIealT32kvZt3qjGDqR5p0RGoeVgaLosikhJifp45QEeyKl6etvgN9TR8faHtkVsqQTgfNsf25C+RuBXWz/zajq7lqS/giNy8pAAZKuBg6e0JTw6XwAd0fS+UvZbds7jbDu9YFvUHrUDT745wGrAPu4LnU6GyXpj1idL31wI/f7tn/UZTx9NVnf+K5Wi4rxIelFlFH7UEbnntdlPC0k6Y+QpEOANwFfr0X7AEdnvpf2umxKiMVNMk2JgV8CF7ZcKrGvkvRHqDYpvMD2b+r2EylzAKVJobEumxJicXVtg4nWpSwu8x7bJzUOqVeS9EdI0jXAtrZ/X7dXo6zD+efdRhYxfiStC3wnTW6jlS6bo/UF4JIJI3KP6TCe3klTwuOH7bs1YUmxmHkrdB3AbCRpE3hklOcBlKmd7wYOsP3xLmProTUnfK1F6aXxLUn7dhlYLK7eVB2HBY9mtTTvjICky23/haRzbe/cdTzxaGlK6E5t9pyYeNalLGu6n+2ftI+qP9K8MxorSHo3sNlkC6pkEZXupSmhU3tO2DZw16DDQ4xWkv5o7Etpv1+JttPExjSlKaE7GZzYrTTvjJCk3W1/q+s4+ixNCRGLS9IfgayROz4mmQojTQnRa2neGY2skTsm0pQQsbic6Y9Q1siNiHGTfvqjlTVyI2KspHlntCZbI/e4DuOJiJ5L886ISdqGrJEbEWMizTuj9wTgPttHAbcOpmiIiOhCzvRHqE4hOw/Y3PZmkp4KnGJ7h45Di4ieypn+aO0DvIyyPi62f05G6EZEh5L0R+tBl0spwyOLqEREdCZJf7ROlvRZYG1JbwK+A3yu45giosfSpj9iknYBdgUEnGX7nI5DiogeS9JvRNJ6lDlf8guPiM6keWcEJD1f0nclfV3S1pKuBa4F7pC0W9fxRUR/5Ux/BCTNB94NPAk4Gtjd9sWSngWcaHvrTgOMiN7Kmf5orGT7bNunAL+wfTFA5m6PiK4l6Y/GH4ce/27CvlxaRURn0rwzApIepgzIErA68NvBLmA12yt3FVtE9FuSfkREj6R5JyKiR5L0IyJ6JEk/IqJHkvQjInrk/wHjjsPSERCYNg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205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23829"/>
            <a:ext cx="8499231" cy="4419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8335100" y="1031403"/>
            <a:ext cx="3165231" cy="5016758"/>
          </a:xfrm>
          <a:prstGeom prst="rect">
            <a:avLst/>
          </a:prstGeom>
        </p:spPr>
        <p:txBody>
          <a:bodyPr wrap="square">
            <a:spAutoFit/>
          </a:bodyPr>
          <a:lstStyle/>
          <a:p>
            <a:pPr marL="285750" indent="-285750">
              <a:lnSpc>
                <a:spcPct val="200000"/>
              </a:lnSpc>
              <a:buFont typeface="Wingdings" pitchFamily="2" charset="2"/>
              <a:buChar char="§"/>
            </a:pPr>
            <a:r>
              <a:rPr lang="en-IN" sz="1600" dirty="0">
                <a:latin typeface="Times New Roman" pitchFamily="18" charset="0"/>
                <a:cs typeface="Times New Roman" pitchFamily="18" charset="0"/>
              </a:rPr>
              <a:t>Williamsburg 3920 </a:t>
            </a:r>
          </a:p>
          <a:p>
            <a:pPr marL="285750" indent="-285750">
              <a:lnSpc>
                <a:spcPct val="200000"/>
              </a:lnSpc>
              <a:buFont typeface="Wingdings" pitchFamily="2" charset="2"/>
              <a:buChar char="§"/>
            </a:pPr>
            <a:r>
              <a:rPr lang="en-IN" sz="1600" dirty="0">
                <a:latin typeface="Times New Roman" pitchFamily="18" charset="0"/>
                <a:cs typeface="Times New Roman" pitchFamily="18" charset="0"/>
              </a:rPr>
              <a:t>Bedford-Stuyvesant 3714</a:t>
            </a:r>
          </a:p>
          <a:p>
            <a:pPr marL="285750" indent="-285750">
              <a:lnSpc>
                <a:spcPct val="200000"/>
              </a:lnSpc>
              <a:buFont typeface="Wingdings" pitchFamily="2" charset="2"/>
              <a:buChar char="§"/>
            </a:pPr>
            <a:r>
              <a:rPr lang="en-IN" sz="1600" dirty="0">
                <a:latin typeface="Times New Roman" pitchFamily="18" charset="0"/>
                <a:cs typeface="Times New Roman" pitchFamily="18" charset="0"/>
              </a:rPr>
              <a:t> Harlem 2658 </a:t>
            </a:r>
          </a:p>
          <a:p>
            <a:pPr marL="285750" indent="-285750">
              <a:lnSpc>
                <a:spcPct val="200000"/>
              </a:lnSpc>
              <a:buFont typeface="Wingdings" pitchFamily="2" charset="2"/>
              <a:buChar char="§"/>
            </a:pPr>
            <a:r>
              <a:rPr lang="en-IN" sz="1600" dirty="0">
                <a:latin typeface="Times New Roman" pitchFamily="18" charset="0"/>
                <a:cs typeface="Times New Roman" pitchFamily="18" charset="0"/>
              </a:rPr>
              <a:t>Bushwick 2465 </a:t>
            </a:r>
          </a:p>
          <a:p>
            <a:pPr marL="285750" indent="-285750">
              <a:lnSpc>
                <a:spcPct val="200000"/>
              </a:lnSpc>
              <a:buFont typeface="Wingdings" pitchFamily="2" charset="2"/>
              <a:buChar char="§"/>
            </a:pPr>
            <a:r>
              <a:rPr lang="en-IN" sz="1600" dirty="0">
                <a:latin typeface="Times New Roman" pitchFamily="18" charset="0"/>
                <a:cs typeface="Times New Roman" pitchFamily="18" charset="0"/>
              </a:rPr>
              <a:t>Upper West Side 1971 </a:t>
            </a:r>
          </a:p>
          <a:p>
            <a:pPr marL="285750" indent="-285750">
              <a:lnSpc>
                <a:spcPct val="200000"/>
              </a:lnSpc>
              <a:buFont typeface="Wingdings" pitchFamily="2" charset="2"/>
              <a:buChar char="§"/>
            </a:pPr>
            <a:r>
              <a:rPr lang="en-IN" sz="1600" dirty="0">
                <a:latin typeface="Times New Roman" pitchFamily="18" charset="0"/>
                <a:cs typeface="Times New Roman" pitchFamily="18" charset="0"/>
              </a:rPr>
              <a:t>Hell's Kitchen 1958</a:t>
            </a:r>
          </a:p>
          <a:p>
            <a:pPr marL="285750" indent="-285750">
              <a:lnSpc>
                <a:spcPct val="200000"/>
              </a:lnSpc>
              <a:buFont typeface="Wingdings" pitchFamily="2" charset="2"/>
              <a:buChar char="§"/>
            </a:pPr>
            <a:r>
              <a:rPr lang="en-IN" sz="1600" dirty="0">
                <a:latin typeface="Times New Roman" pitchFamily="18" charset="0"/>
                <a:cs typeface="Times New Roman" pitchFamily="18" charset="0"/>
              </a:rPr>
              <a:t> East Village 1853 </a:t>
            </a:r>
          </a:p>
          <a:p>
            <a:pPr marL="285750" indent="-285750">
              <a:lnSpc>
                <a:spcPct val="200000"/>
              </a:lnSpc>
              <a:buFont typeface="Wingdings" pitchFamily="2" charset="2"/>
              <a:buChar char="§"/>
            </a:pPr>
            <a:r>
              <a:rPr lang="en-IN" sz="1600" dirty="0">
                <a:latin typeface="Times New Roman" pitchFamily="18" charset="0"/>
                <a:cs typeface="Times New Roman" pitchFamily="18" charset="0"/>
              </a:rPr>
              <a:t>Upper East Side 1798 </a:t>
            </a:r>
          </a:p>
          <a:p>
            <a:pPr marL="285750" indent="-285750">
              <a:lnSpc>
                <a:spcPct val="200000"/>
              </a:lnSpc>
              <a:buFont typeface="Wingdings" pitchFamily="2" charset="2"/>
              <a:buChar char="§"/>
            </a:pPr>
            <a:r>
              <a:rPr lang="en-IN" sz="1600" dirty="0">
                <a:latin typeface="Times New Roman" pitchFamily="18" charset="0"/>
                <a:cs typeface="Times New Roman" pitchFamily="18" charset="0"/>
              </a:rPr>
              <a:t>Crown Heights 1564 </a:t>
            </a:r>
          </a:p>
          <a:p>
            <a:pPr marL="285750" indent="-285750">
              <a:lnSpc>
                <a:spcPct val="200000"/>
              </a:lnSpc>
              <a:buFont typeface="Wingdings" pitchFamily="2" charset="2"/>
              <a:buChar char="§"/>
            </a:pPr>
            <a:r>
              <a:rPr lang="en-IN" sz="1600" dirty="0">
                <a:latin typeface="Times New Roman" pitchFamily="18" charset="0"/>
                <a:cs typeface="Times New Roman" pitchFamily="18" charset="0"/>
              </a:rPr>
              <a:t>Midtown 1545</a:t>
            </a:r>
          </a:p>
        </p:txBody>
      </p:sp>
      <p:sp>
        <p:nvSpPr>
          <p:cNvPr id="2" name="TextBox 1"/>
          <p:cNvSpPr txBox="1"/>
          <p:nvPr/>
        </p:nvSpPr>
        <p:spPr>
          <a:xfrm>
            <a:off x="400999" y="6065599"/>
            <a:ext cx="8612373" cy="369332"/>
          </a:xfrm>
          <a:prstGeom prst="rect">
            <a:avLst/>
          </a:prstGeom>
          <a:noFill/>
        </p:spPr>
        <p:txBody>
          <a:bodyPr wrap="square" rtlCol="0">
            <a:spAutoFit/>
          </a:bodyPr>
          <a:lstStyle/>
          <a:p>
            <a:r>
              <a:rPr lang="en-IN" dirty="0" smtClean="0">
                <a:latin typeface="Times New Roman" pitchFamily="18" charset="0"/>
                <a:cs typeface="Times New Roman" pitchFamily="18" charset="0"/>
              </a:rPr>
              <a:t>Williamsburg has highest number of apartments and </a:t>
            </a:r>
            <a:r>
              <a:rPr lang="en-IN" dirty="0" smtClean="0">
                <a:latin typeface="Times New Roman" pitchFamily="18" charset="0"/>
                <a:cs typeface="Times New Roman" pitchFamily="18" charset="0"/>
              </a:rPr>
              <a:t>bedford-stuyvesant</a:t>
            </a:r>
            <a:r>
              <a:rPr lang="en-IN" dirty="0" smtClean="0">
                <a:latin typeface="Times New Roman" pitchFamily="18" charset="0"/>
                <a:cs typeface="Times New Roman" pitchFamily="18" charset="0"/>
              </a:rPr>
              <a:t> and so on…</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7327425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14365" y="575826"/>
            <a:ext cx="11654713" cy="707886"/>
          </a:xfrm>
          <a:prstGeom prst="rect">
            <a:avLst/>
          </a:prstGeom>
        </p:spPr>
        <p:txBody>
          <a:bodyPr wrap="square">
            <a:spAutoFit/>
          </a:bodyPr>
          <a:lstStyle/>
          <a:p>
            <a:r>
              <a:rPr lang="en-US" sz="2000" b="1" dirty="0">
                <a:solidFill>
                  <a:schemeClr val="accent5">
                    <a:lumMod val="75000"/>
                  </a:schemeClr>
                </a:solidFill>
                <a:latin typeface="Times New Roman" pitchFamily="18" charset="0"/>
                <a:cs typeface="Times New Roman" pitchFamily="18" charset="0"/>
              </a:rPr>
              <a:t>What are the neighborhood in each group which are having maximum prices in their respective </a:t>
            </a:r>
            <a:r>
              <a:rPr lang="en-US" sz="2000" b="1" dirty="0" smtClean="0">
                <a:solidFill>
                  <a:schemeClr val="accent5">
                    <a:lumMod val="75000"/>
                  </a:schemeClr>
                </a:solidFill>
                <a:latin typeface="Times New Roman" pitchFamily="18" charset="0"/>
                <a:cs typeface="Times New Roman" pitchFamily="18" charset="0"/>
              </a:rPr>
              <a:t>neighborhood </a:t>
            </a:r>
            <a:r>
              <a:rPr lang="en-US" sz="2000" b="1" dirty="0">
                <a:solidFill>
                  <a:schemeClr val="accent5">
                    <a:lumMod val="75000"/>
                  </a:schemeClr>
                </a:solidFill>
                <a:latin typeface="Times New Roman" pitchFamily="18" charset="0"/>
                <a:cs typeface="Times New Roman" pitchFamily="18" charset="0"/>
              </a:rPr>
              <a:t>group ?</a:t>
            </a:r>
            <a:endParaRPr lang="en-US" sz="1600" b="1" dirty="0">
              <a:solidFill>
                <a:schemeClr val="accent5">
                  <a:lumMod val="75000"/>
                </a:schemeClr>
              </a:solidFill>
              <a:latin typeface="Times New Roman" pitchFamily="18" charset="0"/>
              <a:cs typeface="Times New Roman" pitchFamily="18" charset="0"/>
            </a:endParaRPr>
          </a:p>
        </p:txBody>
      </p:sp>
      <p:sp>
        <p:nvSpPr>
          <p:cNvPr id="2" name="Rectangle 1"/>
          <p:cNvSpPr/>
          <p:nvPr/>
        </p:nvSpPr>
        <p:spPr>
          <a:xfrm>
            <a:off x="814365" y="620081"/>
            <a:ext cx="10083663" cy="6063198"/>
          </a:xfrm>
          <a:prstGeom prst="rect">
            <a:avLst/>
          </a:prstGeom>
        </p:spPr>
        <p:txBody>
          <a:bodyPr wrap="square">
            <a:spAutoFit/>
          </a:bodyPr>
          <a:lstStyle/>
          <a:p>
            <a:pPr>
              <a:lnSpc>
                <a:spcPct val="200000"/>
              </a:lnSpc>
            </a:pPr>
            <a:endParaRPr lang="en-IN" sz="1600" dirty="0" smtClean="0">
              <a:latin typeface="Times New Roman" pitchFamily="18" charset="0"/>
              <a:cs typeface="Times New Roman" pitchFamily="18" charset="0"/>
            </a:endParaRPr>
          </a:p>
          <a:p>
            <a:pPr>
              <a:lnSpc>
                <a:spcPct val="200000"/>
              </a:lnSpc>
            </a:pPr>
            <a:endParaRPr lang="en-IN" sz="1600" dirty="0">
              <a:latin typeface="Times New Roman" pitchFamily="18" charset="0"/>
              <a:cs typeface="Times New Roman" pitchFamily="18" charset="0"/>
            </a:endParaRPr>
          </a:p>
          <a:p>
            <a:pPr marL="285750" indent="-285750">
              <a:lnSpc>
                <a:spcPct val="200000"/>
              </a:lnSpc>
              <a:buFont typeface="Arial" pitchFamily="34" charset="0"/>
              <a:buChar char="•"/>
            </a:pPr>
            <a:r>
              <a:rPr lang="en-IN" sz="1600" dirty="0">
                <a:latin typeface="Times New Roman" pitchFamily="18" charset="0"/>
                <a:cs typeface="Times New Roman" pitchFamily="18" charset="0"/>
              </a:rPr>
              <a:t>Upper west side in Manhattan are having maximum prices that is 10000 </a:t>
            </a:r>
            <a:r>
              <a:rPr lang="en-IN" sz="1600" dirty="0" smtClean="0">
                <a:latin typeface="Times New Roman" pitchFamily="18" charset="0"/>
                <a:cs typeface="Times New Roman" pitchFamily="18" charset="0"/>
              </a:rPr>
              <a:t>.</a:t>
            </a:r>
          </a:p>
          <a:p>
            <a:pPr>
              <a:lnSpc>
                <a:spcPct val="200000"/>
              </a:lnSpc>
            </a:pPr>
            <a:endParaRPr lang="en-IN" sz="1600" dirty="0">
              <a:latin typeface="Times New Roman" pitchFamily="18" charset="0"/>
              <a:cs typeface="Times New Roman" pitchFamily="18" charset="0"/>
            </a:endParaRPr>
          </a:p>
          <a:p>
            <a:pPr marL="285750" indent="-285750">
              <a:lnSpc>
                <a:spcPct val="200000"/>
              </a:lnSpc>
              <a:buFont typeface="Arial" pitchFamily="34" charset="0"/>
              <a:buChar char="•"/>
            </a:pPr>
            <a:r>
              <a:rPr lang="en-IN" sz="1600" dirty="0">
                <a:latin typeface="Times New Roman" pitchFamily="18" charset="0"/>
                <a:cs typeface="Times New Roman" pitchFamily="18" charset="0"/>
              </a:rPr>
              <a:t>Randall Manor in Staten island are having maximum prices that is 5000</a:t>
            </a:r>
            <a:r>
              <a:rPr lang="en-IN" sz="1600" dirty="0" smtClean="0">
                <a:latin typeface="Times New Roman" pitchFamily="18" charset="0"/>
                <a:cs typeface="Times New Roman" pitchFamily="18" charset="0"/>
              </a:rPr>
              <a:t>.</a:t>
            </a:r>
          </a:p>
          <a:p>
            <a:pPr>
              <a:lnSpc>
                <a:spcPct val="200000"/>
              </a:lnSpc>
            </a:pPr>
            <a:endParaRPr lang="en-IN" sz="1600" dirty="0">
              <a:latin typeface="Times New Roman" pitchFamily="18" charset="0"/>
              <a:cs typeface="Times New Roman" pitchFamily="18" charset="0"/>
            </a:endParaRPr>
          </a:p>
          <a:p>
            <a:pPr marL="285750" indent="-285750">
              <a:lnSpc>
                <a:spcPct val="200000"/>
              </a:lnSpc>
              <a:buFont typeface="Arial" pitchFamily="34" charset="0"/>
              <a:buChar char="•"/>
            </a:pPr>
            <a:r>
              <a:rPr lang="en-IN" sz="1600" dirty="0" smtClean="0">
                <a:latin typeface="Times New Roman" pitchFamily="18" charset="0"/>
                <a:cs typeface="Times New Roman" pitchFamily="18" charset="0"/>
              </a:rPr>
              <a:t>Riverdale </a:t>
            </a:r>
            <a:r>
              <a:rPr lang="en-IN" sz="1600" dirty="0">
                <a:latin typeface="Times New Roman" pitchFamily="18" charset="0"/>
                <a:cs typeface="Times New Roman" pitchFamily="18" charset="0"/>
              </a:rPr>
              <a:t>in Bronx are having maximum prices that is 2500</a:t>
            </a:r>
            <a:r>
              <a:rPr lang="en-IN" sz="1600" dirty="0" smtClean="0">
                <a:latin typeface="Times New Roman" pitchFamily="18" charset="0"/>
                <a:cs typeface="Times New Roman" pitchFamily="18" charset="0"/>
              </a:rPr>
              <a:t>.</a:t>
            </a:r>
          </a:p>
          <a:p>
            <a:pPr marL="285750" indent="-285750">
              <a:lnSpc>
                <a:spcPct val="200000"/>
              </a:lnSpc>
              <a:buFont typeface="Arial" pitchFamily="34" charset="0"/>
              <a:buChar char="•"/>
            </a:pPr>
            <a:endParaRPr lang="en-IN" sz="1600" dirty="0">
              <a:latin typeface="Times New Roman" pitchFamily="18" charset="0"/>
              <a:cs typeface="Times New Roman" pitchFamily="18" charset="0"/>
            </a:endParaRPr>
          </a:p>
          <a:p>
            <a:pPr marL="285750" indent="-285750">
              <a:lnSpc>
                <a:spcPct val="200000"/>
              </a:lnSpc>
              <a:buFont typeface="Arial" pitchFamily="34" charset="0"/>
              <a:buChar char="•"/>
            </a:pPr>
            <a:r>
              <a:rPr lang="en-IN" sz="1600" dirty="0" smtClean="0">
                <a:latin typeface="Times New Roman" pitchFamily="18" charset="0"/>
                <a:cs typeface="Times New Roman" pitchFamily="18" charset="0"/>
              </a:rPr>
              <a:t>Astori</a:t>
            </a:r>
            <a:r>
              <a:rPr lang="en-IN" sz="1600" dirty="0" smtClean="0">
                <a:latin typeface="Times New Roman" pitchFamily="18" charset="0"/>
                <a:cs typeface="Times New Roman" pitchFamily="18" charset="0"/>
              </a:rPr>
              <a:t> </a:t>
            </a:r>
            <a:r>
              <a:rPr lang="en-IN" sz="1600" dirty="0">
                <a:latin typeface="Times New Roman" pitchFamily="18" charset="0"/>
                <a:cs typeface="Times New Roman" pitchFamily="18" charset="0"/>
              </a:rPr>
              <a:t>in </a:t>
            </a:r>
            <a:r>
              <a:rPr lang="en-IN" sz="1600" dirty="0" smtClean="0">
                <a:latin typeface="Times New Roman" pitchFamily="18" charset="0"/>
                <a:cs typeface="Times New Roman" pitchFamily="18" charset="0"/>
              </a:rPr>
              <a:t>Queens which </a:t>
            </a:r>
            <a:r>
              <a:rPr lang="en-IN" sz="1600" dirty="0">
                <a:latin typeface="Times New Roman" pitchFamily="18" charset="0"/>
                <a:cs typeface="Times New Roman" pitchFamily="18" charset="0"/>
              </a:rPr>
              <a:t>are having maximum prices that is 10000</a:t>
            </a:r>
            <a:r>
              <a:rPr lang="en-IN" sz="1600" dirty="0" smtClean="0">
                <a:latin typeface="Times New Roman" pitchFamily="18" charset="0"/>
                <a:cs typeface="Times New Roman" pitchFamily="18" charset="0"/>
              </a:rPr>
              <a:t>.</a:t>
            </a:r>
          </a:p>
          <a:p>
            <a:pPr>
              <a:lnSpc>
                <a:spcPct val="200000"/>
              </a:lnSpc>
            </a:pPr>
            <a:endParaRPr lang="en-IN" sz="1600" dirty="0">
              <a:latin typeface="Times New Roman" pitchFamily="18" charset="0"/>
              <a:cs typeface="Times New Roman" pitchFamily="18" charset="0"/>
            </a:endParaRPr>
          </a:p>
          <a:p>
            <a:pPr marL="285750" indent="-285750">
              <a:lnSpc>
                <a:spcPct val="200000"/>
              </a:lnSpc>
              <a:buFont typeface="Arial" pitchFamily="34" charset="0"/>
              <a:buChar char="•"/>
            </a:pPr>
            <a:r>
              <a:rPr lang="en-IN" sz="1600" dirty="0" smtClean="0">
                <a:latin typeface="Times New Roman" pitchFamily="18" charset="0"/>
                <a:cs typeface="Times New Roman" pitchFamily="18" charset="0"/>
              </a:rPr>
              <a:t>Green point </a:t>
            </a:r>
            <a:r>
              <a:rPr lang="en-IN" sz="1600" dirty="0">
                <a:latin typeface="Times New Roman" pitchFamily="18" charset="0"/>
                <a:cs typeface="Times New Roman" pitchFamily="18" charset="0"/>
              </a:rPr>
              <a:t>in Brooklyn  are having maximum prices that is 10000.</a:t>
            </a:r>
          </a:p>
          <a:p>
            <a:endParaRPr lang="en-IN" b="1" dirty="0"/>
          </a:p>
          <a:p>
            <a:pPr marL="285750" indent="-285750">
              <a:buFont typeface="Arial" pitchFamily="34" charset="0"/>
              <a:buChar char="•"/>
            </a:pPr>
            <a:endParaRPr lang="en-IN" b="1" dirty="0"/>
          </a:p>
        </p:txBody>
      </p:sp>
      <p:sp>
        <p:nvSpPr>
          <p:cNvPr id="8" name="Rectangle 1"/>
          <p:cNvSpPr>
            <a:spLocks noChangeArrowheads="1"/>
          </p:cNvSpPr>
          <p:nvPr/>
        </p:nvSpPr>
        <p:spPr bwMode="auto">
          <a:xfrm>
            <a:off x="375143" y="5475622"/>
            <a:ext cx="219932"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rgbClr val="212121"/>
                </a:solidFill>
                <a:effectLst/>
                <a:latin typeface="Arial Unicode MS" pitchFamily="34" charset="-128"/>
                <a:cs typeface="Arial" pitchFamily="34" charset="0"/>
              </a:rPr>
              <a:t> </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2647361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5272" y="430673"/>
            <a:ext cx="6030818" cy="543162"/>
          </a:xfrm>
          <a:prstGeom prst="rect">
            <a:avLst/>
          </a:prstGeom>
        </p:spPr>
        <p:txBody>
          <a:bodyPr wrap="none">
            <a:spAutoFit/>
          </a:bodyPr>
          <a:lstStyle/>
          <a:p>
            <a:pPr>
              <a:lnSpc>
                <a:spcPct val="170000"/>
              </a:lnSpc>
            </a:pPr>
            <a:r>
              <a:rPr lang="en-US" sz="2000" b="1" dirty="0" smtClean="0">
                <a:solidFill>
                  <a:schemeClr val="accent5">
                    <a:lumMod val="75000"/>
                  </a:schemeClr>
                </a:solidFill>
                <a:latin typeface="Arial" pitchFamily="34" charset="0"/>
                <a:cs typeface="Arial" pitchFamily="34" charset="0"/>
              </a:rPr>
              <a:t> </a:t>
            </a:r>
            <a:r>
              <a:rPr lang="en-US" sz="2000" b="1" dirty="0" smtClean="0">
                <a:solidFill>
                  <a:schemeClr val="accent5">
                    <a:lumMod val="75000"/>
                  </a:schemeClr>
                </a:solidFill>
                <a:latin typeface="Arial" pitchFamily="34" charset="0"/>
                <a:cs typeface="Arial" pitchFamily="34" charset="0"/>
              </a:rPr>
              <a:t>How  </a:t>
            </a:r>
            <a:r>
              <a:rPr lang="en-US" sz="2000" b="1" dirty="0">
                <a:solidFill>
                  <a:schemeClr val="accent5">
                    <a:lumMod val="75000"/>
                  </a:schemeClr>
                </a:solidFill>
                <a:latin typeface="Arial" pitchFamily="34" charset="0"/>
                <a:cs typeface="Arial" pitchFamily="34" charset="0"/>
              </a:rPr>
              <a:t>neighborhood </a:t>
            </a:r>
            <a:r>
              <a:rPr lang="en-US" sz="2000" b="1" dirty="0" smtClean="0">
                <a:solidFill>
                  <a:schemeClr val="accent5">
                    <a:lumMod val="75000"/>
                  </a:schemeClr>
                </a:solidFill>
                <a:latin typeface="Arial" pitchFamily="34" charset="0"/>
                <a:cs typeface="Arial" pitchFamily="34" charset="0"/>
              </a:rPr>
              <a:t> is  related  with  </a:t>
            </a:r>
            <a:r>
              <a:rPr lang="en-US" sz="2000" b="1" dirty="0">
                <a:solidFill>
                  <a:schemeClr val="accent5">
                    <a:lumMod val="75000"/>
                  </a:schemeClr>
                </a:solidFill>
                <a:latin typeface="Arial" pitchFamily="34" charset="0"/>
                <a:cs typeface="Arial" pitchFamily="34" charset="0"/>
              </a:rPr>
              <a:t>reviews ? </a:t>
            </a:r>
          </a:p>
        </p:txBody>
      </p:sp>
      <p:sp>
        <p:nvSpPr>
          <p:cNvPr id="5" name="Rectangle 4"/>
          <p:cNvSpPr/>
          <p:nvPr/>
        </p:nvSpPr>
        <p:spPr>
          <a:xfrm>
            <a:off x="542772" y="1392086"/>
            <a:ext cx="5279972" cy="338554"/>
          </a:xfrm>
          <a:prstGeom prst="rect">
            <a:avLst/>
          </a:prstGeom>
        </p:spPr>
        <p:txBody>
          <a:bodyPr wrap="none">
            <a:spAutoFit/>
          </a:bodyPr>
          <a:lstStyle/>
          <a:p>
            <a:r>
              <a:rPr lang="en-IN" sz="1600" b="1" dirty="0">
                <a:latin typeface="Times New Roman" pitchFamily="18" charset="0"/>
                <a:cs typeface="Times New Roman" pitchFamily="18" charset="0"/>
              </a:rPr>
              <a:t>Top 5 Neighbourhood is having highest number of reviews</a:t>
            </a:r>
          </a:p>
        </p:txBody>
      </p:sp>
      <p:graphicFrame>
        <p:nvGraphicFramePr>
          <p:cNvPr id="6" name="Table 5"/>
          <p:cNvGraphicFramePr>
            <a:graphicFrameLocks noGrp="1"/>
          </p:cNvGraphicFramePr>
          <p:nvPr>
            <p:extLst>
              <p:ext uri="{D42A27DB-BD31-4B8C-83A1-F6EECF244321}">
                <p14:modId xmlns:p14="http://schemas.microsoft.com/office/powerpoint/2010/main" val="2202116867"/>
              </p:ext>
            </p:extLst>
          </p:nvPr>
        </p:nvGraphicFramePr>
        <p:xfrm>
          <a:off x="2740383" y="2196924"/>
          <a:ext cx="6344240" cy="4023822"/>
        </p:xfrm>
        <a:graphic>
          <a:graphicData uri="http://schemas.openxmlformats.org/drawingml/2006/table">
            <a:tbl>
              <a:tblPr/>
              <a:tblGrid>
                <a:gridCol w="517719"/>
                <a:gridCol w="2843061"/>
                <a:gridCol w="2983460"/>
              </a:tblGrid>
              <a:tr h="670637">
                <a:tc>
                  <a:txBody>
                    <a:bodyPr/>
                    <a:lstStyle/>
                    <a:p>
                      <a:pPr algn="l"/>
                      <a:endParaRPr lang="en-IN" sz="1600" b="1" dirty="0">
                        <a:effectLst/>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600" b="1" dirty="0" smtClean="0">
                          <a:effectLst/>
                          <a:latin typeface="Times New Roman" pitchFamily="18" charset="0"/>
                          <a:cs typeface="Times New Roman" pitchFamily="18" charset="0"/>
                        </a:rPr>
                        <a:t>Neighbourhood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1" dirty="0" smtClean="0">
                          <a:effectLst/>
                          <a:latin typeface="Times New Roman" pitchFamily="18" charset="0"/>
                          <a:cs typeface="Times New Roman" pitchFamily="18" charset="0"/>
                        </a:rPr>
                        <a:t>Number</a:t>
                      </a:r>
                      <a:r>
                        <a:rPr lang="en-IN" sz="1600" b="1" baseline="0" dirty="0" smtClean="0">
                          <a:effectLst/>
                          <a:latin typeface="Times New Roman" pitchFamily="18" charset="0"/>
                          <a:cs typeface="Times New Roman" pitchFamily="18" charset="0"/>
                        </a:rPr>
                        <a:t> </a:t>
                      </a:r>
                      <a:r>
                        <a:rPr lang="en-IN" sz="1600" b="1" dirty="0" smtClean="0">
                          <a:effectLst/>
                          <a:latin typeface="Times New Roman" pitchFamily="18" charset="0"/>
                          <a:cs typeface="Times New Roman" pitchFamily="18" charset="0"/>
                        </a:rPr>
                        <a:t>of</a:t>
                      </a:r>
                      <a:r>
                        <a:rPr lang="en-IN" sz="1600" b="1" baseline="0" dirty="0" smtClean="0">
                          <a:effectLst/>
                          <a:latin typeface="Times New Roman" pitchFamily="18" charset="0"/>
                          <a:cs typeface="Times New Roman" pitchFamily="18" charset="0"/>
                        </a:rPr>
                        <a:t> </a:t>
                      </a:r>
                      <a:r>
                        <a:rPr lang="en-IN" sz="1600" b="1" dirty="0" smtClean="0">
                          <a:effectLst/>
                          <a:latin typeface="Times New Roman" pitchFamily="18" charset="0"/>
                          <a:cs typeface="Times New Roman" pitchFamily="18" charset="0"/>
                        </a:rPr>
                        <a:t>reviews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0637">
                <a:tc>
                  <a:txBody>
                    <a:bodyPr/>
                    <a:lstStyle/>
                    <a:p>
                      <a:pPr fontAlgn="ctr"/>
                      <a:r>
                        <a:rPr lang="en-IN" sz="1600" b="1" dirty="0">
                          <a:effectLst/>
                          <a:latin typeface="Times New Roman" pitchFamily="18" charset="0"/>
                          <a:cs typeface="Times New Roman"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600" dirty="0">
                          <a:effectLst/>
                          <a:latin typeface="Times New Roman" pitchFamily="18" charset="0"/>
                          <a:cs typeface="Times New Roman" pitchFamily="18" charset="0"/>
                        </a:rPr>
                        <a:t>Bedford-Stuyvesant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600" dirty="0">
                          <a:effectLst/>
                          <a:latin typeface="Times New Roman" pitchFamily="18" charset="0"/>
                          <a:cs typeface="Times New Roman" pitchFamily="18" charset="0"/>
                        </a:rPr>
                        <a:t>110352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0637">
                <a:tc>
                  <a:txBody>
                    <a:bodyPr/>
                    <a:lstStyle/>
                    <a:p>
                      <a:pPr fontAlgn="ctr"/>
                      <a:r>
                        <a:rPr lang="en-IN" sz="1600" b="1" dirty="0">
                          <a:effectLst/>
                          <a:latin typeface="Times New Roman" pitchFamily="18" charset="0"/>
                          <a:cs typeface="Times New Roman"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600" dirty="0">
                          <a:effectLst/>
                          <a:latin typeface="Times New Roman" pitchFamily="18" charset="0"/>
                          <a:cs typeface="Times New Roman" pitchFamily="18" charset="0"/>
                        </a:rPr>
                        <a:t>Williamsburg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600" dirty="0">
                          <a:effectLst/>
                          <a:latin typeface="Times New Roman" pitchFamily="18" charset="0"/>
                          <a:cs typeface="Times New Roman" pitchFamily="18" charset="0"/>
                        </a:rPr>
                        <a:t>85427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0637">
                <a:tc>
                  <a:txBody>
                    <a:bodyPr/>
                    <a:lstStyle/>
                    <a:p>
                      <a:pPr fontAlgn="ctr"/>
                      <a:r>
                        <a:rPr lang="en-IN" sz="1600" b="1" dirty="0">
                          <a:effectLst/>
                          <a:latin typeface="Times New Roman" pitchFamily="18" charset="0"/>
                          <a:cs typeface="Times New Roman"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600" dirty="0">
                          <a:effectLst/>
                          <a:latin typeface="Times New Roman" pitchFamily="18" charset="0"/>
                          <a:cs typeface="Times New Roman" pitchFamily="18" charset="0"/>
                        </a:rPr>
                        <a:t>Harlem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600" dirty="0">
                          <a:effectLst/>
                          <a:latin typeface="Times New Roman" pitchFamily="18" charset="0"/>
                          <a:cs typeface="Times New Roman" pitchFamily="18" charset="0"/>
                        </a:rPr>
                        <a:t>75962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0637">
                <a:tc>
                  <a:txBody>
                    <a:bodyPr/>
                    <a:lstStyle/>
                    <a:p>
                      <a:pPr fontAlgn="ctr"/>
                      <a:r>
                        <a:rPr lang="en-IN" sz="1600" b="1" dirty="0">
                          <a:effectLst/>
                          <a:latin typeface="Times New Roman" pitchFamily="18" charset="0"/>
                          <a:cs typeface="Times New Roman"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600" dirty="0">
                          <a:effectLst/>
                          <a:latin typeface="Times New Roman" pitchFamily="18" charset="0"/>
                          <a:cs typeface="Times New Roman" pitchFamily="18" charset="0"/>
                        </a:rPr>
                        <a:t>Bushwick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600" dirty="0">
                          <a:effectLst/>
                          <a:latin typeface="Times New Roman" pitchFamily="18" charset="0"/>
                          <a:cs typeface="Times New Roman" pitchFamily="18" charset="0"/>
                        </a:rPr>
                        <a:t>52514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0637">
                <a:tc>
                  <a:txBody>
                    <a:bodyPr/>
                    <a:lstStyle/>
                    <a:p>
                      <a:pPr fontAlgn="ctr"/>
                      <a:r>
                        <a:rPr lang="en-IN" sz="1600" b="1" dirty="0">
                          <a:effectLst/>
                          <a:latin typeface="Times New Roman" pitchFamily="18" charset="0"/>
                          <a:cs typeface="Times New Roman"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600" dirty="0">
                          <a:effectLst/>
                          <a:latin typeface="Times New Roman" pitchFamily="18" charset="0"/>
                          <a:cs typeface="Times New Roman" pitchFamily="18" charset="0"/>
                        </a:rPr>
                        <a:t>Hell's Kitchen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600" dirty="0">
                          <a:effectLst/>
                          <a:latin typeface="Times New Roman" pitchFamily="18" charset="0"/>
                          <a:cs typeface="Times New Roman" pitchFamily="18" charset="0"/>
                        </a:rPr>
                        <a:t>50227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897572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5242" y="440677"/>
            <a:ext cx="10297211" cy="498085"/>
          </a:xfrm>
          <a:prstGeom prst="rect">
            <a:avLst/>
          </a:prstGeom>
        </p:spPr>
        <p:txBody>
          <a:bodyPr wrap="square">
            <a:spAutoFit/>
          </a:bodyPr>
          <a:lstStyle/>
          <a:p>
            <a:pPr>
              <a:lnSpc>
                <a:spcPct val="170000"/>
              </a:lnSpc>
            </a:pPr>
            <a:r>
              <a:rPr lang="en-US" b="1" dirty="0" smtClean="0">
                <a:solidFill>
                  <a:srgbClr val="212121"/>
                </a:solidFill>
                <a:latin typeface="Arial" pitchFamily="34" charset="0"/>
                <a:cs typeface="Arial" pitchFamily="34" charset="0"/>
              </a:rPr>
              <a:t> </a:t>
            </a:r>
            <a:r>
              <a:rPr lang="en-US" sz="1600" b="1" dirty="0">
                <a:solidFill>
                  <a:schemeClr val="accent5">
                    <a:lumMod val="75000"/>
                  </a:schemeClr>
                </a:solidFill>
                <a:latin typeface="Times New Roman" pitchFamily="18" charset="0"/>
                <a:cs typeface="Times New Roman" pitchFamily="18" charset="0"/>
              </a:rPr>
              <a:t>What can we learn from predictions? (ex: locations, prices, reviews, etc)</a:t>
            </a:r>
            <a:endParaRPr lang="en-US" sz="1600" dirty="0">
              <a:solidFill>
                <a:schemeClr val="accent5">
                  <a:lumMod val="75000"/>
                </a:schemeClr>
              </a:solidFill>
              <a:latin typeface="Times New Roman" pitchFamily="18" charset="0"/>
              <a:cs typeface="Times New Roman" pitchFamily="18" charset="0"/>
            </a:endParaRPr>
          </a:p>
        </p:txBody>
      </p:sp>
      <p:sp>
        <p:nvSpPr>
          <p:cNvPr id="2" name="AutoShape 2" descr="data:image/png;base64,iVBORw0KGgoAAAANSUhEUgAAA34AAAHgCAYAAAD62r8OAAAABHNCSVQICAgIfAhkiAAAAAlwSFlzAAALEgAACxIB0t1+/AAAADh0RVh0U29mdHdhcmUAbWF0cGxvdGxpYiB2ZXJzaW9uMy4yLjIsIGh0dHA6Ly9tYXRwbG90bGliLm9yZy+WH4yJAAAgAElEQVR4nOzdeZhU1Zn48e+ttauqu6q6u3rfN3qjaaDZF0ERQURUlLhO1CQ6mrhMEpOMMTMx0cxodCbxN2YmJjGiBpG4gArusggKsjbdLN0Nve9rVXft6/39UVBYNuACApLzeZ48oc6999xzb4NPvf2e8x5JlmUEQRAEQRAEQRCE85fibA9AEARBEARBEARB+HqJwE8QBEEQBEEQBOE8JwI/QRAEQRAEQRCE85wI/ARBEARBEARBEM5zIvATBEEQBEEQBEE4z4nATxAEQRAEQRAE4TynOtsDOF0sFoucm5t7tochCIIgCIIgCIJwVuzatWtAluWk4x07bwK/3Nxcdu7cebaHIQiCIAiCIAiCcFZIktR6omNiqqcgCIIgCIIgCMJ5TgR+giAIgiAIgiAI5zkR+AmCIAiCIAiCIJznzps1foIgCIIgCIIgHJ/f76ejowOPx3O2hyKcBjExMWRmZqJWq7/wNSLwEwRBEARBEITzXEdHB3FxceTm5iJJ0tkejnAKZFlmcHCQjo4O8vLyvvB1YqqnIAiCIAiCIJznPB4PiYmJIug7D0iSRGJi4pfO3orATxAEQRAEQRD+AYig7/zxVX6WIvATBEEQBEEQBEE4z4nATxAEQRAEQRCEz/XHP/6R55577qTnLF++nLvuuuu4x2JjY7+OYZ30nudiv2eLKO4iCIIgCIIgCMLnuuOOO872EEYJBAJnewgnFQgEUKnOjZBLZPwEQRAEQRAE4R9QS0sLpaWl3HbbbZSXl3PJJZfgdrtpbGxk4cKFVFVVMXv2bOrq6gB48MEHefzxxwHYsWMH48aNY/z48fzkJz9h7NixkX67urpYuHAhRUVF/PSnP4265w9/+EPKy8uZN28e/f39AFRXVzNt2jTGjRvHVVddhdVqBWDu3Lns3LkTgIGBAXJzc4FwJm7JkiVcdNFFzJs376T3XLlyJRUVFYwdO5af/exnn9v+zDPPMGbMGKZMmcJHH3100vfX2NjItGnTqKio4Be/+EUko7lx40Zmz57NkiVLKCsrw+PxcOutt1JRUcGECRPYsGFD5Dk+nVFcvHgxGzduBMLZ0eO9q1MhAj9BEARBEARB+Ad16NAhfvCDH7B//37MZjOvvPIKt99+O//zP//Drl27ePzxx/n+978/6rpbb72Vp556iurqapRKZdSx6upqVq1aRW1tLatWraK9vR0Ap9PJpEmT2L9/P3PmzOFXv/oVAN/+9rd59NFHqampoaKiItJ+Mrt37+bll19m06ZNJ7xnV1cXP/vZz1i/fj3V1dXs2LGDNWvWnLC9u7ubX/7yl3z00Uds2bKFAwcOnHQM9957L/feey+1tbVkZmaOGt8TTzxBQ0MDf/jDH5AkidraWlauXMnNN9/8uRU5T/SuTsW5kXcUBEEQBEEQBOGMy8vLY/z48QBUVVXR0tLCxx9/zLJlyyLneL3eqGtsNht2u53p06cDcMMNN7B27drI8Xnz5mEymQAoKyujtbWVrKwsFAoF1157LQA33XQTS5cuZXh4GJvNxpw5cwC4+eabo+59IvPnzychIeGk9xwcHGTu3LkkJSUBcOONN/Lhhx8iSdJx24Go9muvvZaGhoYTjmHr1q2sWbMm8g7uu+++yLEpU6ZE9tjbsmULd999NwAlJSXk5OSctF/guO/qVInATxAEQRAEQRD+QWm12siflUolvb29mM1mqqurT1ufJ1qH93lbEqhUKkKhEMCoDJnBYPhK9zxTPju+4/n088HoZ/y007EVh5jqKQiCIAiC8AU4rB5svS783uDZHoogfG2MRiN5eXm89NJLAMiyzN69e6POMZvNxMXF8cknnwDw4osvfqG+Q6EQL7/8MgAvvPACs2bNwmQyER8fz+bNmwF4/vnnI9m/3Nxcdu3aBRC57suYMmUKmzZtYmBggGAwyMqVK5kzZ84J26dOncqmTZsYHBzE7/dH3sGJTJs2jVdeeeVz38Hs2bNZsWIFAA0NDbS1tVFcXExubi7V1dWEQiHa29vZvn37Sd/VqRIZP0EQBEEQhJMIBIK01g6y6YV63HY/OWMTmXlNIfGpn/8bfUH4JlqxYgV33nknDz/8MH6/n+uuu47Kysqoc55++mluu+02FAoFc+bMiUyzPBmDwcD27dt5+OGHSU5OZtWqVQA8++yz3HHHHbhcLvLz83nmmWcAuO+++/jWt77Fn/70Jy677LIv/RxpaWk88sgjXHjhhciyzGWXXcYVV1wBcML2Bx98kOnTp2M2myNTYE/k97//PTfddBO/+c1vWLhw4Qnfwfe//33uvPNOKioqUKlULF++HK1Wy8yZM8nLy6OsrIzS0lImTpz4ue/qVEiyLJ9yJ+eCSZMmyUer/giCIAiCIBxl7XXRtKePjjor+eOTyKlIxJio+9zr3HYfHfVWGrb3oDdqMSbGsPPNFgL+EPkTkpj/nTJUauXn9iMI54KDBw9SWlp62vpzOByRKpaPPPII3d3dPPHEE6et/28Cl8uFTqdDkiRefPFFVq5cyWuvvXZa+o6NjcXhcJz0nOP9TCVJ2iXL8qTjnS8yfoIgCIIgnLdcw17e/cs+BtrDX6A66qwUNCRx0bdL0cSc/GtQ3dYePn71cOSzLk5N5cVZ7HqrlabqflzDPoyWzw8gBeF8tG7dOv7zP/+TQCBATk4Oy5cvP9tDOuN27drFXXfdhSzLmM1m/vrXv57tIZ2UCPwEQRAEQThvWXtdkaDvqMbd/VQtzCEp23jC6+xDHna82RzV5rb7USjD5RGMiTrUWpHtE/5xXXvttZGqk+e73/zmN6PW+y1btowHHnhg1PrH0+Xzsn1fhQj8BEEQBEH4x/OpCnmhYAhbnwvXiJ9YsxZTsg5kwv87DoVCYvrSAnRxmjMzVkEQzqoHHniABx544GwP45SJwE8QBEEQhPNWfKoeS3YsA23HfnteMDEJU5IOt91HT/Mwvc0jKFUKRgbcHN7Vx4LvlZNTYWHiwhw+ea0pcp1WryI+Vc/875aROcZ8Nh5HEAThKxOBnyAIgiAI5y29UcuC746lqbqfjnoreeMs5FQkolBK7FjbSvX77ZFzs8sSyCxJ4P3lB1n288mUzUonLkHLwY+6ScyMpWBCMnqTBqNFh0Jx6ntqCYIgnEki8BMEQRAE4bxmTtEzcUEOExfkRNoGOx3s/aA96ry2A0NMWZyHzx1gsN3BQKeduIQYLvynEkxJ+jM97G8EWZYZ7nfjdoSnycYlxJztIQmCcAIi8BMEQRAE4R9OwB/k0ztaKdUK4lP1aAwq0ovMvPVUbeRYfJqey+8e/40KaoLBEIMdDmy9bmJiVVgy49AbP39NoizL2Hpd2Ac9xMSpSUg1oNIcv4hNKBiicXc/G/5Wh98bJCZWzYLbxpJZHI/D5kWSwGDSnu5HE85jSqWSiooKZFlGqVTy5JNPMmPGjFPud/ny5ezcuZMnn3wyqv3BBx8kNjaW++6775Tv8U0gAj9BEARBEP7hmJJ0JOXE0d9qZ8yUFIwWHf1tdnSxana8EV3N09rtYqDd/o0K/FprB3n7qdpIcJtXaWHujSWfG/y1Hxzirf+rJeAPATBpUS6lM1MxJoYznsFACLvVg0IhEfSHeP+ZA4RC4Zt4HH7e/cs+5txQzMa/1aNQSky5PI/CqmS0evXX97DCeUOn01FdXQ3AO++8w/3338+mTZuizgkEAqhUIoT5KhRnewCCIAiCIAhnWoxBw8W3lDF5UQ5KlYKdb7bQum+QoU4nfk9w1PlHA6FvAqfNy6YX6qMyms17BxjosJ/0OofNwwfPHox61p1vttC4q5/+Njv2ITeb/97AC7/8hBcf2k5zzQAZxfFRfbjtfvrb7HicflwjPjauqKfrkO20Pp9wblizp5OZj6wn71/XMfOR9azZ03la+x8ZGSE+Pvz3a+PGjcyePZslS5ZQVlaGx+Ph1ltvpaKiggkTJrBhwwaAE7Z/2rp165g+fToDAwORtsbGRiZOnBj5fOjQocjn3NxcfvnLXzJx4kQqKiqoq6s7rc95Jn3tgZ8kSUpJkvZIkrT2yOc8SZI+kSTpsCRJqyRJGvWrJ0mSNJIkPSNJUq0kSXslSZr7dY9TEARBEITzj98boLdlhJbaAYa6HMihY9FQQpqBwimp1G/ribS17h+koCo5qg+VRkFCmuGMjflU+b1BXCO+Ue1eZ+Ck13mcAVzDx7nOHWT3u63Ub+tl/4ddyCEZvyfI1lcbSR9jhk/VudHqVQQ/EyQf3tX31R5EOGet2dPJ/a/W0mlzIwOdNjf3v1p7ysGf2+1m/PjxlJSU8L3vfY9/+7d/ixzbvXs3TzzxBA0NDfzhD39AkiRqa2tZuXIlN998Mx6P54TtR61evZpHHnmEN998E4vFEmkvKCjAZDJFso3PPPMMt956a+S4xWJh9+7d3HnnnTz++OOn9Ixn05nI+N0LHPzU50eB38myXAhYge8e55rbAGRZrgDmA/8lSZLITgqCIAiC8IX5PAF2v9vGy4/sZN0falj1HztoPTAYdY5E9HZ9A+0OYgxqJlySTVxiDBljzCy8fSyJGbFndOyfx9rrpGlPH637BxnqctC6b5DWfYPYhzzozVqyyhOizpckMKfoTtqn3qgJ72EYdSGo1AokSaJuW/eoa1wjPmLN4XV8SpWCaVcWUP9JT9Q5pqST31f45nnsnXrc/ujMuNsf5LF36k+p36NTPevq6nj77bf59re/jXwkdT1lyhTy8vIA2LJlCzfddBMAJSUl5OTk0NDQcMJ2gPXr1/Poo4+ybt26SCbx0773ve/xzDPPEAwGWbVqFTfccEPk2NKlSwGoqqqipaXllJ7xbPpagylJkjKBy4C/HPksARcBLx855VngyuNcWgasB5BluQ+wAZO+zrEKgiAIgnB+GepysnNdS+RzKCCz4bk67NZjGYA4Swxls9Kirmuq7kMToyKtwASSxMiAh3NJX+sIL//nTt56ah99LSOsfbKGtU/uZe2Te1nzX7vpbxth/Lwsso8EfwazlkvvrPjc4FUfp2H+rWUYzOHJWCq1gsmLcjm0sxddrJqE9NFZz8R0A5fdNY7L76nkWw9MJjk3joDvWMZPa1CRPyHpND69cC7osrm/VPtXcXQ6Zn9/PwAGw6ll3QsKCrDb7ZFA8LOuvvpq3nrrLdauXUtVVRWJiYmRY1rtkV9uKJUEAifPnJ/Lvu6Vkb8HfgrEHfmcCNhkWT76xjqAjONctxdYIknSSiALqDry/9u/3uEKgiAIgnC+cA57R7W5Rnx4nX7i4sOFWlQqJVWX5pKYEUvD9l7MyXriU3Qc3tOHY8iLx+Gn8qLMMz10ANxOPwOtI7idAeJT9SRlxeHzBRgecDNpcR4xBjUDHXbsQ8cC05FBD4d29NFc009iuoFL76ggLkFLUrbxuPfwuvxYe5007h6gv22EMVNSWXz3ePpbR7D1umnY0YtGq6JkRhqhoExHnTWyBjI+VU9GcTzmZH3Ut7mlP6lisNOOJElYsuK+UdNkhS8m3ayj8zhBXrr59GV36+rqCAaDUQHYUbNnz2bFihVcdNFFNDQ00NbWRnFx8Qnbd+/eTU5ODo899hhLly7lpZdeory8PKrPmJgYFixYwJ133snTTz992p7jXPK1BX6SJC0G+mRZ3vUV1uj9FSgFdgKtwMfAqJXWkiTdDtwOkJ2dfUrjFQRBEATh/GK06EbN5TQn60ZtMRAXH0PFnExKZqTRWWelr9WOwRRDap6JlHwTiRlnPnBxWN1sXd1Ew/ZeILzOcOHtY5FlmfeePoAckkktMKFUjt5IfrjfRVx8DO0HrAx2OKm8OAskidbaQWRkcsstxCVq6W4cpm5bD+ZkHan5JtLyjShUClqq+zGn6skfbyEpO5ZQCNwOP5ZMA9f8bBJDXU6UagWWzNhIpVM5JDPQ4WCgw4FKoyAlzxQOCIXz0k8WFHP/q7VR0z11aiU/WVB8Sv0eXeMH4a1Fnn32WZTK0duJfP/73+fOO++koqIClUrF8uXL0Wq1J2w/qqSkhBUrVrBs2TLeeOONUf3eeOONrF69mksuueSUnuNcJcmfLvl0OjuWpP8E/gkIADGAEVgNLABSZVkOSJI0HXhQluUFn9PXx8D3ZFk+cKJzJk2aJO/cufO0jV8QBEEQhG+2YCDE4d19bFpRj98bJC4hhgW3lZOSZ4o6L+AP0llvpXX/IEq1kup32yLHDGYtV/144hlfp9a4p4+3n9oX1Rafqmf8/Cw2PB9eR6WOUVIxJ5Pd77RGnVe1MIeaDR34veEv5ZMW5eL3Bdn7fjvjL85ClqG3ZYTEdAMJ6QaUKgXOYS+Nu/tRa5VUzMlgsNuJUilh63VjH/Kg0iiJjdcy9fJ84hKjt7Ww9jgZ7nPz1lO1hILh75WGeC1X3Due+FSR7TtXHDx4kNLS0tPW35o9nTz2Tj1dNjfpZh0/WVDMlROON5Hvm+Pxxx9neHiYhx566GwP5Qs53s9UkqRdsiwfd4nc15bxk2X5fuD+IwOYC9wny/KNkiS9BFwDvAjcDLz22WslSdITDkqdkiTNBwInC/oEQRAEQRA+S6lSUDwlldQ8Ix5ngNh47XE3FO+st7HuDzWMn59N7YaOqGNOm5f+tpEzHvgdr7qmtceFVndsPzy/J4jb7qN0Zhp1W8MFVYomp+Ac9kWCvvhUPWqNgs4GK7njLPS32elsCG+v0NM4zOzrinDavOz41FrI3pYRFtw2lpE+Nyn5RnzuAH5fkPgUPb0tw1GBX0e9lb3r2/C5g5GgD8Bp9dJ1yCYCv/PYlRMyvvGB3qddddVVNDY2sn79+rM9lK/N2aiU+TPgR5IkHSa85u9pAEmSlkiS9Osj5yQDuyVJOnjk/H86C+MUBEEQBOE8YErSk5JrPG7QB3B4Vy+yDJIkETrOTCif+8wXczBaRm8Wn1ZoJroGKRzc2k3RlBSu//cpXPeLyeRXWmiqDhfDMCXpqJyXhd6kpfvwMElZsZGg7yiVWklzzUBUGzIM97lIzDLg9wRIyTNiTtFT/UE7MlD/STdNe/oY7HLStn+AynlZOG2j11N+eu2hIJzrVq9eTU1NTdQ2D+ebM7LtvSzLG4GNR/7cBEw5zjmvA68f+XMLcGqThAVBEARBEL6II7FUS+0AxVNSOfjxsW0LYgxqXCM+HDYPsebRwdjXxZIdx7QrC9i5rpmAP0RCuoGpS/KQFFA8LZXGXX3ojBomXpJNQqohEtTGGNTM/lYhSBKSBN2Hh8kqTTjhfSQJ1Nror4NFk1Nw2Xy8+UYtyFA0ORmtQc30K/JpPziEY9CL3qjBPtTO2DmZuIZ95I6zsPf99qh+jBYdPncAjS7cv98bwNrtwjXiJTZBR0KaHoVSgd8bxGnzotIqI1tDCIJw+p2RwE8QBEEQBOFcVTgpmfpPehjqcpKcE8fEBTl0HbJitOhIzIhlx7pmCqtSzuiYDEYt4y7MIGOMGa87gDExhvhUA3JIJiZWQ8n0NJQaBfHJemIMx6Z/6k1aciqSsHY78HmCjJ+fjcGk4dI7Kmg/OET+eAtN1ccyfLY+N8VTU+hptCHLoFQrMCfroqZ+1n/Sy4RLsgkEQiRlxTHS66brkI3CSckgy/g9AbzOAGPnZGDrdZFdnogkgaQAW5+L5BwjAV+Q2o0dbF3dBICkkLjku2UkpMfSfnAIt91HR90QE+bnkDvOglIltm8WhNNNBH6CIAiCIJy3fO4ACpWESh2uDOhx+RnudaFQKjAl69DEqECWmHF1IV2HbXhdAZKy44hPM9B9eJiG7b1klydiOAuZKLVWRWp+dCEaSSGRkGog4SRr53SxanRF0RtU549PIqPIzGC3E3OKgcFOB/FpeuSgzFC3kwW3j6WnaQRjUgzt+4dG9dnTOMz4S7J598/7CQbC+/TtebeN0hmpFE9PY+OKBtKKTGSXJvDxK4cj1xVNTqZqUS5BbygS9EG4CuiG5+uonJ/NjjeaUaoVzL2xmJFBN03V/aTkGsNVWQVBOG1E4CcIgiAIwnnHNeKjaU8ftZs6MZi0VF2aQ6xZy/rn6+g6FF7nNmZKCtOvKiAQCNLbMkKsWYvD6iUYkGk/MITD6iV3XCIzripErR1dUv5c5/cGUSgllCoF1h4nO9Y1EwrK+I4UhelpGsbrCq/hcw376GywotWpKJqSSvPe6HV/pmQ9rmFfJOg7qv6TXoomp6I3akjLN7PrregKo4d29BGfaojKSh7l8wQJBcLzbMddmMmed9sY6nICoDdquPyeSiyZcaOuEwThqxGBnyAIgiAI5zQ5FM5KDfe7iInVkJB2/EACYGTQja3HSX+bg22vhTNMQ11OOuutLL63krxKC5klZmo2dNCwvZfCSck4rF4G2h1odarwtM/tvUxdkk9qgQmDWYta880J+kIhmf42Oz53gIEOO71NI5TOSqP6vXY66qwAVM7LQsowMNTlJKs0AUO8lo9eOkxsfAwzri5Eq1dRt7Ub+2C4OIveqMGcrENxnD0DNToVfl+QC24oJugLEvCHRp0TCsq4HX4USimq8qfBrMXr8qOOUaJQSJGgD8KB+75NnVxwfTEKxej7CucnSZK48cYb+dvf/gZAIBAgLS2NqVOnsnbt2q/UZ2xsLA6H4wufv3HjRjQaDTNmzABgzZo1jBkzhrKysq90/3OJCPwEQRAEQTintR0Y4s3/qyEUlFHHKJl7YzEZxfEYjNHTL609Ttb+z14yiuNpPxg9XXHalfnUvN9Oy75B9HEapl1RQG/zMAPtDra/0Rw5r7d1hAXfKyc130Rs/Jkr5nI6DPU4ObC5i9pN4S0pSqenUVCVRG+zPRL0Aez/sBNjko6ZVxeSnGekp3mYcRdlYkrS0X3YRt22HsbOyUAXqyYUlNHEqLD2ujDEazEl6xjuc0f6qpibSaxJS0KGgYA3SFJWLP3tx75kq7VKZBnqt3Yza1kRn7zehNcV3lqj6tJcPn7lMPkTknBYR1cA7WkaJugPofgGZluFr8ZgMLBv3z7cbjc6nY733nuPjIwzu2XExo0biY2NjQr8Fi9eLAI/QRAEQRCEr5Nz2MuGv9URCsqUTE8luzyRgx93U7O+g/LZ6eRWWNDFaQBo3T/EyKCHZF8wampmar6R3uYRWmoHgXA2aeML9Sy4bSzb3zi27kypVlA4MRkkCIZGZ67OZV2HrfS3Otj7wbHKmvs3d2EwaTGYNZhTddh63VRelIVKrcBh9WIf8uAc8dK0Z+BI9i+e/Zu7ANj6aiMKhcSUy/PY9EI9Gr2K2UlFXHD9GHqbRnCN+IhLjMGcpCMhw4BKrUSlVjLv1jK2rm6kdd8gCWkGymals/PNFjwOP8FgiG89MBmPw48hXstIv5vxF2ejM6nxjPhHPVPRpJRv5BTbfxg1f4cPfg3DHWDKhHn/DuO+dcrdLlq0iHXr1nHNNdewcuVKrr/+ejZv3gzA9u3buffee/F4POh0Op555hmKi4tZvnw5r7/+Oi6Xi8bGRq666ip++9vfRvp84IEHWLt2LTqdjtdee42UlBTeeOMNHn74YXw+H4mJiaxYsQK3280f//hHlEolf/vb33jiiSd4/fXX2bRpEw8//DCvvPIK69ev509/+hM+n4/CwkKef/559Ho9t9xyC0ajkZ07d9LT08Nvf/tbrrnmmlN+H6eTKJkkCIIgCMI5y+cK4LR5UWuVZJcn8t5fDwCQMzYRh83HQIeDw7v6aK4ZwGBSk1ZgYrDLwdQl+VRdmsuUy/Mom5Ue2dsOIDZeS8WcDOSQTOGkFCrnZTHj6kLm3VxKT/Mw7/xpP2//cR8d9UOEgud+AGgf8rDr7VZa9w2MOtZ12EaMXkVOeSLzv1NGZ4OVXW+3Uv9JDxtX1NPbNEJ2WTwlM1LQGzVMWpRL7jgLSOFpowq1gulXFzL3hhLkELzx//bS32Yn1qzFafNit3ojhXMAEtNjWXDbWL51/yRSC4x8/OphPA4/cYkx5JQlYkzUYcmMZaDDQWe9DVkOZxRt/S7KZqWHp5NKkDvOQs6483c/tW+8mr/DG/fAcDvhjR/bw59r/n7KXV933XW8+OKLeDweampqmDp1auRYSUkJmzdvZs+ePfz617/m5z//eeRYdXU1q1atora2llWrVtHeHv4liNPpZNq0aezdu5cLLriAP//5zwDMmjWLbdu2sWfPHq677jp++9vfkpubyx133MEPf/hDqqurmTNnDkuWLOGxxx6jurqagoICli5dyo4dO9i7dy+lpaU8/fTTkTF0d3ezZcsW1q5dy7/+67+e8rs43UTGTxAEQRCEc5bepCE5Nw5zsp6ephGyyxNQa5Rsf6OZWcuKeOup8F5zkxblYu1xoVArqJicyeHdfRze2QfAxbeWYbToGO53UzQpBZ1RTf0nPTRVDzD7W0U0bO9BqVKwc10zPk8QgIF2B+ufq2P8xVlodCqMiTFo9WrMKfqorQaC/iBIoFSdvcyU0+YlpywR+5CH9oPWqGOmZB1bXjqMw+pl8uI8Btqj1zod/LibebeU4bT5qH6/nWAgRFqhiSmX5bF9bTMBT5Dta5vRGzUUVCWDDM17ByLFX0xJOoqnpkatuVRrlCRlG6laoCa3woIkSSSmxxKXGJ46O9jlpLPOyt4P2gkFZfRGDRMX5lC/rZsJl2QjSRI+T0BU9TyXffBr8Luj2/zucPspZv3GjRtHS0sLK1euZNGiRVHHhoeHufnmmzl06BCSJOH3H8sUz5s3D5MpXAW3rKyM1tZWsrKy0Gg0LF68GICqqiree+89ADo6Orj22mvp7u7G5/ORl5f3hca3b98+fvGLX2Cz2XA4HCxYsCBy7Morr0ShUFBWVkZvb+8pvYevgwj8BEEQBEE4Z2n1amZeU8ThHb2o1BIpuUa2v9FMSp6R9oND+D1BJi3KZfc7rXhdAQA666yMuyiTuMSYI4Vb7FQtysVp9aJQSmxd3QiAlwBD3U6aqgeoujQ2EjVuV70AACAASURBVPQdZR/04Lb72bzqEOUXpGO3eiifmUFsvBZDvJbe5hH2vteOQi0x4eJs0seYo7Jfn+Zx+BjschLwhTCn6DAl6U/pvQT8wcj6O5VawZ732ph0WS56kwbXsA8IF2WJjQ+/AwgXyfmsUFBGrVGw6+1j1Ti7Dw9jMGvJLDWjNagxWmIom5mORj/6a6MpRY9Kc/wJZEaL7rjBm33AzZ532yKfXSM+9n/YSVJ2HLveakWjU7Hknko0YprnuWu448u1f0lLlizhvvvuY+PGjQwODkba/+3f/o0LL7yQ1atX09LSwty5cyPHtNpja36VSiWBQPi/B2q1GkmSRrXffffd/OhHP2LJkiVs3LiRBx988AuN7ZZbbmHNmjVUVlayfPlyNm7ceNwxyPLof29nmwj8BEEQBEE4p+mNGvy+ANljE+ltHgHC0zUHO8NVICWFFAn6jjr4UTfls9NRKBU07umj+v12cioScdq8UecdrTKpVI2uHKlQSZFKlnUf93DhTcW885d9EIJZy4r4cFVD5NyOg1au/OEEMorjR/XjsHrYuKKe1n3hL7Bag4ol94wnOcf4pd9FKCTTfdjGzrdacA37qJibicGkwWH1svnFQ8xYWoBGpyIUktEZNbzz1L7ItcFACF2cGrf9WJYke2wCbmf4s0IhkTfegjnFgN8XYNKlOZiS9YyZkkyMQYOtz0VqvpGepvDPQKVWMOnSnEiwa+120lFvxTXiI6M4ntQ8I6rPVEQN+IM4R8KBqSlZR+HEZCSFhK3XRcHEJIwWHSqNAr8vhCzLkS/swjnGlHlkmudx2k+D73znO5jNZioqKqICq+Hh4Uixl+XLl5/SPT7d17PPPhtpj4uLY2RkJOqz3W6PfLbb7aSlpeH3+1mxYsUZLz5zKsQaP0EQBEEQzhl+T4DBLge2PhdySMbvC+9Fl1NhYeebLSTnhvd162kaJrs84cQdSeGAUJKIVKH0OPwYTNGVQGU5XCm07cAQpTPSoo6Nn5cd+a19KCRj7XUTCsik5Btp/NSawaMadvQcdyi9zSORoA/A6wywY10zfl/wuOefTH/bCK//vpqOg1aGupxseqEerytATKyaSYtycdn9OEd8xBjU9LeMoNIe+6pXu6GD6UsLKZqcgjlFz4RLspkwPxv3sA+FSmL61QUM97vZ9VYLTbv7Ge73oFQqiDFoGOp20n5wiLQCM5fcVs7CO8Zy9c8mkVZgBsIVVdf8bg8fvtjAzjdbeO13e6Ke+ai+VjuSBOlFZvIqLVR/0M7ON1sY7nfj94XY+WYL29Y0sfZ/9mLtdn3p9yOcIfP+HdSfyeaqdeH20yAzM5N77rlnVPtPf/pT7r//fiZMmBDJ3H1VDz74IMuWLaOqqgqL5dh60ssvv5zVq1czfvx4Nm/ezHXXXcdjjz3GhAkTaGxs5KGHHmLq1KnMnDmTkpKSUxrDmSadi2nIr2LSpEnyzp07z/YwBEEQBEH4iqy9Trb8/TBt+wdRqRVMXpyH2+Gj5oMOLNmxTL4sD6/Hj98TYusrh6m8OJuRfhexiTr2b+rE4zyWyRp/cRadDTaSsuM4sKUr0j5zWSHb1jQR9IdISDdQOiMNTYwSvzeI3erBZNERCoU3P2+pGSCzJIFdb7VQPC0Va7eTvlY7KblGYmLVowKbynmZzFo2ZtRz7X63la2vNka16eLUXPuLKaMC0U8LhWQG2u0MD7jQ6tR43QHkENRt7ab9wLHtKiYuyCYuMYaPXjoc2UdPq1cxY2kBPm+QjoNWrD0uskrjyau00NdqJzHTgN8TZKjLhcfpx2DScGhnH7beY8GWUqXgWz+fhEIpseZ3e3DafMfe4zWFZBabsWSFs5b1n/Tw/jMHosZvStZxzc+qiDGEq656XX4OfNRFwBciNj6GgQ47MXo1oZCMSqPA1udiuM9N9+FhAC795wryJySd8P0IX87BgwcpLS09fR1+TVU9hS/ueD9TSZJ2ybI86Xjni6megiAIgiCcdaFgiL0ftNO2PxxMBfwhtq5uZNqV+YRCMn0tdt5/5gBls9IxWnQsu38SAV8I+5CH/jY7F1xfREedDfuQh9wKC0gy2epE4lP1UYHf7rdbufCmYlx2PwpJYstLhyLHKuZmMtjpYv/mTgDiEmJQKCUmLswhrdDEuidrgPBefzOvLqRt/yBHf3+uUEkUVqUc99ksGbGj2vIqLcTEHn8T+qM666288+d9TFqUy6YXGtDFahgZdJNfmUTO2MRI4Gnrc+Gw+aI2T/e6AgwPeEjJjSMlz0jBxCT83gBtB4bIKQ9Pma1+vw2jRYclKxaDWRsV9EF4auhQlxO1TsWkRXloYpTUbuqgp3GEmvUdmJJ16M0+9HEaAsfJXvrcAYKBYwkGvy+I0+bF5w5gTtHTtn8ock9JghlXF6KP00QCP61BfE09p437lgj0vmHEVE9BEARBEM46t8NP4+7R0yfddn+keIjXFUCpUrBpZT1+XwhLVhwJ6QZ8niAbnq+ns8FKzthEhvtdbH7xEDXr29HolFQtzEGrV6FQSGSVJqBUK9DGKPnk9aaoe9Vu7MAQH87A6eLUTFyYw0C7nQObuwh4g2SVHlm/J0P99h4uu6uS8fOzqLo0h6U/nkhK3ug1e64RL+oYJfNuKUVvDGe+UvKMJGXH4f9MMRmPw09Hg5XW/YMMdNr5+NVDFFYl43UFKJ+VQWKGgaoFOShUiqh7jbswC/vgZyosAsN9Lna93cpwvwuPw8/mVYc5sKUL+5CHpr39TFyYy0CHg7jEcMVTdUx4PZ5CKSEpJIyWGDzuAG/9Xy2bXqhnw/N1FE9JpeLCDHyeAB0HrdSub8fr8hOfpkehiF6PV3FhZlRGUx+nITEzjoMf9+Bx+qMCTVmGA1u60OjCwd6YKSkkHidgFgThqxO/ShEEQRAE4azTxKiwZMbSURe9HYFWr4rKZCkUEsjhSpAApiQ9ZTOT0Rs1mBNCmHRWdCVmxlblMTCkw+sMcGhHLyXT01CpFbTuG6Rhey+Lvl+B3zs6S2VMjKHq0lz83gBbXz0cqfTp9waJMWiYsjiPUEgmFJRRKGHm1UUnfKaepmHe/et+7AMecioSufDbJbiHvbTUDrFpZQOWzDhS88Pl5912H1teOYw2RkkwIKOJUWIf8lJ5kYmaDR30t4WLSzTST9GkFIzJOiYuyCGrLIHkPCNlM9MjmbKjkrLjaNrTT1+LnZyxAXIqEhnscIAU3gJiuN9F7JFAt2F7L1MuzyPoD+Fzh9dVpuQaeetPtYSOZO0C/hAfv9rI3BuLUSgVNO3pxz7oIaMkgVAoxLxbStn3YRduu4/iaalo9SqCwRBKZThwVygV6OM0SFJ4neNnOW1eEjNiufyeSixZsVFbRAiCcOpE4CcIgiAIwlmn1iqZdkU+r7VURzJh6UWmcBXOI7MF8yck0d00jFKlIC4hBtq3Q80qEnpqiC++DMlSBTufBlsr+sL5xMRXUjdQQOmsdD557Vh2L2dsIpIUzmiNDHgi7Uq1AnWMksFOBy01xzZDV6oUyMChndH7ctn6XGSVJB73eZw2L+/8eR+hkMycG8bQVD3A+mcPkjEmnuRcI801AzhsXhq295BeZGa4z01yVizDAx4OftRJfJqevHFJ+LzBSNB31KFdvYydk07x5NRImylZx4RLsqn/pAelUkHJjDTaD1ojU1Fb9w2y+O5KBtrt+NwB3HY/7hEfqQUmMovNxKfp0WiVrPvf2si2DzOWFkSCvqP83iAOmxe9UYN9MPzu7INueltGOLC5i4zieCyZsRzY3EXFhZn4vUGU+mMTzCxZscSnG5AkQCLyswUompxCUpYBg1ns3ycIXwcR+AmCIAiCcE5IyTOx7F8nYet1odYqMSXpGBn0kJgRi98bpLdlhP5WOwtvLydeaoW/fxvs3QBI7duhfCnY2qBzN3TuRjf1DrJNKjZ+ZGHaFfn4fUESM2JprxvC2uNi3EVZ7N/cibXbhcGsZfLiXJQKiQnzs9DolDRXD2BK0jHjmkKaPxUIHnWi/esAHDYvxdPSMKfo2Lq6kVizlpTc8N6DQ91OJlyShdfpZ+vqRmZfO4ZtaxopnZWGRquk6tJc9CY1iRlxuEa8VM7LomF7z7FtGGRGbZMQ9Ieo39bD3JtKAJkPlh+M2uJCo1Mhh2S0OiVb1zQDUFiVgkIt0XZgiIT0WHa93Rq1118wIKNUKQgGjmVc1TFKNDFK9n94bN2kLk7DwY+7kWWiMrZKlYRWF/1V02DSMv+WMuq39zDz6kL2fdiJa9hH0eQU8icmiaBPEL5GIvATBEEQBOGcEZ9qID7VEPkcl6gjI0eN2x0isySeWcuKiIuVof7DSNAXcWANzP4RdO4Kf65+AfPF5XhdZna/08q0KwuIT9HjGvHhtvtISDOQWZJA/vhkdHFqTEl6Wmv76W21M35eNrnjLFgyYolPNaBUKdi3sTMSGEkSlM9KP+4zOIe9BAMhDu3opWxWGhMuyaazzorD6qVsVjquER/xKQZ6mocpmxWeglpYlYzL5sOcog9vMaFR8e5f9uO0edHqVUxcmMO+jZ3Yh8LTRs0p0RvAh2QZU7Ke/tYR4hJjiE/VR/bbAxh3YSbOYR973u9ArVUwYX4ewUCI95+tAxmKJqVENn6PvM6Purjg+jFsfrGBgD+EWqtk8mV5SEqJgSNTRifMz8acrEelVuL7THl9rUHNoZ19GBNiSMg0oNGGv3ZasuIIBkI07e3nguvGEAqGaNo7ENkPUBCEr4cI/ARBEARB+PoEAxBwgzbui1/TewCGO0FjAFsLbP0DOl08utk/Bn8yvPwQpFeOvk5SRE0dRKVBoVJy2YJBFPkzQaVl3f/uRaFQUDAxCeewj5ScOHRGDZJCwj7oQavXUDItlZyKxMjaNIDUPCNX/XgCh3f1AVBYlUxK7uhiLrZeJ+ufryO7PJGRATemJB3rn6uLrCcc6HBQfkEGqhiJ9KJ4XCNehvvdDHQ66KyzotGpuPDbJXy4siESiHldAT55vYnpVxXg9wYZMzkFTUz0V7iBdgeWTAPmVD273mqlfHY62eWJBHwhNDFKWmoHmLokn4kLsulrsdPf7sA1PBh5X12HrZTNSmfH2pZIn/ZBDwoFXPhPpQQDwSNZRhlzip4l944nxqDGnKJDrVUx7cp8Plx5bEN7U1IMgx0O9rzbBsD0pQVUXpiFUh1+p0nZcYSCMod3h99n6fS0475P4R9LR0cHP/jBDzhw4ADBYJBFixbxX//1X2i1J972RPjiROAnCIIgCMLXo3svbPs/6K6GcdfC2GvAnHXya7r2hjN2cgisLSAHoOwK2PI72PFncA5C+zaIz4b4PLA2H7t23LVw6J1jn6u+gxRwY8oshmQTzTUDuEf8jL0gg21rjq35Sy8ykZAey75N4W0ccisSSc42Ysk6FqwqlArSCsyk5pvwugIMdDho3juAKVlPYroBSSHR3Wijp3GY7sPDZBaHK4CODHpGFZGp39ZNan4cHyyvi7RdcP0YskoSsA958Dr8pBWYoqqchgIypiQ9eeMsHE9SVhxbX23EaQtnFUcGPfg9QVprB4hNiGHiJTmkFpgYGfRwYEsXRZOTI4VrAMpnZeB2+Bh3USaHd/ah0amYcnkeSdlxtB8YorvRRnZZIpkl8ag0SuyDNuq2dmNO1ZNfmUR6kYnZ145hsNOBMUlHjF6FfdDDuIsyqVnfwbY1TeSUJ0YqdSqUCtIKzaQVmk/+90H4hyHLMkuXLuXOO+/ktddeIxgMcvvtt/PTn/6UJ5544mwP77wgAj9BEARBEE6/wUZ47gpwH1nz9f6DMNQMix4D1ad+e+8ZAYUynN0DaNoECTnQUwseK5iywNoKM+4K1/z/8LHweTv+ArN/DJ7h8AbSKeWQPDa8kXRyGeRdAHFpEJ+DHF+ArceJ3xNg5jWFfPhiQ9RQuw4Nk1mSEPncUjtIbqUlKvDrb7fjtvvCgZkzgDFJR0f9EO/+ZT+X/WAcphQd6/63NjL9MxiQ0cWpCfjC6+N0cWoq5mYeqQYqgSyhUEmEAnJ4T77awagN4cdMTSUlz0hv85HpmhLEmk+c9UjJNTL72iK2rWlieMDNlMV5aHQqiiYn0dtsZ6BjBGOSjvQiM7mVFtIKzZhT9Ax1OdHFqXE7fNRu7MRg1pJXacHnCdLXOkLRpBTMyXpKZqQy2OFgoMOBJEHD9h66Dw/TXDNA7YYOqi7NoXF3PwlpBna92RIJdlPyjBRNTuHQjl48Tv8X/usjnPvWNa3jid1P0OPsIdWQyr0T7+Wy/Mu+cn/r168nJiaGW2+9FQClUsnvfvc7cnJyKCoqoq6ujieffBKAxYsXc9999zF37lzeffddfvnLX+L1eikoKOCZZ54hNjaWXbt28aMf/QiHw4HFYmH58uWkpaUxd+5cpk6dyoYNG7DZbDz99NPMnj2b/fv3c+utt+Lz+QiFQrzyyisUFZ24au83kQj8BEEQBEE4/frqjgV9R+15HmbcDZYicA1B3Tpo3hwOBAvmgTEN0irg4/8HjeuPXTfx25BeBc5+WPoXeOf+8J83/RYMFlj0O7AeyeBlTQPXYLjAy9R/JmjOp2lXH+ufO0jAH2LSZblRRU+OCgWjq1c6rF5kWUYOyfS12QkFQ+x8q4XuQ8e2TJh7YzG9GSNsXFHPgtvK8LsDJGQYqJyXRU+TjelLC1BrVRjMGibMz2HbmsbI1hQGs5aqBTnsWNdCSq6R7Wubo+7fsL2HyZflRgK/aVfkY06LXtf3aRqdioq5meRUWBhod1CzoQOVWkFqgYmENAM1G9vZsa4VS5aB2deO4Z0/7Sc518ikRbkMdTuxD4UrdDptXvZvDhduSS0wEQqGkCSJ1tpB1DEqvC4/bqefynlZ5FYkMtjpRKNT4feGyCyOZ8dbLZROSwtvEyFJjPS7MSbp0MWpMVpE4ZbzxbqmdTz48YN4guG/N93Obh78+EGArxz87d+/n6qqqqg2o9FIbm4ugcDof7MAAwMDPPzww7z//vsYDAYeffRR/vu//5v777+fu+++m9dee42kpCRWrVrFAw88wF//+lcAAoEA27dv58033+RXv/oV77//Pn/84x+59957ufHGG/H5fASDo7d7+aYTgZ8gCIIgCKeX2wZqHUz/AdS+BPkXQmoFxKWDewh2/y2cyYtLhdyZoE8EQ1J4ewZTRjjQK7gIgn6o/Tvs+RtkTgZdPOx6Fhb/Hl6/KxxYZk8P95EzI1xxJRQI30sXj9cn07F3gPXPH4wEXD2Hh8ksjafj4LGgVKGSwlm4TzEl6bD1uxgZ8NCyt5/41NiooA9g+xvNXPhPJaz7Qw3WXhfzbi2j+r02rN1OcioSIQTV77Ux75Yyaj5oj9qP0Gnz4vcF0cQoCYWig04AZLBkxnHRzSWYk/QkZcd9bvETSZIwWXT43AHSi8x0Nlj55LUmFCqJspnpqFRKWvcN0nVoGNeIj5aaAboarGSXJZJaaKalZjCqv9yKRA7t7CU+zYBGp6JhRy8jfW7yJyQx2OnAafORVmCien074+ZmMtTlpGpBLs17+zn4sRMIr+XLrbRw6R0V4S04hPPCE7ufiAR9R3mCHp7Y/cQpZf2+rG3btnHgwAFmzpwJgM/nY/r06dTX17Nv3z7mz58PQDAYJC0tLXLd0qVLAaiqqqKlpQWA6dOn85vf/IaOjg6WLl163mX7QAR+giAIgiCcTr374bW7oWtXOFC74n9hpBMC3nB2rn0nJI2Bto9h0yPhayQJFj4Ke1+AvgOg1ISrc+57BSpvgI+eAKU2PKVz3DIYbIIlfwCfHXJmgeH4e+n1tQzR3+6ITLcE6Ki3MnlxHro4DU17+jEl6ZhyeR77PuwID0UhUTojDaVSgcfuZ6Tfjd6oxW33jerfZfehVEqkFZoIBWU+XHmsiEvj7n6cwz70Rg21GzsYGfSMut7rDKA1qFFrlcTGa3FYvZFjCekGuhttVMzJ/MKZsqA/RF/7CIPtDrR6FcnZcXQfshEKyOzb1MnUK/Jp3T+Izx1ArVXi9wbxeYIc3t2HjMyES7Kp2dCBHJIpvyA8ZXWww0mcJYb3nzkQ2U6iu3GYkulp9LfZ2fdhJ3NvLMY+5EFGRqVWoNGp0OhU+NwB+tvsOAY9FE5M/kLPIHwz9Dh7vlT7F1FWVsbLL78c1TYyMkJPTw+JiYk0NBybou3xhP89ybLM/PnzWblyZdR1tbW1lJeXs3Xr1uPe62ixGKVSGckm3nDDDUydOpV169axaNEinnrqKS666KKv/DznohNvQCMIgiAIgvBleEZg7Y/DQR+Es3R7ngsHbsiw8lp49+fhoi8fPnrsOlmG9/4dii8Nfw76wmv5xl4D25+C6XdB/Zuw/iFQqCE2KVwp1G0Fc+ZxhxIMhsIbn8vyqP32dr/TSvHUFCovyqR4agrb32gixqBh0qJcqhbm0Nc6QnejjVAwhNcZIBgIr8tTKKKzgnmVFjwuPxMX5KA3aph7Uwnzv1vOrGWFxBhU9DQOk5gRzhTmlCfwWUk5cRRNSqG70UblxVkUViWjN2konprCrGVFXyros/Y6ObSrl1cf282mlQ1s+fshWmoHGXfRsWI6Dmt4a4jG3X1MX1pw7HkkiEuIwdrjZNyFmcz/bjl5lUl01tvYu6GdoU7nsT0Ej2jY3kNuRSIehx9rtxODSU1qvhmP049SpaB8Vjpj52QA0NlgxWEdHfieLrIsM9Bhp357D417+hgZdH9t9xLCUg2pX6r9i5g3bx4ul4vnnnsOCGfpfvzjH3PXXXeRl5dHdXU1oVCI9vZ2tm/fDsC0adP46KOPOHz4MABOp5OGhgaKi4vp7++PBH5+v5/9+/ef9P5NTU3k5+dzzz33cMUVV1BTU/OVn+VcJTJ+giAIgiCcHo5eaD/yG3ZdPEy4CXpqoGIZbP4d+N3haZ2xSeFg79MCnnDm76hQEDSx4OgLr/vb+JvwNRv+Axb+B3TsCE8dPYGhTgfBQIi6bd1MWpTHzjebCfhCqNQKLv5OGV6XH0tWHHXbujEnGzi8sy/q+vzxSax/rp6Z1xQy1O3kwJYupl9dwL5NndgHPORWWqicl8W+Dzs5vKOXmcuK2PVWK267D6Mlhrk3ltB5yEowEMLj9OPzhaicl8mBLd2oNAqqLs3F2uOkdkMnloxYknOMjJ2Tgc8dQKtXR20l8XmsvS5qN3bQtm8oajsLW6+LMVNSIp/1cWr87iBjL8jk8M5eFv7zWNwOP85hL83VA+Hs3JAXU5KOT15rwtbrAhgV9EF4WunRH2HAH8KYpOf9vx6MXNNZbyWv0kLGGDPxaQa2vdbEtCvziTWf/umePY3DvPb76shG8+YUPYt/MA5T8onXRAqn5t6J90at8QOIUcZw78R7v3KfkiSxevVqfvCDH/DQQw/R39/PtddeywMPPIAsy+Tl5VFWVkZpaSkTJ04EICkpieXLl3P99dfj9YYz5g8//DBjxozh5Zdf5p577mF4eJhAIMC//Mu/UF5efsL7//3vf+f5559HrVaTmprKz3/+86/8LOcqEfgJgiAIgnB6aI1gzAhX2pzzU3j9HvDYQKEKZ+2KLwVk0CXw/9l77/i4CjPd/3vO9K4pGvXeJcuSey/Y2BgwHQIEEkgh+4MNm5AtIXc3u5vd5N5klyRsfiQ3YZMA2ZBGC7ZpNrgB7pa7rd6lUdf0Xu4fRx5ZyCSmJKGc7z+eOX3OjD+f8+h93+dBpYdYcHpfY5ZUMTyPqACtRWr5bN0xLRTH20Cpl0xh1n39bS9lwiXN52VkGTi1u5+GdQWICpGCGisDbW46j49SNi+Tojo7RqsWQYCOY1J8grPYRNgfwzsWQhDB4tRRtTSboy/1UL7QSWGtHVIphru9pBIpUik4ubOfwlobLQeH8I6FOfpyD6XzMpkY8AOg1SvpOzdO3epc8iqt6Ewqapfn0LC+EI1OidagAkBpeuch5iM9XkRRJOid3Y6aTKQQRYGlN5Si0atYdVsFyUSKzEIzQV+M5n0DzFlTQNEcOyVzHQS8UfyTkbSAA4iG47NaUauXZdN1YhRBFHAWm3EPhWbsA9B1Yow1n6xkfCBAy8EhSuY68BhDOItMqDTvzyNoLJrg8LautOgDSfAOdnhk4fcn5Pwc3/vp6glQUFDAli1bANi3bx+33347TU1NzJ8/nyeffPKi+6xbt47Dhw/PWt7Y2MjevXtnLd+9e3f6tcPhSM/4Pfjggzz44IPv6fo/6MjCT0ZGRkZGRub9wZQF1/wXtL4M+38oiT6QDFfatkPdjdPVvnX/CPseAZ9LyuPb9H9g61S1QKGClQ9I7p4bvgG/u2v6HAVL4cyzMP8uyKp/20tRaRU073cxf1Mhcy/LJ5VMEYvEmRwKcmbvALUrcznwfGe6QtawPp/LPlVFYDKKZzTEyV3SzJ9nJEjAE8Oep2fD52oRRQH/RJiAO0pGjh5broHscjMnX+2fYRAz2uujsM5GXrUVe56R/tZJRrr9KNVKcisysOUYUGmUWLTv/VEsFk7Qe3acsvlOmve70ssFAez5RjZ8rpZ9z3bgm5ozVKpEVt1WiW88TEaWkWQiSdPLPWmTmYVXFSOKQvr9yZ39LLyymEQiyaQrQF61Dc9wEL1ZzZLrygj7omj0qotem86oJhbx0rAuH+94mGPbe1lwVTEFNRkoVe/us/vdYSZdQQQBTHYt7tHZrZ1/ytZSGYmrS6/+kxq5LF++nJ6enj/Z8T+OyMJPRkZGRkZG5r0RC0umLO5eya2z9nopZ+9C1v0TnNsGTY9D+QbJuKX+Fqkl1D8MR56ANV+VRJ+7F049DROdEJyUqn8JwFEJK74Eaj0ULAPV2+faWTJ1rPlkJa4OD02vnIIUzF1fgHsoQMWiLI5t753RFnnitX7W310DArQdHQZAqRaJRZKIokDLgWHmXVGAeziMZzRIVrGZwVY3g21uskstrL2zijef6UgfLyNLtlmOZwAAIABJREFUj28igj3fyPiAn2Q8xbIbyyiqs2HPM731ct8TmYUm3MMhCmps1CzPofP4KIYMDXMvy2es34tCFNOiD6TWzM5jo5TPz2So08NAW4pNfzWH9qMjxGNJ8qutKJQCB7dIERPJRArPeIiSuQ5ikQQarUBelZXiRgcT/X7CoTgTw0GsOXomXdNVv7IFmcTjSVztHkL+KDXLcyhf6OTwtk5GeuxULMjClmt8R591cijASz8+xeSQdJ6CGitVS7M58kL3jO1ySi3v8m7KyHx0kYWfjIyMjIyMzLsnmYSTv4Ot90vvRQV89hUpSN0jVc0oXgMDJ8BeKmX4hd0Q8cKRn00fp3Cp5M750oNSFRBAmyG9vvYR6XVuI56AnglXAEVbAHseGCyS+At4Ioz1+4kE4liz9djyDAy2umk9OJw+RdfxUYrnOhAVYtp980I8IyGCnggbPlNLz+lxnMVmADqOjmDNMRCPpjjwfAfLbpBm/QZapYrmWJ+f3jPjLLuhjFf++wwqrYI5q/MYaJ1ArVVQuyIXa7YBhfJP46mXWWjiqnvrOfJiNwqVyMpPVBAJxLBk61BqRIY7vbP28YyGCAfjFM2xo7eo2fXLZuZtLKRuVR7xaAJHgZHcioy0MynAlh8cJxlPsfITFRx+sZ1FV5cQ8sfxT4bJr7aSW25htMfHUKeXojl2bLkGtv7gRPqcJ3f203h5AXlVVgZaPKRSApWLwZZ96eKv7ehIWvQB9J2bpGZlLg3r8zm1ZwCNTsnyG8vJKjG/hzsqI/PRRBZ+MjIyMjIyMu+eiU54+R+m3zd+Cnr2weX/Bi98RRJ5q78CA8dg9BxYiyBnHii1kqHLeeZ9Wgplt5VKYi+7QZrv2/olWPUA2EoYHdfw/H8dIRKQ7NedxWbW3VlF0B/l6Eu9DLRI2XyCKHD9A430t8wMkPeNh7FmS1UpS6YOzwUtggqlSGaBkYPHR+k6OUbl4mzG+vz0nBpjw+dqcRaZ2fdMB0V1diLBeFr0ncc7FiYeS7L2jipi0SSCQmDBlVIA+1h/gHg0ibPIhPgOTFsuRjKRJBKKo9Yp0wYwyUSSjCwdS68vxTceRhQFnKVmDm3pov/cJEuvK511nKqlWXSfGmd8wE/YH8Oao8dk1/Hsfx5FEAXq1+TzxtNtxMIJNAYla26vQq1RYszRMNjmZt6GQt58ui1t/NJyYIhlN5aRkaOn79wkLQeGZhjLnKf10DDFcx242t242t2E/VFWfaLykkXxwFu+U4CW/UNcdW89c6fmOI0Zb18JlpH5OCMLPxkZGRkZGZl3R8QnGblUboLxdgiMQcFiKbcvlYSN35Tm90QRFEoYPg0nfysFt1/7A3CdAv8Q5DTAgR/CaAvc8RR4bwelAQ78CDKrwFZBQmWm6aWetOgDGOn20t/qJhZJzBAEqWSKPb9tpWJBFp1Thi3ncQ8FcRQYKKi1ceD5DiYGAhgyNCy7voy9v20j4JYMTE681sfCq4q56cEFCKJALJJApVUQ8kcRBAEEZrSKgiQeq5fmkEymmBwK8MIPT0BKwDcRRhAFrvtSI3lV1nd9uydcfloODqEzqhFEAUOGmoxMPa2Hhkil4PhrfZACURRYfXslE4NSiHrv2QkWXlXM6T0DxCIJ5q7Lp3JRFtmlFs7tc6FUipTOd7LtkROQkmb89v6mNW2YEgnE2fPrFmqW5xBwRxnu8pBXmTHL7fPUrn4uu7Oa4S4vKq0CjWH23J/eoibsn97v7BsuapbloNIqMDt0fzSkvny+k8G3iO6SRqmKa7ZfWvSFjMzHFVn4ycjIyMjIyLwzYiEYOCJFKwgizLlJcu4stEkzfi0vwMH/C6v/Hp6/F5bfL1UBh6dytHxD8OwX4JbHIR6Dwz+R3EDX/iMMnQLvEJSvgwWfleIfBpuI5a1ltGd2rtZ4vx+jbXaFZ2IgQO6tFhwFRsb6JGdNs0NHQa2NtsPDlDQ4mLexAJVKiavTg2cslBZ95znz+gC2XD3e0TBGuxZnkYmzbwxSNMdO+Xwn7UenIyCySsyoNCKRUAyNToV7OEjJ3Eyi4TjWHCmMfXI4QMgfRW/WYM83oNFd3BDlYgR9UV577Bw1K3LY+9s2UskUjgIj1mw91mwDh7Z1pYVoMpli3zPt1K3K49iOXgbb3EwOBahckkVxvYO8KiuiKGB26MmvkvIFT+zsS++fSjHDJRMk8afSKBnrGye7LINk4i2qF8lhMxqWhHn5fCdBbxSLU4dnRKqsCqJA1dJs9j83PQspCNB1coyml3uoXZnLwquKMVrfPvKhuN6Oq9NJ26EREKBqSTZFdfZLvo8fJOLRBPF4Eu3bGOPIyLzfyMJPRkZGRkZG5tLwDYG7T5rP2/5PUHEFZBTAtgemtzFlSa6eK78iCUOlFozZ0Lt/9vFGWyQzF40Zlv61VCXMXwQ6u3SOWEgycFnyVyhEDaXzMiVTlgswO3RS/N9UBc6WY6B8oROVRoF/MsKS60rwjkotpRanHkEAv0dy5ew+PU7IG6VqafYMR87z6Mxq/JMRDjzfyYIrizn35gDr76rBMxaickkWWSVmRnp9ZBaacOQb2fbICW55cCE+IcLOXzQjigLFcx34JsKUNjrZ+YtzF7iIFrB4cwlq3aU9inlGgmTk6jmxs5/UlNtmfrUN/2RYOsZbdFg0nEC8oH0y5IsRcEfoPTdOdrkFUZxZWbvQlVOjUyCIQvo8ACqNgqI6G0qViNGqQRQFFCqRRGxaINYuz2Wkx8ecNXmkUnBoaxdLryvBZNcRjyYw2bUc3NJJMj593MrF2fScGieVgjOvD+IsNlO74u3zGU12HZfdWcP8jUUggMWhe9+iIf5cpJIpBjvcHH2xG99EhDmrcylfkIVBblHlW9/6Fr/61a9QKBSIoshPfvITlixZwsMPP8wXvvAF9Po/HNFxqdtdCrt37+ahhx5i27ZtF13f3d3N5s2bOX369J/8XO8XH67/KTIyMjIyMjJ/XpJJmOiQ2jcTcTBkglIHl/0TkIRX/nF6W4UKrMWw6m9BoYYr/0MyeGnfAXkLoP3Vmcc250FgXDqm2gCOatBd3PGy44ALs0NL8Vw73SfHUShFGtbnM9LrxT0cZNkN5YR9ETR6FQe3dJJKSRWmhVcVM9LjpaTBwcSgn6aXe2ncUMi+Z9vTVat9z7Sz8XN1mGxafBNTc4cCzN9YxK5fNgOSw2fQG+PF/3uKzEITthwDggjOIhNBT4TB1jgKpYhCpWB8wEfF4iwsDh2ndvUjiGDLNrD2jirJcObQMCde66NsfiY5ZRmX9DUolCLOQjOdR6XWVVuOgQynDvdIEINZzYIri1EoBTwjIVoODqE3q7HnGdDolUSCcQpqrJTNcxIKxEhEkox2+wgHY1gydVicOhwFBurX5uF3R4jHUyy4opCjr/SSSqYQFQLrPl2Ns9hMVonklhkOxLjq3npO7x3APxGhfIETZ7GJlgPD9DdPpDP/zr7h4uYHF6I1qOg7N05hrZ3MAhOekRA55RmodcoZERSdx0b/oPADUKkVOPLfX2fUPyejfT62PHw8/ft746l2YpEEC64sltqIP6bs37+fbdu20dTUhEajYWxsjGhUyqZ8+OGHufPOOy9J+F3Kdh9XZOEnIyMjIyMjc3ESMWkm78W/k6pvDZ+UzFkO/lgSatf/GOZ/WprvO/Oc1Np53skzlYTO3ZBdD52vw+bvguuEZOACUrWwdz/MvQ0aPwkm59tehn8yzBtPtbFgUxGxSJKFVxWTTKQY6fFSUGsj5I1CKoXOouHAsx3prPdUMkXTyz00biik++QYlYuyiUUSRIKxWa2KB57vYM0dlQx3eonHkmj0SoK+aLqi1X5kmJWfqODg852M9vqIBGPMXVfA+GCAkDdKhlPHmturePWxM0QCcWpW5DLS7cU3EUZUCpza08+iq4rJyNJRNMdOz+nxGbNuf4yMbAMjfX5K52XS3jRCw+UF7HuunfkbinjlZ2fSFb/cigzqVueSU57B4W1d1K7IxZ5vQGtS4Wp1UzrPyZvPttO8TxJbCqXImjuq2Pd0G3qzmnlXFPHa4+ew5ujT9zmz0EhJQ+YMUaI1qCistZNbmUE8It2voU4PLQdc6fsP0HB5AVqDinAgyuu/bWNySMr/M1o1HH2pm/mbimYcM79amoF0jwTxjQeZGAqRiCUpmmPH/g6jHz6ojPX7Z/3+jr/WR83y3A9V1c+zdSsj33+YuMuFMicH5wNfxnLNNe/6eC6XC4fDgUYj3QOHwwHAD37wAwYHB7nssstwOBzs2rWLe++9l8OHDxMKhbj55pv5xje+cdHttm/fzr/8y78QiUQoKyvjsccew2g0UlxczF133cXWrVuJxWI89dRTVFdXv+217dmzhy99ScoZFQRhVjB8d3c3n/rUpwgEpLnaRx55hOXLl7N7927+9V//FYfDwenTp1mwYAG//OUvEQSBl19+mS9/+cvo9XpWrlz5ru/bO0EWfjIyMjIyMjKzScSgc4/kqpmMS0LPVgTD52DFA5LpStP/wKnfSk6cG/4dTDnw3D2SSAQposGcB9c8DIPHYO6tUgafoIDBJjj+JFRvniH6YpEEokKY4fIYjyZJJlKE/TEGWiZnGLlEQnHmbyjklZ+eYcGVxenQ8fTHmJpVM9l0U69TF3XWVChFEtEER17qQVQI2HMNNKwvSFfSFEoRS6aG9XfXMDEYwD8ZYajTQ3G9HZNdQySQ4MUfn0oLsAO/75iKR8hFZ1IzMRhgYiiINVuP3qKh79wE5sxLNyNRaxSU1Nux2KWq50i3j9rlORx/dWYe4WCbm/q1ecSiCZZcV4YxQ42gkO5r7ap8PCPBtOg7f3+OvNBFSUMmg21uek9PADDpCnJ4m5TjZ88zotEriceSWDJ1WLMM6f2VSgVKpdQ26iw2c83fNHL4xS7CvhgN6wsoaXSkv1fPmPS7CHqjBL1SJSeVApNNy5y1eQTcEbQmFa2Hhug6MYbGoMKapUOlVvDCj05w3ZfmYcn88FdylOrZBjYanfKi7cYfVDxbt+L6+j+TCksV8vjgIK6v/zPAuxZ/Gzdu5N/+7d+orKzk8ssv59Zbb2XNmjX8zd/8Dd/73vfYtWtXWgx+61vfwmazkUgkWL9+PSdPnpy13djYGN/85jd59dVXMRgMfOc73+F73/se//zP0nU6HA6ampr40Y9+xEMPPcRPf/rTt722hx56iB/+8IesWLECv9+PVjtzDtXpdLJjxw60Wi1tbW3cfvvtHDlyBIBjx45x5swZcnNzWbFiBW+++SYLFy7knnvuYefOnZSXl3Prrbe+q3v2TpGFn4yMjIyMjMxMEjEYOg1KNWz6Dpz9PeQ0gtYOJaslt82JDihbB+v/BXb+m2T2MtoyLfoAeg9Ilb3guDSDd+RnM9erdGCQRF/IF6Xr5BindvdjyNAwf2MhOWUZCFOzZMuuL72oYHMWmmhvkqqIqWQKlUYxI6NPmn9LYcnUEvJHqV2Vh6gQpqpQ0xW32lW5aI1qUskUWrOKojl2dvz8bHp9frUVvTmbN59pp2KhE51JxXi/n51PNLP4uhJJyLxlzq7z+Cj1a/J446n29HtbroHlN5dz5f9XjzXbwDvBYNGQSqXY+oM2KhdnYXboOLa9b9Z20XAC33iYRCxIdyDKkmvL0hEHrnb3rO29Y2EqFmkI+aIYrOpZ6zOydLz5dDtjfX5K5zlYeHUJmRdptVQoRApqbGSXWUjGU2j004+ZerOGykVZNO8fmrFPboUFZ5GJg893UtKYiVqt4PTrgwx1eCibn0nQG8Xs1JFXYWWs3/+REH7OIhP6DDVBdzS9bP4VRXjHQrhHQxgs6g+8Q+nI9x9Oi77zpMJhRr7/8LsWfkajkaNHj/L666+za9cubr31Vr797W9z9913z9r2d7/7HY8++ijxeByXy8XZs2eZO3fujG0OHDjA2bNnWbFiBQDRaJRly5al1994440ALFiwgGefffYPXtuKFSv4yle+wh133MGNN95Ifn7+jPWxWIwvfvGLHD9+HIVCQWtra3rd4sWL09s3NjbS3d2N0WikpKSEiooKAO68804effTRS7xT7x5Z+MnIyMjIyMhMExiDc1th579LGXzLvwRL7oPQJEQmYfs3IDH1wNr+miTkyi+X3DfH22Yey+AAWxm4eyCjGNZ8FfZ8Z8q0RQdXPgRaKWi7vWmEvb+WHpbG+vz0nZngpn9YgMWp48DvO2g9NEz5AidVS7NpOSCJB5NdS2ahiaGpgPLm/S4Wby7h6Ms9hAMxdCYVK2+pIBqOc+D5TuaszodkiuwyM7bcKlztbqKhONZsA22Hhgm4IzRcno+AwImd/TM+Sn/zJJWLswj7Y5zaPTBjXTKeQm+cLZi0eiV9zTNz5yYGA8RCccoXzM64uxSC3igTgwHMDh2xSIL8KuuMvMJFm4tpPzpC39kJVBoF9WvzGe314RsPoVSJmOyzHTOzS82M9fuIhhNTlU0tnilDHLVOSXaJhY4pcd15bIy8SutFhd95VGoFvOV2KJQiC64sJh5N0t40gs6oYtWtlWSVmjnxaj/OYjNHX+wmmUxRszybFTeX0/RKDyF/jOqlOeRX24hHExc/4YeMDKee6788j66TY3hGQlicOs6+OYh/IsKa2yvZ+fhZ1t9dQ3ZpBkFvhEgwjt6snmHA85cm7nK9o+WXikKhYO3ataxdu5b6+nqeeOKJWcKvq6uLhx56iMOHD2O1Wrn77rsJv0WEAqRSKTZs2MCvf/3ri57rfEupQqEgHo9fdJvzPPjgg1x99dW8+OKLrFixgldeeWVG1e/73/8+WVlZnDhxgmQyOWPd+fNc6rn+lMjCT0ZGRkZGRkZi8BgMnYFtXwatRWrf9Lok4WYtgqh3WvSdp2efNNvX/ipUXgmnn5aWz78LStfCeCu07QCVHpbeC1d9F5IxKd9v/w+hciMhf3SWW2dyyvkwmUzSemgYW64BlUZBVqkZe66BaDhBOBBj729bWXpd6ZT5SpSjL/dQtSyb3HILaq2S9iMjdJ8eQ61Vcmx7D1d8YQ5HtnWjNaoYbHOj0ihmVKHyqqw4i8wcf3V2JS0WSaAzqWbk12UWGplwBSidl4nWqJqe2xOgcUMRO35+ZtZxxEsMK78YGp0StVbBxGAAW66BvGorolKg9+wEBbU2PKMh+s5OpK+36ZUe1t9dg28shKvTg96kYvXtlRx4roNoOIEj30jZPCf7npWqkv3Nk1x171z6W92oNCLRYJyDW7tmXMNgu4e5lxW842vPcOpZf3fN1PelwJChIZlMoVSKnH1jML2dxWlg95Mt6fendvcjKgooW5j5bm7ZBxK1TsmZvVKuolqrpHJxFsmk1Pq64uZyTu8d5PirfWSXWuhoGiGZSLH2jmoyCz8YpjbKnBzig4MXXf5uaWlpQRTFdBXs+PHjFBVJM6Amkwmfz4fD4cDr9WIwGLBYLAwPD/PSSy+xdu3aWdstXbqUv/7rv6a9vZ3y8nICgQADAwNUVla+42vr6Oigvr6e+vp6Dh8+THNzM42Njen1Ho+H/Px8RFHkiSeeIJH4w3+kqK6upru7m46ODsrKyt5WnL7fyMJPRkZGRkZGBsba4Fe3QuMd0vslfwVnt0J2HUR9cPoZKLsMRAUkL3io0VkhGoCy9WAvh8AIOGul2IenPyMFtdXeIM32Hfm5tI/WDGoTNN4OOiupQEqqEr0FQRCIhBIs2lyCezhIz5lxAt4Ic1blceD3HUy4JKMQtV7J6tsqGR8IkEqlsOUYGO33o9aJ5NdYSSHNsmWVmIlHEoz1+6lfm0/XiTEiwem/vudX22g9PMTEYICc8owZbZEKpUg0FGf+piJ6To4z1u8nryqDsnlO9v62BVGUgs+DnijxaAKDVYN3PEhJgyNdLQMwZGj+YLXsj2HJ1LP6k1UcfL6ThvUFxKNJYpEkCzYVYcsxsOfXrbP2CbgjHHmpm3gkmb6GTX81h1QK+ponSCSTzN9UjNmhJbcyA4NZg3fUhUIpEA0niIVnPsRmFb/761eqFFic0+2aoijgHZ9u/1UoRSKB2aY3rYeGqFnx7kXFB41UMkXIH8NgUVO5KJsjL3WTTKRQqEQWbS6h79wEQU+UjqZRll5fypEXutnx8zPc8Lfz0ZlmV5f/3Dgf+PKMGT8AQavF+cCX3/Ux/X4/999/P263G6VSSXl5ebr98Qtf+AKbNm0iNzeXXbt2MW/ePKqrqykoKEi3cl5su8cff5zbb7+dSERymf3mN7/5roTfww8/zK5duxBFkbq6Oq688kpcF1Q377vvPm666SZ+8YtfsGnTJgyGP9zGrdVqefTRR7n66qvR6/WsWrUKn8/3jq/rnSKkUqk/vtWHgIULF6bOD1HKyMjIyMjIvENOPwvP3yfN7L38oNSWKQjQ9brkutn0P1C8HAqXw+nn4MST0n6bvgMkwV4pxTl4ByTRt/t/zzz+6r+DAz+B638EaiP0HSCWuYC+cA0ai4nhLi/7n50O9tbolaz7dDW2XAM7n2jG1eFJr3MUGFl9WwWe0TDxWJLWQ0PoTWr6zk4giJJYSSVTrPt0DXt+1TIdRi7AFZ+vY/tPz1C3Og/3SJD+c1KbZFaJmQVXFhENJ+g4OkJJQybdp8boPjFGRo6eJdeWcmhrJ+P9AerW5FFQZeXoyz2UNmZybHsPsUiCpdeXMT7gZ6DNjcmmoXJR9pSxi5/uU+Nkl5qpW5WHPe+9uVMmYkkmXH6CngiiSiQSSBANxdAaVRzb0cfQBfcKYO0dVTMqaAA5ZWZseUbKFzhJJlMYLGpC3hhN23sJB2IsuqqYl//7NFffN5fXf9uGezgo3adiE5fdWY39fYpTcA8HaT86zMEtUlVRECQBffiF7hnbOQqMXP/AvA9Uu+N7IZVK0d40giAI7PjpmRmmRCqNgjlr8tJVcEeBEZNNS9eJMW752kKcReZ3dc5z585RU1Pzvlw/vP+unjLvnIt9p4IgHE2lUgsvtr1c8ZORkZGRkZEBlRHWfV1y8MyaA4IICg003AaHfgqrvgJjreA6Lrl43vqkNNN38jdStS8/QwpuL1gmmbi8laHTULIKOnZCyWoSWgcvvmJhcrSPeRsKUKpENny2Fu94mJA3is6sRqVREI8mZ4g+e56RkrkOtv7gJLFIAotTR8O6ApKJJGqtEpNdSzyaRGtUEQnEpkUfQArOvumiamk2Z18fpLDOxqLNJRitGsb7/Qy2uhnu9rLpC3PQ6FUU19vwbiwCMYXZpmP1rZX0np1krM/HK/99GpVWSXG9neJ6O0FfFKVagcmuJq/SSiwSJxyIEfBEyCo2U74wE2u28X3JaVOoRDILpYf/kV4vW/7rBEzlFq68uZyxPh/xqPS586oyEMXZ50wmIa8ygx0/O8vNX1tIYCLMlv86no5i2PPrFjbdMwdXu4fVt1UQCcZRqEQceUZM75PxSCKRpGl7D2qtEkeBkbE+P0abFmu2gaXXlxL0Rmne5yIWTbLwymImXAHsucZLDr3/IOMZDeEdC6FSK2Y50UrOttPtwKlkCkEQUGkUaD5An91yzTWy0PuQ8cH59cjIyMjIyMj8+QmMQccu0Bih6RdQf4s0m+eolAxb9j8CCz8LT90lZfMBFK+UjF9K1kiB7SEvRP2gs0lun/mLof8tXTj2cqkqaM4C3zDHhxYw3Odn8eYS9j3XQTIuPfxWLHIiIKA1qsgsMhPyRhGVAg3rC8jMN6HRK/F7IuRXW+meMsc4+8YgDesLCHginLsgqmDJtSXUrc5FpVHgaveg0SsprLUT8kdZdlM5kCIWStBzepzOY6MsubYUa7YenVGN3x3hjd+10XlcatPMLDJx+V015JZbSCaS5JRbKKy14Sh4a+Urg1gkjmc0RDScQGdUYbBo/mRixZ5j5PK7a9nz6xZi4QTNB4a45v4GwoE4oigQDkQJ+WKIojBDYJQ2ZtJ2aASTXYt/Ikx/8+SM/L2AO8qB5zu58R/mo9FKVbaQP5r+nt4piXiSoC+KSqNAO1W1C/tidDSNEg3FqV6WQ82yHFIp2PmLc8RjSfRmNevuqiGZSLHv2Xa8Y2EaLy9g4dXFaHQf7sqfdzRI57FRCmvtiEphxn1V65QkL/iDRfmCLI6+3M3q2yrfUQSIjMxbkYWfjIyMjIzMx5lTv4OXvwZr/5ck+nZ9EzQWybRlzo1QvAp2f2ta9AF0vyGJvkRY2tfnAnsZLLoHXv0XuPwbknnL5JQpSNYcqNwkicPxDlLnttE7+e9ULMzixGt9Mx562w6PsPmLc8mvsaFQiKg1Cq79m0aO7ejl2CtS61teZQaFdTZyyzPY/1wHY/1+VBoFvWcm0sfRm9WodUqGmkZxDwUprLNRsSiL7ReEnWcVm7DmGeg8PkrtyhwmXAHq1+TReXwEvzuaFn0Aoz0+zrw+yLjLj8GswWTX4Gr3IIgCQV+U4S4vI90+ShockiB8n1oh/xDRUJzRPh+pZIorPl+HziQFo+vNkovgQOskE64oiXiKdZ+uxjcZZqjDS8WiLE7t6ifoi5JTYUGjV110xlKtVSIKIrFInO5T4+x/roNYJEHj5QVUL8vBYLm0sHH3cJCjL3fTdmSEDKeelbeUk1dlRaVVYM814Orw0LzfhSWzlINbO9PfT9Ab5c2n2ll7ZxWiUqpaHn+1j5LGTHLLM96fm/gXIhpOMtLtI+SLsfjqEmkGM5pErVWw+tYKBlonKai1Ur0sB5VWyfUPzMeeb3hfKsYyH19k4ScjIyMjI/NxxeuCvf8pvdZZpfbOdV+HwCgk4pIANDrBNzR730QU4mFJ9AGMd0jVwYbb4JWvwS2PS8eIBcGUDfEYWPLBWoxgK6PSZcPnAf9kZNahI6EEiqlWt4A3Qv+5SXpOjafXD7S6cRSYGOnxUjbfiavDTTQcR1QIJBOSaqhblcu+ZztIxCTBet7IpajOTs9p6VjD3T5qV+VhtunIKbcn46yjAAAgAElEQVSg0ijZ/ctm4rEk9rzZ5gyDbW4MVg2th4bpOjFG4+UFTLoCHH6hm8khaQau++QYNctzWH1b5UWDut8v4rEEJ3b2cegCx835VxSx8Kqi9PuAO8KB33emK3lF9XYysvWEAzGGu73ULM8htzKDDKeOZLUkxC40cll4VTEqjYL+5gm2/3TanfTA7ztRa5XUr53OMkskkunv7EJi0QT7n2un8/gYAOMDfrY+coLrvtSIqBRZcn0pLzwite3GY8lZWYi+iTBjvX7mXlaQjvsIeaNvPc2HDq1BegT3jYc5vXeAeRsKMTm0mKxadj3ZzMKritEZ1SRiSSx2Hbbcd5b5KCNzMWThJyMjIyMj83FFEECYEiemLFBq4Zl/hYhvev2ntkDFRmjbfsF+otQKqlDDZf9LCmrv2AmeftDbpDnBkXMgqEBvAUMW5MwBpKD2lLaUwswkPWcmyCw0Mdo7083OckE7W9ATZaTHO+vSpWUCliwdVcuyiUeTNKwvwGTTEg7ESCZS0kNzpo76y/LRGlT4JsIYLGpEpUDXlBCJBGPkVVnJKbPQcnCIsX4/SpVI2fzZ0QGZRSb6p3L5YpEEqRTEIsm06DvPuf0uGtYXXNTExT0cxDsWQmtUYc3Wo9K8u0cx90iQw9tmxiw0be+hbH4m1mw9kVCcN59un9G+2XNqnOwSC4l4ksI5dmpW5OIoMCIqRBwFJm74ynx6z4wTDsYorneQVSLNEfaem+CtnN4zQOWSLOLRJN2nxmjeP4Qj30jtylwyL2h/9Y2HcRSYsOYYUapFuk6MMtLto+/cJEde7Cav2so19zfg6vBgzZkdzq43S223Nv2U8BHA7Pjwtzva8w1ULcmi5eAwFqceQRSkirYAq26p5MSuPkZ7fJQvcDLc7aVsnoOskg93lVPmL48s/GRkZGRkZD6umLIl986X/h4UOhhsmhZ9IIWK7f7f0HC79L59B5hyYf0/S2YwYTfs/jbUXAPVmyXxl5xqCXXWSv9m1YGthGgoTueJUQ5v60IQBBZcVYTZrmXlJyrY8+sWJgYCUpvbbZUzqm2xSAJbroHeszPFhz3PSP+5CYrqbAy0ujm1u58Fm4oRFQJqnRJLpo7qpdlYsnQEPNK83nnK5mdSUGNjpMdLUb0DW7Z0vvOVpHgsSdgfo6DGRt+U6HHkGzFYNPjGp+3rJdOUi8y8pSSBpzOr0Jum2yH7WyZ58UdSdQtgwaYi5l9RdMnzf6lkiomhAJ7REIIgMMuYPQVDHR52/uIcS66VzFHeisGiJqvUzJw1+ag1MyuSmYWmi+bEGcyzWzr1GRrG+iQBd/SlHkA6d9vhYW766gKsWQZikTjn3hyckYk4/4oiIkGpOgsw0DxJX7mFzAITAXeUeRsKOf5qL6kUKNUiy24o4+TOPuKxBBq9kjW3V30kql+RQAJBIbD85jKUKkW6mgkw2ucjFk7QsL6A03sHiIbiRENxNAY1Gc7Z4lhG5lKRhZ+MjIyMjMzHmZxGKZIhMAzR4Oz1UT+0vyZl8eXMhYgfvIMQOgNqA9z8GOz6Fsz9hCTyml+AK/8TjFnSnJ/RAcBAm5uu42PMv6IIo1XD2X2DuNo8VC/L5orP15GMpxCVImqtIj3HlIgn8I6GcRabcRaZGOmRRKk9z4BGr2LO2nzisRRHX+ph8bUlJJMpDm7pJBKMI4gCizcXo1IrOPJCz4yP1NE0yurbKlm0uSQt+gCySizp12deH6S43s6Gz9ZismsJeqO8/Ojp9HqzQ4u9wMhwpxtLpg7P6HQWXXG9nVO7+4mE4tSuyAUg6I2w83/OpUUfwNGXeyicY7/kebX+lklcHW4MFg0Wpx6jVTOjVVZnUuEdDzM+EODM64PklmcweEEWoSBI0QC2nHcWJ+EoMKI3q4nHkhTNsQMpcisyCHpjHN8xM+g+Eowz3u/HmmVgwhWcIfoATrzWx9IbShnvD6SXtRwYxpFvxNXhYWLQz6KrS0hMtewmEgmW31KORq9i4VXFmN8nR9G/NKIC2g+PkFlkmtESLAhSXEdJQyYHfj8db3Lm9UGMNi0Lryz+C1ztnw+FQkF9fT2pVAqFQsEjjzzC8uXL/9KX9ZFBFn4yMjIyMjIfV0bOwW9ul2b6ADZ+U3ryvLCUVHcDDJ2CQz8G1wmp2vfmwxCeilgQFXDtD6UQ9+w5Us6fQgV586V1U4T9MUL+KLufbEFUCNSsyCWr2Myx7X0olCK55Vb2PduGezhEcYODxssLsecaaD08RNWSbBZcVUwykSKVTElGHymBtsND2HIMKNUiKrWCoy/1pAPZU8kUB7d0seGztTMjHaYwWjXklElCL5lIMtrnxz0S5LJPVeObCHNyZx+2PAM55RmYbFrGB/0su74Mz2gIk12LyaYh4I7Qd26CulW5+N0RRnv9ZBWbiMeSnN4zQCQUp2JhFiqNgnAgjm8sPOs6Au7ZM44XwzMWJBZOoNYqaT86wnCnhxW3VNC838VQp5fMQiNVS3M4+HwnAD1nxllxYzmCQmCgZRK9Rc2aT1ZhyzMScEcYH/CDAKRS+Cci6CxqnEXmWYYt4WCMA893sPDqYhKxJKf3DiCKArnlGag0CkSFQCI+81qFqfiISHB2EHsinkSlVtC8f9p9Nb8qA41OyUi3F/dwkLE+f3pd/do8Shsy0ZkuzUjmw4LJpmPh1cW0HBjCnj/92VIpScC/tX0Y4NybLmqX56C/RFOdDyM6nY7jx48D8Morr/C1r32NPXv2zNgmHo+jVMoS5t0g3zUZGRkZGZmPI/EYtG6H4Bhkz5Xm8sJeuOEncOQxiHih9npIJqDqakns6azgH5kWfSCtP/kbWPV3oDZDy4vS9heIvmQiiat9Ele7Z+p9ijN7B1hybSndp8bRmdS88KOTaYHWfmSEsD/GZZ+qZs6afF559DR5lRlYnHo8I0EWX1vK0Re7QYCJIT+rPlFBOBinZkUOntEQLQemzWgC3ijWbP2MB2mVRoH1gkpff8sk2/7/E2m9m5Gt54a/nY8915gWMQICB57vwJghzRDGIglEUeC6B+aRiCVIplIIApzb50qLT5NNm25p1JvUOPKMjA1MixoAk10766sZ7fMx0DJJIpEiv9JKZoERV7ubicEgfecm0sJoz69bKZ3n4Kp764lFEuz6ZTMVi7LS4q3z5CgbPlNHPJpAVIqE/VH6zk4wPhCg+9Qo9WvzGevzIwgCQV+MtsMjrLq1Ap1Rnb4W71iI0R4/RXVxDm7pTC/f8+tW1nyyisbLC2aEresz1DjypYqi2aGbZRhjsmuJRaffWzJ1zF1fgFqnJKvEnA6KP4/OqGbvb9pYfVslOpOajwqCKFC7Mg9rtoFYNEHXibG0EVHP6TEKau2z9jFaNZzY3U9hjQ2zQ4fJNvu38+ek9eAQ+5/vwD8RwWjTsOy6MiqXZL9vx/d6vVitVgB2797N17/+daxWK83NzZw8eZJ7772XI0eOoFQq+d73vsdll13G448/zpYtWwgGg3R0dHDDDTfwH//xH/T09HD55Zezf/9+bDYba9as4etf/zobN2583673w4As/GRkZGRkZD5uTHRD5y5IxmDDv0vRDUqNlMk3eBwKl8FEJ7z5X1KrZ2YNLL4HXv+u9P6tBMfBMyBVEMs3SNW+CwgHY/ScmW0QEvBE0OiVCIIwqyrX3zyJdzREYY2NTV+Yw4mdfQTcEeZdUcThFzqxOPT4J8OotSp2/PxsWrTllFuoWpqdFn9KpUjtilw6T4ziavdgzzOw+vYqMrL0xGMJPCMh9j0z0wTFPRRkcig4I5LBnKmlZnkuZ98YTC8zWjXoLSpefrSF8vlZjA/606JPVArUrc5LC0etUcXaT1XzyqOn8U2EUahEVt5SPssAZqTHx++/15RuCRVFgc33NzDpCqJQiTOqYalkio6joxRU29DolSy7sZyTO/vwjIQQFQLzNhaCkEKjV7Lv2Y70PdFb1Gz4TC2HtnWhUisYG/BTuSiLojl2Jl0BdBXTAkupVJBVYqavefb313d2nOU3lmPLNdJxbAR7rpHiuXYsmdIcWoZTz9X3zWX3L5txj4TILDKx9pNVWDJ1ZJdYEATQWzRpAVO3MpfRHi8TLkn8lTQ48E2EaT86Qt3qPPKrPjrCD0BnVFHaKJkI2bINDLa7ScSTpKbaXE12bXqmVFQKlDZm8ubTbXiGg0QjcVbcVIE995217b5ftB4cYteTzcSj0v9b/0SEXU82A7wn8RcKhWhsbCQcDuNyudi5c2d6XVNTE6dPn6akpITvfve7CILAqVOnaG5uZuPGjbS2SnOSx48f59ixY2g0Gqqqqrj//vspKiriq1/9Kvfeey+LFy+mtrb2Yyf6QBZ+MjIyMjIyHy8CE9D9OugdoDXD05+dXpdKSQ6evfvAUSEFuB/5GYyeA2sRrHxAquQd++XMY86/CwaOSALyzqelVs8LUGuVZBWb6ToxNmO5zqQmGk6gMSrJr7YiiAIDrZMk45JYSSRTxKIJ8qut2PMN+N0REtEUGU49BosWnVnNoS2dM0Sbq91DQY0NURRYdkMpxQ0O3MNBHIVGNDoVJrsWrUFFOBjj+I5eIsE4/ou0W4YDM9sUlSoFC68uJrPQRNuRYXLLM6hYmDVl3iLQ9EoPjRsK0+2o9jwDnpEgOpMKZ6HkjplVbOamry7ANxFGo1OSMeXmeCGdx0dmzAEmkylO7+lHa1Zjy5baWs8/bJ9HoRSIhBN0NI3gGZFmDZMJafYxpyyDRDw5owoa9ETpPjVG7QqpRbVmRQ4dR0c4/mofKq2CdZ+uobTBgagQsWTpKF+YRf9bnD1zyiyULXCi0ioorLWht6iYdAXoPjmOZzREdpkFg1lDXqWVG/9+AeFgHJ1RhdagIplMkUqlGB8MEO3wYDCr0RpV9LdMsnBzCf6JMPFIEkEU6DoptSGfF9QfVTILTdhy9bzwo1P0nZ1AFAUaLi9ApVagnDLhadreQyoFPafHmbM6jzOvD7LqlopZv6E/B/uf75j1O4xHk+x/vuM9Cb8LWz3379/Ppz/9aU6flmZrFy9eTElJCQBvvPEG999/PwDV1dUUFRWlhd/69euxWKQ27traWnp6eigoKODzn/88Tz31FD/+8Y/T5/i4IQs/GRkZGRmZjwthL7S8AO5uyJoLx56cXpc7H9R6eP6+6WWFy2DOTXD6GRg4CvEIZJTA5u/B0V9A1Afz7gJLASRi0LwVRCVBT4SxgQDRYAydWY3OrGLxNSW4OjyE/ZKgyq+2YrJr2XRPHYlEikQ8STKRYvHmErpPjlFYZ8c7GsIzHOTM64PEo0kqFjkZHwjgHQ1SOs9JVomZIy92z/qYWoOSa/6mAWepGbVaick6uyVupNvH0Zd6sDh1lDZmcu7N6ZkzBNLtihdismqZszqPOavzZiyft6GQVx87y+FtXYiigEItsmBTMbFIgklXIC38AAwWzR8MPg/5Z8/FhfwxMrL0KFQijRsKOXJBa2VJgwOFUoHJomawzT1rX+9YEN/kTHfPgjorKq2S1544l15WszyH7DILQx0edvz0DJ/4p0XYc40oFCIVC51YMrX0nB4nEU+yaHMJ4/0+Xv35WQwZGpbdWIZ/MsL+Z6fNSOZfUcSizcUoVQp0JnW6TTMeTzDa42NyKMjeX7WSTEqqPb/aSmGdlR0/O8vym8o4/EIXCALzryhivD+ANevj4GYpkJr6K0YymeLY9l4Aalbk0HtmgqBH+h7NDh3+yQju4SDxqZnJPzf+iYvPpr7d8nfDsmXLGBsbY3RUEv8Gw6W5uWo00/+/FAoF8bj0R4NgMEh/f790nX4/JtNsB9uPOrLwk5GRkZGR+TiQSkH3G7Dn21LeXv0nQGeTcveCE1BxOex9aOY+vfth7degZA24TkLzNsgogtV/D1d8G/oPSQHuoy2gs8Cqv8UXNbH9Z6cZ6pDm+TR6JYuvKUZn1nDT38/HPxkhEoqh0atIJpJEgokZ4eDDXV42fK4WpUqBIELYH6e0MRNRFIiE4mQWmhhomQQBJgd9FM+x031qnMI6G9mlFhLxFCa7DqVGgARvSyKWYMGVRfgnI6g0CmqW59DeNILerGbFTeUzxNofI6vEzLIbyxhsdaPWKXEWmji2o5c5a/JQa9/Zo1ZRnZ2zrw/OWFazPIfJ4SBjfT7MDh0bP19HyB9DrVYwOSK1gHafHCUz38ho38xW3EgwgVo7LQzseQaql+by2mNnZ2x3bp+LxdeUMDSVpxdwRwi4I5hsWtQ6Baf39rPo6mKUahFXhycdyO6fjPDqz8+y8XN1aPTKdGXu2PYeKhY5Z7TLDnd7OflaLyWNDppe7kmLPpBae4vnOlh2QxldJ8bIq7Iy2OZGrVNwzf0NF834+6ihUIrMu7yQ/nOT6WWiQiCr2Jz+w4SoEKhdkcu+59pZdHXJX0T0ARhtmouKPKPt/TOeaW5uJpFIYLfPnndctWoVTz75JOvWraO1tZXe3l6qqqpoamp62+N99atf5Y477qCoqIh77rmHbdu2vW/X+mFBFn4yMjIyMjIfB0Zb4JnPQiwEmVWQXQ++QZhzM9grptw8Z7tfklEotXy+/l3pvdokuYBu+SLkL4Z5d8KLfwe3PAE5jfSfmWSow4Nap6R+bR6OfCPRSIJoKMG2H54kGoozZ00+qUSSzhNjZGTPfqA/t89FIp6ktCFzxvydLUfPomtKWXBlEYPtbjbf10B2hZfyhU5i4QTuEcnY5ejL3ay5vZJkAnLLrbOOP9zl5eCWTsYHAlicOurX5tNyUBI+FQucGDLemWlGhlOPyaYl6IviGQ0Ri8RZfXslgggZ76BSNT7o59j2HpbdUEbbkWGS8RTVy3Ow5hpoPjCEbzxMdqmFrhNjlM3LxJhjwFls4nf/5wipRIpVt1Vy4PcdafFVuzKH4W4v9lwDdatzOfv6IGXznUy6AjNE13mSiRSOAiP51da02Y1SJbL+7loG2zx0HR9n0dXFdB4bnbFfKgUTQwHKF2ZxZu9Aeln0AlOXCVeA579/jFQyRfXyXLxjId5K2B+j/egIpY0OPKMh5q7Lp2ZZzkfK1OWPkVuZwXVfbqTl0DBqjYKKRVmYbBquurce71iIaDjBsR29FNc7qFyU9Re7zmXXlc2Y8YOp3MXryt7Tcc/P+AGkUimeeOIJFIrZ4va+++7j3nvvpb6+HqVSyeOPPz6j0vdW9uzZw+HDh3nzzTdRKBQ888wzPPbYY3zmM595T9f7YUMWfjIyMjIyMh9lUimpcjfeIYk+UQnzPgU7vg6CCKv/AUbOgtYitXb27p/e15QjZfU1vwhzb5Uqf+e2ws5/l9b3H5JcPTc/DNoMQmIGIz195FdbKaixcXrPAGdeH2TO6jw8o6H0/NnhbV00bihAqRZRKsVZl6zVK7E4DZx9Y3DG/N6EK8jkYICBtknmXlaAIApEAjHefLqdkC+G1qBiwaYiju3o5cDznSzeXIKz0DwjJ80/GeGln5wk4Jba5jwjIQ5t7aJhfT655RkYMqTMvng0gUIpMOEKEo8lsWXrsfyB8OzSxkzMDi3esTCiKCAqBFJJcI8ESCSSOPL+eFvZpCvAUKeX0T4/hbU2RIXAkRe7qF+bT93KXBRKkYAnSu3KXJzFJtQaJd7xEKIoEIsl2f9cB3WrpO2cxdL5XvzRKZxFJkZ7fCy8qhitQcX4YACTTYtvYjpeQqNXSmK7MZNDW7vSy+OxJHt/00LVkmxO7uzH745gtM7cF0AQBLSG6dlOo1WD2TGduTcx6E/PLqaSSQrn2Ok5NX7BAUChEnEPB7HmGHAUmsgtz/hYiT6QZknzq23kV9tmLC/J0BKPJ/COhihpcGDO1KPW/GWqfTBt4PJ+u3omEhcv069du5a1a9em32u1Wh577LFZ2919993cfffd6fcXVvUOHDiQfv3ss8++p+v8sCILPxkZGRkZmY8yQydg97elaAaYEm9bJEG48DNw8reSgyfAmn+QqoGde6SKYP3N8Ow90mwfwLFfwNp/nFkZHDwKk5fBli+ivOW35FU2kFNmYaTHR+WSLGLhBCd39TNvYyGLNpcQDcVpPzpC98lxHAVGMgtMjA/6Kapz4Cg0olSJjPf7UaoV1KzM5fDWrhlmJ4l4ksFWN43rCxnp9vDqY2fTFa7w/2PvvKPrOst0/9und52m3nt3lXtJbCeO49hphBBKCC2ZoQ6XAQYYZrgzwMzAnUKZAYYJPSEwkEqqndhOcZe7LdmyZPXejk7v+/7xSUc6lgPpdsL+reUlnV2/I2+tdR697/s8gRiHHu9kwYYCjjzdTSKWpOP4KL6xMEV1TjKLrfgmQinRN0M0FMeRY2ak24dnOEh/m4fzh4dZtr0Ui13Pied68YwEuemvFpNZdGkBNzEQ4In/OknINzvD6MgxE/RGqFubTyIniVo9X+TOZUagJmLJlBGO3qQhHk3y7M9aeM9Xl1O+JCvtHKvTwNLri+k6NU5uWQbesRDDXV5qVuYgy2B26EkmZEa6fYx0+1i+vZSz+wdZdXM55w4OMdrjw5lnZuXN5YT80XlrAgj5YqmW1fYjI6x/TxW7ftmaEuXZpTa0ehX+iSBIwvhl7bsrsdjnzFrNEfgv/r6dldvLAGFUYrLqWLChgLbDw0iSMKtRqyQ0OhXeiTAaDcRjMjqDGoP51QnBwFQkZaaTkWVCdRmMUN4oNBo1ztzL4+J5KapW5Lyh8Q0Kbz6K8FNQUFBQUHgn0398up2zAlZ9CiY7wT8s9plcs6IP4Plvg6sctn8PPL3QvgvcVSLAHcQs4MXtoOZMYRojJ9G88HWiNT9BVps5e2CQSCCOyaZj+bZSOo6NULrQzYnnBmlYn08sGmdyKEjIHyWvws7xZ3tQa1U0rMtnvN9PT8sEepOGJVuKU6HkSCKDT5ZFW2Qsapzn9hiLJECScOWbkdQSzU904RkO0vxkFzf/9WL0Jg0qtUQyMaeUKIFnOJiqdNWuyWXNbRUc29GDdzxMSaOL4noXR5/p5poP16VETCQUI5mQ0erVND/ZmRJ9IGbWcivsnH6+D89wkK2fWIDNZcQ/GWZiMIBGqyIRT2Iw67BnG9HqNbgLLLgLLWmRDQ1XFdC6T1Q+/ZNhXPkWPCNBRrq8RENx3IVWShrdjPT4OLG7F2eOmXW3V+KdCOPMNXPTZxcxNRLCaNUS8sXoPDHG0i3F7Hu4g5IGFyWNLpz5ZrpPjVG3Nk/8OCTSKq1mu56ieiddp8bwDAeZGguy9eONqXlCnVFDcYOL2jVall4vqoo6Y/pHTHehNZWn6BkMcu7gEAs2FlC2KJPRHh/Hnu0hEoiz6NpCjj/by4INBZx5cQCbS5jKnG8eweo0sOqWcvIqMwhOxdDoVdhcRl6O4S7vbHyGRsWa2yqoWZWDVq98/FX480R58hUUFBQUFN7JWPNAJcHOr0J2PSz+IHh64KkviE/4FzNxQVQJJQ1c2AX5S6H+Vtj9TRHyLs2pWkkqISb3fVe89A2iMxl49lfnU2HUQW+U5ie7aNoqjEFi4ThHn+lm4wdr6DgyQm5ZBkefEe6FyYSYX1pxUxm9rRPYs0zY3AaWby9FTsroTBpaXxpEZ1CjUkskYknUGlVaBqBKJWGwaFi2rZSxXn8qEDwRT3L+0DDLt5ey4sYy9j8860BZvzaPrlOzURM2t5EXHph1nOw8MUYinkRn0BALx4mrJDpPjHFydx8avYoFVxdQuSwLo03P2en5RICQL4rOqGG8P0DQGyURS/LED09RvzaPU3v6UhltjVfns3BjIeODARZvLiIaTuAZCmC06ug+PU5wKorVZaDr1Dg6k4ad957BN22sIUmw/r3VdJ0cIxmXGevzs/MnLSzeXMTRZ7rZdFcdJY1ubvjkQvY/3M5Il4+gN8INH2/EMxoiEU3gn4ywZEsxNpeRRDzJxrtqef7+c8RjSYxWLdd+pA69SUPT1hJ0Rg3+yQiHnuiiqM5J1fIcbJkGNBpRrdQb06M8Uo+h08DWTyygv83D1GiQ/CoHOoOG8X5R+TXb9Wi0KmLRBKtuqaD5yS5kWcZs13P+kPhDhWc4yNM/Ps2We+p56ken0Zs0rL29UsRKaNPbHsOBGHvuP5tqSU3Ek7zwmzYyi63klGZc+ndFQeEdjiL8FBQUFBQU3qlEg2DNgWe/Jlo4zVnw0MdEyPr134LgJGTWwOjZ2XNqtsPQaYiHRESDuwa0Rtj+XTj3tKgcbvhbMDogGoCjvxCVQCC24EN4xhIp0TdDOBDDYNEydEGYvsTCCcZ6fWz6UB37Hmyft+zJwQCVy7LR6NTs/GkLyGC0alm+rRS9RUPdujJOPNvDwmsKWbKlWIiEpIwkwapby8krt9N+bIRj04IShPGEu9DC+cPDGK1arv/LBkZ7/dizjLTuHWSky5c6NhFLzjM/6WmZ4NqP1qE3a2k7NJwWhTDYPsWqW8rpbRln44drGOv2M9bnx2TTEQnFkSSRZdhxdBSTVUtf60RK9AGc2tOPPcvEwccuUL8+H41OTUG1qLANX/CSX22nZIGbQ492Ys8ypkQfiMrcmRf7Ka53pdpD47Eksizex3DnFBc8Ucx2HRs/WEskGCPki4loAEmmsNaJq8CCJEl4x0OE/TEKahzc/tXlhP0xLA49/skwz/2ilfLFWZx+vp+gL0rlsmxikQQhfxRn7iuz2bdnmbDPmZM881I/w51eAp4IF46PIU//zDd9uJb+c5Ns+GANe+47l3YNOSnjHQuj0aqwOPSc2tNHRqaR3HJ72nEhXzStcjqDdyz8Zy38ZFlGutQffBTedsjyfIOmP4Ui/BQUFBQUFN6JBCZhoBkGjkFoEio2wo6vin1nHoLzz8Ct/wPlG6DlERhrg5yFEBwXlUGVWkQ3dD0PeYtFi6ecFNeKBcQMYNgjzGKMDlj6YcIV70XdpprXKqjRqfCOhTDb9dRNm5RIKmEI4sg1M94fAMQ8W93aPGxuAxqdmud+PiuuQpSz2a8AACAASURBVL4YLfsGabq+hNEenzA4KbKy/9ELLLuhhERcRqNV4cwz8/wD5yhbPDsLp9WLUPLOk6PYs0ypteRV2pGTclrFEITJyMWYrDrUavE+Tu7uTd8pg3c0yOLNxZza1c9Ip5e8KjuufJGDt3BTAbZMA4MXpqhank3QK3L52g4Np4Li/Z4wG++qZXIoSCKWZKzfj9agYt0dldgyTfzhe8fRaFVEQvPNL0K+GJmF6bOHWr2a3HI7T//36dS2gmoH1360jszC9KgKOSnTeWqU537RSiQQx+LQc+1H68mrsBMORNlz/zmqlmenVUnP7hukdnUumkv8rF4JIX+UaDBOQY2To093pT0v8emZzngkgcmmI+BJjw3Q6tWsvEXEZ8RjCXwTYRw5UREVEoxjcxsxWLSUL82k89hYmoi3OMTcoXcsRE/LBEMdUxTUOiiodmC5RN7jOwmDwcD4+Dgul0sRf29zZFlmfHwcg+HVPbOK8FNQUFBQUHinMdoGgTGI+CCrXrRkyklY9jE4fK+o2tXcILaNtoKzHHQWIf7yFkPr41CxCfZ9T1yvex+UbxTXSUSh9hY4+EMoXAbbvgtaA7gqMGks5CZ9LNtWyqHHO0EGSSVCuEP+KI4cM617B9Os/G/45IK0YPDDj3cSCcZZen3J/LfV7WO0x5cKbXfmm1n77kq8YyEkwJVvoadlnNFeP2qtipU3lREJxcmrzMAzHEKrU6c5Vva2TFCxNIuyJVnkVzo4sauXzGIr2aU28irtaYHoS64rZvd9Z9nwgZpLZvNll2aw/+GO1Jxf39lJpkZD3PR/FuHINqPRqFm8uZDhC6KyqDdpWHJ9Eaf39OMdC5Nf6eDI010MdngB8XNbfUs5KpUK/0QYZPFhL7/Kjry1BJVKov+8h/5zk1SvzKHt4FBqLQXVDvQmzbxw+75zk4z3BzDZhPgZ6/Mx1usXVSCVlBLA/skIz/zPaW7/ynKSySTeidC8WUqACydGWbKl+FJP4J9EQmKk10dRrRNJLSHHZ8WZZySE1WXg6I5ulm8vY/d9Z2F6t7vQgj3byKPfOZGqECbiMuN9AY7t6Eaerg5v+EANZpuOdXdU4R0PceyZHpZcV4w730LIF+XZn7cw2C6yJs8dHKJmVQ7r31t92XLx3goKCgro6+tLBaIrvL0xGAwUFBS8qnMU4aegoKCgoPBOIB6FiQ4I+yAyJf5N9sBz/zB7TOEquOMBCIzAVD/s+ZZw9nzy88LURWcVIe0qLeQvSb9+xy6R1dfyCBz9pXD8dFXCC/8Pul6AvKWot/wTOWVN6IzqlJW/Si2h1auJhuNEgvF5+W37H+lg3e0i8+7Yjp6UwLhUJSmzyMp4/2z73kR/gOFOLyd397L6lgo8I0EsTgNb/qKReCSObzLM5HCQghoHOqOG1n2Dadcb6fZRty6P8b4ABdV2mm4oQa1W8dzPWihucFG9MgffeBi1VkXL3gEigTh9ZydYdG0RfecmU2JEo1MhSVKauQuAbzyMbzxMbrmdkR4vO3/SIlosAZNNR+OGAmpW5RLwRAj6oynRB6IKd3JPH2tvq2BqLERBjYPFm4vY9atWvKOiTbRiaRYbP1iDLdOIVq9GrVGhUkmM9vgI+aJpbqgzhHxRfBNhAp4wT/336dR6DBYtG++sZce9Z9CbNSy6pojDj1/AOx5m+Q1l864DYHXqMVouPdP3pzBYtJQ2uulpGafxqgJOPDdbRe1rneC6u+s5/Xw/E/0+ttzdgGc0iFanweLQ0XVqPCX6QDiopgyAEBXQQ3/oxJ5t4uTuc1QszeL2v12GPUuY6Aycn0yJvhnO7h9i4abCtMD5dxparZbS0tLLvQyFy4gi/BQUFBQUFN7uyDJ0HwSdHnZ9A0rWCOF39Fezx2gMUH8TPPE58A2Kub3Vn4ZIQOT1jc+28bHqM3D2D+n3cFeJKuKZh8Xr7pfg2q/D4DFh+tJ3EO6/De7egzO3BKNFh288TMexUY7t6CavykFJo2ve0n1jYcKBGJFgnImBQGp7/7lJ6tfn0/Jiv4glsOuoXZ3Li/97Pu18SYIN769hx71nQIIV28voPDHGxECA0gVuckpteEdDGCzadCdPoKDWQSQQ5/zhYc7uH6R2TS7OXDPRSIKWvYPYc0wceaoLZ56FiiVZ0CRRUG0nI8vEjZ9ZRPeZcVQqCb1JSzw2X2RJkoiKABGDMCOyQJje+MbDFNU7abgqj44j86sw/okwWoOarGIrRQ0umh/vSom+mWtWLc/GnW9hoj/AwccukFlspXp5Djq9mqJ6Jz1nJmYfAZ0Kz2iQswcGceVZ0tYT9sfoOzeJu9BC+eIsDj8+G6PROz3faM82pcxyJJXE6lsr0Ztem/ADKG50ozMJ85t1d1Qx0uUV77XOhT1bzAO2Hx3hwKMdqDXC+GXD+2uQSG9TnBsiPsNYn5/i6eet/cgICzYWpNw8L34OZrhUqL2CwjsJRfgpKCgoKCi83Rk9L5w7Q5NQs1UErK/5K4j6ROtm5WZR0dvzL0L0gQhzf/7bsPHvxL/B4yLqoWgVFK2B9mfFcc4yaPoIDJ6E3gOw+Rtw5GdCKB6+F6q3wvH7xbGhSeEK6izBaNVhtOpw5pspbnAy3u/HaNOhUklpH7ArmrKIx+JYHXqySqwpk5W+c5OEgzG2/EUDkWCcwFQEz3AgrdIDIkrg2LO9xGNJllxXzJFnugn7ReXt+LO9lC52k1uWgacjRFGDk57TQghJEhTWONPm1k7u6mPVzeWp+SejVcfSLcVEIwmGu7y4C63s/GkLKrXE8m2lLN9WykjPFIPnvajUWurW5tLy0mxVsW5tXiqb75JGI6MhMjKNGC16MottIJGqIgKULsrEmW/BbNMTmIqIKuNFTA4HKV2YSePVBRTWOgn6ooR8EQxWHcu3l2G06ug6OYY9y0Ttmlz0Jg1yAsZ6ffOvNRjElW8hHkvOqxYeeLiD6+5uwDsWIh6XceWZcRe+vuqY3qihpMFNSYP70vtNWiqXZuPKsxDyR8lwm3DkmNDo1Jx4rjf1HGl086vD7gILUyOz1eUZAQ7gyDGnoiVmKKp3Ys80oaDwTkYRfgoKCgoKCm9XZBkGjgt3zZO/AUeJcPHc8BUwOmHzv8DIadGOue5z6Zl97iqov0Xk8GlNgAQVm8HkhP0/gM3/CH3NYMmBx/9qNr/v9IOw+evwzN8KAxhrbvqaDOnGIfG4zJmXBjBl6DE7DFx3dwPNT3cR8EQoW5RJQY2D/Q93EAnGWPvuSg4+1olvPIxKLZFf5SAUiNH60iCNVxdgztCz7o4qDjzcgVavZtm2UsKBKFMj4gO8Si2lRN8MncfGqF2Zy74HO2jaWkyG20hPywTFDa5U9Wou7UdHWHd7JYMXpsgpzcBk1fHkD0+x9PritPnAnT9t4YZPLsCZa+alY+1MDYe47p4GnHkWQr4YWp2KkC+ayvyrWpZNb8tE2r2KGpypHDp3gYXr72nkhd+eIzAVpWxRJitvKsM8PY+nN2soqHHQ3jySdg1Hzqyjpj3bhD17Vry07h/E5jJQtTwb73iY5x9oA2D9HZUYrE66To2nXatssRt7tonARLqZCohHzeo2ojdpOX9kmJaXBihd4KZ8SSYZr0AwxWMJRnt8eIaDGK06MgutmOcEvL8cOqOGnLJ0F86sEhs3//Vizu4fIhaOk1eewZLriji2owdZFm20NatzU46x9hwTZsfsvcx2PVv+opGz+wfpOztJ2aJMKpdlzcseVFB4p6E84QoKCgoKCm9HJjrhzCOirfP3HxJtl+d3QCIiRJpvEHIXwfN/EK+Dk0Kk+QaFa2fVFnjx30Sbps4M274DJ/8X2neK61szhTFMx3Ppoe1yEnoOQHYDLLkLmn8yu2/ph4SgnIN/PEjF0mzG+nwMtns4d2CI1e+qQGdUM9bjJxqOs+EDNQx2eOhtnaSo3klBtYNYJMGp5/uxZRpw5Jh59uci1sHi0LPprlp6z05yak8fCzcV0rS1hGPP9KBSSag1KsqXZGJ1ChfNoQtTaAxqqldk0/xUN1angfp1eaj1anyj6fOGIK5/cncfZoceSQ0jPT4aN+Sj1qjmhaufOzhE9cocVt9agXcsxLkDQySTMq58C4mEjHc8zED7FKWL3BTWOVm6pZjjz4pZtsYN+ZQtnhUbgakIJruOGz6xgFgkgaRWoTfPtlFqNGqari9hrMeHZ7qS1XBVPtklL191i4XjnNjVl1btAtHWqTdpWHRNIaefF620detyKW5w4cg2TzuKqomFZ6t+y7aVIgE7f3qGkW5RLRzqmKL37CRb7q7/ky2fHcdGefanLanXRQ0uNn2wFpNN90fPuxQqlURuuT09wkECtVaNnJRx5ZvpOj2O2a4nv8pB6UJ3miAGcOaaWXVLOYl4Eo32nWvooqAwF+m1ZEBciTQ1NcnNzc2XexkKCgoKCgpvPhMXoOcgqPVgcsBkF6hUQgzu+74Qc0aHyNsb7xAOnHobXP03sOubsPb/wJ5/Ss9cMLth/d9AaBxQicgGdy20Py0E5lxqtom8P0cRBMbBNwD2IihYJq4zTdAXYd+DHZw7IBwnDRYtTVtL2Pu786y4qSxlsFFU78ScoScSipPhNpBZZEOtUxHwRBm64GHnT1rSbp9bkUFGphFXvoVzB4cITolcOUeeCTkBJ3f1MjkcpLDGSe3qXBKJJPYsA5FQgvB0XMFj3z1O0/UlIpfOK2bdtHo1y7eXsvf3olJ0wycXEI8lOb6zh8mhIIW1Dlx5FuFYCtSuzqW3dYJoKM6Km8rwT0Y4tqMnba2LNxex6hbRPppMyiK/T5axuo2oVKKltPvMODt/coZIMI7WIATeqT19OHLNbLizBuucmIGgN4pnJIhWp8aebUzNrV2KC8dH2fdgO1MXCdwVN5Yy2utj3XuqpvP8ROVwrqPlSI+X84eGmRoNUbMyh7wqBxMDfh7+t2Pz7nPb3ywl+49k4/knw/zmG4eIBNIF6I2fWUhh3fy5z9dCNBxnz/3nOH9YhL0788zUrs7FXWDGkWvBnPGnq4sKCu8EJEk6Isty06X2KRU/BQUFBQWFtxsT3aAxAwl46ouw4HbR5vnSf8weE5qEvd+Bm34A423Q/hzs/a6oDKrV6aIPhHFLMi5C340OcDaCf0iIvEsJv1gQQlNiWM4/CsXr0kQfCNdMz3AQrV5NLJIg7I/RfmSEonoXsUgC/2SERdcW4BuPcOgPnWz71MK0tj6by0DPmfmmKcNdXhrW5/Psz1pSb+PEc70sua6YjmMjqdmu3tYJYtE41ctz8E9EKah30tc6SXAqioTEkae6WbipEI1WhSzLZBZZee6Xs9mBErDrF62pebeOo6OE/TGKG1wMtHuwZ5tSTqF9Z0WsQnapjcmhIPXr83DnW1Lh6CAqVRmZxrT3MjUaSok+gFg4waHHO1l8bRHNT3YxfMGLdems8DPZdK+4SuYutLBwUyEv/LYtNTuYkWkgt9JO/fp8jBYdFvulc8CyimxkFaW37b5c9puk+uOZcLFIYp7oAy6ZSfha0WhVrH13JeWLMxnr9+POt5BTnqEIPgWFOSjCT0FBQUFB4e1EIjGdyxeFhz4mBFwyLkTYxUz1gbdfVAYbb4POFyERhlBwNttvBku2mA9svheaPgqPfkJk9mXVwXX/DF0vgpyAhtsg6AGDGYx2QAK9RYS5z2FiMEB/mwetTk3j1QUEvVHO7h9krMdH/fp8NDo1deuE+Uk0FGfbpxaSXSKEhizLTAwEmBwOYjDPbyHMKbMRmIrO064tLw1Q0ZTF1Eh/attQh5eyxVmY9WpIJkkmkxjMWmpW5XDmxQGOPtMNCNfQJdbiNIESDsbnmZz0t3m47u568qvFe2+aztSzZxtpfrKLymXZaHVqTu3po69ViMGQL0pepSNV4ZvBMxpk+IJ3XkZeIpZkpiPr4mrdq8HmMlKxLAtbppHxfj8mq266WvraTEzsOSbyKjMYOD/7rJUudGPP+uPXMzsMFDW46Dk9O1OoUkvYc16/mUpgKkLP6XFa9w/iyrdQtyaP8iVZr/u6CgrvRBThp6CgoKCg8HYhHhWVOZUE4+2zVTtPrxBuF5NRIGIczu+AG78PSz8GQychERdi7tm/h3gEDHa4/tsQHAdDxrRAnLb6H2mBHV+Bzf80W1XMqhV5gQ23wOmHYOXHIeKHrr1QsAyfN8nj/3lCtDUiHDqrlmeTWWRFb9Zgzzah1auQ1BIVS7KpWCLWLssyk0MBxgf8TA4GaW8eweo2ULc2j5a9AyALY466Nfn4xucLIqNVO09E6QxqbC4Dfa0TmKw6dv/qLNfcVYer0MKyG0oY7vSSkWWkdKGbI08LEag3a1h7W+UlM+q0ejUGi5bgVBS/J4xWp0FnVKM1aChfkonOoOb5X7eljh/t8bH61nL0Ri2ZRbPzeEFvlJ0/baGw2oFGp0qLJFCpJFRqYQrjLrT80UcikUjiHQkRjyWxuQ2pWbuJwQATAwFkZKLBOG0Hhyioc5JdZvuj1/tjGC06Vr+rAs9ICLVawpyhxz8Vob9tEmee+WUFpU6vZu1tFRzSq+k4Noo9y8i6O6pw5ZovefwrRU7KnHlxgMPTrbeD7VOcPzzMu764NM30RkFBQaAIPwUFBQUFhSudiS4IjIoKnm9ACDrDnJmqE7+G7EYx0/f8v0AyIfZf8w8weEIYrkz1iQy/eBgKV0BWI3zwMbiwR7x+8KOw7KNQdxO0XpThJ8vQ3yyqgYvvFLEQ77lPiMiarcI5VJZBnwHDrUxMFqRE3wznm0dYeXMZmUVWIsEoHUdGabohPUy658w4T//4NPFoEkklsfjaIrpPjxP2x9j2qYXISZmeM+Psue8sjRsKsLoMs/eRYNG1RSQTMvYs0U6ZTILJpmXfQx1Ur8hBUosq2FifnwvHR6loymbJlmIigRjDnT7KFmWSV2EnGo7jyDHRf26S3PIMBjtmK1wrby7DmWdmcjBAe/MosixTtyaPJ35wkpJGN/7J9PcNMDkUJCPLlCb8JocCjHR6CXoiLL2+hMOPd5JMyEgqiSVbimk/MsyKG8vILn15oRYOxji1u4/mJ7tIJmRyyzPYcGcN4UCMP3zvRKpa6cgxUbLAzbEdPYx0etn68QWXrKT+KQbOT/Lsz1tTP/OqFdlkFdsY7fGx76F2ttzTiCv/0kLVkWNm04dqWXVrOVq9GqPl1Zu6XIx/Msyx6YrtDJFgnKELU3SeGMNs15NTnkGGWzwPsXCcwFQUlUZKuakqKPw5oQg/BQUFBQWFK5mhUxDywoXnRHRD4TJRpctuFBW4yS4hunZ8RYixd/1MiERPNzz9JajdDkUrwZYHiRhs/XdQa2GqF87vBHc1HP+1qPZpTBANQ/kmEeUwl7xFcOYhUeFrfDdEQ8L18/xOqNgE3gHx7+J4hzlkFds49HgnJfVOqpbn0HZomKELbVQszSKvws4LD7RRvy4/lX13/vAwNatyOPSHTgKeCBaHnlN7RBvniWd72fThOiYHA8RjCQxmLYlYkoOPXUhV/QxmLRvvqsU7GiLojWC26lhxYxkTgwE8Q0E0WomnfnQqdbzVaaBmVQ69LRPIssj1q12TS2Gdk1gkQXapjYIaJ7Is45+M4psIs3hzEcd29oAsZtn0pvkfrbQGNVp9unPkTCunfzJC694Blm4pJpmEwloHerOGquXZZGSZ5rWHzmWk05sWMTHYMUVPyzi9rZNpLaqTQ0FqVmnRaFUMtk/hHQu9auEXCcY48kxPmqBvOzhMXoUdV75FCOW2yZcVfgAarfo1C67J4SATA35UahXuAgtWpwEk6ZLzhb6JSKoK6Mwzs+1TC4gE40yNhAhNO5pODgXIr3SknrXXQyyaIDgVRWtQYbIqM4UKVy6K8FNQUFBQULhSGTotBFksLLL6VCpRbbv9VzDaCoveL+b0knHIXypC2QdPCFOXGZp/Ctf9E6h0cMdv4PTv4cyDor1z+T0w0irm/SQJon4YPi1er/0cnPodaHSw5MPCHVSWxZxfTgPs/kdo+phw//zt+8S9am8EkxNn8dL0ahxQtSyL881DVC3LRm/WsPf355kaFfsH2jxs/GANCzYV0vxkF2F/DLVGxeLNRSnBZM82YbRosTj0+CcjJJMyw52itS8WTmB26MkpzUhr9QwHYnSdGsPi0E9X8hLYXHoMZg3Xf7yB9uaRtON9E2EioTiLNhdx6DEhHFr3CvMWlUZi6ZZiyhdnpa4NoFKrUiJroG2Sq99fw0CbJ9WFqzOoceSYcOaltx46csw488xMDATwjoU5/EQXJQtcLLmuCJ3hlX08G++fHwqvN2jwDM3PJ/R7IuhMGuLeKCr1HzdjuRQhf4zhC/PnSD3DQdoOD9OwLh/pTdA8yaTMQLuHp+cI9IwsIzd8ciGObBPLtpWm8vpAmN8kYrNtsxMDAaZGQ/gmwhx8VPwBQW/SsOLGMkzWAJlFr731FURL7YFHOug8OYbVZeCq91ZTWOv8o4JdQeFyoQg/BQUFBQWFKxXfEHiHwFkOGYVw8EeQ0yjm7174NvhHhGCTVGKW7wMPi2MupvMF8dWaI4LeQVQFd38TNv09FN0M2XUw1iHMXF76d+g9KLL+ElFRHZzJ91v4PnjuH8U9/UNw4oHZ+7Q8Cs4yrOWTbPvkQtqPDjPY4aV8cSbOXBM9ZyYIeUXlLhJMN02Rk3B8Z08qgD0RT9L8VBebP1rP9s8sJBZNEB6OsuHOavrbpjj6dDejPT5W3VLBrl+1YrLqLtlm6Z8I07ixgEQ8yW++fohkQqag2sG691QweQmBFPLHCPujuAos+Cdng8yTcZmMOSYmxQ0uWl4aIOSLpkRuRpaJkDfK2tsrCU5FUWtVZBZZycgyzHOXNGfo2XJPA+ebh+ltFSHi5YszX7HoA7BlXqJ6JkkU1DqZGu1P2+wusHBqdx+NGwtQqSSO7exhpNtL6UI3+ZUOwoGoELOSRNATRWtQ4y6wYJmOkrA49ORW2uk6MZZ2Xb1JzDvGY0lGen2veO2vlLFeH6f39KUJ9KmREL0t4ziyTdSuysXmMtB+ZARHjgmVRkXzk13pF5HhwCMXRHQFoh30pd+d54ZPLnhda4tGEuz9fTs9Z4RpjW8szJP/dZJ3f7kJd+HL5ysqKFwuFOGnoKCgoKBwJRHxi6rdeAdoDeCuhPAkXNgl9ucvEVEK/hHxeqYKFw2I6qCrQoi2udiLhFA78/D8+wVGweiEqX7Qm0GtE9cYb4fj94t20vVfgLE2MUN4/NfiXgVNMDA/043+I7DaiDPPzPK8MkBUwh7592OpKphGp2LFjWWpvLycMhsavSpNaIn3BslkkmgwTjQcp6/NQ8gbpXxpFlv+soHRHh/51XZu/3ITE4MBwoE4/W3p7qJlizKxugwceLSDurV5GMxajBYt55tHKW50pcLIZ3Bkm2jdN8SyG0oZ6phKCY6ccltaYHhueQYrbizl5J5+mq4v5tSefsqXZHHoiU5yyjIobnTRdnCIlpcGWLipEINZP88sxpFjZvm2Mpq2yq+pQpRdkkHpQjed02LMYNbiLjQjJ2UiS7PoODaKRqeiYX0+JquOLfc04Mgz8+QPTqYiL9qbR1h0bRGFdQ4Gz3uIR4Xr6bGdPVhdBq67pwF7pgmNVs3ia4qY6PfjHRMCu3JZNqPTYi8RT6Zm6d5I+s5OpNY6l4mBgHjPFi3lS7IoX5JFIp7kxf9tS6v4qTWqVCvmXJIJmZAvfdurJTAZTom+1HWTMpPDQUX4KVyRKMJPQUFBQUHhSkGWhbB66guz2+74NTz2aVjwHpHFN3QaqraKCl98ToVLUglTF1e5mLPziRZFHCUil2/wuDCF8Q+n39OaB2EvWDJh1zfEdZo+IuIfLDmgNUI8KIxiQh7o2SfO8/SK+cELe9Kvl9+ErLWQTCRRq1Uk4kmO7uhJi16IR5OE/THqr8rDkmHAMxJktMeHyaZLhanPYHMb8Y2H6To9jlqtorjexbFnull9awVHn+6mdlUumUU23IVW+tsmWXRNIWdeGkAC6tbm0X16nM6TY2y8s5ZTe/oobnTR/FQXIV+M2tW51KwSs4YqtcSCDQVYHHrq1ubx/P1nWXFTORaHHo1WjSvfjGlO1U5SSZgy9CzbWkJgKkrJAhcZWUbkpExRvZP9D3Wkjt37+3aMVh3VK3Iu+d/+WtsCLQ49G+6sZdE1AWKRBI4cEza3Eb1JhwxkFlnRGdVkl9rILBQtjd2nx+cJqZO7elGrpZSrqVavZun1xRx45AL9ZyexT7t12rONLNhYgN6sxTsapu/sBIPtU0iScFstrHW8pvfxcsiyzFhfgPxqB2N96W2tRfXOecerNSqWbC7GYNZydv8gGVkmVtxYht6oQWtQEwvPqTJLYHVdOsPwlaLVqzFatYR8sbTtBrPy8VrhykR5MhUUFBQUFK4UJjpFxMJcvAOikqfWQe5CUVELT8GmrwlDlxlFdfWXQWeG47+BLd+azdjregFe/FdxzOZvCrOYmagGd42o3CWTwvUTRM/l4XvF944SKFgmZv0W3wkFK0Tsg39EVBk1RnCWwcQFcbyznFjRRi4cHUeWZcwZOjQ6FeFg+gdjEPlrNWtyaX68k4b1BUwMBlh3eyVHdnRTuiCTZELGlW8mMBll509aUud1HBtl9S3l9J2bYMmWYvTG2Y8y3acncOSY2HJ3Az0tE7QfGUlVEfc+eJ4Nd9YwNRpKfVBv3TeIM89M09YS3IUWAp4IgxemaH1JiObOk2Ns++SCVLTCXPQmDZIEQV+UI091AdBwVT75VfZ5VUSAMy/0U9GUhfoS13o9GC1ajJX2tG1Wp4G6NXlEQjE0WjVqzew9k8nkxZcQj9CccPZYJIF/MoLRqsU/FSEUiGA06zHZ9OSW2+lvm0RnUBMOxMittNN4VT7OPBOuvDe2yiVJElXLsuk6NUbV8mzam0dQqSUWby4it+LSItPmNrLixjIW2Lfx1gAAIABJREFUbChAq9ekZkSvem81u37RSjIpgwQrbyojs/j1zfdZHAbW31HFM/eegelfw5IFblwFSrVP4cpEEX4KCgoKCgqXG+8gDBwVVbT1X4S2p2fbNTXTVYm934GF74Xq6yEwAoWrhclLcEIIPmse9ByERe+Fxz4FyZiYxytaCXW3iOvLCPEX9YM5SwjI/d+H5R+HzJr563JXgadHfG/OhH3fhfHz4rXBDjf/ELZ/XziIShIhTQ67d1mpXaVGa1SjUqlIxpOsuKmMc/sG6Ts7SWC65c6ZZ2FqOERlUzbP/aKVWCTBVe+ronJpNgcevYCclMmtzJg38yYnZUZ7fTjzzRTWODFMxwLEY0n6WidQa1x4xyOceK437bxIIM5Yjx9XfrrJysRAgBOeXrZ9aiHP/M9pErHZ0uTCjYWXFH0gREluhR2LI0x2iY3hLi9n9w1y1furGe70zjve6jKgkt5aww+9cb5zpyvPgilDl9b6WNmURW9restiLJygZnUuWp2anfe2kl/toGxxJlnFNmxuI2F/lNLFbvQG7WuKhnil5FXbSSaSdBwfZfVt5bjzrWSWWNDpX/6ekiRhsqXPVFY2ZeHKt+AdC2Gx63HmmdFoX7+jZ+mCTG77YhOe4QAGi47MIgsm6+uPqlBQeDNQhJ+CgoKCgsLlZOSciF2I+aF0PaAS1bXidbD/uyCpoXwjdOyCiQ4wuyG/CZ79GnS/OHudvEWw6APw5OdntzX/ROT5lV0lIhx2fwMSEbj+X+GxT84ed+5puOtxYRwzdEpsM2RA2dXwzFdAZwG9FRbcLs6fCYU/fp8QkBXXwpOfY2TLS1QsTbDvoQ7UGon6dfkceryTsD9GTlkGa99dSTSSQK2ROP5sL4uuKUSWJRZuKkSSwGjT8cIDp1NFTDkpZscuRpZFNp19jtmKVqemdJGbwfNTlC3JRKWSRHVnGle+Gc9IEFOGDq1enRZ3sHBTIc4CM9s/vYhTz/cTjyZovLqA/IsqaRdjzzKh0ahYekMxEX8cWZZJREXsQ9uhYaIhMR+o1qpovLrgktEDbzU2t5EbP7OIlr0DDHd6ya3IILPQSttP01uAy5uyCHgiBCYjOHJNHH6ik/PNQ2z/9CLMGfo3VezNRafXULY4i8J6FyD+n18LMzEQ7oKXj5t4Lai1KrJLbX80b1FB4UpBkuc23b+NaWpqkpubm//0gQoKCgoKClcKgTHo2gu9+4V7Z+ujQlSt/oyo1CUSoDOK2Tq1RpittD0jqnML74Bj90PVZiHKXFXi/JO/Tb9H/lLhzmkvhYhH5Pbt/Q50PCf2a01QvAoKV4l7jrSICqLeBvv/U1QeC5ZD/a3TraXTQmzZx0S1MREVuX5aC+3+Bey49wxyUmbFTWUcfOwCyGIerrDWQVaxDe9YiKxiKxlZJvY/3JEy6dDoVFz70Xqe+tGpVNucpJJYdUt5ml2/wazh2o/U45sMozdocBdZUwJwaiTI879po3ShG41OzYGHOwh6o7gLLVSvyGH/Qx0sv7EUtVbFSKcX71iYmtW5lC3KxGSbrdLIsoz0KqpzIz1eOo6M0nliFEeumYXXFKI3aBjp9pJMyGSV2Mi8As0+Qv4oL/ymjVg4QVaJjY6jI2h1Kpq2ldJ+eJjzh0dYsqUYm8uA0apl38MdrL+jmoLqN3aWT0FB4Y1DkqQjsiw3XWqfUvFTUFBQUFC4XIy1idmqRBxaph03Y0F4/l/g2q+LjLyi1WDNhp1fg+6XxDGDx0XZa/H74fBPxNcdfyvaQC/GXgRI4txoQAi59X8tMgFVGshZIKIa+pvFsWo97PlnMcfX+G5RbcwoEoYz8pzq2+F74eYfiZnEhXcQmhhjciyAPF1li0eTIIsWx4UbCznfPMy5g0NULc9haiyEWqtOib6Z40/t7qOg2kHf2UlAtHV2nRpl0121tB8ZQaNXUbsql6d/fDpVsTPZdNz42UW48ixkZJm47u56pkZC6PQqrv5ADcOdXjzDAfY/1EHJIjdGi5agN0YoEGPRtYWUL8maJ/JejegDyCqykVlgZcGmAvQmDRqNqEr9sTDzKwGjRcead1UwdMGLdzzE+vdWoTWoGWjz0HlijC1/2ciBR4Q4V2kklmwuRvXGjigqKCi8hSjCT0FBQUFB4XIhacCWNxvVMJfJTtHuOXgCbLmzom+Guu2iDXP9F0QeXyImDF3mOnrqbVC4EqI+OPYLeNfPoO8gvPCvQtCZs+Dhe2avWbgCnvuH2dfH7xcOn7mLxFzgxUR8oNKC0YkqpkGtm1UFao0QT/Xr8tj3YHuq7fLIU10suraQgCcy73Ke4SDr7qhiuNNLLJJAb9ZQszIX32SExdcWEYnEOHdgKK1NM+iN0nVyHFeeEFl6o5asYtGGaHYZMVq0eLKN1K3Nx+rSMzEQJBZNsvS6ErKKra9a5L0ckkrCbHsTEszfZCwOAxVLxRxpyBfl7IFBouEEK28p59SevpQ4T8Zlmp/sIqdcaWlUUHi7ogg/BQUFBQWFt5pkAoZbIB4Bswuy6kVu3wwGuwhslySQEHN3OrOo2M0QD4sKnJwQog/gxX+D1Z8Fa5Z4bXKLquJL/y6MXl76dxg6KfZ17BItoDPzgyqNEHJzqd4Ktnxh8GLLB++cUHC1TuQM3vQDCE6gd+TgUplxF1oY6/Uz3u+nuNFFLJJIm7UD4aa55rbKeT+WiqXCZKTx6gJMGTrMGToioQSOHCMv/LYNs11P5BIOoVOj84PYAbRaNTllGeSUZaS2ObLNlzxWAfxTEc7uH6KyKRuDWcvAec+8Y7yj4UucqaCg8HZAEX4KCgoKCgpvJckktP5BGKYERkQ755I7YfQsLP2QyNxTaUSQuzEDSMKh/4HlfyGE2wzWPPFVrRMCUZaFkHzhW2Lmb/v3hQNn5/MQC0F2najgzaXtabj6S0L4yQlxb0epaB2Vk2DKhMFjcPpB2Ph3cOCHwsHT7IYNXwFbAdx3izg2v4mCjf/A6nfV4RkKEo8lyCyyMjU6P3zbYNLiGw+z5LpiTj/fRyySoGJpFq5C4YgY8EQI+2No9Gp6z04w0uWjdIEbvUWNJKkY6UoXqKUL3G/s/9GfKUFPhImBACPdXhy5Jtz5Foa70h1KTRmKY6WCwtsVRfgpKCgoKCi8VSRionXTkgvjbSL/rnSdMHlZ9alpd8+gEIVXfRH2fAvWfBbqbhbh6+/+hQhgNzqECcxVfwMtjwkzmH3fE+JPrYW1n4NnvgS+IdGqWbkFjK5Lr0mWweSC9Z8X831XfXE6DmK6nTJ/KTTcJlpAZ2b+ElFAgue/BTU3CCHb34z63KMUlk6Rv6QJb9jJ0IUpEjEZi0OfytMDqF2Tx5GnutCbNNSuyaOg2sGpF/p47met0/tz2XhnLQA5JTa84yESsSQBbxSVSmL59hKO7ehFpZFYen0JNvfrC+JWEKim8/46T4zhLrRQtzYPz0iQSFC4k1YszUqrniooKLy9eNOFnyRJaqAZ6JdleZskSaXAbwAXcAS4U5bl6EXnaIF7gSXTa/ylLMv//GavVUFBQUFB4U1l4DhEvHD0l8JMpXgtaExClD32PtG+CWKe7vlvw/K7IewRAeozc3vWPLjx+0I4WrJEJVBrhPf+VuTyTXbBkZ8L0QeiTbRknWjjzGqAkdOz66m6HopWiSpfIiIE5+5vzoo+EIHxVVtE1fDoLyFvsRCoRqeId1DrhPAD6HoRvP2oTvwa+43fx74yl3g0QX61nYE2D0FvFKNFS+v+QWKRBLFIghO7ejGYtfScnkjdcq5rpMGiY7BziqnhECPdPmLhOGVLslhzWwXj/QGQ4YkfnuKGjy+44s1UrnScOWacOSYmhoIcfryLRdcWsfHOGkL+GCabDneRFXPG22+OUUFBQfBWVPz+CmgFZqaBvwX8hyzLv5Ek6UfAR4EfXnTOuwG9LMuNkiSZgBZJkh6QZbnrLVivgoKCgoLCG8/oWRF/8MyXIDAq5ufylwlHTYlZ0TdD1A8qtRBcM+QvgeobYKpHzAGe+v1sLENGIWz9f0K4zaC3QdV18PsPi3bQdX8NJWtg+AyUrBbRDvfdKvZt+KoQjTOB7XNJTP991ugQArL+VjjxAGjNEJ+zvoLlIvT9wm7xfotXo9GpceVZUuYrQ51TnNjVB4DWoGb97VUMdEzPkklQtyaPvKpZ4Tc1GmRqKMT+RztIxsWsYNepcTbcWUPLSwMs3lyEbyzM0R3dbLyzFrVGsZ18rZjterb8ZSPnm4fpOzuJxaHHXWTF5jJe7qUpKCi8Abypwk+SpALgBuCbwOckYZ21EXjf9CG/AP4v84WfDJglSdIARiAKeFFQUFBQUHi7MdUHnl449wQMnoRldwujFN8ATHWL/ZXXQvEa6N47e57WBEgQHBeVv2P3QdkG2PX12WMWvQ+KV0P3PpjqBUklIhlmxFvtNjj6K/G9LAs3T0s23PBvMNUPD90t5vOyGqDvsGgjrb5+toIHQhS6q0U4fE6juP/KvxT7LFmixbR8k2gBVeuEMDRniXnDsfPgTjdxySnN4F1fXIJ/MoLepCEj00TpYjcNV+WjUkkiFH1OSHc4GGdqLJQSfTOcebGfghoHGq0QegNtHnwT4bRQd4VXjyPHzPJtZSzbKl8RgfMKCgpvHG/2n8W+A3wRmAn+cQEeWZbj06/7gPxLnPd7IAAMAj3Av8qyPHGJ4xQUFBQUFK5Mkgno2APtu+F3d8G+7wujlWe+LOb49vyzEE1nHoJHPg4N7wKTU5yrMcDGr4r8vOZ7RXvnmr8S19z096J1E+D4r6Hs6tl7TvXByk+Aq0K8NrmFecxc/MMw2SPm+mZy+cIeMGeKts6sWiH+JJWIhtj6H6KV1OwSxi5XfQkMTtj8DSHy1nxWzP71H4HIlKhUlqwR7z3sg/Zd6W6kgMmmJ6vYRkamEGl6o5asIhvuAmua6AMw23SiInoxMlStyOHsAdHSmldpT82iKbx+3mmibzQ4ytHho5ydOEv44uq6gsKfCW9axU+SpG3AiCzLRyRJuvpVnr4cSAB5gAN4UZKkZ2VZvnDRPe4B7gEoKip6/YtWUFBQUFB4oxhtE0JIoxViawa1TrhthqfSjz/wAxGIPnpOCMALL8Dp30HtjXDmQTi/c/bYVZ8S0QoTF2ajHPRWCE3CC98WrZhXfwlGWmHBe2D/f6XfPx6C0LgwgknEhGB0loEhQ8wWFi4X+YA5DeDpgwc/Iip4INZ2/bdFHIVaI4RlPCoqj09+fs4aPw3BUeFQ2n8ESte/ph+jxWGgtNFNy4sDJBOzVb/69fm88MA5IsE4zlwzuRX2VPVPQWEu5ybO8dndn6XP34eExF31d/HRho9iN9gv99IUFN5S3sxWzzXAjZIkbQUMiBm/7wJ2SZI001W/AqD/Eue+D3haluUYMCJJ0l6gCUgTfrIs/xj4MUBTU5M87yoKCgoKCgpvNb0Hoe8oZORD2zNCRM1FktLNU2ZIRCHsBXsx/O6Ds9vzFsOzX0s/9vC9orJ36Mdijq/+FuH8OXBCCLQTD4h2T70V9Bbh8nn+GdGC2fQRYfwydAo2/K1o/4z6ofmncOv/iNy/sEeIwr3fE62j8Tlh61VbIOSBIz8TQhMgs0Y4jM7l4A8gdyE8+gnY/h3x3gyvLfy7sNbJ9k8vpHXfIOFgnJJ6F3qjmmXbSomGhfCbGAwobZ5vEVORKXq8PUiSRImtBJWkQq/Wo1ap//TJbzHheJj/PPaf9PnFXKmMzM/P/JyVuStZk7/mMq9OQeGt5U0TfrIsfxn4MsB0xe/zsiy/X5Kk3wG3IZw97wIevcTpPYhZwF9JkmQGViLaRhUUFBQUFK5ceg7Ao5+Ca/4BHvskLL9HBLNbc2ddOeMRyKwVlbfEHFPrpo/BsV+Czgq3/wo6X4DMatH2eTHxsKjObf8euMuhejtMdYo5O1sOnHlEiLH6W6DlUWh9FGq2CRfR7v1w/ilRDbTmwrKPCYEmqaDzRRHfcOBH4O2DvCXzK5OZtcK8ZUb0gTBymeoRc4mx6TD1ZELMHSaisPufhJHNaxR+kkqioMZJQY2TaDhONBRnciiAKQH2LCNavZqFGwpRKxW/N51eXy/Ng80YNAbUKjV7evewu3c3CzMX8p7q91DtrL7cS0zDE/FwcOjgvO39/kvVHRQU3tlcjhy/vwF+I0nSN4BjwE8AJEm6EWiSZfnvgf8CfiZJ0hlEZ//PZFk+eRnWqqCgoKCg8MqI+EW1r+5GMQtXvBrOPiEqaOu/IITfZBeUbQRnOdz6Yzj1oGgDbbhVzP91viCudWEX3PZTiIWFA6feJmIgZihcKcxgwn4hFF2l4C6FaBDsZeIeEZ8Qc9XbxAzevu+JIParvgR7W8FRIqqRk12Qt0gIxPM74NB/w/ovgqMI/GNgzYb2Z2fv7ekWpi0XM9El5ganpoWfuwrG28X3U32QfGPm73QGDTqDBotDye67HHRMduCL+Xik4xHseju7encB0DbZxq6eXdy39T4KrAWXeZWzZOgzaMpu4sX+F9O255nzLtOKFBQuH2+J8JNleQ+wZ/r7C4gZvouPeQx4bPp7PyLSQUFBQUFB4cpm8BQERoRTpzVPCJ7AmIhh0NumK17fBFueqLDFw5CMCYOVpR8S7ZcP3D5bEQRxrn8Uxs7Bsfthw1eEaBs9C6VXCaMXtR6K60E3p71RZwLn9OuIH3oPQc9ByKmDs4+L7ZIkzg9OiPvkL4Vd3xAice1noWMX7P4G3PQDYfQS8cHGvxP3RxbGMTqLELRzKVophF5wXHzf9BH43YfEvoJlIoBe4W1NIplgIjzB/a33s718Oz8++eO0/ePhcTo8HVeU8DNqjHxm8Wdom2xjOChmbd9b817q3fWXeWUKCm89l6Pip6CgoKCg8M6g/4QwcOl8Xpi5FK0QlbSMIiGOltwFeQvFrJ1KA31HRHXtvptn5+au+xYixegi1Drhyhn2wDNfgYprRHxDIi7OzWkUbpsvR99h6Dso7h/xCtfOwCj0HhZf23eI6t/Ov5s9Z9c3YNPXRNC8Sg2tj0FBk3Ak3fItaHtSxDksuQtqboBzT4p1Lv2IqBhqdELMDp4QJjXJOGTVwTX/9zW3eSpcOahVakxaE7dV3YZerefTiz/NS/0vcXTkaOoYjerK+2hZ46rh/q330+vrxaQ1UWIrwaRV5kEV/vy48n47FRQUFBQU3g4ExsA/KETRgveImbozD4vZtqJsWHYPyAmxzSciB1j0AVFRm2uW8uK34Kovw1NfmN1mzhSiqaAJbAVi3u78DiGy3ve/ULruT68vEYOufeAogye/ADf9Fzz1RbAXwrFfiLD1rhfnn9d/BK79OvQfFRl8Eb+oBHq6hLgD4UBatArWfV7MDXr7ofknorrZ/pxoQ3VXihbX/CYxq6jwticYC3Js5Bi/Pvvr1LY76+7k/7N33uFRlekbvqdlMqkzyaT3hDSSQBJCB6VZaPa26grYWEUFxbKIiqILVnRFV0V+6mLFClYEBKT3nh7SQ3qdyWQm035/fGbCGATsrp77urx0Dud85zuT4DXPvO/7PO3d7RxrO0aSLolEbWKf66wOKx2WDnxUPqiV6t9yyy5CvEMI8Q75Xe4tIfFHQRJ+EhISEhISP5bmUuFSqVCJObmNj4ImQASt+4TAkfdFS+b+N3pFH8DBt0Tb5ImYWsBTKypt9UeF6PMKgK/ug4tegAGXC4MXpQYisiF21A/vy9gAnc1CkBrrIei7ObvMq4Xxyqi7RKum0lNUAX3D+q6h0cKOF6C1TLzOniZiIwZNBw/v3ky+yh2ikukfJTIJz7pbiE2FSlQ8ty8V5jYR2eKZJP7nKWsvcxN9AO8WvMtDwx7CYrcwInwEwd7Bbn9e2VHJW3lvsb5yPVnBWdw84OYzNoBxOp1UGippNbcS7BVMuI80lych8XOQhJ+EhISEhMSPwdjYW+EKTIStS7473iBy7C59Dco3Q/xY0W75feRK0UZ5YqSDyhM2LARdnHDL7GoVM3dqPzE36BUIAXFCRP0QdUfFP15aYbSiixEiT58IeZ/Bp7eJsPX1DwsRV7MfMi4T0Qxlm77bhxfok+HAW73rHnxbXPfl3UK05n8qnEpTpor2zZJ1kDoVtj4nKpyDZkC/c+Haj6X2zj8ZHd0dfY7ZHDbi/eMZGDzQ7XhLVwt76/eyqXoTwZpgJsVPYkXuCg40HODtyW8T5n2SLx2+t+76ivU8tP0humxdaNVanj77aYaGDf1Fn0lC4q+EJPwkJCQkJCR+DPW5ULNXiLKDb4ucPblCCClPf5DLxeycb5hopyzd6H69XziEpIs5OLWfyL+TewjR13JCXG36paDWQnAaeAdCcMoP78luE7l85jaR7ZcyUbR3jrkftjwDFdvFeZZ24TaaME7k/K2+DaKGwpVvif1EDoZVt7iv7bCJZ+pqha/nQcYVMP5hqD0onELbq8Xeh98m1vWPAu0fx9xD4pcjyjcKPw8/NwEY7h1OhG8E+c357Kvfh8PpIDskm+0121l6cKnrvCRdEhcnXszHxR9T0V5xWuFX3lHOvC3zsDmFG2ybpY17N9/Le5PfI8zH/VqH00GNoQa7006Yd9jv1k76W9Pc1YxCppCC6CXOGEn4SUhISEhInClWs6iKWYyQMEEYpxStFS6dk58BmUq0buZ/Jlo9E88V8QctpaKCl3mNEImj7xFtk1aTmO0z1ot5uM4W4eSZeI7Iy5MBYRmnr5yZmntdRIfPEq2iunhxXcV2cTx1KkQOFXN9X93XKzKLv4aGXDhvsZg9lH0vC6/fOeAZIKqHYQMhfoyIjajcKXICPXzBWy8iJkJ/fafEBlMDNcYafFW+xPjFoFKofvV7SggifSN5cfyLPLbzMQpbC8kMymTe0HnUdtZy/ZrrMdvNAHjIPZiTPcft2qLWIsZHjwfA82TZlN+j1ljrEn09tJhbaOxqdBN+bZY2Pij8gFcOv4LVYeXChAv5x8B//Ki2UIfTQUVHBY2mRoK8gojxi0H+/b8HfyBau1rZUbuDelM9ZpuZWP9YsoOzpRlGidMiCT8JCQkJCYkzpa0KcIpIBKsBvpgLzu8cOUu+gUuWw+q5YLcIwRc/HmJHi5ZKmVyEpzfkQ94qGHyTEE9DZsI3j8Cmx0WVcPISISx10SIa4lTYLFCfJ4Rn8deiKhc9DIrXiWzA4DRx/7iz4NC7QvSNmedeWQRRtas/Iubyxs6H4/tFBTBmlGgVVXrAOQuhow5U3mBqEHN7CeOFi6k2RlQFf2XymvOYvXE2dZ11KGVKbs28lfNizyPEK+QvU+X5pajrrCOvOY9Wcytx/nH0D+x/RoIsMziT/zvv/+jo7kCr1uLr4cviXYtdog+g29HNoaZDJGgTONZ2zHXciZNREaMI9go+2dJuBHkFIZfJcTgdrmO+Kl8CPAPczjtQf4DnDzzvev1JySdE+0VzY8aNp70HCNG3rmId87fOx2K3oFaoWTxqMRNiJiCTyc5ojd+affX7ONx0mLfz33YduyLpCu7KuQtvlffvuDOJPzp/3K8zJCQkJCQk/ghYOqFsC5RtBcNxIfS0seK183sxDAffgYgs8d/B/SFhjKjemdpFbl+/8bDzJRGA/s0jEBgPuR9D/4vENYZaYZ4SkXN60WdoFHOG714B7/1NuIoOmg6H3xeib+Mi2LRI5Ol1Noj9BPYTERAn+0ArV4qq4doHoK0aRt4lYirWPgAaHexfATuWQkOeEH/plwr3zoC4X130We1WjN1GFu9aTF2nMMuxOW08f+B51pSvYd6WeZS2lZ5mFYkeGk2NzNsyj9kbZ/PwjoeZtmYa6yrWnfH1/mp/onyj8PXwFet1NfY5x9BtwEfl43od6BlIojaRQM9AKjsqT3uPBP8E7h96v6vy5iH34LFRj/XJCNxVt6vPtZ+Xfo6x23hGz1LRUeESfQAWu4X52+ZT0VFxRtf/1ljsFupMdawsWOl2/P2i96W/AxKnRar4SUhISEhInIqirwAZrF8A7VUQPhgmPwW1B/qeq1CA1SEC0gPi4cCboqoXlgmDb4BPZva6YnZ3inVrD4mWUBCxELpY0Meffl+lG2DNvN7X254T1cJzHxPh6mP+CZpAKFkPBV9A2ABIniSiGAZcCYfe67124N/EPnqo3g3xZ0FrOfgEi1bOgHjImSEcO0P6/7j38CdSa6xlfeV61pStITkgmbHRYylsLaTL1uU6x2wzs65yHQargefGPidVPM6AwpZC9tbvdTv25J4nGRw6mFDv0B+93oUJF/YRjpcmXsqxtmMYrUYS/BMYGDyQB7c9iMlmYlTEKZxpv0OlUHFJv0vIDMqkuauZUO9QYv1j+5yX4J/Q51hqQOoZV4AbTA0u0ddDl62Lpq4mQr1DMVlNaD21f5jWT4VMgVKu7NMGC2C0npnYlfjrIgk/CQkJCQmJk9FeIwxQvALhg2kQP04EkTsdwgUzdhQcWOHuzplxhTBTCYiHXa+I6hgIg5f6oyLeYOuzvecrPES0QmA/uOglUeXT981Bc8NuFUYueav6/ln+p2Azw/EDkD1dREkc/K4dTBcnzFg6joN3MIx7QDh66pOgfKsQpwVfiHN9Q8HcLuYRxz4goiQih4Jv5G8m+qwOK2/kvuGKDzjcdBitWss1qdfw2tHXyNBnYHfaCfAMIM4vjl21u1xZcp5KTwwWA0q5Es2pQu7/opxMILRb2vsIoDPB4XQQ7RvNolGLeP3o6zicDm4acBMjwkcwKnwUCpmCtRVrWVuxFoDs4Gy2H99OTmgOeo3+lGurFKrTRj8MDRtKP/9+lLSXAODn4UeGPoONlRsZEzUGD4XHKa8P8QpBrVC7PbtGqUEhVzBn4xyK24qZFDeJK5KvIMo36kzekl8VpVxJuj6dKN8oqgxVruP+an+ifaN/x51J/C8gCT8JCQkJCYkeWsqg5ZgwaWkrg8YiCM+EK98GiwE+mwPnLxYzcTGj4PLCrEfVAAAgAElEQVQVQoA5HRCeDTv+I6p9XW29oq+Hzkbw1PW+Tr0AqnbC2feKNky1FgJO88Gtq01U4Sq2g/Yk5/oEg9ofEs8TQey+oTD2ftj8tGjltFvFeQWfi3+UnjDidjj6gXAABVFxPP8JqDsM5y4WgrF8KwQmgO/pZ7N+KeqMdbxf9L7bsTZLG6FeoSwYvoAOSwdx/nHkt+STEpjCJYmXUGOsweF0IENGlaGKo01HCfcJZ2TESBK0fStDf1Xi/eNRyVVYHVbXsQnREwjx+nHmIIZuAx8VfcQLB19ALpMzvf90JsZNxO60s79hPwGeAQwMGojZbibSN5JYv1i6bF2sr1zPHVl3/CLPEu0Xzbyh8yhqLaK9ux27w86/9/+bLlsXL45/EZ1aR5w27gcrwdF+QrTO3zofs92MRqnhkRGP8MDWB6g0iJbUN3LfoL6znkdHPvqHmCVNC0zjsZGPsfTAUvbV7yNNn8a8IfOI8I34vbcm8QdHEn4SEhISEhIADYWw7zXhyqlPgq5mEdLuqYPWChGFcOlyMLVCcCpsXAxNBZAyWczk1R8R7Z8bF8PEJ0VsQ8dx93v4R8CER8SfWbtETEO3WczMnUr0ddSK7MC2KlG162qBcx4Thi3mdnGO2leI0brDYn6wB79wGPoPESo/8G/i+h5kclF1dDpFiPzou4VDqE+wMISRqaCzCUIzICBBHP8V6bR2ktecR3l7OTF+MShkCmzY+pzz7C5RNfWQe3DnoDtZW76Wr8q+YsHwBdz77b0EaYK4PuN6RkWMospQxaqSVVyWeBkx/jEA5Dfns+34NrpsXYwMH0mGPuMv5Q6aqEvk5Qkv8/Sepyk3lDMxdiLXZ1x/RuYuJ3K06SjP7HvG9frD4g+J9I2krL0Mu9OOj4cPKpmKvKY8ak217Di+A5PNxEPDH0Lvdepq34+htK2Up/c+jd1pdzte0FLA8weeZ3DIYOYNnUeirm81XS6TMyFmAkm6JJq6mtBr9FR2VLpEXw9rytdwa+atJ203/aVxOp0cbjzMl6VfYrAamJowlcygTFf1WiaTkR2SzeJRi8lvyafV3IrNYaPL1oVGKVW4JX4YSfhJSEhISEjYuoVws1lE2+XRD4SBS/JE0TqpUIo5N5kMfAIBO2gjQJ8gnDgLPhNB6xe9LNY4vBLSLgWNv6i22czCwKVyJ2i0sGe5MEcxGyFykFjnhzC1wo4XRN7eR9eL6iLA6lvgwv8IB1GllzjusELeavfrO46Dh5do+3TYYcpzYr7PJxiih8KWJcKV09IhAufrj4pZwNiRInLiV6Dd0k5ZexlOp5M4/zi0nlqcTiefHvuURbsWARDtG82VyVeyIm+F67ow7zCazc2u192Obr4s+5KRESMpai2iy9bFrZm3opQr8fbw5r2C99hYtRG9Rk+SLglDtwEPhQfT1kxzzQm+evhVlp2zjGHhw36VZ/0jIpPJGBI2hOXnLcdkMxHoGfiThG9RaxEAidpELki4gCjfKO7ZfI+rkuil9GLmwJnMyJjB1pqtVBmqmBI/hcGhg3/R5/Hx8CHMO4xqY7XbcX+1P2mBaeyp38MjOx7hpfEv4av27XO9XCYn1j/WJeq+vw6I9k+V/Lf5cuBo01FmfD3D9T5uqtrEU2c/xciIka5z2ixtLNm/hK/KvnIde3DYg1yedPkPupHa7DaazE14q7xdxjwSfy0k4SchISEh8dfGaoHKHaIC57DC9n+LfL3GQqjYKsSVuR2UajHrZ2qGiEGiRbKhQAiu5MmilbMhX1zfg0+wEIOdjaJNM2UilO+AIf8AXYwwXDndB+7Wcuh/MeSvFnl8KZPFNYVfwaF3IHQAbHlaiDqvQNE6um6BEJs9eOlFHIM2BhRq0f4p94DCL4QTaEiGmFu0dUHW34XI/RGiz2AxYLAa8FX5nvSD9YnUGmt5r+A9Pi39lKauJibHTmZW1iyQwbP7eucfKw2V+Hv488iIR9hWs40kXRL9tP24e/PdbuvVGGtIC0xjWNgwnt33LEGaICJ9I/H38Oebym8AYeAxf+t8bs+6nWZzM1ckXYHZZkbrqaXb3s0nxZ+QHZJ92nmwPxt+aj/81KfJiDwF4T7hhHqHck7MOXxZ9iWh3qFu7aMmm4mKjgr6B/Rnbs7cU65VY6zhYMNBqjqqyAjKICMoAz+PM9tbSkAKszJn8cC2B1xVvwH6AeQ25zIuehy5zbkcajxEnanutL+fIMLmM/QZHGk64jo2O3v2b9ZKubl6M1aHlVDvUP6W/DcauhrYW7cXnVpHf72YsS1pLXETfQBP732a4eHDTzqLWNFRwfIjy/m6/Gvi/eO5Z/A9DAoZ9Js8j8QfB0n4SUhISEj8tak7BEVfQ/rFonrmFyVm4zy8RGWuqVAIo5VX98Y3xI+Fbf8WJioAiefDyDvg3Svd1zY2iOs3LYZL/09U/Ly0Qizq+51e9Nm6oTFf/DvubCEUq/eJCuPw2yEoCd65ovd8UzPsflXEORwUpih468U+QtKFGU3JenFcFwfnieoa6x6EZmGOQdVuETcx8QnRiqryOunWao21HGg4gNPppMvexTv57yCTybg+/XrGRI1xm6lqNbfSam7F7rCz5fgWttdu5+qUq0kNSOWr8q+Y++1cbsu8zc2t8+J+F7OzbicHGg4Q5xdHUWsRd2bfic3h3vo5OmI0HnIPcptyuTXzVkrbSonyjcKJk03Vm1xCxIkTi93CyoKVvDj+Rd4ueJuVRSvRKDX8PfXvGLuNBGjcM+IkTk2GPoPpadP59/5/k65Pp6O7o885HZYOwr1PHabeaGrk3m/v5XDTYdexuYPmMi1t2hll6fXT9cNsM3Nr5q1027tRyVXUGGv4uPhjbh5wMyCqfyfGS5yKYK9gnjr7KQ42HOS48Tjp+nQy9BlndO0vgQNR1b+u/3Us2bfE9Tv/dsHbvHHeG/TX9z9pXEWXrQuT1dT3uLWLp/Y8xbfV3wKQ25zLzHUzeW/Ke/TT9vsVn0Tij4Yk/CQkJCQk/tpYzZB5DRx+V7RU9pB4rpiJ08VBa1mv6POPBFNTr+gDKF4j8vIcfS3WkSth0jMiBsFiFI6aUUOEsDwd9UdEFbFmr5izU3lD5XYxQ3j0IyFUv09zCYx/WIS065MhZYrYV0Ner+gD8Ux5qyFySK/o66HwC8j+O1TtEa2o8WPcKoBVHVXctuE2KjsqmZU1i3/v761y/nPLP3lh3AuMjhxNZUclZe1lPLP3GbRqLdf2vxY/lR/X9b8OnVrHA9seQClXMj1tOtuObyMrOIsDDQeQy+SEeYfxSckn4u1tKwbgvaL3WDBsAc8deA5Dt4HzY88nTZ+GUqbES+Xlto8QrxCeHP0kBa0FyGQyuu3d6DV65mTPYV3FOjZXbwbEh+VlR5YxOHQwwzR/nXbPX4JQ71BSA1LpsnVxqOEQNw24iX31+9zOOS/2vNNWyopbi91EH8CLB19kfMz4M3bSDPUO5eOij6nprHE7rlaokSFj/tD5hPmEndFaABE+EUT4/D5mKaMjRrOjZgc7a3e6fdHRZevim6pv6K/vT7RfNJ4KT8z23sr+AP0Awrz7PmNtZ61L9PVgsVsoby+XhN9fjD9GKImEhISEhMTvgd0q5vDaK0W+3YkUrxUtmg67e2UuONVd9J14/pCZ7sc8tRCeBf5RQmjVHYHwgT8s+pxOaD4mAuPr82D9w8KMpWK7iIc49g0MvglWzxLC72QEJIgcPoUHBCWLvL/itcK05vtU7RRunSejqQhC0+Hjm0Qr7AkcazvG5PjJ3DLwFvw8/Pp8ePyk5BPWl69nbflaHt/9OFckX0GCLoG1FWsx2oy8kfsGrx55lQsSLuCq5KtYsm8Jec15/D3179w/9H6StEl0Wjv7bKmopYjS9lKmxE/hsZGPYeg2cKztGCFeIXxQ9IHbufWmelosLfzf0f/D2G1ke812/rXrX1QYKthQtaHP2nvr97K7djdt5ja67d19KosSJyfMJ4wInwi6Hd0cajzEPwb8g2jfaOL943l05KOcFXkWCrnilGucKF56sNgtWO3Wk5x9cvReeh4b9ZirPVQhUzAnew6J2kTemfwOE6In/LgHOwMaTY1UdFRgtvXd/w9h6DaQ15xHcWsxFtvJ4zMy9Bk8OPzBk1b1mrvEjGu8Np6XznmJJF0ScpmcsyPP5vas26nrrMPucDe58VR64qvq2+Lqrfzfzrw028wcajjEF6VfsLt2N+2W9t97S394pIqfhISEhMRfE3MHHNsAhnqwm3tNU07EYYWuJiHIkieKubrGQtHqeWLgOYCnnxCFo++G8i0QlCIiG0xNoEsADw2MuRc0ur736aFkPXwwHbqNMGYelG12//PaQ+L6oTN7K5Bn3QtbnxECVaOD8Q/CqlvE7N7uZWJGUBMI4+7ve7+4s0XFMywTag/2Hs+4XIjFxHOFcN3/JvQTH5wN3Qa+qfqGVSUiR1CGjFmZs1hZuJLGrkYAfFW+bK/djl6j57r+1/H03qddgdPrKtYxN2cuz+17jgsSLkDrqeXZMc/ycfHH3L35bryV3swcOJNgTV8H0cGhg9lTt4fS9lLShqUxJHQIm6o2EekTicnWt8VNJVcxb8g87A47WrUWo83IceNxon2jaTG7C+EAzwAq2iuo6KhgdclqgryCuLb/tWQFZ7mFd1sdVqo6qrDYLUT4RPysGbk/AwqZgmlp01hZsJKtNVs5bjzOndl3opArGBo2FK8faBU+kXj/eHxUPm75gufEnEO4z8lbRMvayyhqKcLmtCFHTpeti5zQHHJCc3h/yvsc7zyOVq0l1i/2V3FrtdqtbK7ezKLdi1DKlAwNG8qM9BnE+ced8rrKjkoe2fEIu+t2I5fJuSr5Km7OuJlAr0C38xRyBamBqVydcjX7G/a7/dl5see5/jsnJIcXxr3AztqdfF76OTetuwmlTMnS8UsZFTHKdV64Tzhzc+by8I6HXceGhw0nKSDpZ7wLvy8Op4PVx1bz2M7HXMeuTrma27Nux8fjzFp6/4pIwk9CQkJC4q9DV7toa3TaRUTDqpkw4G/CNCUkXTha9uATDHYb+ITCmn/C4BtEVp+9G2JGiKpf3XftabGjodsg1t71MkRkQ/zZIvhcnwIevqDPOfXeWitFdc31Lb+z7znDbxOzhdW7IfEcIdw8tXDpayKawdIpsghjR0HUMNFa2tkI8WeJSmLaxZAr2icJSRN7/PRWYeiSPFGIv9jRQrS+dQkkjBPzgYG9NvglbSUu0Sd26eS/uf/lkqRL+G/uf1Er1PTT9cNisxCkCaKgtcAl+nrYXL2ZrOAsqg3VPLbrMYaEDGFQ6CA2VG3AaDXyeenn3J55O9PSpvF2/tvYHDayg7O5MOFCjFYjLeYWHDKHK0qgoauBqQlTeb+wN/dvbORYDjQccLWLKmQK7si+g//m/pebMm6isLXQNVOYrk+nylCFh9yDhq4GDjUJUb+pehNvnv8m6UHpALR1tXG05SjVhmq8Vd6UtZURp40jNTD11D/bPzE6tY68pjxSA1O5LPkydGoduS25jAgbcUaiDyDWP5ZXz32VZYeXkd+Sz8TYiVyedPlJ4yWONh3lxrU3uirCcf5x3DbwNt7Jf4dr+19LpG/kr27CUthayPMHnuf69Ospby9Ho9RQY6jBYrMQ5x930qw/p9PJx8Ufs7tuNyCEyzsF75ATksM5seec9D7Dw4ezaNQilh9ZjlqhZubAmWQFZ7mdU95ezkPbH3K9tjltPLLjEd6d9K5bZMak+EnE+MVQ1l5GoCaQtMA0AjXugvN/iaqOKp7e87TbsXcK3mFS3CQGBg/8nXb1x0cSfhISEhISfw0aC+HIh6J90VAvRNmMNdBtgqodMOBKqE2G0o2iypX1dyEI81YJ58xD70LS+WItpxOyrhVmKjK5aOE89B4Mu1UIt/Itoiro4ScE18ArTr03EAItdaqoRBZ8Jqp7CeNEVRLEXlQaIfqC+wuHzrUP9F4fP1ZERugTofhr4UCqjRYOnrVHoGqXCGwf80+x/7YKaC4V8RPbnhPnDpslzGDqc0V0RUC8aFG98EXXbVrNrX22brAaSNWl8vf+fyfAM4CytjJGR43GR+lDXkten/MdTgcKmQIvlRfjo8fTT9sPD7kHj454FLPdLPL7HDaygrLICc7B7rSzqXoTO2uF2YvJZnJrL60yVJFty+bmjJvZWLWRCN8ILky4kDmb5rjOsTvtrMhdwX2D76PeVM8To5+g2dxMU1cTNcYa3sp/C4Ab0m/AV+WLwWrA5rCxt2Evfh5+OJwOjjYf5cFtD7qE7BXJV6BWqjFZTQwK/WUcEh1OB9WGaix2CzJk6Dx1tHS10NHdgY/Kh0pjJb4eviTrktF5nqJ6/BuhUqiYkT6DeVvn8Xnp5yhlSm4acNOPrial69N56qyn6LR2ovXUulVZe7Dareyo3cEFCRews3YnZe1llLWXkdeSR42xhvL2ciJ9I3/W81jsFlRy1Unv30NFewWXJl7KE7ufwPndFzTvFb7HzAEzeSP3DWZlzeozm2jsNrpcZk/kYMPBHxR+fmo/piZMZUzUGJxOJzXGGjZXb8ZT4YmHwoNI30jautv6XFfXWUenrRM9vcJPo9S4qqL/a5htZkraSqg31RPmHUY/bT+MVuNJW4RPZjAk0Ysk/CQkJCQk/vwYG+DbpyAyWwiinjbJUXeBoVb8d+gA6H+hqKA1FYqWS5UGLnwJDr0NI+6AzmbQRomWzPBsIfyOfiQMYMbMg2+fFGv1v0i0UGq0EDUYVKcJxjY0QFsleAeBhw9c+LJo0xx2q6hENuSJbL3ybeL8lMlCrJ1I6UYR1P7tk3D8O4ONtkoxJzj6HiF41z0IFd+todHBlIm9Fcb2KvAJETEQB96ES18Xlcob1ov35jui/aJRyVVutv39tP3YU7eHtRVrSQ5I5srkK3kn7x2mJEwhxi8GuUyO44RW2jGRY/CQexDnH8fe+r28eFAIy7GRY7ks6TKsDivvFLxDg6mBsdFjSdGlkKhNpNPayeGmw1yVfJXbegCrj63mwoQLuSr5KsJ9wjnQ2HcOs9nczLH2Yyw7vIypcVNRyBWsOrbK7ZwdtTvIDM5kS80WABwOB8uOLCMtMI0XD72IzWlDrVAT7x/PNxXfkKxLpspQRbhP+I8yD+nBYrNgtBpRK9TkN+fTZevCbDNTYaign7Yfu+t289z+5+iydRHiFcKC4Qv4145/kRSQxP1D7/9DVG3itfEsm7CMamM1nkpPon2jf1KLpVqpPmm1DMDusLOrdhdrytZQ11nH+OjxjI4YzYq8FTR1NZHfko/BavjJz1DXWcf6ivV8VvoZ6YHpXJ58OSkBKa4/rzfV02RqQqPUEOMXw4fFH7pEHwjjlbrOOnbU7iBQE8hdg+5ym23UqDQMChlEeUe5232TA5NPu7daYy0HGw+yePdi1+zpJYmX0NLVwvS06ciQue1leNhwgjRBP/Wt+FWx2q10O7rdXH9PRZe1i/cK32PJviWAaC1fMHwBYyLHEOcXR1lHmetcjVLzs4X/nx1J+ElISEhI/Hlx2EX7ZWuFEGzfLBSiL/MaUeFy2iHjCij4AjwD4NBK4WjZg7ULqneJds2mYjDWiSrY7lfE2j4hED1cVAhlchGj4BMK5jZInSLiF06FoUEIrs4mYbRSvFYEwmujYdSdQjAq1MKYZcvTkHmtuM4rEEbMBrkcqvf2VgUd1l7R14PdKpxF7TYhYusOiZk/tY9oW+0hZSpY2oUTaESOCIhHBpe9BuGZrtPi/eNZOm4pC7YvoN5UT2pAKrdm3sorh17BZDNxU8ZNzNk0hyuSr+CZfc/g5+HH3Tl3s7tuN932bi5MuBB/D38W7lzIzAEzGRg0kAFBA/D38KewpZCC1gJeOvSS6wNu2dEyrkm5huFhwznafBSFTMHAoIE0m5tdAjTQM5DJ8ZMZEjqEdks7ayvWEuET0UdwJuuSqeyoBGDL8S38LeVvfX4koV6h1HXWAeCt8kYmk5GuTydIE0S7pZ1JcZOI8o0irzmPzOBMAjwDqDJU0Wxu/tHCL785n1cOv4LD6SBDn4FaoUbnqUOj0GCymmgxt/D47sddH+rrTfU8sfsJ7sy+k3ZrO4WthYzQjPhR9/y18Pf0x9/T/xdZq6KjggMNB2jqamKgfiAZQRkUtBRwsPEgY6PGsqZ8DZ+UfMKU+Ckk6ZKI9ovm02OfntSQx+6wU9FRQb2pHr1GT6x/bJ8gdqvdyvIjy1lZuBKAvOY81lWs4+1JbxPqE8rmqs08uvNRms3NDAwayGWJl3Fe7Hnsrd/rtk5PtfCzY58xPW06QV694kspV3J16tVsq9lGnUn8fg0LG0ZOSA6mbhPlhnKUMiUquQonTsK8w9CoNFR2VPJF2Rd8UvyJ2/N9XPwxt2XexvqK9bww7gXmb5tPm6WN7OBs7h1y7xm32f5WOJ1ODjUe4vXc16k2VHN50uVMiJmAXqP/wWuOG4+zv34/z+3v/ZLLiZNFuxaRFZzFE2c9waJdizjYeJA4vzgeGv7Qaecs/+pIwk9CQkJC4s+JpRMOvgnrHhItjAqVEHLDbhUi6+Db4jyfEJGx114NXX3bGLEYxWxcxXZRDcQJWdNg32tgrBetoHmr4Kp3IHSgaNWMyALfkFPvr3ofdFSD0gtK1orMQBAxDDV7YerzYh7PaYNRc4TQ9PSHsfNFJW/PciHcEsYJkbj/v+L5PLVCeJ6IRguG49ByDNT+Yj6x8Ath4hIzUsz0+YSAXAWNRZAwXrSoVu+Cz2ZDSDqd3gEUtBRQ0lqCXCZnyZgltJpbaepqwmQ1cc/gezDbzRxtOkqXrQu1Qk27pZ12SztP7nmS/gH9USlUOJwOajtrmZY2Da1ay4sHX6TZ3MyiUYv4tPRTbki/gSBNEBNiJmB32FlbsZYvyr5gePhwAj0DmT90Ps3mZjq6O5idPZt2SzvBXsEsPbCUFXkriPOL45bMW3j50MvckSVm+lotrSTpkrgj6w42VW8CoM3SRoI2Ab1GT1NXk3iblBqmJkxlbcVaskOySQ1I5Yk9T2B1WPnP+P8wMmwknkpPXjn8iuut3VK9hcnxk3905a3aUM2XpV+SFpjGQP1ADjUd4rn9z2F1WIn2jWZ29mxK20u5OPFi9Bo9ec15bKvZRoWhgrzWPAqaC5iWNu1H3fOXxuqwUtJaQoWhggB1AEkBSWjV2p+1ZrWhmlvX30qlQQh0jVLD02c9zYPbH6TF3IJKrmJ62nQ2V29mTfka/jXqX3xa8inhPuHE+sXidDpd2X9Op5ODjQfJbcrFaDWS15THuJhxTE2Y6ib+aow1fFj0ods+Wi2tFLcVY7Qauevbu1xfIBxqFPOfoyJGMTBooOu1DBlx/nF8UvIJ2cHZJxVeSbok3pz0JmXtZXjIPYjXxtNmbuOVwlcoailiQNAAVuStwGg1cnbk2dwz+B5K20pRypW0Wvr+v6nb0c3hpsPMzZnL+1Pfx2Q1EeIV8oc0NylsLeSGr2+g2yG+bPrXrn9htBq5MePGk57vdDr5qOgjkNGnut/t6Kbd0k5WSBYvTXiJZnMzfh5+f4jW5z86kvCTkJCQkPhzUn8ENi6CgVeLCpdvMOhiRUWt5gSnPGO9aG1sKhYzdpXb3ddJOk+EpPd82658Hi57HVpKhOumwgPOukfk9LWWC2MVr9N8AKnLE9W1+jxRLewJW+/BZhFVPlsXFHwODoe4T+5HInR947/EeQqVqGgGJsKEheJ5h8/q/XMQc4kl66HwS/FaJoeRc0T7aHAqpF0C1k7Y9KRoFV1zj8gBHHwDNBZgih1JraWZ3XVbqeusw9/Dn1Ulq2jvbuf69Ot5eq8wWLhl4C0k+Ce4PqQ5nU40So3LQCWvJQ+FTEFtZC3PH3gegPTAdB4b9Rit5lZUchU+Sh+i/KIYHz2eT4o/QS6TMz1tOiAEwO663ayrXAeIkO3padPx9fBl8e7FrvuWdZTx8qGXGagfyH9z/8uk+El4q7zJCc5h/rb5pOvTGRo6lD31e6g2VIsKpNofh9NBiHcITqeTTH0mBxoPMH/bfNfbWN5ezrT0adz6za1uP6pqYzVx/nEnzU87FfWd9Wg9tchkMpotza73BKDSUElHdwfhPuF8XPwxtZ21DAoZxJxBc3gn/x3aLe1srtnsVrG0Oqx0dnfi6+F72viEX4rNVZvdRNGFCRdy9+C7f5b4y2vOo9JQibfKmyGhQxigH8Ci3YtcLqxWh5VXj7zK7Vm3837h+xw3HOecmHOoMlSxpnwNndZOBocOpqy9jI7uDvbV7UOpUJISkEKETwQBngFUd1QTp42jqqOKQ02H8FR4opApsDvdYxCUciUVHRV9hMehxkMMCxvGTRk38crhV/BUeDImagwfFn2IWqFmdvbsH2xlDPUOJdQ71PX6g6IPeO3oa8zOnu2WQ/lt9bcEegYyNWEq9Z31RPtGu8QwgFwmx0PuwZT4KSgVylP+/lUbqtnXsI+qjioygzIZEDzAFXtxMrrt3RxuPMzO2p1o1VqGhg0lUZf4g+efCYUthS7R18PrR1/ngoQLCPbq6+Db3NXMR8UfcVG/i/BSerm59urUOtd76OPh84cUun9UJOEnISEhIfHnxNgoZvh2vSxeT3oKLn6lr8gCUQGLGgZyBUx+VlTPFB4ilN3WDYH9oLFAnGuziNbKKc+DxSAqcXKZMGMJjIe2aiEAVd4QGOeeAdheIwSXoVZU0pwOcQ9PP7B+L45A7Qc9VYPQdCHmfEKE8QoIMxpdrDBf8QoQ17eWierjOQvFtR5eULgG8j/tXTckHbo7YcDl8O0T4nm8AuCCF8BsgOgRsPNFWs9/nA1TH6VTJuP1b+90VcVkyLg7526e2/8c++r3kRaYRm5zLm/mvcmC4QsobS9lcOhgPi/9nBvSb+ClQy9hd9qRy+Q8OPRB/D39uW/wfeg99ZR1lHHflvuYGDsRvfdIcH8AACAASURBVEbPs2OfpcpQ5TJaAXj+wPPcN/g+mrqaXKIPoMHUwLaabZwbc26fD+al7aXMyZ5DZkgmuU25ROuiOdZ2jAkxE3i34F3mZM9hRMQIVhWvoqyjjMlxk8lrzqOso4xHRzzKkv1LsNh7M9YifSIxWA3srd+L09nXbdXYbcRsM5/UhfJE6jrrMHWb8Ff709HdgclqItQ7FIVMQZx/HGXtZW7nL9i2wGUks69+Hw6Hg8dHPc6dm+4EwGQzkdech0ahYdvxbawqWUVWcBaXJV6G1WnFR+VDtF/0KY1Kfir1nfU8uvNRt/d+9bHVXNDvAoaEDvnJ65rtZsZEjWFs5Fi6Hd3oPHXUGGv6nGexW5g7aC4qhYq538517ePDog95ePjDPLDtAWQyGZclXUawJpjZG2cDon33ybOexNvDm8W7F7OlZgtx/nFcnHixq9UTIMY3hkRtopvY6kGv0SOXyTHZTMT5xzE+ejwNnQ1MipvEsPBhZAZnYrVbqTJU0WXrQiFTUNxWjJ+HH2mBaS63zXZzO6tKVqGQKU6a2fd1xddMS5vGsbZj/C3lb7xd8DbVhmr8PPyYkT4Ds9XM2Oixp3w/6zvrmbtprpvJ0r0593Jt/2tdldHvs+P4Dm7bcJvrtb/anzfOf+Nnhb2fWGFVypWMjRpLakDqSf8+gZiJjPCJYFXJKm7Luo03ct+gwdRAmHcYi0ct/knztBKS8JOQkJCQ+LOi0sA3D4MmAKa+AEoP0YYZdBIzhfgx4KUXAszcKapmh9+Hz24HbSycNRfyPxfVNxDVuOYi2LIELB0waIYQZRaDEJzfPAwdNTDgKjGXp/AQBjAH3hSia98bvbmBuZ/AsFtEta4H/ygxx9dUJASc53cVFHMb+IaK9kybRQi3HuLOErmB+Z9Cx3HRDpo6RTx3D2o/yLxa7HPTol6TG1MLfDEXBl4l5h93/od1jjaeOPgC16Vd5xJ9IGZsPi/9nFERoyhpK2Fy3GTkMjm5zbkYug10WDqI9YvliqQr8FB4sOycZbRb2lHJVBS1FbFw10IcTge3Z93Oe4XvcWP6jbx29DWazc0EaYKYlTkLPw8/QrxCRLun045aoT7pB/AjTUfccs18Vb7MSJ+BWqGmo7uD/fX7OS/2PO799l6uTLkSXw8RYq3X6Hl89+MYrUa8Vd6kBKbwRZmY7Qz1DuWBoQ/w0PaHXLN1s7Nn8+C2B4nXxjMxbiKfl37uuqdeo6faWM2xtmMk65JRKvp+tDJZTawpX8OSfUswdhsZHz2eKfFTKGkrYdmRZShlSqalTWOrfCuFrYWAMLX4fgzGgcYD5Lfkc9OAm1hTtoYNlRv4suxL7hp0F5UdlVzU7yKUciX3b7ufJF2SyEwcNJeLEi9Co9T02dfPwWg10mxu7nO87fttxj+SFG0KPiofStpK6LJ2EesbK+Yuv5uL6yE1IJUgTRDP7X/OTXyabCYONx3m1kxRmdV56vBR+XB71u1UGapYVbKKJfuW8I+Mf7jmT9/Kf4sWcwu3Z95ORUcFKYEpjI4YTZhPGJ5KTybFTeLLMlExl8vkXNf/OgboBxDjH0O3vZsVuSvop+vHJYmX0D+wPw2mBl49/CofFH0AwPlx5zMuahzP7n+WeP945g2ZR5BXEB4KD4I0QVQZqk7680nwTyDYK5gnz36SPXV7uDnjZoI0Qeg8dfh5+BHqHXpaE53i1uI+zrpLDy5lXPS4k8ZedHZ3usyWemi3tLO/fv/PEn79A/uj1+ix2Czcmnkrq4+tZn3FevbU7WFuzlySA9z/v+yt8mZ29mxmrpvJSwdfYnL8ZEK9QxkTOYYEXcJP3sdfHUn4SUhISEj8OTHUCWEz6WlRyXM6YM9rkDoJsqeBh7cQeh6+ot2ysVAYoPhHiOqZuU20RLZXw6bHRcj5uY/Bhseg/wVQs0+Iu/Yq4ZZ5yf+JdlGvQBGpkHWtWLtso5i900YLI5iGfCEWe+hqheJ1ohpZtUuIPJlc3D8iByYs+M6gRSHEnsUAKVPg63nuz1u2WewvPBtCM+CLu6DoKxgxBy55VYjIkAyQAeb2XtHner9qxT0+nYX1kuW8XvQqKoXKrfLVQ7ulnURdImdFnEVpeylatZaFIxayp3YPU+Kn4MTJc/ueY0jYEBJ1iYR6hYIcXjr0Eg6ng+zgbKJ9o7kj6w6W7FvismBv7Gpkyb4l3J1zNwqZggpDBSq5ig+KPuDa1Gv77GNg0EBym3K5IOEC1lWsY+HIhSzYvsC13riocRS0FDAtfRp1xjoqDBUMCRmCQqbg9qzbkcvkBHgGsPTAUmJ8Y7gj+w4ygzORy+QkaBPYWbsTh9OBXCbHbDeT15xHSkAK16dfj91hJ9Y/FpPVhMVuoaS1hA+LP2Ry3GRMNhNeSi9CvUOJ9I3kaNNRFmxf4Nr32oq1eKm8GBk+kq01W+l2dPPa0deYlTmLwtZCfFQ+bu2APWjVWo53Hmfn8Z3MSJ/BA9sewImTpQeWMj19OsuPLGfOoDncMvAWFDIF/QP782Hxh6QGppIZnNlnvZ9DsCbYbcYNhCiK9ov+SeuVtJWwtXorKboUajtr0Xvq8fP343DzYW4ecDMOh4NWSyt2p504/zi0Hloauhowfb9S/h2rSla5HDSTdEkMDRtKtaG6V8TJ4IuyL/i6/GvuyBa/h/vr9/PKhFeo6ayhxliDl9KLYO9g/jnkn1yQcAH1nfUEeQUR7h1OvDYemUzGhf0uZEr8FLf22m0123iv8D0A1Ao1coTJ0B1Zd3DnpjuZFDeJEK8Qon2juXnAzcz6Zha1nbVu76daoWZuzlxXK+P34yHOlBMjDxK0CShlSkraStxceU/E6rBi6HZ3R5XL5KgVJ3dbPVNi/WNZfu5yKjoqeHDbg66/oztqdzB301xWTFxBgCbA7Zqc0Bzenvw2JW0leCm9SA1MJcLn181o/LMjCT8JCQkJiT8PFqMIaccJYQNh4lPgFwEl66CrDcIHiOpb/FjYsFAYqehiIf1S2PJM7zqJ58Kg64U5TMV3M3+t5cIU5rLXRXTCvjeE0YrTIYTe+gVi3i4oFUbeAV/eI1w2h94iKnSbFkO/CUKU+UcJwdhD7UHRppn/qagIRgwSAi35fEAuYiMuXgZr54vW1YuXnfz5NTr4+n4hai9eJqIZHHbRXqpPEvc8+pEQrt/HO0hURB12kKsYFTaKjdUbSdGl9LGLnxAzgSZTE54aT9ZWrAVEe9iSMUto6mpi0e5FzEibwaaqTa4A9Tuz78SBg0dGPILVbqW0vRSLzcItA2/hlcOv0GYRlaI4/zgqOypZflSY3ShkCmZlziK/JZ8rk67kg+IPcDgdxPnFkROaw7P7nuXmjJtZOm4pSw8sdcvx2lC1gcGhgwnSBOHr4UugVyD9A/pzuOkwrx19DRBtb2+c/wYKmQKtZ+9sWkZQBh4KDxbuWIjRaiTKN4oqQxUfF3/M2MixeHt4syJvBWOjx5KkTUKj0jAibAT76/dT3FbMxqqNxPjGMHvQbIpaivq83VtrthLlE8Xz456nw9JBlbGKSJ9IZg6YSbBXMGqlmtERo12xEjJk/L3/33kn/x2azc04cfL46MeRy+SuXLdkbTILdy5E76Un1i+WwaGDmRI/hSZTk6saq/XUnrGV/qnwVfvy0PCHeGzHYxxoPECgZyAPDX/oJ1WFDN0G3i98H1O3iVi/WDosHXj7eHPXprtw4mRS3CTsDjtfV3wNiDbMeUPn0WZuY0zUmD4VrQFBA9zahYtaixgbNZaDjQeZOWAmWUFZFLaIyqrNaaO0vZQw7zDuGnQX16+93vU7lKJL4e6cu9GoNAwOHYyHwoOT8f2Zyp596tQ6bhpwEysLV/JZ6WdkBWdxd87dNJgauHPTnWToM1g0ehFvnP8GR5uOcnbk2Thx4nA6iPWLpZ/up1fYeuin7UeCfwIXJ17MkcYj2J12rk+/niONR6jrrCNNn+aqhANoPbVcl3Ydi3aJDoRBIYMYFTGKHcd3UN5ezrmx55IamPqT9pKgTaC+s75P1l6FoYIaY00f4SeXyekf2J/+gf1/0v0k+qJ4+OGHf+89/CIsW7bs4Ztvvvn33oaEhISExG9NSzlU7YW2cij7VgSyYxdVNblSBKMHJQsXz9yPAaeoqPW0bebMgF0v9Zq3gHC/TJ0qjp9ItxGih4kg+M5GOH5QzOitniXaKwFMTSJiYcAVooJXtVNUFJ124a6pCYDkiaJiaG4TFcJz/yUEozZGtJ0GJIiZQ4dN7FepFqIueRIMvlG0fzYX994TRMxE8kQRNG8xiH2UrAefIBETETtK7CssXVQ6wzKFa6fTKYTiOQth7/9RcM58XjYWcqj5CBPjJhLnH8fw8OEc7zyOSq5iWv9pDA8fTnl7OW8XvO26vQMHwV7BBGmCONR4iEifSBq7Ggn2Cqapq4m0wDRGR46moKWA5UeXs6duD2a7mRi/GJIDktlXL2Iorki+gpcPv+xa14mTvOY80vRpRPtFkxWcxeT4yQC8mfcmDhzkhObgrfTmw+IP+1j6Dwsbhq+HL/20/Xh237OsKV/D1PipHGs7Rqe1k39k/oM4/7iTzufpNXrOjT2XWL9YRkeOpri1mAZTA5cmXsp/8/7LLQNvoai1iC/KvmBD5QbCvMOwO+28X/Q+dqedZnMzGyo3cH7s+Wys2ui2dqIukTCfMD4o/IDjncfReepotbSysWojhxoOkRmcSae1kyuTryRRl8iI8BF8VfaVqxJ1Teo1LD24lGjfaJYfXc6b+W/SaGrkrpy7aDG3UGOowc/Djzj/OPzUfizYvoAl+5ZwuPEwSbokt6iBn0qgJpAJMROYmjCVa1KvISMo4yfNExa3FLN492LuG3wfC3cuZHTEaF49+iod3R3IZXLOiTmHdwvfdZ3f3t3O+bHnU2+qJ7c5l/Njz6eju4MInwjuHHQnX5d/7ZbvBkIAVRoqyQzOZELMBLeYjGRdMpf0u4QNVRvcRGSTuYk0fRpFLUW0WdpcQqy2s5bazlqUcuVJf28qOirYW7+X69Ku49UjrzIyfKSrtdJqt5IWmManpZ/SYGrA6XRySeIlZAZnEucfR5x/HPHa+D4i6MditVvJb8mnuK2YYWHD2H58O2sr1lLaXsr6yvWMjRaxGHXGOsJ8wvBR+VDeXs7RpqOEe4czImwEdSaRl/js/mcpbitmf8N+viz7khFhI37y70+bpY2Pij9yO6aUK7km9RoCPH/eM/8SlLaV8nnp53xW8hkOHARqAn92tfO35pFHHql9+OGHT/rtoFTxk5CQkJD438RigKrdIvogcogwaPGNEFW2j2cK85OAOOFY6dSLKltblZi7O9hbDUCuFK2Y38dqEq2PDnenP9R+orIHQrh1NvaNgTDWi/N6aC4R4tNhB7tZnB8/FrwDRZVywyMQM0qcO+Rm4Uia+7Go9BV8DpOfEc9a/DVEDhMVu4FXizWrdou8wOD+IiJCoxPrd5tERbKrHULSRKXv+H5R5QTh6HnWPeAbLnIETc1UDbqGmaUrXQ6Kha2FTImfQm1nLeE+4STrkllZtBKdp65PlQWEw56f2o9zos8hOySbTmsn/mp/bsq4iSZTE94e3m6ZXPkt+cT4xZAVlAWIqtbJPvwZrAa0HlpK20tZWbiSGWkz0HpqUSvVBKoCSQtMo9XcSk5IjqtC1kO0XzRquZq38t6isasRgEd2PsIL417A6XSSrk/v+7M/AV8PX1dF5JUJr3Cs/RhVhioStAlUdlS6WvNsThuv5b7GoyMf5Y6sOzDbzXirvAnxCsHhdJCsS3bN76kVaibGThSitiWPvJY8zo09l4e2PcQL41+gylBFSVsJ4T7hNHQ1UGWo4quyr1x7ui3rNr4s+5KR4SP5z8H/uILLs0OyeWj7Q67qaV5LHpckXkJ1R7Vrn7vrdjNn4xzemvTWLyL+Tnx/fgrNXc00djVy/9D7MdvNXJN6Df10/WjpanGt3/Nz60EhU1BpqGT5keXckH4D1cZqxkeNJ9Y/1tVi+31CvEIw28wMDhlMQWsBs7Nno5Qr+bL0S8ZFjyNFl+L2hUMPhS2F+Kn98FZ5U2OsIb85n4U7FtJqaaV/QH8eGfmIW9A7wOjw0Xx+7HNkyLg86XL21u1l9bHVAIR5h5EWmEaQJoh4/3iONh3F2G10qzb/Euyq28X++v3UddaxrmIdQ8KGMC56HBsqRebn6mOrifCOwEvlxbqKdUT6RPLPLf90tYbePOBmFg5fyOxNs93W7bR2svX4VoK8gn7S70+cfxxXJV/laoUFuD3rdmL8Yn7G0/4yVBmqmLlupmuedGXRSuYPnc9VKVf9zjv75ZCEn4SEhITE/yZlm6HuMMSPE/N5xzZCznT4cIbIvavYCt8+Ls5VqOCil2DMPGFqEjYQikQ7Fs0lovpVe7B3bQ9vMZOXcwPsPuGL0+jh7iLRJwR8gkEmc5+ZkyvFsR689aLS5+kHyITY2/e6+/MUr4VrPhTVRocDEsbChn/Bpa+JPfTETDQXCXfQ/FWiLTQkHeqOiipk5jVCcHa1wqDpgByaCsT1Gp0wodm6RKzTkC/et6vehe3/xnHeYnIdHbRUvO+2rS/LvuTGjBtZdrj3fWjqauL8uPPJb8l3HdMoNSTqEiloLmBQ6CAqOyrReepwOB1Y7BZkyChpK+nzYzzQcIDLEi/j/iH3E+IdgrfKG6Vc6Va5C/MOIys4i521O1k6bil76/ayqXITdw26i+PG4zR0NaBT6xgRPoIGUwOFrYWo5CpmpM0gQB3AF2VfMCx8GGsr12Jz2LA5bDSaGjkr6qzTVqgsNgvHO4+jkCmI8IkgXZ9Op7WTQcGD+Lb62z7nl7aVkhWcxapjq4jyjeLd/HdJ06dxY8aNdNu76bZ3E+YdRkd3B0/vE1EYngpPjN1GAjQBwghHriLEK4SFOxdy16C7GBIyhLTANDq6Owj0DCRZl8yTe55k5oCZLtF3cb+LifGL4arkqzDbzbxb8C4Wu4XVJau5Pv16dtfvdu3xeOdxDjUcIic05xcXHD+GwuZCdtbtpNPaiRMnlR2VZOgzeP3I60xNmMrKwpUYug0EaYTACNIEMTpyNN32bqx2Kx3dHTy7/1kifSLxU/vxcYkINc8MzqS2s5ZNVZvQKDVMT5tOZUcl/xn3H1bkrWB95XrXHuYNmUdLVwtft3/N+OjxvJ7r/vcywjeCFw68QFl7GXdk3eHmIGp1WNlVuwtPhScxfjHi9+o7kfrA0Aew2C0cbjrs9iVJbWctm2s2M73/dNZWrmVQyCDazG2n/DkUtxZT0laCWqEmJSCFcJ/wU76veU15rMhdwc7anUT7RXNH9h28kfsGlydd7hJ+TqeTamM1G6o2uHIST5wHXHZ4Gcna5D4RFyDMivKb83+S8PPx8GFW5izGRY+j3lRPpE8kKQEpKP+fvfMOj6pM3/9n+kwyyaT33khPCCGU0EsEFAtNRWFBEV3sde1iQ1FXsRdAXXUtCKKLoHSR3kIN6Z30Nskkk0zL/P54zYQY3HX3u8Xd33yui0tz5syZ95yZ5Dr3PM9z39L/vCQpaC0YZCL0+onXmRA64aJfJvw38p+/yk6cOHHixMnfS2+vCDBPuFwYnpRsh6jxYg7P3itaJve+3L+/zSIcMHNWCAHWViFE0ukvhFvnlW/B2a9EkLpvImTfCRuXiircxEdEVU/rL1oru36qPmj9RHB6W6UQiH0B7ABj74FzP0UoBGWAUivmAEt3iTZOV1/Rspn/F+hs7H/O17/vn/2TKeDKd4QwvTBbUF8JMpmYF9z3Sn8FDyA4Q4jAqTeJmb6Db4FWWMfT3SaONfY+UUXUeIp2VpkCxj1AqU8kZRfcEPchk8iw/azqabKZKNGXcPewu8lvycdL7cXooNEcrj1MpEckRouRtWfX0mXpAvojIPxdBofaJ/skc6D2AHFecXyc9zFz4uZw+9Db+eDsB+hNekK0Idw//H7aze0EagPZVrGNYLdg7si4g9yGXGI9Y9lUtonswGyiPKKYHz8fk81EoGsgp5pOsbd2L0HaID4r+IxZsbNYV7gOqUSKu8r9otXFTnMnvfTirnSn1lDLO6ff4ZvSb5BL5Nwx9A5GBI6graeNaRHTaDQ20mBsGPB8jVzDs4ef5Z5h99BgbKDH1kOEewSnGk8RoYtgY/FGStpLuGbINdyXeR9mm5mydhHSPTt2Np3mTgJdA/kk/xMeGfEIXxR+wVDfoQz1H0qQNghvlTd6kx6VTOW4WV6YuJDDdYcd85Team+WpS/jleOvIJfKB8VdyCQyCvWFnO88z9SIqRyqO8SZpjMMDxjO8IDhF81V+2dT31VPvbGedQXrCHUPJdojmrrOOgK1gchkMrKDspFL5Wwu20ynuZN7M++lydjE9xXf46P2Efl1EjlWu5XzneehE5amLOWb0m9I802jraeNVRNX4aXywmQzYbQYaTO3DRB9IOJClqQsQS1TMypoFOUd5eyp3oNSpmR27GxONp7Ejp0fz//IgsQFTI+YzubyzcyOnY2l18Kq3FW8dfItbk67Gbvdzpsn3yREG8K8+Hn4qf2o66obdO4nG08S6hbKpNBJ7KjawYnGE7wx+Y2LBpCfbDzJTdtucoiyKPcoXp/8+i+a6HSaO3np2EscbTgKiLbTV46/wk0pNw34MmVcyDhey30Nq91Kl7Vr0OcYoKKjgquHXM3Lx/v/lqpkKrRK7UX3/7V4qD0YFTTqH37+v4qft4mD+Fv389+f/2acws+JEydOnPz3IZEIASeRgs0sWiKt3f25dybD4Oe0lou2z9ipsPFmIcQuWyXMXmRKSJ4jws59YuHjK8Vx8/8iRJKrHwy/AY6tFW2X4+4Tr7F7BaRdLaITJj0qZvhc/UXFTxsgWjtdvMQ83wfT4fqNULUfjq4FqULM1Zk6xD+ldqDhi80i9ku7GuRqYdTSt732pKgIjlwGpz8X5z36TgjKBN94UfWz9EBcjrguUrmYF8z/i3ANvfx1kWeYv1nk9kWMxd5RQZQuikj3SBqMDUwInYBCqiBIG4TR3O+c6KZwI8QtBH8XfxqNjWQHZdPQ3UCxvhiNQoOPxoczzWccog/EnN62ym0sTFjIuJBx/Hj+R0C0310WdRl3/3A31w65lnpjPSX6EjYUb+CyqMvQyDW09LTwwZkPmBIxxREWD0LcvDj+RQ7UHCAnPIe27jaUMiW1XbWcaDyBvkfPzJiZKKVK3jv9HjkROeiUOqQSKben3463ynvAx6Pb2s2B2gO8c+odzDYzCxMX4qH0IM4zjtvSbxMVTJUn+2v3Y7QahdgNHs3p5tOO1thh/sNo6m6iwdhAtaGaUPdQxgaPxVvjTYm+hA/PfchQ36HcmHIjpfpSui3dPHGw3+0zShfFuOBxdFm6CHAN4I/H/siMyBmMDx1PeXs5O6p2EOgayNzYudycejN7a/YyN24uCqnC0UYK0NLTwtnmswzxHMLE0IlE6aJYlraMio4KtpRv4ba020j3T8faa+XRfY9yrOEYABuKNzArZhYPjXjob2YS/l9p6Gqg3dTO3Zl38+f8P/Nl0Zek+aahU+qYHz+fg3UHSfNJ4/LIy2k3t1PQViDMdEInMsRzCN8Uf8NL41/i04JPae5u5rKoy1DJVIwJHsNnBZ8xJWwKrnJXXjvxGjck34BWqR2UkwiidTHAJYDVZ1bz/JjnuT7hembFzOJU0ym2V253xIi4KlwxWoxE6CLwVHniqhDmPiAEwyvHX+H2obdjs9so7yjnj0f/yK1DbyXeK94RBdFHul86H537iEZjI7cPvZ33z75PRXvFIOHXY+3hvdPvDajElXWUcbzh+C8KvwZjg0P09WHptWCz2wjSBjE2eCzDA4bzfcX3jrgQs8180RxJJOJ492Xex+7q3XioPMjwy+D9s+/zwrgXfsW7/O+npbuFMn0ZBouBms4adEodiT6Jv8p0KM4zblBY/MLEhf8z1T5wCj8nTpw4cfLfiEQCWUugaJvIzUudJypx+ioRgeB6kRak2EtE/IJMJZw5e/Rw6nNhCAMQkCqqe43nhOjrw94LnfVCcGn9xGvsf7V/Hf7J0F4LujCRBdhRLQSpTAUqlXAFPbZWzNm1lcGPP4mXKcuhcj94hgOS/krihXTUiHbMzMVw6AKjme42UdW0mmHWGiFc606JGcDEK8Q57HhCrDVqEsx5H058IgRmzBQhgH1iIGYqqHUcaDzGgz8+SLu5nYezHkYqkfLRuY8Y4jmEGI8Y3JXu+Ln60WHuQC6VU2OoIdU3le/Kv+P9POGOKUHCoyMf5bXc1xgbMnbQqRgtRlp6WpBL5CxLW0avvReDxUC1QYhdrVKLQqIgwTuBudK5dFu7+aLwC4xWI29NfosHfnxgwPFaeloo1Zc63D8nhkzEYDEMMJx55fgrLB+1nJaeFhGe7ZPEqgmrcFW4YjAb6DR30mJsAYk4XkFrARNCJ9Bh6qCyoxJXb1dCtCFUdlQyzH8YVZ1VvHv6XQBuSrmJT/I/4bGRj3HecB6A0vZSR3Zbr70Xu91OkncSG0s2OoTZecN5TjadZHzIeDGnKFM5IjPK2su4KuYq/nTuTzwy4hFaeloobCvEaBU5gACnmk5xoPYAq6euFgHY2Pmh+odB17tUX8oDwx/gh+ofeGCvuHYZfhm8PfltKjoqWLZzGYuSFjlEXx8bSzYyP2H+oFy1fyatPa18mPchQdogNpdtduQBHqo7RH1XPRNCJ/BhnnBaXZy8mFGBo/i65Gt0Kh0xHjGOWbytVVuZFzuPe4fdS15rHiqZCoPJwKMjH2VD0QbWF69nTtwc5BI5cZ5xnGs9h0qmYkLoBKJ10fTSi1qmpsPUQZWhik5rJy8cfYHHRjzG0fqjA7Ijb067mdWnVzMnbg4vj3+Z548+P+i8SvQlhGhDqDJUYbVb8VH74Ofix6yYWXxd+jW99l5GBo5EI9fQaBSV/o3FG5kcJsQxZgAAIABJREFUNvmiLcc91p6LitXaztpB2/pQy9W4K90HOWeGu4dzvOE4Y4LGsPLYSkcVa0bkDHZU7eCREY/w+P7Hqe2qRSPXsCxtGWeaz7Ctchv3DLuHCPcIzjafZV/NPm4fevtv0mmzXF/OiiMrSPdL58fqH0nxTaGyvZJNpZtYPnr5RXMLLyTaI5q1l6zl43MfU6ovZVbsLKaET/mHDIt+qziFnxMnTpw4+e+ip0O0LMo0IqC8fJ8wdZGpRCUscpzIz5v5mghSN7ZC9CTIWCjaN2f8UVTrmov6RR+IecGqg0IAuvoOFGJuAeAeJDIBm4pEGLtaJ1pClW6gchOGLq5+wjlz5C1Qdwa6GsEjFLJugvjL+2cOg4aCsU2Iyl3PQNq1EDFWmK3IVXD8T6L6l3q1yAbs0cOkx6C7Vby2b7zI8Ru6QAhfVx8xf2g2ijbWb24V5jQAZbvE3GDGQnG+lQfgkufALwm0/lRj5t6t99Jp6USChC6LCHB+MOtB7NgpaivCU+0pKl+7biPaI5rHsx6nsrOSU839GW527Gwo2sD8hPkEuAawrmjdgKrfzOiZfFn0JcX6YnZV73JsnzdkHgGuAUR7RKOJ0fDo/kfptnbjofLglrRbaO1u5VzLOcwXivGf6LZ2k+idyLmWcwRqAx0GGn302nup6axhQcIC/Fz86DR30mPrwY4dL5UXZ5rPCCt/l0A+OvcRxxuPE+YWJpxFT71Dp6UTfxd/nhz9JFKJlH01+7gt/TYsvRaidFEEugTy1sm3mBo+dcBsmEqmIkIXwZG6I0wInTCgGgfCREKr1PLn/D8zNXzqgEB4gCdGPsHKoyt5buxzWGwWbtp+04DHO8wdHGs4Ro+th8K2QmI9Ygddm5zwHApaCgaYaOQ25tJl6WLl0ZXiPft5luNP7+PFWt7+mRS2FrKjagc3p948KAS+oqMCtUxUG212G2vOrCHGIwZvtTcJXgkOAQzi/f286HM8NZ6k+6bTa+9FLVWzrnCdw+Qn1TeVEG0ISpkSk8XEaxNfY/WZ1WytEDO+Qa5BzI+fz6TQSRgtRorbillXtI67M+6mvKOclp4Woj2iwQ4TwyYikUjIa8kjxiNm0Pvqq/Glraff6MlLI6rCSd5JzB0yl0ZjI+uL1vNh3oeOfbosXWT6ZRKkDcJutyO5YDbYQ+3BVbFX8fqJ1we8zlD/ob94bYO1wfwh6w88su8Rx7ZxweM4UHuAb8u+JdM/kzcnv0mTsQkPlQeeKk/8Xf3x0fjw6sRXHcJvfeF6/LX+3Jh8I+eazzEmZAzTI6eL/EH3sN+kGPq2/FuGeA5Bp9ARoYtge8V2ErwTmBM3h1J96d8UfiBaz58d8yxmmxmXvg6S/yGcws+JEydOnPz30FYF3/8BCn9qnRpyGeQ8LWbgtj0KU58W1bn1i4QIu2oNYBdzb1sfgXEPCKOTyY/3xzlcSMWPIjJh2nOw/zUhBgPTIOsWOPwW1J8Rrxc6HMzdol2zvVpU/n54DuZ9JCIVSnZB+GioyRXCLG0BFG0WmYIgsvxcvODAq2LWsLVUxDCAaMvMeUa0pnbWC0OY0CwheANSwCNCCMGcZ4Vjp6ldVCL3vgTnvhHZhT8PtdZXigph8hxwDxEi2ScOpFIa64/TaekEhANmfms+c+LmYOm18OLRFx3tYCMDRvKH4X8g3D2cd8++y/CA4YwNHsu8IfPEzJzSnf01+3n71NtolVoeHfEoBpOBE40nGBk8kvMd5/FQDTawCHYN5rERj1GsL+atU285RIfepGfNmTW8MPYFlh9czhUxV/BZQb+lv0auwdJrIdM/k3Mt52g3teOr8XWcSx8+Gh82nt9IS08Lid6JDkF3W/ptNHc34+/ij5vSjUlhkzD3mhkXMo5Xjr/iMLVoMDbw5MEnWTFmBd22bt44+QYg5uSeHP0kK4+sxGA2cMfQO9hSvoUAlwBmx82my9xFsb6YrICsi36UpUip6BC5aH3IpXLMvWaWH1zOs2OepbW7FZVchVKmpNs60Hm2L7j9xuQbqeus4/qE6/m84HOsdivjgscRrYseZFQCwtiljzZTGyFuIY6KJYj4i380hP3XUtNZA0CEe8Sgx2QSmciwvIDW7lbmDZnH9ortaOSaQc9xkbvw5MEnqeuqY3HyYpq7mx2PVXZUkuGbwdm2s+Q25eKqdB1Q5aztqiW/NZ9ZMbOo7qxmSvgUNpVt4tuyb8nyzyLVNxWtQsuW8i0crj3MdYnX8dLxl3h1wqvsOb/H8XkLdg1GI9c4zHaG+Q9zuH3q1Dp0ah15zXkcrDvoeG2FVMFjIx9jf+1+Pjj3AVPDp3JF9BUDrv/MqJm0dLewrmgdrgpX7s64mzTftL96fXPCcwhyDaK4rRiFTIFOqXPEiRgtRvw1/rjKXem19+Lr4kugNpAt5Vt4aO9DjkrgnNg55DXnkd+aLyJamk/x0fSPfrNtj2abmQO1B7hmyDX8pfQvZPpniutoh4r2Cob6/bJY/jlyqfw3YTbzr+B/86ycOHHixMn/JiXbheiTSGDU7UJcNRcJg5cRtwjHzV3PiH0762HjEoieIgLaoycIgxdTh2iDTJ4tZt4uJChDtE0WbRPHaysTFbfjH0LSVaJd1MVHhMGX7gL/RJAqxXrkKvHcmmMQNExEJHhFivw+W7doQQ0fDfWnRNXQ96cQZM9wkTHYR68VjqwW84a5YoaIYYuhYi8kzRZtpQEpoiKp1oFvLNisQvQB/Ez4AKDQYO+10uMVgTwoA4Wq337fU+2JUqrE3Gum09yJu8qdFJ8U3jz5pkP0ARyqP8SsuFmcajzFZVGXoVVoKWwt5PZdt+Ol9mJ27GxWn1kNQFN3Ew/te4gXx73IqOBR7KzaybiQcdwceDOnd512tDZGuEeQ7pdOb28vXmqvQZWm1p5WmnqasNltdJg6uDH5Rg7VHcLf1Z+ZUTP5+NzHeGvErN7Oqp08MuIRnjj4hOPmNdI9kmpDtSMyYe/5vVyXcB3vnn6Xd06/wx+G/wFLr4X3Tr9HQVsBo4NG46vxHeRkWNdVR7up3TGbCKIa9fqJ13lj8hvsr9lPglcCEiScN5zngR8fwGa3iWP12rg08lI2l292PDc7KJu8ljwSPBPwUnnhrfYmSBvEzKiZNBmbyInIwWgx8uP5H0n3S2dR0iLePtXf6hvmFoa32psA1wC+LPqSW9NvpbitmBtTbiTeKx61TI232puswKxBsRt9DpkAG4o28Pv031PdIa7RhNAJXBF9xf8pnuFvUWOowWA2kOiVSG1XLTnhOWyr3OZ4fG7cXPZUD3RL9VB7sK5gHQuSFtBmamN90XqkEilnms/gKndFJpU5BO0HZz/g1vRbHY6z8Z7x1Bvree7IcwS4Bgxo3+zjbMtZJodNpsPcgbvSXVS5Ws8xKWQSbaY2Htz7ICqZillxs5BL5HioPJBKpSxKWoTVbkWCBIVUgQQJ92feT6+9l5zwnEEmOQneCazJWcPaM2up6azhrmF3seLQCoeT5Hun3yOvOY+Xxr+EVqkFIFAbyH3D72NB4gLh9uo62CDp5/Tae9lZtZMDtQe4MuZKjjccx13pzorRK/B29eaPx//I4frDxHnEcVXsVUTronnx6IsDTEzWF6/nvsz7yG3MRSaV8ejIR3+zog9AKVMyMXQiANnB2aw+vdohyl3kLqwct/I/ubzfDE7h58SJEydOfru010D7eeFA6R0tIg8A0q8Xs2rt1dBSKgRhU4Ewa9F4ijk3twBRbXMPFGLv6BrhYDn5cSEW3QJFWHrZD+KYQRnC+KTxnBBopbuhvQrkGogYDTuf6l9XylyY8DDkfwMJV4iZwMlPgMJVVNOKtgrzle2PgX+KqK6d2yjm8OJmQEjmT2HunmJ28Oe0lQshCWJNURNAFywqieMfEKHvPkPA66fsq9oLoiiKtopQ+WPvOzZZJzzMpt52nvjxOVaOW8nE0IkO845w93AeH/U4Txx4gpaeFgJdAtHINY6qzIUYzAb0Zj1fHf+Km1JucrRWjggcMeDmvY9zreeQImWY/zCePvQ0t6Tdwh/H/5GKjgo0cg2d5k6+L/+eGI8YOiwirPvCm083hRtl+jIWJC7gtdzXkEvlpPulE6uL5auir1icvJhjDceYETmDaI9oitqKeGvyW5Try9EqtZToS/g4/+P+9VsMjlY6a68VlUzF26fedpizbCnfQopPyqDz0Kl09DLY2a/B2EBJWwkR7hEUtRVR2l7Kt2XfcnnU5Qz1G0pBWwF6s55ZsbNI80ujvL0cD5UH9V31HKo7xENZD2EwGbg/837OG87TaGxkQ/EG7Njx1fgyLXIaxfpi4nRx3JlxJ6X6Unw1vkglUt48+Sa3pt/K6abTeCo9WV+8nsdHPI5SpmRvzV5yG3O5N/NeTjedJrcxF4BJoZNo6W5hdsxsNpRswGq3svr0al4e/zKeSk/iPOII1AYOOs9/Jn3tjn/I+gN37rqTiWETuX3o7RgtRod47mvDBLg08lL8NH4cbTyKVCLl+sTr8VZ7Y+218vTop5FKpDx7+FnH/nbsmHtFW/CEkAkkeiXySYHI7Ww2NhOiDQEg1iMWXxdf4WbqP5x2Uzt1nXXY7DY+L/ycRO9EWnpaBmT7vXnyTZ4a/RSzYmbxau6rTI+czrsn33UEwY8PGY9KpiLTP5Mgt8GRC1KJ+F1I9knGbDNzpvnMoPiA/bX7qTZUk+Cd4NimkCoIcQv51de4vKOcTws+5d5h9/LSsZcc61uRvYKXjr5Esb4YEL+f1bnVLEpexPiQ8YOC1WUSGUtTl9Le006ULuoXX6+2s5by9nLUMjXRHtH/sYiQ6RHTKdGXcKzh2IDKv9FqZM/5PUwInfAfWddvCafwc+LEiRMnv02qj8AX14vZObkKpq2EIZeK+IOkq6ClWLhq9rSLn8NHw84nYeLDkLdRVOn6uOIt8d/hS4Qgaj8vWh/VHjDhQZHB11oq/pXugozfQdKVYqbObofv7h+4tjNfwuVvCPMU/0SQyeHwO6JNc9JjIFcKA5bWUrjsVfjm92L2DqAhT6xVFwozXwXDYLt34i8DXQhMex6QwF9uE3OJvgnCwdQzsl/0gYiIGHIpFG6GqkPCBfSS5+lRu3FeLuXlmp3sLRE5bi8cfQGb3cbY4LHoVDqK9cUUthZyZ8aduMhdiPWIRSPTkB2czb6afQOWFawNpr6rnmmR0yhoK3Bs7zB14KHyoJLKAftLkJDbkMuMqBmEuIWwqXQTnkpPqg3VfFH4hWM/b7U3CxMXsjhpMR/kfUCvvReFVMHDIx7my6IvqTJU8buk3+Gh8nBEMCT4JFCuL8doMRLiFsLbJ99mWfoyeqw9VHdWMzpoNF8WfTnIil3yUx9hoGsgKpnKIfr62FK+haWpSx25hQqpgjuH3kldZx0SJI6baIBhfsOQSCS8e+ZdLou6DIVEwWMjHqO2q5YnDz3p2C/OM4403zTK9GUMDxzO6KDRROuiqeio4C+lf2GY3zB8XHwcRjUgYgYeGfEI75x8h3sz76XWINxK23rauDL6Sm5KvYk1p9fQY+vBV+PLosRFBGmD+KLwC5J8kpgQMoFmYzOeak9uSbsFCRKONxznpeMvsXrqasaEjKHD1IG/qz97qvdg7jXzReEXZAVm4an2pL6rntrOWiQSCcGuwfi5DqxeGUwG2s3teKg8HNWpX4Oviy96kx6zzYxCpmB75Xa2V27H38WfcPdwnj/yPHOHzEUj0yCTyjhcd5iG7gYUUgVXxV3FHbvvcLwH+2r38cDwBwa4MMqlcrL8sxgybghbK7fS3NOMVqlFLpUzP34+kbpI3p78Nla7lQ1FG7gu4TrRLtx6jmkR08hvySc5I5lg12BeO/naoPWfbDpJtC6aEn0JW8q3cPvQ2+mx9aCUKglwCRCVwrBJf/UaqGQqVDIVCqli0GNSiRSFVEGvvZcOUwcuCheUMuWvvr4AXeYuMvwy2HN+z4DPKxIcoq8Pg8WA2WZ2COI+FFIFHeYO9lbv5bHRj1200njecJ7TTaepMlRhs9v4NP9TUn1TuSnlJlp6WgjVhhLlEfV3r/8fJdQ9FE+VJ18VfzXosRrD4C+y/n9Etnz58v/0Gv4pvPfee8uXLl36n16GEydOnDj5tXQ29oshpevAx7qa4dOr++MNem1Q9L0wSQkdIdwsv/6ptdPeK6p0Aali/8Sr+l03+5DKwDtGGK0Ufie2NZ6DtGtExa9yvxBV3tEir88tSATA734WApJFWPzPCUyD9PmQ+yfh2mlsFmYufgkQkAZmg3i97rb+Nsw+2quFuNv6EAxdCBFjoDZXzObF5oi5v7ZyUT3c+qCoKPaJSl2wMHeRXfDdrVwFIcPBK0K0vUZOgPgZbJd2s+TQE1R19d/0jAwcSYxHDN3WbiQSCYu/X8yh+kM0GBuI0EVQZahCpVCR5J1Ea08rNZ01eKo8uTfzXkJdQzFYDVh6LYS5hTkCzGs7a1mQuIBDdYccN5ream9SfVP5tuxbRgeNprK9EmuvlQmhE3j9xOsDKmjd1m7S/dLZXb2beUPmkeGfwbXx1/Jq7qvcmnYrVYYqNpVtorm7mRTfFGQSGSqpiiC3ILot3ZxsOsmi5EVk+mVisVtYdXwVl0dfjo+LD8cbjjteJ8A1gHD3cGy9NubFzaO1p5XD9YcHvDWt3a3cknYLl0ddTrBbMDOjZ7KucB0SJMyLn8fpptP02HpI801jcvhkVuWuYnLYZAxmA3bsBGgDeOPkGwMEZ0tPCxNCJvCXsr9wrOEYBrOBVN9UilqLGOo/lBhdDPtr9w9qQ7Tarbgp3chtyGV86HgO1x/m5rSbKW4r5ljDMa6MvZLsoGz21uwlMyATs82Mt4s3b5x8gyP1R5geMZ3PCj5jf+1+jjUco6azBn8Xf8aFjMNF4cLp5tNsLt9MmHsYMomMKeFTqOuq42DtQWq7asltzOXLoi9xVbiiVWrRqXQAnGk6wx/2/oGXj7/MicYTxHvF/+owb3eVO+Hu4ZxoOEG6XzonGk8AMC1iGlKJlOMNxznecJxjDcc4Wn+U2q5a5sTOYW7cXL6r+I6itqIBx5NKpIS5hVFlqEKr0HLPsHvYUbUDU6+JWM9Y3jv9HsMDhjPMfxhquZo95/fw9qm32Vezj5nRM9lzfg9GixE/Fz+81F6Ud5TjqfbEV+1Lkb6Iyo6BX2aMDhpNmFsY26u209bTxuH6w471LkpexJWxV+Kucv+r16BEX8Kx+mO4yl2pNlQPyPq7LuE6UnxTWHt6LSuPruRM8xnC3ML+rrB0mVTGycaTtJvbB+TtTQmbwo/nfxz0ZcjY4LGMChrF8Ybj6E16vNXerBizghEBI5gXP++iM5/l7eUs3b6UjSUbOVp/lPzWfH6f9ns2l20mwTuBV3Nf5cO8DwlzCyPOM26Aac2/EqVciVQiZXvl9gHb7xh6B7Geg02Q/hd58skn65YvX/7exR5zCj8nTpw4cfLvp+IAfDoP9r0sgs4DUsHjgpuLtgrY++Lg5yVcDr1mIZKqDw18rKtJzO35DBHZdhfSXAjTV4JCA/mbxDZrD5TuFGYn4x4Qs3j1Z+H0Z8J1c/8qwC6qaeZOIeD6UGoh+y4x0xc8TBi11P4kMFx8RPunRicqb11NUDGwcoZEIlw2C74VsQr7X4HkWeJ5AcnCfbSnA1Jmi5y92BwY+XvQeIvWVbeLBGxrdKKFNH2+qCi6eAmXQ7maDnMHepOem1NvJsQtRGSNtYtqWYpPCgWtBVwTfw2rjq+itaeVANcAfDW+RLhHcPWQqxkVNAq5VE6zqZnvyr8jwDWAVJ9UmrqbqDZUY8dOt7WbR0Y8QoBrAFkBWSR6J/Jh3ofY7DbGBI9hU9kmlqYuxUPlwfaq7YNuPocHDGdb5TaONRxDK9fipfZiSvgUZDIZY4LHMDt2NpdEXEKHqYN9tftwV7rTaGxEo9AwPXI67gp32i3teKm9yA7Oxmq34ufiR3ZQNm5KN6ZHTmdB4gJ0Sh1Tw6dS0VEBiJvhBO8E2k3ttPa0sjBpIe5Kd/bW7CXOKw6dUkeLqQWNQsOn+Z8yM3om8+PnU9NZw+eFn2PptZDXksfk8Mlk+meikCn4rvw7x3l5qjyJ9Ywl2iPaITIDtYGU6ktJ9kkm3D0cqUTqiJO4kFGBoyjWF3O+8zwLEhYQ5xnHS8deoqS9hAZjA/tr9xPtEY0ECWqFmmTvZFafWT3gZv+6hOsoby9Hb9IT5xnH79N+z/qS9fi7+NPc3Uy7uZ2DtQeZHD6Zlp4Wnjr4FPtq97Hn/B4hyH3T+SDvA4b6DyVKF0VtZy03bL2BSoMQRHVddeyt2cv0iOm4Kn72Bc4vEKmLxM/VjwCXAIYHDhfvWVA2Wyu2Mi1y2gCxviBxAQUtBbip3KjsqBxUsYrSRZHpn8mCxAWMCBjB1yVfs692HycaTxCqDaXOWEdRWxGJ3okUtRWxs2onIIK5D9QeYEHiAj7M+5DrE66n09xJlC4KpURJgb6AUPdQjtYfdcx8eqo8mRQ+iVNNp4jxHOjqeWPKjcyInIFSpqS6o5rdVbvZWrkVq82Kp9oTlUy0buc25PK773/HlvItfF36NVcPuZppEdMIdgtmcdJicsJzeObwM3xb/i2dlk5K20vFjGzwOLw0Xr/q+mqVWkLdQnFVuLK/dr9je2NXI3OGzOFI/RHHtmkR08gJzyHFN4XpkdO5NOpSFiQuINk3GQ+1xy/mOW4p28J3Ff2fc0uvheygbOK84thfs5+h/kPJDsrmzVNvkhORc1Fjp38Vvi6+BGuDyW/JRyPXcM+we5gYNvFfnk35W+GvCT9nq6cTJ06cOPn30lYJX8zvF1L6SvjiOli6RxidWE0iHsE9WOTY9eEVBQ1nhXtl9p2Dj+sRBqEjhZvnz+MYQrNE+2foCDFz13BGbLfbwS9RVMxaKyDvpxYhS5eoJAKc/kJk7p3dIILYfeJEWLuxRYSkSySiyjjkMuG2aemC6gMi/sHYKqInQjJFzEMfqdeIyuOo28V6pjwlKoaGWtj1lKhQjr1PuJi6+Yt5xF67EIUK1d+8xBabhf21+3nx6Is0dzdzScQlzIicQaJXIkcbjjry6lRSFSGeIdyXeR8bijZwV8ZdeKg82FS2iar2Ki6NvpTC1kLs2EnxTqGppwlXhSurT69mQ9EGnh/7PKODRmOwGGjtaWX1mdWEakPZUrHFcbMsk8jwUnvxxKgnUMlUhLuFc13CdQMs7YNcg9DINXiqPMkJz+GS8Euo667j8QOP02Xpwlvtzf3D7yfINYjd1bsJdwsnwDUAvUlPvbGek40nCXYLZu3ptVwdfzUmq4luWzcGswGlVImn2hNvtTf1XfX4anyp6awhQBuAWqamrrOOTSWbmBY5jduG3kZFewX1XfVE66Ix28zsadjDpZGXsvLIStL80mjoauBs81nH3Fwfec15hGhD6LZ0MyF0Anuq93BD8g302Hooay8DRHTFusJ1jAseh1wq55P8T6jprEEhVbBizAp2VO7AYDGgVWi5IvoKsgKzaOlpIck7CalEisFscMyv9bG5fDMjA0eikCpQy9UDZjO3VW5jQugElqYuxWa3IZPIOFR3iP01+0nyTqLN1Mb0iOl4xHtwsvEk31d8P6A1sKitiClhUzBajdQahHlKtaGaNlPbgDXUd9VzvvP8r65KSSQSR/UlvDscb7U3Ld0tXBZ9GRXtFbww9gVaTa24K91xV7rTY+3hwb0Pctewu9hasdXx2ZIg4bKoy9DINaw9u5by9nJGB40mwz+DtWfXiviNobfRZenCaDUOal0G0absKnel3dzOUwefIic8hyujr6S7tZt1Reu4Oe1mTDYTUomUSPdIAl0DGeE/AjeVG9MiplHbWUuoeyhJXkkoZUrqu+q5c/edDoG6hjU8kPkA1ydej9FqZFXuKoe5EcCq3FW8MuEVHsx6EICC1gIO1B4YsMbWnlZ+rPkRpUxJqHvor7rGCd4J+Ln44eviy2f5n+GicGFh0kISPBNI8EogryUPqURKUWsRS7Yt4d2p75IZkDkoRP6XKG0vHfBzpn8mJxpPsKNqByDMoCLcI7g06lLaTe2/6ph/C4vNQkVHBQazgRC3kEHmOX3oVDrmDZnHpLBJjnlZJwKn8HPixIkTJ/9e2qsHVs9A/KyvFDNz+14WFbZpz8HXy8T/SySizfGbZcIMxWoWrZstJeL5crVwvqw+IoxcLntFzPg1noPwbNHCuWelMHxJuxp650DtCUi8Ugi4gs1ipm7ELWJWr+Y4RE2Est2izXL7Y0KsZd8Jpi6QyKB0uziX0BFCkA6ZLip3NT9VK4KGwpQn4eAbMGQaRIwTlcygoWIuce9LIhdQqoCdz8CctWL2cNLjIsKh1yZC3yVS8S8oeWB750+0dbdRoi+hzdRGhFsEvq6+1BhquGNX/yzUxpKNrBy7kscPPE63tZvbht7GNyXfUKwvZlzIOC6NvJTpkdORSWV8lPcRd2TcQYm+hI/OfcRQv6FEukdSpC9ib81eR3tnS08LN22/ibcmv0VhWyEtxhayArOIcI9AKpXyXfl3BGuDWZi0EKlESre1mxJ9CUk+Sfwu6XfEe8Wzo3KHCIn3jKGyvZLHRz2O0WLkTMsZGrsbWZi40FFNXHV8FQ+NeAipREqQNggJEio6KpBL5eQ15yGXyvld0u948diLLEtfxkuHX3Jco+zgbOI84jCYDBS2FfL+2fdJ801Dp9KR6pPKkpQlvHfmPdyUbrgqXCnXl5Pim0JLTwvBbsFIJBLS/NLIb80n3Ted7ODsQcIvyiMKV4UrTd1NXBd/HeNDxvNZwWeO1sSDtQeZGDKRd6a8g8Qu4fVTrztEmqXXwvKDy3l69NPUdNbgo/FhVe4q/lzwZ1J8Urgr4y62V23HTzP4RlcpVWLttVKqLyXCLYJpEdNYV7TO8fjB2oMUtBbQ2tOK3qR3CECtXIvJZnK4UcqksgEQ2HcWAAAgAElEQVQxCH30iaw+UXexeT6ZRIZW8evn/C5EI9eQ4JWAl8aLqo4qvi75mvfzhDGRt9qbF8e9yJoza9CpdByrP8bz457nQI0QRjOjZuIid2HxtsWOuItvy75lXMg4rhlyDS4KF5YfXA7AYyMfI9QtlLyWvAGvH+AawI0pN2K1Wbkk4hIO1B4gyTuJVN9UPsn/hNdPvI5UIsVut3NHxh38WPMjS1OW4q3xZmzI2EHnU9RWNKgq+cbJN5gUPgmFVOH4EuBCLqzQqmQq5BL5AEddEGHue2v2Mt99/q++tt4aby6JuISJoRORIkX+098Pc6+ZN0++OWDfF4++yJqcNbip/raja6+91xFV0UdmQCbvnnp3wLaKjgouj778n+IG2mnu5NP8T3nr1FvY7Db8Xfx5deKrJPkk/eJzfDQ+/+fX/V/DKfycOHHixMm/F42XmFe70LpfKhPi5vP5kDBTzNnlfgTXfCrMUDzDRVultUfsf/ANyFoKqfNApRNi78h7EDu1f27Q1CHcMGtyhRmLVCZcPSUy2PsCZCwQFbqWItE+KleKAPSEmaIddOrTom2yvRq0AWDugtpT4BsHm+4QghHEjOCYe8DUKeb2YiaL16jNhbbzcNnLwiFUoRHi0GIUDqQSiTi2yQBXfwx9YcHho8COmHPU+ohzvwh6k54TDSc4XH+YL4u+ZFnaMnZU7eBcyzlGBo7k5rSbefdUv+NgbVctLT0tLE5azHun30Nv0gOwp3oPMboY0n3TsWHjzmF38u7pdznbfBaA3dW7xVyTNmyQAQRAVUcVKd4pTAyZSE1XDWabmVEBo5gbNxeNXMNn+Z+xrWobHeYOQFSMVo5dydTwqQRrgznZeBJrr5UM/wzMNjNNxiaiPaJZX7yeaoOY8fRz8eOaIdeQ15LH9xXfk+yTzEP7HnJUnmZEzqCiowI/Fz8mh03m1eOvMjJwJBHuEZxrOcf+mv1MCZ2CSqFiU+kmHhj+AAdqD9BkbMJkM6FWqHl85ON0mDswmA2MDh4tHEJPvcXs2Nl8U/oN5e3lgLixL2or4qroq9hYutGxvnTfdORSOe5yd443HMfPxW/QPNru87tJ9UvFV+PruL59dFm6yG/NRyFVsK5wHbNiZwmDD3MHq46vYknqEiw2C+5Kd8e1BLgy5krWnl3LXRl38fC+h5k7ZC5Twqawq3oXOqWOVN9UMgMy+VPen2jpacFT5cl9mfdR11VHib6EGkMN8xPm46USrbUXtqnKJDKUMiXjg8eT6JMIiNbKRUmLBlRsf5/2+4tm8v01bL02TjaepFRfikKqINgtmMqOygGCuqWnhc8LP2dBwgIMFgNVhiq+LPwSm92GSqZCLVdzuvn0oIzDvef38nT20zy6/1HHtiN1R1iQsIAnDj7hqLj1tX+ODhrNK8dfobyjnCDXIM40n8FF7sK9w+6loK2ADlMHcZ5x7KzaSZJ3Ei3dLUR5XNzl8sJqXh89th6svVYCXAKYETljQB4lCPOfPkLcQrgx5UbePd0voob7DyfBK4Gm7ibyW/IHOH7+Gn5urtLa3Tpon4qOCrqsXb9K+JmsJvJb8lmUtIj1Resx2UyEaEMGGsn8RIR7xC9W5v4eCloLeP1kf5B9g7GB5488z1tT3vqXxo/8r+EUfk6cOHHi5N+Ld6wIKP/+wf5tU58R+XTj7hcCrqMG4i8HY5swflG4COGUNAfOfinaMA+/I1w5Z70r5uGCh8KPL4hjdTaKucGj/S6JjL0f/FPh+FohCkOGw6Y7RfXNsY6fIhs6akSr6I7HRTuoXAWXvgyBqaI62Sf6+jj8Tr+QLdstgt5jc0DrBWc2CDG57xU4/9NsjX8SjL1XzArarNDdAjYTHHxdxDGEZ8P1X4Hil2dSviv7DjelG3/O/zPXDLmGL4u+dFSQKjsqSfJOIicix2GNb7eLmzKVTOUQfVG6KObHz8doNXL3nruZHjEdN5XbIFFyoPYAaWlpItj4Z9WIbls3eS2i4nag9gDBbsH4afzYXLGZy6MuZ33J+gHH2l29m3pjPedazvHg3ge5JOISartqWV+0Hrvdzuy42ejNeofoAxEBUNlRSaQuknEh49hcvnlAu+GW8i08NfopPFWe+Gh8WJK6hF1Vu9hSvoUM/wzuyriLLksXXnIvrom/hu/LvmdMyBjK28v5IO8DXpnwCmvPrnWIDhe5C4+NfIxnRj9Du7mdL4u+HHAOJ5tOclPqTWQFZmGz26g2VHP3D3djx85zY55j7ZG13Jhy40XfN1eFK83dzUTpogZUf8LcwkjwTkAtU2PrtfHOqXeEWYxrAAsTF3Ku5Rwd5g5uG3obpfpS9CY9Y4PH0mXp4pbUWwjWBtNh6WDt2bWk+aZxY/KNdFm66LR0crjyMA8Mf4Buazc+ah+K9cWOIHqAR/Y/wooxK8gKyEImkbGzaicBLgHcOvRWVDIVl0ddToBWVG00cg1LUpaQHZxNQ1cDga6BJHonopANdqj8a5S0lVCsL8bea8ff1Z+3T71NqFt/G6NMIuPqIVfj6+JLY3cj8V7xVHRUYLaZifGIwc/Fj7dPvc3IwJGDju2t9h5QRQP4uvRr/DR+3Jd5Hy3dLcikMuq66vi88HOMFiOWXgsKqYLrE6/njRNvEKgVsSY7q3ailCnZXL4ZjVzDtfHXOrIjL0a0LhpXhStdli7HtiuiryDQNRCZVMb1CdfT2tPKtoptuCnduGfYPSR591etFFIF1yVcR4R7BKebThPjGUNtZy23774dAK1Cy9tT3ibdL/3vut4D1ugRPWjb9Mjpf/W8LkSj0DgyJGfFzkIhVXCo7hDTI6cP+OIgShf1N8Pmfy19OY0XcrLpJHqT3in8/g6cws+JEydOnPx7kStEXEJIlhBY7sHCCbNkJ2x/vH+2ruqgiGnY8zx01IrWzhkviTbI8h/Ez5HjxXMmPwHFO0WVruwH4a4ZPxOufFeEsPslCVfQgk1iVlDhAi1lA0UfiMrgtJXgFSPmEPuwmsTrpF4NvkMGn1OfY93BN2D8H4TwqzwAqdeKc6w60C/6QFQxY6dC+V5hEtNeJWYfi37KLxtz918VfU3dTXRaOmk1iW/uPVQeg3L3VDIVE0Mn0mxsJskniRiPGBYnLUYj1zj2uTTqUgwWA6/lvoYdO0q5EkvvRXIFf8JkNaFVaNGbhXDM9M+kqqOK7KBs7vvxPsd+/i7+TI+cjko+eB5RI9dgtBj547E/kuSdRIZfBs8dec7x+InGEwMEQB8VHRV0WbqI0kUNCFLPCsgizVeI0heOvsDDIx7m9l23O4ThD9U/CEOSpBtQy9QkeiWikqkobitmcthkxoeOp9vSPcCu3mg18nnh59yVcRdWg3XQWgCKWovwd/EnryWPVJ9Ux3Vbc2YN40PGE+waTLRHNKX6/lmoiSETUcvUvHT0JVaMWcHyg8vptHQyKWwS4W7hPLT3IWy9NqZFTmN27GzWF6+nvqueXVW7mBo+lTVn1rAkZQk7KnfgpnSj09yJ3qRHLVMT5hbGLam3gETMvll7rXxX/h13ZtxJdnA2Z5vPEuURxReFX1BhqBh0PgdqD9BuaiczIJNh/sMo05cR4RbBEO/Bn3edSndRwfX30NrTikwiQ6aQ8ebJNylsK2RU0CjH40tSlrC5fDPnDecBSPZJ5rb024j3ikchVdBj7cFH44NMKiPBK8ER2A4wd8hcR2zHhXSYOzjbenbQDJ1OrePRkY/irfbmtROvYbQaaTA2UN1ezfz4+Y61pvmloZapidBF/OJ5RXlEOULaC9sKmRk1kytirqC2UwiXYG0wz2Q/w23pt6GSqS6am+ip9kQj1+DrIuZR3z/bn8nZaenks4LPSPZJRi79x27jE70TeSb7GV44+gIGs4EpYVNYnLz4ovESv8SlUZeS35rPR+c+QiaRcW38tcyNnUuGXwa7qnaRGZApQuxd/+/VPuCi7aJJ3knolLp/yvH/f8Ep/Jw4ceLEyb8fpQuEDAOG9W/r0feLPoCpy+Hrm0VkA4h5vm+WQdp8EZfQXgVHVovZPrkGpj4JXy0RIg3EDN+Eh0SLqKVHxCC4eArBWLFPuHj+HHMXGBrA1jP4MWOLOIZEJgLUL6z6pV8n2kPtvf2B7FI5dNaJ6mJz8eDjVR2CS56DvL+I6IeQTBh2AyRfJUTxX8MuqlIhmhCWpi4lxiPGYWmvkWu4Lf02h7nLmOAxeGu8ueuHu9ApdTyQ9QCTwiaxq2qXoy2tr0WrubsZN4UbcZ5xA9oUh/kPo7CtkKG+Q7k+8XpkUhmhbqHkNuTi7+JPo7FxwPIajA1o5BrRwumXMaB9b1naMsw2MznhOajlao7UHRnw3MqOSqZHTHe4L/aRFZDFF4Vf4KPxYZjfMI42HOWOjDs4UneENWfWEOIWwg3JN1DTWTPIfKSorQhXpSv+Lv58cPYDajprWJy8mGcPP+uYa8vwy3CYr4AQms3dzeyr2ceIgBEDYh8uCb8EuVROt62bzwo+IyU7hVvTbsVqt2K0GPFSeVHZUcmUsClk+mdSqi8l0TuRYG0wHioPh0HLoqRF+Gn86KXXMYsGYk7td0m/Q6fS0W5q50zzGYb5D8NmtyFBQktPCy09LWQHZ7OlbAsd5g6WKpbyacGnjjZQT5UnT45+EneFO18UfUGcZxzfln6L3qS/6Dyeq8KVg7UH2VuzF4Abkm4gzitu0H7/DBqNjZhsJjYUb2BR0iKHaMtryWNO7Bx+qP6BTkunQ/TNjJrJlPApbKvYhsFicFj1p/qmsihxEQsTF9JmaqO+q54UnxQ+L/ycaI9oUnxSONMsjJw0cg1jQsagkCkGCD+5VM60iGmk+qYCcEfGHTQZm1hXuI4FCQvw0fjgrfYmUBtIhFsE/trBeXY/J9knmZXjVtJt7cZkM/HB2Q8c7Z3XDLmGG1JuIEIXgbXXSnFbMXVddY7XaTQ2olPp6KUXtUw9aF4QoFRfitlm/oeFn1qu5ooYYR5kspoIcA34ux0vQ9xCWDFmBecN5x1/D5QyJVGeUVwTf80/tK6/RrxnPEuSl7D27Frs2PFUefLwiIf/ZnSGk4E4hZ8TJ06cOPltoP2Z85qlp1/09dFRKypheV9B0ixhlLLneSGyxt3fL/r6OLoWZq+GXSvg/GHRGpp9B+Q8Ldw/pTJhotJHxiLYco9o65RIBwpRXYioHH5xnXDc7KgVYjQ0C5oKRe6ewkW4i4ZnQ2e92KbWiXUWfT9wbZHjheCLzBZrCUqD9Gt/1aVyU7rRaGzk+aPPA6It7p7Me/jw7IdMj5zO+2ffp6VHCNNvSr8h0SuRqeFT2VqxlWcPPStaxXzT0Sl1NHb3i7bNZZu5Z9g9zIicweig0ZxsPEmidyIuchc81B7Ee8bTbm4n0DWQRmMjab5p+Ln4sWznssFvp0LLJ/mfMCtmFtclXEd9Vz2hbqH4uvgisUuQSqTsqNpBTngOO6v7RZ7JZkIhUzA3di4bSzbSSy8zImaQFZBFc3cz4e7hxHvGc2XMlWwo2eCw/q82VPPs4WdZNWHVoLXIJXLK2suw2CyYek1MCJnA5rLNA8xMchtzyQrMQi6VY+21MjpIzPnVdtVyd8bdjA4eTZm+jFD3UOo76yloLSAzIJNM/0yK9cV8fO5jrHYrAa4BrMhewcaSjWwq24SvxpdQt1C+Kf0GT5Unz495ngSvBBFw7RbK2rNrCXMbnJN2tP4oKT4p7KvZR4pPCqebT5Pum06RXgjyaI9oNHINduy8OP5FtlZsHTD712ZqI7cxlylhU0jxTSHcPZxP8j+htaeV+4ffPyCmwEXuQqZ/JlvKtiCTyMgJzyHRJxFrr/XvbuH8NfTaezneeByVTIXZZsbfxZ8GYwO7qnYR5xnHTak3Od7XULdQkn2S+TT/U4b6D+WrU/3h3KebTrO/dj9H6o8gsUtYlLyI1u5WFiUuYs/5PVw95GquS7iOdlO7iJBw8SPULZT3L3mfzWWidXNaxDSSfZIdx4z3imfNJWtoMDagVWgJ0gZhsVk41XSKd8+8i0KqYHrkdFJ8UpBJZb94jkqZEqVMyVfFX/FJ/ieO7X8u+DNxXnFcFXMVOyp38NDeh7DarUiQcGfGnSikCgpaCxgXMo62njaSvZMHtE/CT6Y2fTPB/wcCXQdXG/8eXBQu/7IvB36Ou8qdm9NuJiciB4PZQLBbMMHa4H/La/8v4RR+Tpw4ceLkt0FAGoSPEcHpICIdfo5CI1o1Jz0OKi1894DYLpEI98+fEzUB9r4sRB+IquLOpyBnBXS1wZwPhDjs0cOQGSIbsLtNCLgJD4ksP3OXcAMddRvUHAUk0FIMPvHCrXPLA9BaKiIkpj0H5fvEeoYvFdXGbr1wBo2eLHIDQQhDr0joahFGNr9g4PJLlOpLHc6HIJwX3z75Ns+NeY56Y71D9PVxrvUc40LGAaJVbH/tfmJ0MShlSqx2K0M8h1DYVojJZuLV3Fd5cfyLyKVyLgm/BL1JT7upHYlUiLUglyDiveKJ1kWLqoRczbXx1w5oR/NWe+OmdONU0ynuy7wPd6U7HioPLL0WyvXl+Gh8MJgNJHkn4anyJNg1mJqfQua91d7IpXJGBI4gKzALnUrH4brDvHD0BZakLEGKlNL2UiQSyYC8NwBrr5Wy9jImh00eUDGcnzCfGkMN3mpvsvyz8HXxZUPJhkHXtdnYjE6pI94rnjmxc1i6fSkvjHuB+3+8nwWJCzjbfJbvyr9zVOxaTa1cEXMFj+1/zHGM+q56Xj7+MtcmXMumsk00dTfR1C2iRXLCczjVfIrLoi7DR+3D7urdNBgbyAoYXOENcwujWF+Mv4s/0yKmUdBawIjAEbT1tDHUbygV7RVsKNrA8lHLqemsGTATeeHnpMvcxaVRl7K1YitZAVl8V/Edn+Z/yh0Zd9DQ1YCnWuQM1hpqeXnCy3SYOqg31rO9UmQtjgochYf6n5vB5qX2orStlDHBY5BJZSxMXMiq3FVYei3CPKf1/7H33vFR1fn3/3N6ZiYz6cmkV9ILoYOAVAHBgqJiw15QUEFsa1+7rq5d7B3ELqgI0nsLJJSE9N7bZGYyyZTM/P54y8AYdld39/PQ/f7mPB4+NLe873vecxPvua/zOqeMsZFjWV+7nilxUwAwO8yeCuCpONh2kLSgNDbUbeDpfU/zwqQX2NW8ix1NO9hUvwmVTIUbN1dlXuWRko40jGSkYeQ/nF+AKsATVg9wqP0Q16+73lMZ/7z0c96f+f5v6rM70WPrta16HeOixvHwroc9/bJu3Lx86GVuzr2ZNVVrWFO1hofGPESYOowbc27k0+OfYh+wc3HaxcxInPEvr/v/Ivzkfr/b2MYHb/iInw8++OCDD38O6CNFda65SJizBMTDmFtgz+snjxl3Oxz+QmzfdkrAu9stqn6aYJGddwJZc+Gz01TRJFJQ+wtSpo8WhHLXK4I8pp8jHDmjhsGlnwnnzaZC2PwkzP47nPuKIJNHv4bUGTD1QUEOlVpYe6+o9IGQk577CoSkQk8tSKUw6V4x19ajwkFUNiBkqurf/mDd0ttCaVfpoO0Wh4X2vnasDuugfTLJycqEQqrAT+bnCcRWSpUsG7GMpt4mnC4noX6hWOwWQvxC2FS/iQpjBXlhebT1tqFX6RkXNQ65TO6xhge4IuMK4vXxrKlcQ0ZIBmlBaRxsO8hHMz+izdrGs/ufZXjEcEL8QjDajXxY/CFZoVmcHX82K0tWcmv+rbT2tqJT6jBoDfQ6eintKiVKG0WzpZmSzhKyQrPYWr+V2UmzWX54OVdkXDHI4RJAKpGSE5pDRnAGZocZvVJPYVshQ8OHUtJRQk54Dq8Xvs6w8GGD+iIzQjIIVYeSEJBAZ38nWoWW7v5uMkMyifGPYbhhOO197djtgvjtbtrNvCHzBq330c6jRGujuTrraj4t+RSHy8GE6AloFVr+duBvXJd9HRa7BavTSo+tB3+FP9H+0Z75BKoCOTvxbJp6m0gNTGV11WpC/UJZX7ueDbUbuDrrakL9Qrl75N38ZcdfPMRmf8t+r3nkhOaQFZKFyWbiy7IveWXqK1QYhanKiwUvcnHaxVT3VCOTyHjv6HvckHsDh9sPe0jzupp13JZ/G9flXIdUIgVERdY2YEOv/PcldkqZkkszLuWdI+9wadqlBCgDWDR0EVanlShtFFaHFYNGmNq43W6azc2kB6Wf1nwkMzjTIxW1u+xYHBZwQ7u13VPRBDySz9+Lfmc/nxZ/6uVY6XQ7+bHqx99E/HLDcgf1FOaG59Jn7/Os6Qm43C6vHtu3j7zNx7M+JjcslxkJQl4cp48bJPFs7W2luqdaSC0Dkv6rRL3J0kSDuQGdUkdiQOL/L0LQ263t7GjcwdGOo+SG5dLV30WUfxS5obmn7cn8X4KP+Pnggw8++PDngT5K9MP9/BAEJcDUhyB6uKjIBcSCJlQ4a3ZVQmgK1Pxi8jFmoZB5zvtAnG83Q2C8IG1BiUJyeSq0oVC7U7iBRmQJwue0CfmlqUHIP0tWC2JX8CHU74VRN0BvK2x89KSktPg7QeAUGjDknCR9J7DtOZj9EiScIaqHW54WVcCxt4pew9YjEDPsNy+PY8DBO0feIdgv2CNJPAGD1kBJVwlWp5UJ0RM8vVogLP+3NGxBJpGxbMQy4nXx2Jw2msxNhKpDueHnG5iVMAutQssowyj2NO8h2C+YkYaRGLQG+p39DDcMJ1IbedrcrDBNGBcMuYC5KXOR/GJ0c17KeRzrOMZd2+7imQnPEOYXxorSFWxt2IrVaaW0u5St9Vt5cvyTWJ1WnC4nGoWGvS17+bj4Y+J18SwdsZRvj3xLVmgWWaFZ7Gna46lsra1ey4LMBV7ulGMjxyKXynnnyDsYbUaUUqWnOpcQkMA3ld+QFpJGZU8l0+KnMTRsKIXthcgkMuanz2dX0y72t+zn+pzr6bX3cm32taQFpRGmCaPV2kpKQApPjX+K1wpfo7irmABVwGkJUFpQGl9VfEVmcCZXZ12NTCLjYNtBTwSCCxdvH36bh8Y+xKb6TYIAZVyKv8KfCE0ELrcLrULL8wee592z3mW0YTTdtm5ywnKYlzIPk9NEs6WZQ22HuCH3BvY07aG6p5rL0i/jm4pvkCDh2uxrCVQF0j/Qj0FjYG7KXJ7a9xQPjn6Qeks9HX0dHO88zrCIYXxZ/iUWh4W/F/yd24fd7lUtfevwW+SF5RHtH02btY13jrxDnbmOi1IvYkbCDC9TnN+D0ZGjUcvVrKtZx8yEmWiVWlp6W6i31JOgT0Cn0tFgbiAnLAcpUoZGDKXWXMtIw0gPwY3XxZMcmMwP1T94xnW5XYRrwnlh0gu8VPASVSbhnHqqccw/gtvtxuFy0OcQmZMOl4POvk76T9Pze+K+ajQ3YnfZidRGnpYUzUyYyZrKNR5SH6mNFLLl/g6emfAMJZ0lvFok7mGFVOH1ksY+YEcqkRKsDiZYHXzaOZd1l7F442KP6+WE6Ak8OObB/wpBOdx+mEUbF9Ft60aChOtyruOa7Gv+I9L/Z8eAa4AVJStYXbWa81PO94oEyQvL44VJL/xX4in+KPiInw8++OCDD38e9HbCj8uEjHPsraDSC3KmChRVOmsndJTBhkdE9II66GRWX0S22N50EEKHCAOWjPNEKPvPDwq5JYiKntsNBe9D3uVgyBZjZ5wDH88V44GoIG5/ARIniB698EwRufDrPsKKn+HqH6GlaPDnkcpBFwHGGhizWOT9gfgcxjrInPu7lqfR0siXZV8Srglncf5i3j/6PkabkWj/aJYOuwuHXY1eFo1U2c3MhHNoNDeQFJBMsJ+IOZgSO4U1lWs4N/lcni94ngHXAC9PeZk3pr5BhDYCuVROjH8Ms5Jm/a559dh6cLqcXhWZ4o5ijnYcZUbCDI60H2F8zHhidDHMS51HiF8I2xq2McIwAqPNSKOlkZ9qf6LSWMnQsKFclHoRX5R9wYM7H+TZic/S3d+NVqmlvLvcI1nt7O9kfe16bsu/DYfLQZg6jAOtB9hct5m0oDT2tuz1PJwD6JV6+px9HufCNw+/yZTYKdycezMyqYzkgGRarC1Mi5tGsCqYKlMVOSE5NFubeXjXw1idopKaF5rHkuFLONh2kGC/YCQSCVdnXs0HxR8AQiZ4y9BbuHPrnYSpw1hVusrL2l8pVRKpjSQ9OJ2y7jKeHv80q0pXUdRWxJS4KWys28jwiOFY7BZGRYzC6rBysO0ga6vX8ti4x6iyVPFR8Uc09zZ7xrwh5wa+qfgGP5kfC/MWkhqUSoAigMf2PUZxZzH5YfncMfwOQjQh3L/zfqbETWF63HRM/SZeLXyVWF0sFw65kFpTLb2OXqQSKa5f+ludLid7mvegV+p55dArnjV97sBzmOwmbh16q4fs/x4oZUrRI2kYAcCRtiOo5SImoNZUS2tvK5vqN7GpfhNnRJ2Bv9KfeF08iRmJXJp2KQ6XA6VMyV1b7/KMOT1uOmur17K9cTtKqZInxj/BfdvvY3bS7H/pQnqg9QCrK1ZTZ67jzJgzOd51nB+rfyQ7JJsbcm/wqtpJkDArcRarjq/ip+qfyA7LJlAZyPSE6cTpvfs1kwOTeX/G+5QbyzHbzSLb8vhKxkeNx+V2EaOP4aExD/HiwRe5Pvt6VpSu8Jx7ddbVqGQqyrrKUCvUxPjHeK210+Xk0+JPvaIOtjdup6C1gDn+c373d3IqTHYTT+x9wmOU5MbNO0feYWzkWEZF/gvzqf9hNPU28VHxR8xPn8/KEu+8xaL2Isq6ynzEzwcffPDBBx/+K+iugbxLRX9f2U/C3TIsQ5C4znJQB5yUfm59RpishKVBw35R4Tv2tcgIbDokAtCdfYI8XvSB2CZTgtwPGgvg/OXCVMXUBC6bMJOZ+ZQwdLG0iQqjSguRQ0Vf4N7lMPkvg+fsFyicPN2IedvMJ/edcQdsfATK14ufY0aJ+YWlix6/f2IOcTpIkCCRSM6+n38AACAASURBVET+2PHPWDz0DsJVidhtOvpNGl7bVIFWVc/c/BgyDLG8u9Ofhu5+bpsaxNjY89jbsYbRkaN5reg1bAM2Lkm7hDGRY363gUd3fzdmu5BRFrQW8NLBl7A4LFyVdRVzEucglUo50HKApMAk/JX+wk10292e3kOpRMqT45/kr7v/itVpRSqRck3WNUiRIpFIGBY+jCC/II/5x3077uPm3Js5P+V8AC5Ju4RVpaso6y4Tpi7jn6DD2oHVaWV05GhhgtJd5nlonRw7GYPGwKL8RRg0Bs5LPo/vKr9jU/0mNtdvZlH+Ip7a9xTtfe08dsZjdNu7MdqMdNu6+abiGw/pA5ieMJ3bNt/mCQ0PVAXy1PinyI/Ix9hvJMo/ij3Ne3C6nHxX8R035d7Em4ffpNfRi1qu5uExD9Pn7CNeH0+fow+9Ss/E6IkUtBfweuHr2F12djTu4PlJz3NNzjUUtBSQEZyBn9yPAfcAbtxepA9gVekqzkk+h09LPkWj0CBBwuqq1ZwRdQbDw4ezp3kP922/j09mfcLclLkc6ThCeXc5h9oPcV32dZQby9lSv4XUoFSyQ7NRyVT0Ofs8FWKHy0G4Jpzs0GyPQ6tWoaXRLHoLf012/h102jqFZNMNrxe9zk25N3n27WzayZ7mPSQFJPH4GY9T1l3m6Rl9duKz9Nh6UMgUbKrb5Kl02112Pjj2AZ+c/QlJgUleMSan3sdut5um3iZu33S7RzZc0FrAJWmXEKuL5WjnUbY2bOWhsQ+xvmY9comcK7OuRC6V09Xfhd5Pz4qSFcTqY4nQRhCljfKSQQNE+kfSY+uh2ljNgdYDTE+Yzq7GXfgr/TFoDfT09/CXkX/BOmAVkla/EOYNmUdWaBYLNyzkcMdh1HI1y0Ys45zkczyfxeqwcqD1wKDPVdpdyhz+M+JntBkp7iwetP3X+Yj/r+HE31g/uZ+QDf8Kp/4t+F+E7JFHHvmj5/BfwVtvvfXIjTfe+EdPwwcffPDBh38XxnpoKICgOFFVixsjpJz73hQkLmaECFIPThD9d0POAme/MFXZ8qSo8sWPFfLK5iIw1kL1VlHBO/I5FK6Amu0iRmLfm9BWAtkXAm5h6KIOFr136x8Q55WsFlU+iQRKvhNz1EcJItlzisnEmXeLCqImFBImQkiS6BuceLcIZ9/9ysljTY3CzEWpEWPJlL9rifyV/iikKiaFX0Wc9AIk9licdh2NXQM8/n0JV45NwGof4OtDjVR1WrlxYjId5n7e21nDpCFRxIfo2NawmT5nHwuyFjA/bT4Bfr89B8vtdrO/ZT9Ltizh9aLXOdJxhGB1MOtr1mNxWDwB7gHKAFRyFZvqNhGri6XR0siGug0nx8FNk6WJ1OBUakw1uHFT1F7EtTnXolFoeKHgBQpaC9jXss/zdn1743bi9HHYBmwcaD3ARakXMSF6ApekX4LD6SA/Ip9LMy5leMRw6i31JAcmMz1+OrmhuZwZc6YgNw1b6O7vZu6QuYyNGsuYyDHkhuXyY/WPNFjEd3q86zgx/jHIkKGSqdhYv9FDCFKDUrEN2CjtPtlj2T/QT5gmjHeOvINeqWd3025idbEc7jiMyW6i3FjOvCHzmJ82n3OTz8XmsvHgrgepMFZwvPs462rXMTZqLKtKV3n1pI2IGIFarqarvwuX2+UJZlfL1Wxt2AoIAu3GjdvtZkrcFCbETCBeH4/L5UKtUPNd5Xfsa9nH6MjRwiRFIvrB7thyB6MiRzEpdhLfVnzLrqZd9Dn7aLA0sLd5L3eOuJMWawv3jLyHD4o/4MfqH9lQt4G8sDySA5MJU4cxK2EWu5t383PNzwT5BRGpjfyPHEAVMgVWh5WtDVtpsDQwLmocB9sOeiqPbtycGXMmLlwo5UrywvPICxfz0al07GraxdcVX3uN2e/sF5JXv0CaLc0cbj9Mc28zUomUjXUbuXfbvXxZ/iVxujjW1673OrfSWMl5yedR2F6I2W7G5XZhtBmZGD2R2UmzKWwrZEvDFrY3bGfAPUB3fzfbGrYxIWbCaStCFcYKttRvYULMBB7a9RApQSlEaaNwuV2kh6Qjl8qpMdcQrgnn0vRLGRc9jqf3Pc2elj2AqO5ta9jG+OjxHhmnQqagpbeFonZvtcGCrAWnDWn/PZAiZX/L/kFE74qMK4jyj/qPxv4zw1/pj8vtYn/rflKCUqg11Xr2+cn8uCH3BoL9Ti+7/bPg0UcfbX7kkUfeOt0+X8XPBx988MGHPwdaj4LeABseFsSubtfJ/LvuGmg4AKNvhNZiMOSKHjmbSZApmUL02Tl6hdHKqdj9GiQLZ0CGnPVLJdAGLqdwEN3wsNg38S7Y9bL3uQc/hFnPnvz58CrIvwIyzhU5gJoQ6GmG/W9DV7WoGBavEVLV3a+KjMFfo3YnJE4WZFOp/V1LJJfKydDM4er3CnC6RPh8dpSey0fHcVaWgbVHmznWJEjKtrJ2ipt6eHJuDlMzIlArZbyxzsnNkx4gLlROXGDoP71Wd6+ddrONQI2CcL3oXaruqebWjbd6ep4OtB7AaDMyI2GGp89qxfEVjIscR6OlkW2N25iRMIPKnspB4/fYe7weTl1ukVv2a3nVh8UfcuvQWznWeYz04HQaLY0UtRdxrOMYS0csZdHGRbhxsyBzAXeNFLI/lVTFD1U/cMGQC3j5kPhOIzQRZIVmYXFYaLQ0cv+O+7ln1D28cugVr+uZ7WaMNqMwjnGYGBc1jlWlqwCRjffrzEIQhjtPjn8S+4Adk91EZ18n9426j2Odx7A6rKQHp7O+Zj0LMhfwztF3vM51upzUm+sJ14QPGjtQGciBlgNkhGTw5rQ3sdgtyGVyUgJSmJ08mz5nH3KJnGj/aHJDc7E4LDRbm6nuqeb1wtc9RHJ15WocLgcWu4UYXQwz4mfQYGnAMeAYZHrSbetGIpGwZNgSvq/6nqqeKs++n2p+4tahtyKTyDzrCnDn1jt5Y9objI8eP2htfiui/aNxuVwUtRexu3k3X5R9wdLhS/m+6ntae1uZGjeV3LBcWq2tlHaVcnbi2Z5zY/xjSAseHDQ/M3EmIeoQyrvLuWXDLbRYRQ9uTmgO+eH5HonkCWfNUyGVSD3rlxuWS1VPFX3OPs6IOQOpREqgKpDdTbu9znG4HNSb673iIU5Ar9STF5bHyuMruXDIhdSYajwxDXqlnifHP8nbh98GYFLsJLr6u9jSsGXQOHWmOoZFDPPMcV7qPI50HOFg20EkSJifPp9hYb+9b/gfQafS8ZfRf+H2zbfTam1FJpFx69BbSQ9O/4/H/jNDKpFycdrFxOvjsTgsRGgi2FC7gaSAJG4fdjspgSl/9BT/I/iInw8++OCDD38OKPVQtRlajkDarMGh5+3FYG6G0h+EIcvX1wkHT5UeJi6D4z9B5mnkTRKp6PULiAZdNKxZLLZnng9bnvI+dsAx+HzFr8jZoU9g5tOC8PkbQOkHsaNFj6DTJiqNJxCaApF5ogJ5AvHjhelMTP5vX5tf0Ntn553ttThdbuJDNFw5Op7uPjtOt5uEUA2ri5q8ju+w2Gkz23jg26NkR+v567lZPPTdMc4dGsWlowLQ+Z2+QnOgpou91V3YnS6UcilDYwIZlxJCnblukNFFhbHCY7kPYNAYCPILYlv9NibGTOTOrXfy5PgnkSDxckacHj+dNZVrPD/LpXL0Sv1pH8IlSJiZMJNuWzcJ+gRuzr0ZP7kfnxR/4hmzsK0Q54ATuUxOcmAyEdoIIrQR5IXlUdReRKu1FWOjkSXDlogqGi6sDusgk5zzU86n2dJMq7SVIUFDiNPFMSNhBhtqN1DZU8m12ddS2F7oNb9RhlE0mhtZeXylJ2dvTtIc3G43A64BQvxCSA9JF9UTN4Ogkqm8TD2GRwwnKySLxZsW09nfyZ6WPfxY/SOzEmcx4Brg1vxbWbZ1mYeYxOnieHjsw2yp34LJbsKgNXhVDwF+rvmZq7Ku4ul9T/O3iX+j1lxLkCoIuUQ+aM1be1sp6ypjT/OeQXM9kbu3MG8hbtyYbCY+L/uc7yu//4+IH0CsPpYLhlzA91Xfi1iMAy8wPX46i4YuorW3lUpjJYfaDtHR30Gvo9cTuSCRSBhlGMUDox/g5UMvY7abmZEwg8szLqff2c+q46s8pA+Ew+cowyjUcjV9zj70Sj0hfiFeMSgXDLmADbUbiNBEcOGQCwFIDEgkTCPyRiM0EQSoAuix9Xh9Br1Sj8vtos/Rh0ahocfWQ0tvC3qVnrTgNOxldsI14XxVfjJOxGQ3sfL4SkYaRjIhegJJAUnYB+ykBqZyvPu41/ihau8XNgkBCbwy5RXqzHUopUri9fGo5Kr/6Hs4gazQLD49+1MaLY3olDoS9An/J7mOfzaEqEM4O0m8WBhwDbAwbyEahQbtL/8vsDqsVPVUYbKZiNXHEquL/SOn+7vgI34++OCDDz78ORAYI/r4ACT/oPdNIoWhl4v+vj7Rv4XNJKIWxi3+pafvV312Qy+FtmNQ+pPIADwBfZSQip6ApVXst1sgf4Ewi3E5RI9h7sVw5AtAIq4fMgR0UbD/LRHbcAJn3iPG6PqlSlK1ReT5nSB+0SOEZFUf/burfQBVnb302Qe4b1Y63b39RAWqkMkk+MmlZEbqkUklDLhOMoukUC3hOhX3zkzHPuCi3Wzj0XMzaTXbqO3sJTt6sO37wbpurv1wP6Y+QQYC1ApumZRMRIDfad381HK1hzjJJXJuzL0RnUrHqMhR1JvrmRQ7idcKX+PpCU/zYfGHdPd3Mz99PhnBGXxb8S0gAsSXjlhKkDLIE+bt+ZqUemJ1sXT1d+Gv8EcpUxKuCeeve/7qNY/ZSbM9vVV6lZ57R95LSVcJS4cvpaSzhG5bN1qFlhhdDOVGcZ99VvoZf5v4Nz4q/oi2vjYmxUzC4XIwNW4qzx54lghNBIm6RM5OOJu5KXNRSpXUmGpYmLuQFaUrkEvkLMxbiFahpai9iPyIfGYnzeaTkk/4vup7np34LAaNgVs23oLFYUEulbNk2BIK2k7mD8okMmJ1sVybfS1yqRytQsuAa4A3D7/J+SnnY7Kb+KLsC1qtrfjJ/ajoruDNoje9iF2duY5yYzlT4qawvnb9ILt/EA+zPbYeTHYThzsO82rhq0yMnsij4x5lf+t+NtRuwOKwMMowinJjOc29zeSF5XlJdEEQnnU169jfKpw1o7RR3Dr0Voz9xkHX/HeQEZLBx2d/zPFOQXgitZFU91TTam1lW+M2Ko2VXJZ+Gf4K/0Gf75L0S5gYOxGL3UKzpZllW5cxJnKMpy/xVDRaGglVh1JvrufxPY/z3MTn2Neyj+qeaibHTsZf4U+QKojU4FTC1eEkBCZ4nZ8SlMJdI+7ycn0cEzmGUHUoz+1/jn3N+7gp7yaWFy3H7rLjdrtZNmIZC7IWUN79q5daCInx61NfJykwCT+5H35yP+4ZfQ8Lf17oedkyM2HmaXPs9Co92arBVcb/Bk68QPm/hNPlPO09+9+Ew+WgoruCenM9wX7BDAka4pXV+I8gk8o8ZB+EkdVbh9/io+KPAPH36dWpr5If/vtf5P0R8BE/H3zwwQcf/hxwOiB2FBR/Cw37IHWmMHg5gfTZULdbkKcTpM9zbj/ghj3LRdZezXZRHYwdLaSVKWfBGbeL3D6/QPAPA30MhGcJUghCSjr7BWH2IlMIo5juakiZBvlXQtocYcZSuQk+vVAEvJ9K+kBIRUcvhB0viJ+jR4iIiKjhwkBGIhfXjsz53cvT1G2lotXC9eMT2V7eRl5sECv31aNRyZk4JIxV++tZMDae93fWABCkUXDvrDSOt5iRSSUkhWrptjoI1Cqp6bCglMnIjh58ne8KGz2kD6Cnz0FFu4XsaD25cUOYN2QeX5Z/6dl/5/A7CVIFcf/o+8kOzSYjWDyYTo+fzvKi5RzrPMaZMWfidDm5Z8Q9mOwmfqj6AY1c4zGqGHAN8Pbht7l31L1clXUVayrXUNJVQnJgMrcPu52XCl5iZuJMJEjADWnBaVyTdQ0fl3yMy+1ibspcr6ojQLg2nHCt6LXKCMmg3dqORq6hz9nH2uq1XJd9HRvrNuJyu5gcO5kGcwNxuji6bd2Y7CaeP/N5+gf6WVGygrLuMrr6uzxk66z4s7g9/3ZkEhlapZZ7t93rqZoppApuG3Ybzx94ns6+TtqsbVyddTVflX9FkCoIrULLPSPvYUfjDvRKPTMSZ2CymYjSRrGzaSe7mnZ5egi3NmwV6zh1OfWWehEFEDGKu7bdxa9htpmpN9eTGZxJcWcxqUGplHWXefZfmn4p7x55F4AB9wAXpV4EwJP7nkSv1LNk+BKcLifHu45T1VPFjPgZpAalcrzruKf/cVLsJFRylYf0gXBBLO0q5fqc6//VLfxPUWuqpby7HIlEQmpQKnOSRfW+3drO6srVnv69jOAMLkm7BNk/MEaK1Eayrn0dy7YuE+tiNzMpdpKH7J9AcmCyh9QOuAcI9Atk6YillHWVUd5VTretG4O/geKOYqp6qrg28Fq6+7tptDSilWuJ04tKcJw+jpqeGgL9AknUJ7Jk8xIqeiqYlTiLbQ3bODvpbEq7SgnyC6LcWI5BYyArZHAkytS4qaQGp3oq0I2WRsLV4aycvZJ6cz06pY6UoBQCVf+9jL4/Gh19HWyr38Y3Fd+QFpzGhUMuFL+rfe3UmepQyVTolXqPGVF2aDb54fmnzXP8V9hav5U7t97p6Rk9P/l8Lk67mFB1KKVdpexp2UOCPoGxkWOJD4j/h+Mc7zruIX3wi/vpnid4d8a7v4lI/tHwET8ffPDBBx/+eLhcUPCuIHTZF8KxbyBvvnDANDdDaJro+Tv+g+j/U2jg1KByqUwYsVz4Lhz8GBr3i6iHLU+djHz48hqY9RyUrRVxCrOehaGXiTgGmQIi86F6i/j393ecJJctR0RfYPockdN3QDw88yspHQCOvpNOnToDxI+DD2fD5PvFNVV6IWP9N9BltVPZYSHNoCcxTMedXxz27NtQ0sbdM9KICFDx8DmZtJr6GZccylNrSyhpFtVPiQTunZnOTR8d4LHzc3hvRyXD44MI0nobzFS1/6pHEmjt6afXNkBDp5vbh93OjIQZdPR1EKuLJS047bT5ZZH+kfxl9F9otDQilUhRSVWUGctQSpXIpXIazA3E+MfwacmnqGQqlgxfQpx/HHKJnPNSzuNq1dWEa8JpsjRx4ZALqTfXo5apyQzJJCUohYyQDC4YcoGwxNfFoPwnRjlqudrjPOlyuxgSNIT3j73PHfl3UN1TTYI+gQR9Aku2LvFULzVyDYvzFzM0bCg7m3Z6jWfQGnjp0Evcnn87P9f+7CWVdLgclHaVEqeLw+q08sqhV5BL5CwZvgS3280jux9BJpGxZNgSjnUe447NdwCicvDouEd5/9j7Xtf6ufZnUgJT6O7vZkPtBoZFDGNO0hw+LP7Qc4wECWqFmubeZr6p+IbLMy4nOSgZp8uJy+1CgoSvy7/G7DAT7BeMSqZCp9Dx3rH3AOh19PLYnsd4YPQDJOgTMNqMvHX4LTJDMlk2YhlWp5UGcwN1pjr2Nu8dtL6l3aX/keFHaVcpN6y/wePCGq4O583pb5ISlEKYJox7R93L/PT52F124nXxXgHlJpuJgtYCNtdvJl4fz7T4aaw8frJPtNXailquZnzUeHY07UAmkXFZ+mWcGXMmEZoI3LjJCsny9Ah+Xvo531V+xxlRZzAsYhgWpwWpVEphWyGP7H6ESmMlCqmCJcOWcEHqBeSH53uqPQUtBVT0VACQEpiC0+XkpYMveeYSqArk/tH3s7Z6LTfm3Mj7x97H4XIw2jCaKzOFU2hnXycrjq/g/aPv43K7uDj1Yq7NuRaD1vBvr++fES63i1Wlq1hetByAwvZC1lav5Y2pb/CXnX+h1lTLWfFn0WPrYW/LyXvusvTLWDJ8ye8Kkm/pbeGxPY95SB/At5XfEqOLYVvDNkYaRvJpyacAJOmTWH7WciK1p89BPF2Pb2l3KSa7yUf8fPDBBx988OE3wdwMBz8SMsuYkaJnDwmEpIk+OolcSC7jxgkZ5YynYO0y0ZMnlcG0R0GqgPYyCBsCciVUbhSEL3kybHpCMB91oMjlC8sUwesSiTBrcfQJJ09Ts3Dd/HVFsWilkGg6+4UEtO2YIKt+AdB/So9P0mRImCDGtVlg0+MiP3DHCzDsKsAFO1+C814VDqW/EcebTTQa+wnUqPiyoBFTn3cv4oDLTZupn/zYQOxOF/4qOY3GPg/pA2E8+vGeWqZnGnjs+2KWnZVKRZsFQ6AfQWoFTT194ILzhkaxvbzDa/xJ6eG8u6OaRmMfXy4cy5iof56JdgIquYqkwJPy2kideJiK9I9ka8NWyrvLWTZiGVHaKILVwRxoOUCwXzBBqiBkEhlut5swTRh9zj7SQ9J5eNfDjIseB4jKWkJAwm9ewxOQSqRclHoRuaG5fFb6Getr15MVkkWEJsJD+kZEjMCgNdBp7UQqlXqFho82jCYvNI+SrhIkSOj9tZkQogfohPMjCPOQlaUruSrzKkD0pFkcFtbWrPWcY7Kb+K7iO/LD8znUdshrPDduPiv9jMX5i3nl0Cu8MuUVbAM2fqj6gSC/IBbmLeST4k+4PONyWnpbeP7A88TqYpFL5STpk5gYM5FYfSzjo8eTHZpNd3+3Fzk6AaPNyNaGrR7Dl70te6kwVnDfqPt4veh15FI5N+YMdlCfGD1xkPTy92B15WoP6QNo62tjQ+0GUoKEkYZaofZIHF1uFx3WDjr7OzHbzZjtZu7fcT8Ol4PLMy5nc91mpsVNY3LsZD4p/oQWawsfHPuApcOXcmPujehVeuJ0cShkitPKJlODUwluDGZy3GSPjPOMqDPY07SHSqMwKXK4HDx74FkyQzIZbhjuOfdUuWKIXwg/Vf/EgswFdPZ1srFuo4gI6e/G7rKTHpzOR7M+QiFVEO0fjb9SrN++ln28dfikIePK0pUkBSYxP32+1zx7Hb1YnVZC/EKQSqT/9tr/UWjpbeGDox94bYv2j2Zl6UqPk2ZKYAqvF73udcxnpZ8xL3UeQ4KG/KbruN1u2qxtdPV3Ddpnd9k53HGY7NBsT49nlamKsq6yf0j8TveCIz8snyBV0G+azx8NH/HzwQcffPDhj4dcJRwy7RaRydfwi5Tswnfg6+vhoo9gx9+FUcqwBdDTCBPuFM6cUgUc/VYYu9TugjG3in/PfEaQuI4yGHML4BaRDl1VQu4pkYoIiaTJ0H5cBMW7XXCavC9kStGXd+QLCEqAEdeAa0BIQws+hPYSMc6Qs8T4W5/1Pr+/R5DRAQcc/RLOvBdCf7vd+s6KdtRKOYcbehhwuZFKBwdmy6RSln5eRIOxD7lUwoOzBz/UutxuRiQEUdpqJsRfxY9Hmthc2s5TF+TQabFR0d5LRoQ/z83L5b2d1TT39PHA7AykSCisN2JzuqjpsGLQn2aNfgcSAxNJDEwctH1W0iyKWovYULsBlVzF9obt9Nh7PEYcYwxj/itW8nqVnmB1MD/X/gxArH8srdZW9Eo994y8h15HLxaHBTduJG4J/gp/FuYtJF4fz/qa9SzbtoyHxz1MqF8o5yafy44mb8nvnKQ5vHf0PY52HvVsazQ3emR6OoXOy0jkBEq7S5keP92L+I2NGsvRDjGObcAGwMa6jYyKGMWIiBEcaD2A0+VkXto8CtoKmBQ7ib3Ne6k31wOCIDvdTuamzMVoM7K2ei1TYqdg0BoGWfXrlXqRpXcKOvuFXHVG/Aw21m+k1lTLrMRZ/FT9E27cDAsbxvkp5/9bIe4giNzp8uJ+bWoCwtFyc91mumxdfHTsI5xuJ4GqQG4ZegsOl4MPjn3gecAP14SzdPhSyrvLWXl8JVKJFIPW4IlCOB0cAw7idHHMHTKXBnMDN+XexPtH3yczJJO3j7w96PgGSwPDOUn8EgMSmRwzmc0Nm1HJVISoQ/ii7AsMGgOL8xezsnQlEokEhUTBW4ff4prsaxgfM95D+gC21G0ZdJ01lWuYN2Qecpkct9vNwbaDvHTwJepMdZyTfA6XpF1CjC7mn67znw0SJIMIa0pgipeM+NQK3anbrA6r56VKtC6aMHXYoONA9OOtrlhNSWcJ6cHpHO86eU/JJDKUUqESKOsuI14f7/mddLhOY/L1C9KD01k2YhkvHnwRp8tJjH8M942+z+s7/DPDR/x88MEHH3z446ENhSkPCpJ3AjEjofkXq/mND8O0h2Ht3cKUxdQkKnSnIm4k1O+D2DGChPUbhdRTHwlDZgo3RYcVsi8Q4eyWVghwCSloaAoc/ACm/1UEvAcliAiJEzjjdlh7D3T9Ektw/HuY8YSoJM58CjpKQRshyKM2REhHT3UI9Q//JeTdDUp/sPWA0y7I4L+Ac8CFVCLBMeBGKZeyt7qT+2ZlUFB7skKilEkJ06loMIpQcafLTa99AKkETni9XDkmHq1Kxjvbq0kI1aBSyGgy9nPL5BRaevpJi/An1F9Fr32A3SVtnJVpIN2g49O9dVjtTp6Ym019pxWd6v/20SEnPIcruZKtDVtJDkxmaPhQ3G43Xf1dXDfiOo+z3r8D+4AdN26UUiX2ATtyqRyHy0GUfxQpQSlcOORC9rXs44cqEU0xK3EWKYEp9Nh62NawjazQLHY37+bukXez6vgqSrpKyA/P5/7R97O6YjUyqYzrcq4jTB3mRfoAJsVMIkwdRohfCF39XaeV7o2LGkekJpIrM67kWOcxskKzcLvdfFLyCSDcP0GQmpKuEhICElDKlDT1NpEfnk9yQDL15nomx0zGoDVwoOUACpkCf7k/zZZmLA4LQ4KGUNVTxQUpF3Cs45hHphrtH01yYDJu92Db0RB1CDG6GO4acRcauQany8mcxDlYnVZ2Nu3EaPM2drE5bRzpOMK2hm0EqgIZHjEcrUJLqDrUS6YJogJ7TvI5niByrULLecnntYFZcQAAIABJREFUMdIwkjpTHbG6WCQSCX2OPl4oeIHMkEzeO/qe53yjzcjm+s3E6eK8qjpt1jYK2wqpM9fxyLhHkCL9p6SvzdrG/pb9VPdUo5KpWF+3HqPNyNXZV1PbUzuoZxIYRDj0Kj33jb6P84ecz4aaDZ6Ik2pTNS8UvMCioYsw2U1MjptMZ38nrdZW9jbvZWjYUI+BSHpIOj/W/Og1bm5Yrse4qLy7nBvX34jdZQfgg2MfYLKZeGDMA396x83Ovk785H5oFVoMWgML8xbyfMHznv1t1jbGRo7lm4pvADA7zBi0Blp6Tzqy5ofnU9hWyIB7gApjBQ2WBs5OOJsp8VMG5ScWthXy7IFnPVJrCRJKukoI8QthQdYCvij7AhA9w6dGa6QEplBlrKKgtYBuWzfDI4aTE5qDUqZEq9ByecbljI8ej8VhIVobTajmn0fj/JngI34++OCDDz78ORA7Cs7+myBkmmAw5J0kd13VQiI54U4IzYDtzw4+3+2CnHkwYINNz8DUh0Qlr/041OyESffChKWCrLX80h8XlCgMYALjRe/g/ndg7G1w7ivC7KWzEpLOFD1+Xb/KoqvYKIxaPrsUznlJxEQoNKI6eckKaDoozGl66oURjCoQvr8dRl4Pny+A6Y9B9tx/uSxymZSYYA2f769n3vAYvitsZMDl4vHzs9hd2YVSLmVqejh//d67atJttfO3i/J4eWM5wVolvXYnH+8REqryNgt7q7r4+yVD2V7ewbikYAobenhrWxUBajnXT0jG5XZztMlEk9FKbkwQJc1mRsQH8d7OaoK1Ss7NiyIn5r9vNCGVSMmPyCc/Il/Y4jv7sNgthPiFeB5+fyvcbjf15nqMNiNut5vCtkLUCrXHgv+RcY+wumI1EomE0q5StAot31V+5zl/TdUars+5nptyb+Ln2p+xOW3cmncrFcYKT2XsUNshjnUc44ExD9Da20piQCKR2kiem/gcT+17iq7+Ls6IPoOrsq8iJTCFx894nKL2IgKUAdyQcwMfHvsQu8vO2MixjI0ai0auQSqVMj1+Oo/seoQqU5Unr21f8z6yQrLEeqhDUEgUJOmTkEglbGvYhkKqQC1X897R95BJZbxw5gs8s/8ZHhrzEB8Uf0CjpZG5Q+ailWsJ9AvktamvcajtEFKJFK1Ci0au4cIhF/J52eeeNZiRMIM1VWvY0SiqmimBKYwxjGH54eVcln4Z31Z8S0pgCiMMI2iyNNFgbsDusvNG4Rsc7hC/Z/4Kf+4Ydgc1phpmJMxgaPhQr+9pQvQErs++ni/LvuTmvJt55+g7rDi+gqFhQ7k+53osDovHOfV0weQut4uqniqCVEGck3wOKpkKu8tOu7Wd7v5uNHINoyNHn/Yeae1tpcJYQZ2pji0NW9jVtAuA2/Jv85h4bG3Yyh3D7uDVwlexOCwAzE2Zi0Kq4OPijylqK2Js1FhB3P0jcbld3LnlTq/rDLgHUCvUvHX4LW7IuYF6Uz3fVHyDGzfR2mhenPIi6cHpTIqdxBdlX3gqtiF+IcxNOfl3orKn0kP6TuC7yu+4Pvf6P22sQEtvC99UfMMXpV9g0Bq4Lf82RhpGcn7K+UTrotlQs4HkoGSmx02nrLuMwvZCqnuq+bz0cx4Z9wi7m3ZT2F5Iflg+U+KmcKzzGF+VfeWRBx9qO0SLtYXF+Yu9TH/2Ne8DhNT6hYIXmBo3lZmJM4nURvLE3ifosfUwLnKceCmjCSNIFURWsDDeuXbdtV5V+VenvMqZsWcCQtJ7uvvwfwE+4ueDDz744MOfAyqdCGXf/ZowUZn9gqjeBcRBT52owO34O1y6Srhs/nSv9/n6aFEhTJslqnjdNULqaWkVfXZOG7QcPUn6QLh2WlqEdDQiQ5BKZx98dK4wYtGEiGqda3C2HG6X6OVzu8BYJ66RdjZUbYI9rwvzl9xL4awnQaaC7ioYf4dwBe2pFwYyMcMhMO5fLk1OdADdvQ7azf08OCcTpUzKc+tKuW58IqsO1BPir8TmPCmLSgzVYrUPcP83R5mVY2Bqeji3feadPWfqd9JhsXG4oZu4EA1/XVNMuE7F/FFx3PPVYaz2AdIN/iyaMoRXN1XQaurH1Ofg3Lwobvy4gBV76/j4+tEMi/u/6205QUj+nSqfzWnjp5qfeGLvE/Q5+4jRxXB15tW4cTPgHuCTkk/osfUwIXoC6cHpBKoC2d64fdA4h9sPMzNhJtU91UT5R1HYXujp9QLICsliQswEnC4nRpuRj459xL2j72Vm4kzyw/Ppc/YRoYlArRDy2CC/ID4r/QyLw8J9o+7jyswrUUgVFHUUsWzrMhZkLiA3NBdjv5G7Rt5FV38XYZowqnuqCfULpcHSwLqadTw94Wn+duBvXJFxBQ/uetAzn2C/YK7Ouprlh5fzednnLB22lKOdR6kx1bA4fzHLi5ZjspuQS+Qsyl+ETCokb8mByTy6+1HCNGEszl+MXConXB3OvpZ9rKtZ5xm/wljBVZlXYXaYkUlkXJFxBUGqIA60HuDOLXfS1d+FBAlzh8xlSNAQ9rfsp85ch9FmZFPdJhRSBRGaCK/qW5gmjEX5i5idNJubN9xMR18HOaE5ZIdms3jTYty4UcvVLBq6CBeD5X8mm4n56fOxOq28dfgtTHYTOoWOu0feTWFrITql7rRmIKVdpSzetJjm3mYApsROYXbibH6o/oFPSz5lVuIsHC4H6cHpRPpHsnL2Smp6amjra6Ojr4PPSz/HOmCluLOYdbXrmBE/g7+O+yt+cj9C1CGDpLQmm4mu/i5C1CE8s/8Zz/bG3kb+XvB3Xpz0IokBibx71ruUG8sZcA2QEpTiRejUp5Gi65Q6j2zx34F9wI5jwIH2NBEzjgEHlT2VtFvbMWgNJAQkoJD+9sqiy+3i89LPPVLZ9r52Fm5YyMtTXiZeH8/0+OlMj58OCAfWJVuXkBeWx4z4GUgkEr6t+Ja8sDzGy8dzuP0wOqUOvUrv1RMK8FHxR8xLnecleT3VnXPAPcD62vVIJVIuTLmQN6a+gRs3MomMu7fdTZ25DplExo25N5IenD5Iiv3yoZfJD89HrxocafO/BB/x88EHH3zw4Y/HgEOQts5KOOM20ITCsW+h5DsYu0iEr0sVotcOBLGb8aSo0Cm1kHMxHPkcWo9CVD7MeVFU6VKmiT6+fqOQYrYfg7D0k6YwXVVCfrnnFwOBiXeJSAa3W/Tl9ffAzhfhog9ET+CpPScp02DDw+K/ZQrxT0QWbH7i5DGFnwgZa9IUUGmF1DRurOg7tLSJeInfQPwMAWrOyYvkSGMPr22qIDFcS5BWicXmRKuU81VBA4unpPDypnJMfU7Ozjbw7s5q+h0uvj7YSKi/CpVcitXu7UQqk0o4MzWMg7/IRucNj+GVjeWe487Ji2bZF0UeuegXBQ1IJbB0eipPrT3OjvIOsqL0qOT/IHfxD0SlsZI9zXs8fUQN5gY+L/2ca7Kv4fHCxz3HbW/cjkqmYmTESDKCMzwVnxNIC07j1UOvclXWVSzZsoQ4fRyZIZlUm0TeW6AqkLcOvyXcQgOHcE7yOTSZm0T+lzpsUAZaRkgGz058ls+Of0alsZIVx1d47d9Ut4mu/i62N2xnQswEJG4J6cHpJAQmYLabyQjO4Lzk8+jo6+DBMQ9y/877vc4/IXeUSWTUmGpEL2Pdz5ydeDafFH+CyW4CRBXkxYMvsnT4UnJCclhXu45eZy/HG4+zvXE7i4YuorKnktWVqwetbY+tx1MZzQzOZFzUOJ7e+zRut5s4XRwqmYrEgERKu0rJCc3h4rSLMdvNzEyYyeYGYb7ya9mlTCrDPmD3kKVJsZN45dArnv19zj7eP/Y+l6ZfyoLMBXxa8ikD7gH0Sj3z0+cjl8pZXrTcU5EzO8w8ue9JFucvJjEg0dNLWNJZgkqmIjcsl7cOv+UhfQCb6jexaOgiJEjo7O9Ep9QRp4sjOSCZvLA8QtQhNPU28eGxD7lr5F3UmGpoNbVyVvxZRGgikEgkPLHvCQxaA0uHL+Xe7ffiRvzypAal0tnfyUWpF9Hd/yvzKOBAywGMdiNqhZpI/8h/KEtND04XkR1dJyv8d42463dn7fU5+qg319Pe186K4ytotDRySeolTIuf5pGdOgYcfF3+Nfta9pESmEJRexFDw4dyRtQZv7mns93aPshIyOl2UtRexP077ufts972OKpqFVrGRY7j45KPvY4fHj6cryu+xuFyMD1xOvYB74oniPvd6xouJ9kh2dwx7A76nH3IpXKqjFUsyFpAgF8AOX459Dn6WLJlCXXmOkCQwzeK3uDpCU8PGr/H1uMxf/pfho/4+eCDDz748MejqQgOfQhHvzq57YzbhYlKVyXsfxvmvCTIV0+9kH4aciF6uHDk3Py4qOgBaIKgqVCQxTW3C4dOXRSc/zqo/IWEVKUTMQ36KOgS8kekMhHMfmKcE3C7BEE79xURJ+FyQNZcsHSImIYBJ2jDhalM+2BDCmq2iWrk2l+y1xQamPIAHP5CbP+NUCvlHG82c/UZidy6ooCl09NYe6SZjEgdN52ZRJvZxv1nZ1DX1UdmlA6lTEq/QxDVH480c+moON7dUe0ZLyFEQ0N3H+1mOzo/8TgglUroPYUc9jsGcP2q5WvN4WZevGQoj5+fTbhOxdbSNuJDtKQZ/tg34U3mJva27KXP0YfFYWFl6UrUcjXXZV/H5vrNHOk4QpmxbFA/GsC2hm2MjRpLpDaSSG2khwxEaCKYED2BG4tvZErcFNy4qe6pZk7SHOL18WSHZnuRk3JjOYfbD9Pv7OeNojeYFjeNxcME8TgBqUTK2KixJAUksblu86C5hKnD8Jf7c23Otext3otWoSVIHUS9qZ7dzbtxu93sa95Hr7OXC4dciPXUWJNf4HA5kEgkTImdQru1nVhdLHaXnabepkHHquVqVlet5lDbIcZFjWOUYRRflX8legxDspgWP82r4ucn8/OquhV3FdPV38VZCWfR2deJ0WZkfPR4vij7wmNSs65mHc9MfIbjXccJV4eftrIEEOgXSIAqgB5bj8fI5lSciBDxk/nx8uSXcePmSMcRXjz4IvPT53tI3wn0OfuI08URoArgUOsh9jTvocXawg9VPzA/bb6nr/BUdPV3oVFoGBo2lLGGsUT4RxDtH+15geB2u7kh5wYe3f0oHX3C/baqp4p7Rt7D43tPvlDICM5g+fTltPS2eIxeeh29fHTso9P2dw6LGEaA8l/HARi0Bl6Y/AJH2o/QZm0jIySD7FDv8PZGSyP7m/dT3FnMcMNwhocP9+pDa7e28+qhV4nRxfBG0RseM5Mn9z2J1WnlupzrACjpKuFIxxFMdpPHXVOr0PLy5JcZFTnqtPOrN9Wzo3GH534aFjGMQFXgoO9GLpXTbevm6/KvuWfUPUglUo+keU/zHk/u4pnRZ9Le147dZUchVZAVkkVXXxfhmnCvaIXrc673GD/1OfpYU7kGp9vJu0fexewQ7sbT4qd5rb3RZmRfy75Bn8FsF9XsgVMie67IuIJgdfA/+2r+J+Ajfj744IMPPvzx6Cz3Jn1xY4XUsmIj4IbxS4Vss2EfbHpMHDPyemHmYqw9eV7yVFEN1ARBbzuMWQi7XhGZfQXvQ8ka4SA67CpRGVxzG5z3mpBsps0Gc5OQd1pPkfkoteKcb24SrqLhWbD/PeEu+v0dJ6uAwxZA8MnoAg8ismH/SXt2HFbYuxwu+UQYwfwLdPXakUnBX6UgOkhNv8PJ8xcNpa6zlxsmJuJyw+7KTlEB7HeikEkw6Py4bHQcy7dWAdDQ3UeH2cbTF+RQ1GAkNkhDdJCaDrON3JgATH1OIvR+JIf5o1HKPBU/+WncQ8N1KtYebeGbQ43kRAeQGaWnur2GR8/LJCPyj8mx6rB28Pjex4UkTxuJzCnjlrxbaLW2MuAe4OLUiznScYQITQQ6pc7rXK1Cy/y0+aQGpvLI7keYHj8df4U/UokUk93kkXVaHBamx01nXe06Xi98nUtSL8ExMNj9r6C1gGC/YNy4+blOZPw9O/HZQVLDCG0Eo6NGY9AYaLEK8wq5RM7CoQsx28zcue1kj9jGuo28PPllCloLAJEHd17KebRaW5mbMpe3jpy8v+RSOTqljjlJc0gMSKSxtxHcwrwl2j+aRkuj1zz6nf0eM40aUw3FncWMjRxLfng+62vXMy1uGqHqUDbWbSReF8/89Pk8sfcJFmQuwF/hj8vtIkwdxnMHnvP0Tv5Y/eP/x957R0dZ5+3/r+ktk2TSe+89hN4VERYpERARuwgLIgr2VVcBRf25IvaCgmJBUdeuKNJ7CQRIQgjpvddJMpNM+/3xkYExrOtzzrPP83x3c53DOc5dPvfn/nAPznW/r/d1cXfG3RS3F6NX6pkRNYMeSw+B2kBSElMIcbu8A2WQWxBPj3ma+/fcj0qmQoLEWTEDcQ95zXncmHgjwfpgjjcc5+0zbzv3q2QqF8Iol8oJ0AWw9dxW1p1YR5+tj3D3cFZmrWRb+TaGBwznp4qfXObgrfFmbNBYbk66mQiPCJdsNpPFxGdFnxFniHOSPhA9ipf2hoIgTYWthU4SBcKVtNnUTH5LPtOjpvN92feAMOu5O+NutAotAPXd9RS2FdLV30W0RzQJ3gnIJDIquyrp7OskUBfI1Mipl13DNnMbjx943ElqPyn6hBsSbuD+rPtR/Rohc7LpJF+VfMWf0/48wMHyvYL3mBE9Az+tHxVdFYS5h7ncW4+lh9dOvcabPm86JdjF7cVsK9+GSqpiT+0epwvttoptzIubx31D7+O+Pfc5xwhxC6HHImJQCloL2F21m9HBo9HINUR5RrH+ivVsK9uGHTvt5na81F4sTltMklcSke6R9Nv6eXLUk+Q151HcUczY4LEkeSUJYyKJkCPvrd1Lh7nDSfoAdlTuIDs629mr565yJ803zfm9uoBQfShvXfUWb55+kyZTEzcm3PgP1/v/NQwSv0EMYhCDGMT/Pqzmi/8tlUHcFNix6uK2xgKY+74gcRdwcjNMfFQ4alYfE+YwiTOFccoFKZDWF+a8J8Lfz/7648ViEsRryjMi5y/vC4ifDr7xoodw4iNw6DXoqhX9fVOeheMbISAVUq+Dsj2CsEnlIrPvggHNyQ/gus2ujqA6H0EoT37ger8dVcI99HfQ1tPHicp2OnosSKXg567CoFWwv7iTgrpOrk4KQKOQs+tcEx8eqSI5yJ2rk/zx0Cpo7u5DJZfy4rx0Dpa04KdXMSbGh9PVHRTUdvHtqTp6+m0sGhfJFydrnHl/EV4anpqVzGNf52O22DGarcQH6ClquBgCv+yKGNb9ItwN82o7uSrRj63HqzlV3fG/Qvw6zZ0crDvIiMARvJf/Hp19ndw/9H5ezn3ZSUSyY7KZEzOHKM8oitqLGB4wnGMNx0j0SuTqiKv5vOhzthZtZXbsbHotvU5TD4A1o9cQ4R7Bl8Vfcl3cdQS5BXG6+TT99v4BLoIgpJxlnWXOz3uq99DU2+QMkL8UkR6RvHv1uxS0FoisQq8EYj1jWbZrmctxdoed/bX7mRc3j8/Of0ZHXwedfZ14Kj3xVHuyJH0JOyp34KvxZX7CfCRIMPYbOVp3lIlhE+mSd9Fr6WVl1krWHF7j7PG7K+OuAcQnryWPMcFj+LLkS4J0QTyy/xESvBIYFTiK+p56WkwtzIqexc+VP1NjrEEqkbI4dbFzrZ3jNOfx2IjHkEvl7K/Zz7v57+KudOfpMU/Tbm4nwO3ygeTjQ8bz+YzPaTELKevzx5/HbDPjrfbm3iH3EuMZQ7BeVMrdle4E6gKZEjEFvULPPUPuYX3OeqwOKzKJjCdHPUlnXyfPHHvGOX5lVyU/l//MEL8hpPumU9JRQklHCRIkZMdk46X2oqu/i0N1h9hatJUHhz2IQS36WGu6a9hVvcspTRziN4RxIeMwWUyk+6WT5J3E1qKtzmtdkAb2Wnop7SilzdzGs2OfpcXUQr+9n5nRMyluL6a2uxaTTTjy1nfXs3LPSgpaCwBRIX5r0lvU99bzzNFn6LP14aPx4cUJL5Lpnzlg/Uo7SgdUMrcWbeW6uOuc2Xd5zXk4cFw2/08r1yKXCHrgsDswWUwDjilqK8LYb0Sn0FFjrGHJL0toMjWxJH2Jk/RdwGfnP2Nu7FzemPSG0xCp19LL5oLNAGT5Z/HXg3/l9UmvO+8nQBvA+Y7zzriVC3jv6vd46shTKGVKMv0ysdltYi1yXqTX2strk15jbPBY6nvqCdOHObM3L8WlfZc6hY4Hhj7Asp3LnBLp+fHzSfJOwqA2kOabhsVmwUP9fz+Y/Y/iDxE/iUQSB7wJ+DscjhSJRJIGzHQ4HE//k1MHMYhBDGIQg/jn8E8R2XrmDiHhrLykz0qhAYlMhKj7xAi3TRB9ejtXw8zXRESCX6rI6bu0/yPjBiHPrDo48JpNhaKX0NgAw/8szlN/JmIW/vT/iZw+m0WMqfOChGmw/fGL5xdvh6vXusZKNBVA3FQR9m7uEtVH68B+FALShDz0H6DT1EdDpxm5VML2sw20myxclxVCkIeaEIMGB/DY1/n0We1MiPNhy6IRHChu4b1DFXSaLGgUMv42Nw2dUkaf1Uasv54uswWFXMqZ2k40ChmeGgUqhcwl5L2izcSBkhbWZqdQ3tqLXCrhyelJFDZ00d1nRSmT8f7Bcv48PoqnfyjEZndg/VULWt028Afi/wQK2gros/VxtP4oreZWrgq7iu9Kv3MhIl+XfM3aMWt56eRLXBtzLTGeMQwLGEaIPoS/7P+L87gPzn7ATYk34a/1p9XUyk2JN7G3ei8LUxbS1teGWq7Gareilqmp6KrgirArmBY5jR/Lhf2+j8aHMUFj+FvO35xjemu8L2sscgHhHuEuJhRWu3VAvxIIAjA2ZCy+Wl+6+rpEDl9PI+Ee4cQb4gnSBhGiD6Gmu4bSjlKC3ILI8s+irrsOnUJHmD6M3OZcFqUuQiqREuwWTHd/t5NgXIAEUeXdVbWLdRPWUdxeTFF7Eem+6WT4ZeCv8cdsNVNjrHEef0ESF6IPwVvt7aysPnbwMewOO4leibww/gW6+7up7KqkrqcOP40fKd4p+Lv5D7jPKM8ooohiqP9QhgUMo6OvgwBtwACyGOQWxM1JN/P6qdfpsfQwLngcr096HZvDhr/OH4fD4UIeLsj3TrecZnr0dDxVnjw58knqe+vRyXVOYhvsFozFbmFbxTZmRs9kZNBIQFQQ5RI5LaYWRgSMINU3lZdPvuwcP9k7meyYbL4u+Rq5RM7IoJF093ezKX8T7+S9Q6AukPnx83kn7x26Ld0YVAYWpS1iT/UepkVNo6GngYrOCnotvegUOnosPdgddoo6ingx50Vn9bPF1MKjBx7lo2kf4a1xVQ1crg/N7rC7bE/yTgKEJNhH4+NSvVyRtcIpadQqtMQYYgaMNylsEt5qcd3i9mKaTBcll2H6MHQKHUXtRc4cvpymHJ4//jxuCjemR02nq68LJDAzaiZt5jaMFiPV3dVO4qeSq1iavpSS9hLKu8qRIOGWpFuwOCwk+yRztvUsKpmK0y2n6bX2clvKbRyrP8azR5/lo2kf4af1I68lj2EBw9hXs89l7uHu4S6fU3xS+OSaT6jqqsJN6UakR6SzkqlVaOH/dkLGfxl/tOL3DvAg8DaAw+E4I5FItgCDxG8QgxjEIAbxX4fdBn1GQdhkctH3dtUqOPOpqMhpvYTUc/Ry6O8RfXX+KdBec5H4qdyFZFOhFW6abRXCofNSKHVQeQC8o4WhyqXwiRUREdesF587qmHqc/DVYjE3ELLPkXeJ3L+8z1zPdzhEpdE3QfT2qdzFfdWdElLVH36VNk19VpjGHH5N3JshAma+IuSov4HZYqO4vguzzU5bj4VlW046iVVORTurZybjpVPy0o5i5zl7z7cQ5qUlPcSTJ2ckIQE81Apaevux2h3MzgzhiW8LsFjtXD80lAeujsdoFvKuKB8dvnoVzcaL8rjjFe38KSWADfvKsNkdbLg5i5p2E7XtJhID3Yn0dePbU3VMiPNlf3EzCpmoGqSF/O+8Fa81CunihYy1CI8IdlbtHHBclbGKW5NvxU3hxlNHnkIr1zIjesaA43ZW7eTlK15GKpGilCqpNFay/sR66nvq0Sv1eKo8mRoxFa1Cy6qDq/hw2ofMiJpBk6kJu93O9srtzrEkSHho6EP4aHxo7GlEJVMNyLH7Lc63nWdG9AwO1l18WSGXyBkVOIp+Wz9vnHoDjVxDr/Vib9/n0z+n1FrK0h1LkUgk+Gp8uSXpFh7Z/4jTzOWxEY/xSu4rpPukkx2TzYo9K7g6/Gqy/LNcpG5TI6dypO4IYfowdlbuZF78PArbCtlatJVeSy83Jd7klCQCToOV+7Pup7ijmKbeJoYFDONw3WHnD//CtkJ+qfwFb423M5MQ4KFhD3FT4k3/0ChEKpES4RHxD9eqvLOc549fjHbZX7sfs9XMq5NeRafQ8V7+eyikCiI9Ip1yU6VMiUwiw2qzOiWMqT6p/GX/X5wENsk7iQUJC5AidckGDNGHcGvyrWzK38Sz457lqSNPucynoLWAaZHTmBAygVFBo5AipaSjxOloOStmFq+fet0Zx9De186GMxtYPXo1D+19iPa+dq6NuZbr46+nsbcRO3Y2F2zG2G8kUBdIdkw2VocVpVTJkfojtJhaBhC/C3Eil5rWjA4a7eIMOsR/CFeFXcUHZz/gjpQ76LP1YbVbGRs8lnTfdOdx6X7p/FzxM0vTl7IpfxN9tj6G+A3hzrQ7B2QGequ9iXCPIN03na7+LqZETGFvzV40cg1H6o8AQi79adGnrBq1imB9MHtr9jq/tz4a1yy8WEMs7019jypjFVq5lnD3cL4v+543T7/JfVn3sfboWicRzm/JZ3nmcjbmbcRkNRFriGV8yHikEiktvS2cbTuLUqrk7sy7SfZOHvAcBbkFOfsnuuzdAAAgAElEQVQD/93xR4mf1uFwHPvNF/P/fWubQQxiEIMYxP8szF3CubMxX1T19P6QmC2IlrkTIieCUgv+aaKfbs9zYjsIaeX8j2HoQiG3HLsSdq2Bw68K8jd2BSTPvkgMQfTf1Z4UYeuVh0VFEQRZ0wWI3ECFRmTu1Z0UhC3+T3DmV5LX2yrC4mtzLzqKXooLAeyB6ZCxAE5+BJk3Xez7k8rEeX7JsHCHqCp6hAgJ6W/QbbJwurYDL52SDbuLSQj0wGp3MD0tkFh/PTa7HbvdQXnLRZOE6WmBRPu6oVJIMVts9PTYsNrtVDtM9FvtbNhXhkou5fm5aRQ3dRPlo+PBL844e/hUcikPTonn6R+EBMtDo+DhqfFIkLA2Oxm9WkFbTz+lTd3sK25h+9lGbhgeCjhID/FgbIwP7x8s5+4rYsiK+NfFOvwegtyCeOH4C0KeWPwlRW1FZPplcrLppMtxEe4RrD68mhhDDFMjprK9cvtlYyICdYFEekSiVWipMdZQ0FpARVcFAH2mPlpMLfxS+QsLUxdyXfx1zgD4vJY83jj9BjOjZ7IsYxlWuxWVTEWURxSv5b7G1qKteKu9uX/o/YwOGn3ZsO0TjSdYumMpaT5prB27lgM1B1DL1cQb4tlRuYNEr0Tmxc9zkRPOjZ1LqHsosYZYknySaDO30Wvp5dEDjzpJHwgbfYAFiQucronbK7czL34eE0ImUN5ZToAugKquKvJb87kv6z5ePvkyY0PHuvTRbSrYxLNjn3WZt9VhZVPeJmc/1ZH6I9yafKuLAcexhmOMDxnvct6rua+iV+oxqAy4KdxQypSE6EOc0sp/hhpjDVq51oUEH288TmFrIWH6MMxWM0XtRdySdAtrDq9xEoUI9wgeHfEohe2F6JV6Pir8yMXI42zrWSx2Cxa7xUWi225ux0fjw10Zd9Fv63f2qbmshd1Ks6mZN069wfz4+UR6XjT2sdltAzL4Ovo6KGgtcBrvbDm3hevirqOzr5NMv0zuz7qfUH0ooW6hrD6y2lm5y47JdiHgFxCgC+D1Sa+z9dxWcppyuCL0Cq4IvQKb3eZyzOrRqynvKsdisxDhEeEkXg6Hg+quasw2M4G6QObFzaO2u5YxQWNQyBSE6kOdfbIdfR3IJXLiDfFMi5rGk4eedPZY7q3ZyxMjn6Dd3M6rp151mWO1sZpt5duc9zw7ZjaJXokD7sVb4+0ktv22fr4u/ppAXSClHaUuvZ8gJNULUxfio/FBKVNyS9ItlHeWM9R/KDaHDW+1N6H6UJecv/9E/FHi1yKRSKJBrLJEIpkL1P/+KYMYxCAGMYhBXIL6PPjxfqg+KvL6xtwLjYWCjJlahWnLBTmS0k1IOM2X9A3Zrb/GN7jB6Lthz7MiEgGEYcqe52D6emEEk/eZIFz+qYLY7XlOyDmlUnALFNv7u6D+NJzeAi2/VtDO/QDp8yEwA+p/zb3rbhAGMpk3wfltotIHwmE0ebYYS+cN7ZUQOgxOvg9jVogevqnPiYB4/6TfXZrGThOlTd302+xUt/UyNtaP1p5+rssKoabdxPdnxFtxvUrOi9enI5XAkgnRHCpt5fsz4n/HVyf54+OmYssxYU3up1exaHwULcY+Xt1Vgt3hYFiEl0ukQ5/VzpmaDoaEepIc7IGvXsnmQ5VkhHoS6aPj7i25WO0OJiX6cdOIMD46WsXfT9TyVHYyCf5utPVYeGFeOq/sKKaspZtlE2NIDv6frfwleScxPHA4HioPMnwzOFh3kAeGPkCzqZlqYzVyiZxbk2/F7rBjtpnJb8lncvhkZFIZEiQE6YJQyVRMiZiCAwejAkc5f1C7KdwGOC2OChxFtGe0s0L0bem3rJ+4nhjPGGI8Y1ziDxalLuJE4wneyXsHrVxLhEcEH5/7WMz11xDzc23n+KXyFzyUHnxV8hXuSneyY7Kp664jzhAnMtMkkN+az7CAYdyVfhfjg8dT3lVOuHs4qT6pTgIb6RFJpEck35V+5/xRviR9CR4qDxwOBw8MfYDOvk6XzLfPij5DKVWyZvQaGnsbSfNNI9E7kX3V+7gj+Q581b5EekRS3nnREXZn1U7WjlnLK7mv0NXfhUKqcDHRAPiq+CumR013xlWk+qY6CTQI2eStSbfSZmrjdPNphvoPpae/h1ZzK+k+6Rg0v0/+KjorMPYbmRs3Fy+1F9+WfktZZxkhbiF8U/oNR+qO8NSYp6jsquSDgg9ciEJFVwWFrYV8W/ottyXfRl33QLfTFlMLz41/jhiPGEo7Sunu76bH0sP6E+uxOWxMDpvMmKAxLpVZjVyDVqElOyobhVzB66de54aEG5wmNQqpYoBbpFaudSFlAFWdVST7JLtk/d2adCuR7pFOt8uvS75mduzsy4a2xxpiWZG1gkO1h3gl9xXezXuXJK8k1o5bS4ynkG66q9xxV7pT0l5CQ0+DMy/wm5JveOnkS5isJoYHDOfxkY8T5XkZ0yrEs1vbU8uChAU0m5oHOLF+WvQpUyKmDDgvwSuB7Jhsqrqq0Cv1xBhiBpgu/RZSiRSD2kBNdw3Ky7yE08q1XBl6pXOfWq4m0XsgmfxPxx8lfsuADUCCRCKpBcqBm/5lsxrEIAYxiEH8e6G7Gb64Xbh3ArSWiAD2EUvh0Msi4PzS3pT+bqg+AvoA0YMHouLX0wJIhPFKl6s7oQhSr4bcD4TJS+QE+OVxmPQEFO+Awm8h7XroqhGkrnwfpF9/kfRdQN7nopp4gfiFDBc9ht6xoqev5pggn9FXCunpyQ8u3pdEAnM2gsIDbv1REFLPgT/MXJbGbKGspYfv8+rZUdjIC9el88mxKpZPikUpk/D5iRrnscY+K+/sL+OeK2No7u7nVPXFaILtZxu5a2I0GoUMk8VGk7EPHBDiqeHT49U8nZ3MvvMtA67fbOxnTXYy7+wv58MjwiE1p7KdUC8NN44MZ/OhCnYWNrF0QjTDIgz4uqmI8XWjpsNMv83Og38/Q0u3qGIcK2/j62VjCDEMrET8q2BQG7h3yL1UdlUyIWQCFrsFtUxNuk86Re1FIAE/tR8VxgrnOetPrGdEwAgmhU5iYuhETjSe4OXcl7HarWwp3MK6ievI9MvEU+1JkncSi9MW8+HZDzFZTYwLHsfzORflhTXdNaw/uZ7nxj3HXzV/Ja8lj8quSkYGjiTeK55btt3C1eFXMypoFD+U/YDVbqWuu45k72SqjFWs2LWCMSFjyPDNoKSjhKfHPC2Iy6/yOJ1Cxz2Z93Bjwo0keSfhpfFifOh4xjP+t0vhRJg+DF+NL3Ni5/B1ydfUdItnSC6R89SYp5gUNsmlIiqRSNApdcSqYnk//32C9EEEuAXwTt47bMzfyKyYWcQb4p1GMBfcTMcEj0Gv1F82V+1SlZiPxke4O17i7Hhz4s18Xfo1DT3i+/3F+S9YmbUSD6sHZZ1lZGmy/uH9lXeWs2j7IqdRhwQJ9w+9n7dOvcWCxAW8mvsqXmovzrWdY37CfJbtXDZgjG5LN1KJlKP1R5kYOnGARHeI3xCSfZLZen4rL518CavdSrBbMCuyVrAuZx0/Vf7E4rTFeGm82F+zn2iPaGbGzKSkvQSD2sCrx1/FgYPvy75nWcYyvjj/BUXtRSxJW8KbZ97E7rAjl8p5eNjDzqiEC5gQNoEXcl5w2Xao7hCL0xZzvv08EomEr4q/otXkGjJ+Kc61nXNxhj3bdpZXTr7C8+Ofp9fSS5WxitPNp6nrrkMtV1PbXUu6bzrPHrtYzT3WcIxPCz9l5dCVA/pUTzedZsXuFfRYetAr9MyOnT1gDg6HgwzfDPy1/hfzGUMmkuGX4QyD/6OQS8ULnDu330mIWwhqmRqzTZiCSZCwIHEB0Z7Rf3i8/1T8IeLncDjKgKskEokOkDocDuM/O2cQgxjEIAYxCCdaii6Sowvo7xFEyeFwjU+4gL4u0aM37E4hjbSYhLPmsXeENFTn8ysRvAR+CTBmpSBc368QGX4//QUmrxEy09pcSMkGu124gjocA6/rsIvcv0lPgM5X9ORpDLD/b9BcBNlvAXboN8GJjSKTr71SxE0YwkGuA4sRPpwpCOxNX0LMpH+4NNVtvWzYV8buombGxHijVcpp6+knr7oDT+3AN9vn6o08PCWBJ78rGLCvtLmbEIOG4iYhB1UppIR5acRfgbGfzDBPtp9tdDlnVkYQe4qa+fa0a9Wjus2Ep+aiHLG0uZv0EA92F7Ww61wTE+N9Wb+jmDlDQtCr5ZitdlqMfVQ09/yPED+Hw4EDB72WXnZV7eLl3JcxW83ckXIH2dHZeGu9MVvN/C3nb5xrP8c9mfc4DTMAjjYc5YqwK6gwVvDSiZecFSGjxcjjBx9nUcoiAvWBDPMbhpfai6H+Q3E4HJetDh2tP4rJamKI/xCG+A9xbjf2Gbk58WbsiN6/BK8ElDIlj+x/BH+dP+3mdubGz6Wis8JZ9bLYLU7SB8I+/4eyH1gxZAVxXnF/aG2SvJNYO2Yt5V3lTtIHQpL5yblPyPTL5L6s+zjXdg61XM244HGUtpeyp2YPS9KWUNpZetGgxgGfn/+cJelLUEqVyKQyrk+4noquCr4s/hKAJelLcFe6u0hLb4i/gUTvRJK8k2joaeBM0xnuGXIPnxV9JoLl1V5O0ncBG/M28sL4F3jswGO8OflNl/zDS3Gm+YyLO6MDB9+WfssjIx7hg4IPuCvjLkraS+i19KKUKZkTO4f3Ct5zHi+VSNEqtNgddgrbChkXMo4rw65kT/UefDQ+LM9YjkQiIb8l34WA1XbX8mP5j4wPGc/u6t1sOLOB+7LuY0XmChQyBcfqj/Fh4Yf8Oe3PzueporMCu8PO7NjZFHcU46fz45Npn9De146/1h+ZVOZCquQSOR4qD2d/JIjw93HB43hk/yPYHDY0cg13ZdxFuN7VqORSVBurB2zTyDQcqjvEtvJtjAkaw7qcdc55eqm98NH4kOKT4nTmvCPlDmx2G3duv5NxweO4IvQK5FI5BrWBzQWbnd8lo8WIQW1AIVW4xEPMjJ7J30v+zlXhV6FX6FFIFUyJmHLZHMM/gky/TDb/aTPHGo6xesxqituK6bH2kOqTSlFrEeNCxqGQ/Ju5sfw343eJn0Qiue8fbAfA4XC8+C+Y0yAGMYhBDOLfDTarkD5eGtsAIFMIY5SJj4hK2qUIGQ5J18LutRerbyBiGHLeE3LK3WsFIZRIhRHM6a2QlA1FPwjSZ4iEYQsFKfNNEJEN7RVie8IMQczcg0Qf3wWMf1hUDg+9JIih1gtmvwPDFgkC2FkjZKnDFokICZtVyEpzN4PFDFm3ClOYxOlw+lMo2/27xK+910Kcv56Z6UEEeWqwWG2sn5fOOwfKGRYxMDD4igQ/5DIpIyO9ya/tctkX5ePGgWJBhiUSUMhEKLJOKQMJ7DrXxP1Xx/HNqTpsdgfZGUH09FuxXYb/guj5u4AIHx2fHq+iy2Tl9T3dlLf2MD0tkMYuMxqljA+PVCKXSrkywQ+Hw4FEIqGhy0RjZx9eOiWhXv89ZNBmt1HQUkBpZylVXVVEekby2MHHnPsP1h0k2iMai93CsYZjzIqeRUpnCh+e/ZDFqYtp6m2ixdTCxLCJqKVqzrWfG9Av1NTbhE6p44XjL/DYiMcYGTTSKXc7VHuI3yLdNx135cAAe4lEwpnmM+yuEUHth+sOk+SVxPSo6eyv2c+44HGct51ndNBotlduZ2LoROF4+BuUdJS45Mn9MyhkCs60nBlwXwANvQ0keSdR3FFMrCEWnULH88ef59qYa0n2TsZD5cGOqh0Dzjvfdp5HRjxCq6mV7v5uUrxTnLmAF9a2sbeRyq5KMvwyONd6DqPFSKZvJkP8hnD3rruxOWzMT5jP7e63Y3EMzEA0W83YsWO0GDnRcIJw9/DLRg5093cP2NbR18GJxhNcF38dm/M388ToJ9hTvYelO5ayNH0pNyXexLel3+Kj8eGWpFto7m1GKVXSb+9nw5kNLEhYwIarNnCkQZDuFlPLgIgKEEYi6yeuJ9YQi7vSnTHBY/D71aH3Qt+mQnrxe5Mdk82Oqh1OE5NfKn9hdsxsHh72MGdazvBa7mtMjZiKj8YHh8OBXqmns7/TGWQPMDl8Mm+cesP592mymtiYt5Grwq6i1lhLTmMOJR0lZPplkumXiUFtwFfj6zLv4QHDyfTP5Hz7edyUbmw5t8Xl+Wgzt9HY2+g87+rwq8ltzCW3ORdvtTdahZblu5ZT11PHzYk3U9JZ4jL+x4Ufs3r0ag7VHaLV3Mr44PEY1AbWn1zvJLErh6xEIVVQ2VlJkFvQZftcfw8yqYx033RyG3J5+vDTKGVKFFIFJR0lxBvi6TJ3CQLecIyvi78mWB/MjOgZAwLu/5Pxzyp+FwS38cAw4IJwfQYwMOp+EIMYxCAGMYjfwtggMvRG3gUHLnlfmDoXKg7A+Aeg9hRMeBgKvgSZGoYvgq4GQRYvJX0A+9fB3E3Q0yYcOdtKhFQ0eCh01MCR18AnHiY/JSqG2x4Cv0TRa3f83YvjZNwk8gGH3QktJdByDmKuFtLMby6RhvW2wfYnYMw9Qh569E2IHA9VhwWpixwP2/9ysXpYdxKueRFMnZA4AzwG5rddwLmGLlRyKcEGDVabHZvdLiSUVjt7iprps9i5c1wkHx6upM9qZ3ikgRGRXjQazUyM9+VgaYszjmFklBfRfjr0agVh3lpmDwlh6/FqpqcF8sCUeCQSUcX7paCRrHBPTP127A54e28ZD0yJ45rUQGe/YEqQO0snRuOvV3HPldEYdCosNgeLx0VzqLSFQ6WtbMtvYFKCP3vONzM6ypvn56Sx5vuzLP8kl++Xj6W9t5/ln+TS2NWHu1rO83PTmJwUgOwyofD/FRS0FnC65TRvn3mbOEOc0yBCLVNzz5B72Fezj8cOPsbQgKHMjJpJTmMOJquJ5ZnLiXCPwEvlxemW03x49kNwwB2pdwwICvfT+pHfks/UiKn8UPaD084fRDXtxoQb+fjcx4ColDw47EHclG70WHqc2XZh+jCqjFVO0ncBZ9vOMiF0AsFuwbyb9y4H6g4AMNR/KOH68AGB2iCy7SLcI/7wGllsFvbU7GFOzJwB+6ZHTeftM2+L/kepHJNVxHB4a7xJ9knm7TNvi+iHplyX8wJ1gXirvVlzeA1rRq/hTMsZnh79NDmNOfTb+1HJVaT5pIm1dDiI9IxkZ9VOoj2jCXMPQyFT0NvXS0FLAfkt+Vwffz0aucZ5fRAVIp1Cx6yYWeQ05qBT6vBSeXGw7iCRHpHOCI4knySkEqlLVWxm9EzC9GHYHXbmxM9hXc46AnQBLExZyKu5rzLEdwhvXvUmBS0FqOVq3FXuLM9cjp/WD5VMRZBbEC+deIkU3xTWHl2L2Wbm4WEPD1i/OM84fq74mZ8qfsJf6y9MQ9xCUclVhOpDkUvkVHRVMNR/KDmNOQToAviq5CuXMb4q+YoZ0TNYumMpVoeV0y2nkSDhnsx7qO+up62vjTWj1/DSiZco7ypHJpENIPEdfR009Tax/sR6TjWLfyPfL3ifxWmLWZq+lCSfX18w1O7nztQ7Ke0oZUflDiaGTkSmk3G47vBlnx2dXPSLRntGO+Wvc+Lm8Gruq86/q20V25gVPYuNnRud5zWbmmnubWZp2lKkUikeKg8aehpYkraE4o5iJodNxuawkf1tNv22fmbHzmZR6iIC3QKx2C2cbTnL2dazuCndSPNJc4k4+S1C3EMwWoy44cbC1IXsrd7LzxU/gwNGB49m5Z6VLmv94Z8+dGYv/qfjd4mfw+FYDSCRSPYBQy5IPCUSySrgh3/57AYxiEEMYhD/76PmuKiGzf8M5g8Tsk7PUHBIoGK/cLzc/YzIzJv5GhR+I8ia1QwTHho4nqkdTB3w99svblO5w+wNkHCNqCKe+RQC0+CXJ0TvYPw02O/aM8Opj2DBZ9DfCypP8IoS0s7LBBbTVCCkqqc/gVlviHs6+hZ4hkPp7oGS0dOfiDmFjYSoCZddFqOpjz6Ller2XixWOzqljK9y6/jmVB1/+VMCbio5h8tasTvsrL8+A6vNjptSTmtPH81dfby2q5h7JsfR0GFGIoHzjUb+9nMR12WFopRLeOHnIvqsdiTAmu/PcteEKB6aGs+uc00YtEquTvLi85xqbHYHxY3daJQyll0Rg69OSY/Fxl++zMNssTNvaAh+ejWrvzsLwM0jw+notVDS1I1KLuV0dSd3jI6kocvM/GGhrP3xHCXN3TzxTYEzJqLLbGX5J7n8sHwccQG/b+JwARa7haK2Iup76vHT+BHhHoFEIqGkXYRtz4qeRa+l1+n6NzduLpvyNzkzyXZV7aKis4JUn1R+KP+BH8p/4J7MewjUBfLk4SdJ8k7CQ+XB5vzNTgdLq8OKXqHntuTbeOPUGyxIXIC76mIlz+6w02PtYUHiAmbHzKatr40w9zCC3IKo7qrm+ePPs6dmD1KJlHlx8y5rbAFgUBlo7G10kj6AnMYcEr0Tqemq4fbk29lybovTPv+25Nv+YeTB5aCQKbgq7Cq2Fm1l1ehVvHvmXTr6OpgeNZ1EQyISJGzM3+gkmWk+acR4xnDbT7fhwMG9Q+7FW+1Nq1lIsAN0AXioPNhdvZvr468Hh6hC7qneg0FtYGfVTtQyNY8Mf4RYr1ikSOnq62J+3HzGBo0l0C2QZenLeObYM+S35HNbym28mvsqz417jq+Kv6Kup47xweNJ8Ulhc/5m0vzS+OTcJ/xQ/gO3JN2Cl8oLrVxLYWsh3ZZuPBQe3J91P9+VfUe7uZ3J4ZNp7m1muP9w9tbu5eNCQcqL2os41nCM25Nv543TbzAlagpeGi+eOfqMM6ZBLpHzztXvYHfYyQrI4tXciw6Uh+oOMTtmNl+WCEmru9Kd2bGzWXdiHQtTFmK0GPnw7Iecbz/PtTHX0m5uZ0XWCt7Ne5exwWNZOWQlftqBDr4OHBj7jVgdoq/ZX+vPrcm3sq9mH23mNsYFj8Nqt7Jp6ia6+row9hsHEN0LOXoXSN8FbMrfxPSo6UR6RPLI8EeY3TabZbuWOUnb0YajLE5dzNzYubycezGDUCqRMjxgOOm+6YS5hw2Q2V5K0FtMLRgtRubFzePL4i9Ry9XcnHQzo4NGE3bJiy69Uu8Mjd9btZe7d98NiJ68hp4GCloLkElllHeUs3jHYuf9BegCWJ6xHK1Ci0auIUQf4pK/l+6bzrTIaQS7BfPW6becEuOPzn1ESUeJi+mOyWoivyV/kPj9ij9q7uIPXNq52//rtkEMYhCDGMQgfh92O1z/MZz7Fhw2Ibn8ZSOMvx9ChkHFQUjOFrLI1hLI//vFc6UKIaO81Dwi6VqwWoVjZuVBQb5ChoHaAFIlRI6DtlLQBwopJ4i+vd8454nx5bD3OSE3vYAZrw48LiBVVAW7G8U1i7aJ7VYzqNwGHq/QiX3e0UJe+hvY7A6KGrtxOMBideCmllPR2ovN4WDpxGhO1XRw88gwHEgI99aw5UglRY3dNHf3kRLkzoQ4X0xWO8UNRjYdrHAZe8/5Jvzd1fRZ7YyL9cFPr+LRPyVgNFu577PTzuO+OVXHw1MTONdgpNnYx9en6nBTy1g1I5lV3591HvfR0SpWTIolxldHSXMPW45VcfcVMQwJN9DSI4idTCahutmE1689iVqFzCUbEMBic1DbYfpDxK/d3M6u6l2sObwGH40P3mpvsvyySPJKwlfry+rDq509XssyluGt9sZN4eYSRA1Q1lnG1eFXOz+/X/A+92fdz0PDHuJYwzHaze2MDRlLpHskS9KX0G/vx2KzsOHMBkD0EU6NmApAq6mVL85/wcZ8UeVYlLqI2bGzncTzx/If2VOzBxAE8dOiTxkdNJrhAcM51nBRJBVniCPVJ5VXcl8ZcN+FrYXYHDZ2VO1gUeoikryT6Ojr4MviL5FL5Nyeevsf7o+aEjGFU02neOH4CyxKW0ScIY5gXTCtplYibBE8MPQBWkwthLmHEaAJ4EDtAWdV6a3Tb7EkbQl6pR6FTEF1VzUb8jbgr/UXDo7mZuI84wjXh6NRaEjwSiBIF8Rzx59zyhMz/TIZEzSGlXtWcmfqnYwOGu3sK/RR+3BtzLU8c/QZbky4kQVeCzjffp4H9z0oCH9HEdfGXEtjbyOpPqm0mdv4ruw7cptyuTnxZtL90nn7zNsMDRhKglcC2yu309TbxKSwSXxx/guXdTBZTdixI5PI8NP4cbLppEs2n9Vh5d28d3l0+KP8Vhm7v3Y/Y4PG8vSYp3FXuuOp8uTuXXdzRegV5DTmcLpZfJ/Otp3lYO1BMvwz+KXiF2ZEzyDOEIdcKqIOwvXhVBorneNeFXYVKpnK+fn6+Ot58cSLzqiG8+3nWZ6xnCBdEEfqj9DU28RjIx7jb8f/htlmxkPlwerRq7HaBiarWe1W5zgeKg9qu2tdSBvAN6XfcHvK7SxMWcj2yu14qby4K/Mu0v3SeffMu7xx+g0mhU5ibNBYDtQdcJGuXsC3Jd/y5cwvnY65wW7BvyvdPNwgKowSJKwYsoK9NXtZuWclvhpflmcu576s+9iYt5H2vnYaehqoMlaxMW8jy4cs56+H/srrV77udOn01fry+MjH2V+z36WvFOBIwxGWpC2hrqdOxFg4bGjl/3NmU//X8UeJ3wfAMYlEcqFWnQ1s/tdMaRCDGMQgBvFvA4tJ5PL194i+OplCEKWMG6ClFAJShBwzahIEDxcmMJciZ5MgeCc3i968xJlCOtlTL6IeNN6QOEsQw7ytQqp56mMYsQRqc0QFr6dZ/DFEQvtFS3p0PmKMS0kfiHHGPwQH1gmyqA+AjBvhl7+K/R3VglQa6wWxjJsi5nehUiiRQNxk2P+iCJ2/DKpbuzlZ2UF9p5lZGUG8d7CCoRGeVLb28vLOYucwL12fwcnKDnotdq5JC0Qpl7JhXxl/Sg3kz+OjCPTQoJJL6bPaUcmlTIz344bhodR2mJiaHOqYqNwAACAASURBVIBWKeOJbwqYkxXCR0cqXeZQ32mmyWjmllERuGvkfH2qjsQAd46Vtw2Y77b8BmZmBPHiL8XY7A7i/N04XtFGfm0X6SEeWG3i+iq5lGUTown10qJXyTH2XfxhKpGAv7uKvJpOGrpM+LipCPfS4uV28QdwY6eJPqsds83IlsItLMtYRkNPA409jfjr/AnSB1FprHQx9tiYt5GFqQuJ9hjo6CeVSOGSQpnFbsFT7cnTe592VrtON5/mgaEPkOCVwJOHnqTV3Iq/1p/nxz/vrEDUdtVS31tPglcCcokco8XIK7mvEOwWzLSoafRaevml8pcB199ZtZOh/oKcnG096+ypO1p/lFhDLIfrXeV2cQYhI2w1t/LaqddYlLqId/LeIc4Qx7CAYfxc8TO3Jt962WfqtwjRh/Dc+Oeo6qpCKpES7h6OWq4m0jOSQGMgZZ1l6BV6jP1G3ip5y4UgZ8dkU2ms5OeKnzGoDMyLn0eMZwyR7pGUdJTgqfJEp9PxSs4rOHCQ6ZeJh9LDpScutymXEQEjKGovYuWelbx25Wu09rYS7RHNTxU/EeEewZVhVxLgFsBfDvzFWV0EYUxyb+a91HbXUtxRTKupFYfDwYzoGbx++nUeHPogS9KWuLirhunDcFO6oZKpBsQKSJGSHZNNV1+XS7D5BTT0NrC/dj8e6oF9lEaLkZL2EqZETEEtV6OQKojyjHJxAQU433Ge7NhszDYzQbogthRuobCtkAyfDJ4a8xT7avdxrP4YE0ImMCJoBAaVgTB9GHU9dfRYepxk7QI+KfqEZJ9kmk3NohJ6djM3Jd2EVCLFardS31NPnCEOL7WXC5G9MvRKQtxCLg50mUKxRCIh2iOaeEM88+Pn465yd0aYJHmL6Jmd1TtZM3oNKb4ponqbMJ9Pz33qHOOR4Y8QrA++bA/m5ZBgSGBx2mKCdEF8X/a901W22dTMqsOruDvjbhanLWZdzjqsDitmmxm5VM628m2k+qTy6blPeWLUE84cPr1Sj5d6YA+0SqYizTeNbks3H539CLlUjkeqBx3mDjzVnn9orv/OkK1ateqfHrRq1ar9q1evPgb4AWbgFYfD8fm/eG7/JWzYsGHV4sWL/7enMYhBDGIQg7gU7WXCOOWrxVC6E0p3iRy/oXcKsmbpEUYoFQdA7Q7ugXD+p4sB6P3dok8uMAOiJorMPI9AUanzTxbVQI8QQboaz4ggd584UZnL2QgTHoSGfCHNHP+QIHJdtaJCOO0FaDwL5Xtd59xZDUkzhLlM5s2g0sPh1y4a04y9DwLSRJxDyhw496PoSfSJF3NKniv6/EYtg/DRl12W4uZuzjd1U9xoZGtODcnBHnholWzYV+YsOlyXFcK2/Hp2FDZR32nmVHUHUgmkBnsSatDy0o7zHC1v4+4rY0kI0JOdGczBkha25TcQ6a0jIdCdjQfKOd/YzYhIL3Iq2rH9RpI6LTWA6tZe/NxVZIR6UtJkJC3Ek8NlruRvSJgBH52So+VtBHtqmJsVgtlip99mJ9JHh0GnpKyph+GRXnhq5TQb+5mc7MfPBY3YHYL0PTc7lfKWHpZ8dJLvTtfzWU417hoFMqmDPouNwvoucqs7OFPTiVyq5Zrwa1FLPXgj7wVKO0s5XH8YD5UHiV6JTAyZyMjAkSR5J1HWWcbhusPMjJpJv72f0s5S57xvSLiBZO9kFFIFxR3FXB93PXKZnIN1B52kTiPXkOWXhbHfSKZfJvPi5pEdnc3aI2v5sPBDTjaeJEAXgJ/Wj35bP9dEXYOxz0hFV4Xzs0wqo6yzjLyWPJd1mxM7h0+LPiW/NR9PlScnG0/SZ+ujxdyCr8YXu8PuJLGJXolEeUQ5JWqeKk+iPaM503yGVnMrY4LG8EvlL1wTdc0fNsVQypT4an3x0fggl1581++ucifcPZx2cztPHH6C+p56bki4gZyGHAxqA6Huofy9+O9Y7VaMFiNH6o+wMGUhnmpPtHItAboAXst9zUmwhvkP40zLGbotrqYrkR6R1BprMdvMmKwmlmYspdnUzN6avdyZeicmqwmr3TqARIW6hTI8cDgbzmxgX80+Ovs6mRY1DZvdRklHCbGGWDL9MhkeMJz2vnZmRc/i3iH3EqgNRCVXcbThqHMsf60/M6JncKr5FBKJhFTvVOp66vDR+DgrxNfFXofJaqK8qxx3hTu1PSIqxk3hxqLURUglUg7UHSBUH8rk8Ml09ndetkduetR0fDQ+fFb0GVVGkafZ0NvAgdoDLEtfRl5zHjurd/Jx4cfoFDqWpC0hUBeIQW1gf+1+l7F8ND702fvYXb0btVzN/tr9nGw6yYnGE+Q25aKRa/DT+nFr0q2YrCb6bH3Mj5/PHal3OKvQADKJjB/KfnAJjn9w2INMjphMkFsQnf2dnGw6SX5LPja7jWjPaGQSGWeaz7CrehejgkYxNngsMR4xTIuaxviQ8dyefDsjg0aikCmwO+z02/udz5fD4aDaWE21sRqZRIbJaqKorQir3cr6k+uJ8oziu7LvXO7VgYMMvwx+rvyZNN80yjvLmRY5DbPNjFauZVzIOHQKnYgdUehQycXLonZzO8XtxS4vghYkLECKlNdPv47NYcNit3C04Sipvqn/MXEPq1evrl+1atWGy+37QxU/iUQSBrQAX126zeFwVP33THEQgxjEIAbxb4l+swhIt17yBt7ULrL06k5C7oeC5KUvEM6c+mBhylK6A5AI4lW0TVTXEmcKAnf4V4mc2hOue18QSYdV5Pb1dYvthkhBBnc/KwLZ1e4i7D1tvqjQ+adAZy0Epg909Yz7ExT+KIidxiDkpnabCIIftvjXmAk30Zdo7gD3YGHwkvshBGcJlmPuAN3A3p4LsNoctBj72F3UDEBqsAfVbb3YL+FlQZ4alww/gOMV7dw7KRaDToHJYsdk6eOZHwt5ckYSj36V7zxu/Y5iXro+ndO/5vztKGxkVmYQn+dcHM9Do8CgVfL1qWK2F8pYMCKM20ZHEuChJtizhtoOUcHUKWVcNyyEz3NqeObaFCK8tdS093Kish2lXMLM9GCMZgtXJfmx+1wTkxP92HGuiaHhXvx96SgsNjsSJNR1mpBKJLx10xC25dVT12lGLpXQb3XQ3mth44EKjpW38cCUeL7KraGosZsZaYG8OfZH3il6mqONexniP4TjDcdp62uj39bPsIBhImRc40tJZwlqmZp149dhspnosfRwuP4wW/ZtYWrEVD6Y+gHlXeUUtxdzZ+qdtPS28EXxFyxKXcSmgk3OapVOoePZsc9yZfiV3OJ2CyariS3ntpDln4VariZQF8jClIXsrtntjFeQSqTMjZvL3pq91HYL0pDum864kHFk+GWwKX8TZ5rPcE3UNVwVdhUdfR2EuYdxa/KtVHRVYLfbaTW18uD+BwFRtViYupCNeRfNMzr7O0nxSblseLXLs2W30tDTgFwq/6ey0JFBI9k6fSvVXdVo5VoeHfEo/fZ+Xjj+woBjO/o62HJuC8vSl+GucI1uyGvJY3zweD47/5nLOQG6ADr6xDNoUBkIcgtiROAIHDjYcm4LgbpAhvoP5dqYa10MUFZmreTJQ086Q+Hre+rZcGYDi1MXE+kRiafKk/cK3mNW9Czen/q+s+pU0l5CU28Ta8es5WjDUTxVnuiVeh7Z/wgWu4XrY6/HaDHiq/FFIpEwK2YWDocDnULHpvxNVHRVMCd2Djck3IDRYsRL7YUUKU8eehIHDmFOEp3NmKAxnA477eJ+muGbgU6hQ6fQuVQvQVS1DtUfYn/dRXL3Tt47jAseR7RnNOfbz2NQGWjva3fuvyPlDp4//jzBbsGXzetrNjWjUWiI945nzeg19Np60Sv0A3pBYw2xbJyykZ/Kf6LaWM306OkMCxgGQI2xhrt33U1ph3hZIpPIeOuqt1iWsYwZ0TPos/UR6haKXnV5efa5tnN8UfQFea15zIiawZVhV3K84Thrj67FZDURqg/lztQ7KWor4ueKnzFZTXT2dbqQ7gsIdgtmcthk0nzTmBM3h8N1h+mx9HBL0i28kPMCDb0i+mNy+GQeHvYwBrWBbeXbSPROZELoBLr7u/HT+hGkC2JTwSYAF9OmnZU7mRw++bL38Z+EPyr1/IGLymcNEAkUAcn/ikkNYhCDGMQg/k1gMQ3M2vMIFcYndquoppnahdGKV6TIzwsbJSp8DhtsmScy+UBU5iY8LIiduUP82fc38I4RUkuVO0z6qwhkL94O018SJjHHNggCN+5+4b6ZMldU+torRQbftBegZCfU5YoIhuChomJ4fCPsXAU+sTByKUSMg+ocIT81d0LmTaBQiwiH4CHCyfPQa+Kex9wrqor/ABqFlMNlF3/MPfFNPu/eMpQr4n2dZPAfeXnE+bu5BLd7ahWUNfcMOG5nYRMjo73ZWdjE+cZu0kM9WTIhisOlrYR5abkqyZ+27n6evjaZs3VdvLj9PMlB7tw0Koxnrk2hocuM2WLHx03JU9+dpbrdRFlTNy/MS6O+08zNI4WJQ3W7icL6LkZGeRPnr6fDbGV0tDet3f146pSUt/Tw3LYi2npExSHGz401M5NQyKTUdpio6zCRU9nO8co2bhsTwbrtRXSZhext/Y5iajpCuHPo4zw09EGqjNV4yMIp6S0nxF24TCq1StRyNQ3dDUwMm8ix+mOcbDpJqk8qcYY49lbv5aeKn7gy9ErUMjXJPsk4HA78Nf7o5DrquutcJIo9lh62VWzjXNs5yjvLmRAygTtT7+Rw/WFazC2caj6FV4IX8Z7xXBF6hfO8WEMs7099n7LOMuRSOdEe0c7Ky9qxa+m19OKuch8gjTOoDQA09TRxb+a9qOQq9Eo9L5982UmaQFSuRgWNcqnc/Rb13fV8cPYDPi36FK1cyz1D7uGayGtwU16mDxVBWOMMccQZ4jBZTDx+8HFSvVMJ0AXQbGp2OVaCBF+1L8neyUglUuIN8RS1C2l2RVcFNyTcwKjAURyuP4xCqmBu3FxON5/GgQO5VM7s2NnY7Da+LP7S2ScJsLdmL/dl3UeMZwyNvY14qDyQSqRMCJ3AuOBxzgqSVCrFU+WJn9aPSPdIGnsaWZezjqH+Q/HSCMmfQqbg29Jv2Vq0lSdHPcnuqt3srd2Lu9KdRYmL6LX18tD+h1yuvW7COiRIiPGMQSaRcWXolZR1lWHsN9LU24Reqeep0U9R1V2FWqbGZDMRq4kl3D2cRamLKOssI8I9gn5bP+5Kd7L8swa4xF6QZ/4WZpuZV3Jfoba7ljtS7sDYb6Srv4uRASOxY8dkNZHpl0mWfxZjgsfgofLgfNt5Np/dzMjAkU5Jp1wmx102ME7kApK8k5wSzkuR15LnJH0ANoeN9SfW8+6U/5+98w6Pqszb/+dMzbQkk14mvYcQQggdIh0UUMQOoqusYheVtWNbe9e191WxYUUBEZBepIfQ0nvvmZLp5/fHkQljcJfdfd/rt+9u7uvKBXPOeZ7znDMDOfd87+99v+NXHasz11HeVY5cJifdmE6ULoq63jqWrF/ik5ke6zhGoCqQ+3fc7zfuo2MfsSBzAZ/YPwFgbdVaFg9dzEsHXvJV3cfHjGd7w3Z+qvmJOclzyI/IZ2PtRkICQvih6gcf6QMpDmNM1BhWVa4iw5hBhDaCLXVbiNZFE6QO4qWDLzEiYgSFpkKcHicyQYbL68KgPDNTqf90nGmA+9BTXwuCkA/c8L+yokEMYhCDGMR/DkQgfRY07JdeZ5wtyTXX/gkEuSSRrNsrxSLU75GC2tffD+2lEgGcch9seEhy/AQoXgnpM+Dwr5WF5mIpFuLAX6VKXFuJRNyGzJfOc+kKaC2RXES9bjjvdcmF0xApjfvpfkleahoJI66Cnx+VJJtfX9N/De1l0FkJjYck8hiSCKtulOSfCjWc/5ZEPsPS8KZOx+72otFo/6YLo8PjZWhMIDUdEqnttbtZ+O4vfLx4FDmxQfx8opUQnYqRiSHsre6XXU7NjCBEpyImWNM/16/k7Ldo6O5j4eh4ajttlLVY+PpAA1eNS2B8ShjdNidFdd28v7MaUYTYYA3vXllAY3cfrT0OqtpspEfo2VzSxtoj/Q9dFe1WuqwuksJ0dFqd2N0eemxO8uKCaejuw2TU0m7pQ0BGVrSBDouTvVVdPtIHUN5qoarDBiLkmgLptLoQgJsnpzHUFMQHvzGr+fpAA/OHx1DVKuOlDS7K2wIozLiQ5CgbdeY6VletRiVTcXn25XxX/h1b6iXpbmlXKTlhOcxInEFVTxU9zh5e2P8CNreNpKAkLk6/mMK4Qr++pZNotbUSGhBKVU8VW+q3MCF2AnJBToYxg2Fhw9jRuIPHJjxGjbkGuSBHKVPS5ejC6rKSEJhAclCy3/uvkqsGVOp6HD2Ud5VjcVlIDEwkISiB9JB0bv75ZhZlLSI7NJs2WxtapZbrcq+j0FRIcnAy7bZ2epw9aOQaHF4HoQGhPufRNVVr+Pj4x9JnytnLo7sfxaQ3MT52/O9+Fk9Co9Rw24jbWFu9lgWZC1i+Y7nPddJkMBGmDePOUXeSF5kHwPKxy3nql6co7igmQhuByWDi0fGPUtlbidfjRa1Us79lP8PChzE2ZixDQodQb67nw2Mf+n9OLQ1UdFcQHBDM2qq1WFwWnj/reU50nuCHyh+IM8SxIHMB7xS/wyPjHmFo6FBu/vlmpidOJ1Ib6evVrOyWpLbXDbsOt9fN60WvszR/KVmhWWgVWoaGDeXdo+/6ndsretlSt4UZCTO4OONiDrQc4HjncV459IrvmNFRo5mXOo/3jrzHtPhpBKoCSQlKYXT0aF4+8DI2t43SrlIWZS2ipKuEVRWruCDtAr4s6zeZuWboNVR0VfBbaBVayrulPLxXD71KoErqtYvSRjE2ZixXDrmS3Y27fZXUYHUw1w27jicmPIFGofE5Zv6z6LZ3D9jWZG3C7rajlCl90RSLf1rsI3gzE2ZydtLZWF1WLky/kK9Kv/JVOE81sAEYHj6cBVkLsLqsPFv4LHKZnC5HFy63i+fPep5Oeyddji5KOkt8ct8fKn8gOSiZGQkz6LR3srtp94A1nug6QU1vDUVtRcQb4rkp7yZkMhn15nqqeqq4afhN3LX1Lt9nI0wTxrOFA6vY/40404qfH0RRPCAIwuj/6cUMYhCDGMQg/sMgV0pxDYV3wpGVEsHa+Ej//i1Pw9QHoHqrZNKy9k+SEQxIOXm2dqlCV/SptE2Q+btzpk6TZJkn0V0jyS23PQfGBHA7oXQNJEyQev9CUiBlKth7aLG46ZryDrisaHV6anrkRI59giRZK4q5LyFsfARsHYhpM2HYAhyiDG9kPmrTaGzGIXh6m7BrIujTJxLudNPaa+ejXbVsLWtnalY4l46MJzn89JUWvUrJRQVx7Kzs9JGizCgDbWYnEQY1y2ZkYLU7mZIZTl5cMJVtFgoSjRgCFBTXdzM83siLl+Txwc4qECEnNohQnYqOX+eSCXD5mAT2VnUwJSOcq8YlIpcJfLizmpIWC4/Oy+Hur/v70Rq6+3hrWyWXjYpn+XdHcbilb+InpoVxXl4M3x3ql8J22pzc980RjFoVt89II1yvZtnKwzg90phH5+Wwcl8tsUYNV4xJ5EhjfzUtVKdi+Zws2i1O9Go5Px5tobzVwoUjTOyu7GDHlnaWzcxgb3WnL1NQrZBhc3q58ZND2F1eTEYN6RHhKDxe6iwtNFqa6LR3cKD1ALePuN1H/EAK254QO4HcsFwe++Ux3/aqniq+r/ieyfGTGRszlvW1/sYsIyNH8sHRD3yvO/o6CNOE8fLBl3m28Fl6nD10Obqo7K5kS90Wepw9vvOqZCpem/YaQ8OGUtVbhd1tJz4w3i9Qu93WzpN7n5Syx5B6yd6Y9gbjYsbx+ZzPqe2tZXrCdG4efjM6hY5YQyyiKLKrcRcP7HyAZmszKcEpXJh2Ieuq13HPqHswBZr4rvy7AZ+1/S37CdeEs6F2gzRv4nQKIgqwuC109nXS0deBMcBISnAKJoOJS9MvZX3teq7Pux6Xx4VGoSFIHcSh1kPEG/qt+oeFD+PN6W/S1teGQWUgXCtdX8QpEucRkSP81uIVvYi/jT5BqtTV99YzN2UusfpYHtr1kK9vq85cx6uHXuWSjEt4/+j7KGVK3KKb9dXrearwKSK0EZR1lXH1uqt9FVKlTMlTE58iWB1MmCaMbQ3bKG4vPu25AdbVrEOn0KFSqFh53N/C4pfmX5ibMpfbR9xOaWcpPc4e7tl+D4HKQBZmLaS9r50GSwPN1ma+Kv+KHkePLyPQ4XEwJHQII6NGUtNbw5GOIzRaG9EoNNw96m4pkzA0m2Mdkotur7OXXmcvOWE5DI8YzvHO45zo6jef6nZ0s6dpD6nBqcxKmnXaa/lHkBmaOWDbOUnnUN1TTXVvNfUWSRp+zdBr+PTEp0TrotEqtSzdvBSQsjNvH3E7Lx54EZvbRoA8wDfPkNAhXJp5Kfduv5fc8FwuybiEzbWbabO1MSJyBOG6cPrcfX7xGSfh8DhQy9WSOU5Enu/fyUlEaiN9UuNacy2VvZW8UfQGE2ImsDR/KStLVvrlYbb3tXOw9SAjovw/j/+NONMev9tPeSkD8oHG3zl8EIMYxCAGMQipSle9RZJdjr5OkkpufWrgcfX7ILFQqsg5fyNZbC+D7Hn9r8fe1E8cY0ZAwVXw17n9+zPmwLFvIfs8CIwDhUqq/qn0EJ1HtTeMtrpetpd38H1RE0nhOs5KD+fEsS56bG5+OtbMn2ZmMDUtndiFIxC8bvZ0G2jslqFSqWjb14JeLUejNBKgDKW91cG2HaXUd9mZnh2JxeGmos1CRZuFXyq7+OCqkRh1A6txaZF6ylrNvL4wn73VncQEa9hZ0cFNn/aHZk/LDGdyViSvb6kgzqjl1U0VWBxu3rg8H0GAHquD5bOzOdLYw5rDjVw+JgGXx4vD7SVcr2ZtcSPD4418ureOus4+hsQEMjkrkslZkVgdA2VnoToVz68v9ZE+gG1l7dw+Pd33+qIRUii8w+2ludfOnV8W8/j5OfxhfCJvba0E4OPdNdw/O4vP99bhdHuYmhlJZZuVB+dm025x8tWBBsanhlHX2cermyu4YVIK9359hDaL1Ae6uaSN685KJj1SR2mLlWsLkznW1Ivd5SUhVMsF+SZe3VSOw+1FpwrntnOe4KOau+m0d1LaVYpJb/I9sIKUd6aS+b8HsfpYQjQhhKhDaLG1sDhnMV+XfY1H9HBh+oVU9FRg99gpjC3k3NRzcXqcqOVqCiIKaLA0kB+Rj9Vl5dWiV7kp7ya/CpHT6+TFfS/yx9w/8uKBF6nurSYhMIEXJr3gq9Acbj/s9zBrcVl4dt+zvDr1VeL0caQb0/ktqnurueXnW7B7JJOhiu4KPj7+MWOjx3LHljv4YNYHJAUnUdVb5TduWPgwFv+02EeKVletZtmIZQQoA3hu33M+q/9LMi7h5uE3E6QOIjcsl1s33eozKFHIFDw87mFSg1P95jaoDb/b/3U6xOpjOT/tfFaW9pOrkIAQkoOSWXZoGQCPT3gcs9PsN87isqCQKWi1tTI6ejTzdPPweD2kG9MRBIHtDdv9ZLEur4tVFavQKXXUm+u5veB2rvnpGm7Jv8VnngNST9sE0wSWbVnGdbnXISJidQ2UTYuiyKqKVUxPmO5HVLY1bmNp/lI+K/mMJblLfJLhXY27fOYvL0x6AYPKQE5YDitmr6DJ0kSgKpD4wHgEQWD5mOUs3bSUFlsLCkHBTcNvoiCqAEEQqDPXDVhLVU8VJoOJOEPcGd/300EURQwKScb6WtFrdNm7mJE4AwQ42nGU14tex+aWFAkyQcaygmXY3Xa/GBK7x877R9/n1vxbeWLPExjVRq7OuZr3jrzHouxFvHn4TVxeF5dnXc6uxl3E6GMICQjhi9IvmJcyj8yQTBIDE6nurfbNqVVoMQYY2dW4i9KuUmYmzqSmp4YTXScQEJiTPIfSrlK/TEPhV+vS7Y3bmZU0a4BMGfBzPv1vxplW/E79V+1G6vn76neOHcQgBjGIQQwCbF2w521JHln2k2SoEnSahxVjghTLYGkduE+pkXL6Ms6WXDZlConshaZKBi61uyV5KILUc6cLg5BUyW3TlC/NESVFKmwuaeWNzYcJ1atYXSzJFyvbreyt6uTpC3Np6Orjx6PNPL7mBMYLc2kMjGLxX/cxNctLn9PD5tL+h4lrJiYjIJGs8SlhdNtdCAhkRhtIDtNR2W6lqL6bqnbraYmfSiHn3GEx7K/uYGxKKB6PiPMUwhWqU3FhQRx7qjq4ZUoaK36pxWTUcG1hMlqlHJ1KjigIXPHeHq47K4WkcD3P/lSKWiFDIROwOj1cUmBibEooGpWCh78/xtHGXo429qKQCTx9Ye6ANQ0zBftV9k4iSKNk8YQksqMD+aWyg73VXX77m3sdBAYoiAoMYPmcLAIDFKw72izlA1qcjEkOIS8umJc2llHcID0YbytrZ2JaGJMywlEpZD7SdxIf7Kzm9QX59Drc9NicdNmkb+/n5cXyl5/LcHmkyo3V6eHlH3tZNPNKPix9AYPS4GflPzNhJrH6WN/DvEyQsSR3Cc3WZkq6Smi0NqKUK/mu4jtmJc0iPyIfp8dJTW8NCzIWkBmayfIdy33k6IrsKwgJCEEhU6CSq0gLTiM+MJ7rcq+jzlzHj9U/Mj9tPlqllnePvEtOWA7zUufxetHrvHfkPR4Z9whKuZIGc8OA+3y88zhrq9byZdmXXJJxCZPjJvu5M9ab632k7yQaLA2EaEKot9TT1tfG4pzF7Grc5VtvgiGBHkePHykCqUqyp3mPX77b5yWfMz1hOqOjR5NqTOXN6W9ypP0IZqeZxKBEskKyfrdX8EwhIBChieCGYTewvWE76SHpjI8Zz3P7nmNGwgziAuPYWr+VSzMvxe11+2ShAgIKmYLZybPxil6+q/iOkIAQGq2Nf5wb1gAAIABJREFURGujabY2DzhXi62FCG0ERe1FtPe148XLt+XfsqxgGQdbD6IQFMxKmsUPFT9I5xAETnSeIC88zy8UXS1X+1xdN9Zs9DuHV/TS1tfGnQV3UhBVwI7GHRxp7zdZUggKvyppmCaMME2Y3xwnCWGjpRGD0kBCUIIvN29k5EhfGP1JFEQVkBSURIAigH8Gfe4+ituKOdB6AK/Xy5joMSzIWkBHXwfbGrbR2dfJrKRZPtJ38jo31W3i7MSzB8zXZG0iJCCElya/RF54HmqFmkJTIVanlVpzLSqZCrlMzq6mXdSZ6zAoDVyVcxWb6zaTHZrNxRkX82PVjxxuP0xSYBJLhi0hTh8HovSFAyLcUXAH+1v2ExwQTIu1hfePvu87f4Yxwy+i42jHUc5NOZfn9z/vt84zkTv/N+BMid+x38Y3CIJwEfBvFekwiEEMYhCD+DdCgEFyzTz2DSRPBmsrZM6BY9/1G7YEBEmVwD1vgSZEct08fErP1ejr4dAnUqxD6Z8lc5dtz0mxCee+LJmwDL1YctA0FYA2DFKng1Ltt5SKNgu3fX6IhWMSeG1Tud++Xrub4029JIfrCdGpaDM7cLq9FNV34/R4yYwO5GBtF7dNS0MhF4gJ0lDXZSM6UIchQMl1Kw745pqaGcEfJyb5HDZVit/PuJLJZMQYdTR12+m1u7hibAJn50Th9HgxBWtQyGBEQgjRQQFMTAujzeygpdeBTi1HRGDD8RasTg/PrS/lhkkpJIZqqe6w4QDC9Crm5MbgdHlJi9Bx3zlZfHuogXC9mvn5sWwra2d+fixfH5AISLhBTVKYjimZkWw43uK3zkCNgq2lbRSmhXGsuXfAdWiUMsJ0ai4fE8893xTj9cLC0fHcMjWVe78p5uFzc2jo7vORvpPYVtbO0mmn71ESRVAoZHR1OpDJZFS12xiZaMQjij7Sd+r7p/SGEiAPIDciF51KR11vnY+syAW5lAGXPBeVXMW66nVU9kjVyWMdxxgROYLp8dP59MSnZIVk8eDOB3l0/KNoFVqe2veUHzn68NiHvDDpBfp+zWwcGTWSe7fdi1t0k25M557R93Cg5YCvolXcXkxoQCgLsxayqmIVvc5eQgJCThvHMCpqFKurVnOi8wQP73oYq8vql9l30gTG794rNHi8HgLkAeiVehKDEvlk9ieUd5WjkqvICMngUOuhAePCteF+VZaTaLX1f/liMpgwGUwDjvlHYHfbpR7IX69XJpNR3VvNtoZtDAkdQlpwGrdtvo2csBwEQeCNojd8Y7NCspiXOo9vy7/lovSLkAtyVDIVrX2tNFubabY2s3TTUp6c8CQ5YQPzMifETuDTE5JEvMvexdzkuXxT/g3P7nuWdGM6QaogvKKXjXUbmZ00m7reOrbUbeHm4TdjUBnY1bSL5KBkrh92PR19HahkqtO+b8HqYBYNWQTAI+Me4bFfHmN/y34itZE8OPbBM4oQiNRGEqmNHLA9PzKfJblLeO/Ie7i9biaaJjIkdAhjY8ae2RtwGqyvWc992+/zvW6wNFBnruNgm6Q2iNJFDQh8B8n0KFA10EAmNTiVPncfxgAjB1oPEKwORqPU0GptZXyMZEjzwr4XfNVLs8vMK4de4dbhtxKpi+SxXx5jaNhQHhz7ING6aN48/CbnpZxHiCYEk97EX4/9lVFRo7C5bexs3Mm81HncPPxmjnUcI92Yjt1t9yOC8fp4MkMyWZC5gB8qf0Cr1LIoexFpwf9aP+R/Cs6U+N3DQJJ3um0DIAiCHNgHNIiiOEcQhCTgMyAU2A8sEkXR+ZsxC4E/nbIpF8gXRXHg/16DGMQgBjGIf08oNTDpLlhxoUTuanZDaApMWQ59HVK/niCHb6+Hi1dIvXipMyBV6sFDqYN97/QbwyROhFapF4aIIeAFEsZLFcPQVCko/jRo7LJRXN+N2e7G5faiVsjpc3n8jpEJAgdqu8iNDWLjiVYCNQp6+qQqU0xQAEfkMr4+2MBlI+N5dPVxOqxOhsQEcuvUNBQyAfevOQwbT7Qyc4hkoX/+8FgSw3R/8xbFGrVEBWlo6rYhipASpqXN7EStlKNVyRkW3x9QnPEbZ/6RiSFsL5dMFd7YUsGisYksiTKgU8mJCgrA4XTTbvXQ53QzLsXIkBgDr/xczlf76zlveCxOl5ezh0TRarZT3mblybUnuGNGBp1WJwdquzCoFVw1IZEfihp56NxsVh9u5oqxidz7dbHvelPCdTjcHhDg2Z9KfWt7c2slt01LZ+nUdFbuq2NWTjQGtYLRySH02t3sre7kZLuVAH79iSBJSpu7+9CplQQoZAQoZSSF6cmKDvS73wAGtYL0sHBeSniVFcdXsLd1F8PChxGhieCL0i/odnRzfur5ZIZkEq4J56syf8HS/pb9XJx+MXWWOjr6Onh16qvY3Xa6HF2nrSRZXVZCDaH0Onv55MQnvu2lXaXsatw1wHq/w96BSq5iTPQYAlWBCILgI3WfnfjM1wc2InIELx540Tfu/SPvc07yOb7ewOSgZP6Y80feOfKO75grs69kVcUq7hx5J/GBUmUpNTjVT5LZ5+pDp9T5SRiNaiO5Ybkcbj/st9Z/VT54Ek2WJurN9Wxr2EaLtYUp8VPIMGawo2kHI6NGsqF2A7uadpEdmk24JpwJMRN4q9g/dux453GuyL6CvPA8zE4zn5V8RoOlgSuzr8SoNjIicgRpxjQ+L/2cGF0ML0x6gVcPvep7v2t7a325gnqVHpfXxZLcJRS3F2MymIjVxdLr6OW2/NtIN6ajU+oI14ZzqO0Qk0yTuDTjUoLUQSQHJ6MQFAiCQGtfK0VtRb41quVqxsf0V5LSjGm8MuUV2vra0Cv1vr7HU9Ft70YuyM9IImsMMHL9sOul7EinGYPKQIwuxpdj94+i1dY6IKpjXc067hhxh4/4NVubSQ5KHjD2sszLMOlNLCtYxisHX/EF1d807Cb2tuzloV0P4RW9ZBgzWJC5gPjAeM5LOY9OeyerKlb5zeUVvQSrpUzIO0feSautlW/Lv/Xd2wmxE3ho10NMjZ/K0LChbKjdwOyk2SzNX0qQOoic0Bz6XH2oZCo2NW3yzVsYW4hepWf5zuV4RA9zkufQ5+7jzaI3SQ1O9es/PRUOjwOlTHnGYfT/l/E3iZ8gCGcD5wCxgiC8fMquQCTJ55ngVuD4r2MAngJeEEXxM0EQ3gAWA6+fOkAUxRXAil/XMBT4dpD0DWIQgxjE/0HEDIc/rJHcN2OGSxENAUbY/hzYOgERxt8GXieUrIHdr0myzvBM6K6THEHjRkuVvJ5a2P+BFOeQf6Uk4TSN+P3cA6DdbOeXqk6q2q3cOSuDTquLB+Zk0WZx4nB70SjllLea6bA6sbs8hOpUXH9WCoFqJUNilejVChRygfXHWrh9ejrP/FSC51fScbSxl5c2ljFzSBSri/ulRk6Ph48WjyQlTIdS/vtrA3C6PcgEAVNIP0E06s9MwjU7N4avDzZQ0yHl/2083sK0zAi2lrVR3NBLVZv00Ds5K4JL3vqFFy8ZxlkZEazcV8eBmi5W7Knl5impvLxRqoCq5DKONfUSqldx85RU7C4vX+ytJ0Ap44t99Xx3qBG7y81rC/Np7rGjkAsEa5ToA5R8vLtmwPp2VbZzXWEyTk84WqWMP05MYt3RFow6JctnZ3O0oZtIgxqHx8t1Z6VQ2mqmvquPaVmR6FRyuvvcvLyxDJvLw3nDYpiUEU5jt417zsnk6R9LfO/f4/NzWLmznq1lHcwasognx1yDW97In7b+ydcHdKzjGPeOvtfXs/ZbNFgaWDJ0CR5RCgiXy+SY9CbSgtIo6ynzO9bitFDaVYpMkDE0bKhfaPvupt3MT53vJxUEyQTj6pyrfRWjMdFjeGDHAyzKXuSTA96/837/MYoAFEL/Y5pWqWXx0MVMNE2k2dZMsCoYp8fJRNNE0oLTfvehNdWYyrsz3mVl6Uqqeqo4L/U8msxNzEqahdlppqq3igB5AMtGLiMzpN/so9najMVhodPRiYBAYlDiaYnMb+/NxtqN2Nw2VpWv4mjHUURE1lSvYVnBMt4oegO1XM2S3CXIZXLcXjePT3hckmKe0rN1Ep32Tp7Z9wwg9QfeMvwWPF4PNw67kVZ7K68X9T8+rq9dz/NnPc/htsMEBwT7RUb0OHoI1YTy0bGPSA5OZlfjLi7JuIQVx1dQba5mbPRYUoNSWZS9yJcdGGeI86vwTU+YTmVPJS+c9QLbG7cTrA5mWsI0hoT5J5vpVfrTSmK77d2sr1nPe0ffQ6vQcmPejYyLGXdayabFaaHb0Y1BZaDH0UNtby31lnqiddEc7ziOyWAizZiGRqEZMPZvweVx+fVPGpQGpiZMJVYfyx0j7uCL0i9QypTE6GJ4YsITfFbyGX3uPv4w5A8UmgoJUgehVWqxuWx4RA8dfR30OHtYcaJfjlrSVcK2hm0UCoUc6zjGqKhRhASE+PXY5Ybl4hW9LNmwBIvTwuzk2aQEp1DcXszCrIVsqpPI3MbajdyYdyM7Gnewumo1T5qeZHbybEAia4vXLWZ64nQmxU1CISiINcRS1VPl6/E99YuZ0/X4tdpa+bn2Z74p/4ZMYyaXZF5y2tiL/yQIv+dwBCAIwjAgD3gEeOCUXWZgkyiKXacd2D/eBPwVeAy4HZgLtAFRoii6BUEYCzwkiuLMvzHH44AoiuJ9v3cMQEFBgbhv376/dcggBjGIQQzi/yc6q6GnHlQGkMmgqxK0oSAK0FIkuW6uvRM6KiTCl7cQPE4I+rVHprdeeh2aJkk9lX+bIDncHr472EBDt50um5MIQwDBGgW7Kzv4obi/knPLlFRWFzexdFo6Hq+XCL2an4634vJ4mZYVSZfNwcbjbeSYAnlqbcmA89w0JZVXfpbIk1oh4+PFo2k19xEVGIBMJkOjlOHxilS0WQnRqVDIZRxt6CHMoMbjFfF4RVLCdeTFGZHJBI439VLWYiZUr8bjEQnRq0gO16FVSSSg3eKg3eIgRKfC7REpa7FgcbgwBCg42tjD29uqmZcXw3s7qpk9NJqKNgsnms08MCcLmQBWhweH24tcLiMwQKpserwi72yr4vpJKby1tRLLKeYvd87M4LXNFX7brp2QxMT0cL4+UM+EtDBKWyy8+au5y0nMy4tleHwwu8vbuHBkHBa7hx67C41SzltbK7j3nGw8Xi/XfLQfUQSTUUNUYAAhOhXzh8dw3YqDfvP9cWISPxQ1YdQqeGDuEE40m7E63NR12kgI1fH8+lLcXpHz8qKISdrAxyc+9hufFpzGOUnnsLl+s1/VZnr8dCwuCxemX8gDOx/wVcaiddHcN/o+/rz7z3TaOzkv5TxGRo1EEAQ+PPohwyKGEaYJ46UDL/nmGhExgkmmSTx34DnftjhDHK9MeYXkYP8qSmlnKUc7jiITZCQGJnLLplv8Hk6fmvgU5ySfM+Dz9q/A4/Ugl8np6OugvKscQRCkvjttBHGBccgEGU63k60NW/n42MeYXWbOTz2fNmsbScFJ1JprabA0MCNxBgWRBQSpg/zm316/nZKuEjrtnbRYW8gOzebnup8paivCpDeRH5nvq/5o5Vrenvk2fzn4F/RKvU/KdxJRuihuGX4L926/F7kg546CO3h+3/O4RTdXZF/Bl6Vf+vWhAdwx4g6C1EG8VfwWF6VdJPVwypRMi5/GG0VvMDxyOBHaCBosDXxb/q0vRFwhU7AoaxHT4qeRGzGw//V/AqsqVvlJLAHemfEOo6P9TfKPdxznyT1PMjxiOFG6KCxOC99WfMv0hOm8U9xf7b19xO0szFo4ICbkb8HldfH0nqf5rOQzhoUPY0bCDFYcX4HNbeOCtAtIM6YRFhBGekg6xgAjdrcdj+hBp/RXLlT3VHOs4xhe0UuDpcHP3AgkQ6W7Rt5FeU85X5R8wdU5V/PywZd9WYZ/Hvdnlu9c7jfmhmE3kB6SzvcV37Oxtr+X8rHxj9FsayYvIo/csFwfURZFkeL2YjbVbcLj9aBX6fnw2IfkhObgET0DYiA+OecThob3p9N5vB5eOvCSn0zUoDSwYvYKkoKSzvie/jtCEIT9oigWnG7f36z4iaJYBBQJgrBCFMUzrfCdiheBO+k3hwkFuk+Zqx6I/TtzXAKc90+cexCDGMQgBvHvhJBE6eckok+JiI3NA5cD5r0ONTsld8+2EkibIVX4FBqJGGqDz/h0pS1mVvxSS1F9f2/Z0qlpFDf696m9ubWSNxeNQCWXKiZX/3UvdpeXII2SlHA9OyvaqWyzkhiq5fIxCX7VrVCdiqhA6UEkOUzHPedk8vWBWgqSQtlc2kawVoVWqSDGGECEQY1HFNld0UGsUcM3B+rZXNqORinn4XOzMdvdNPfaabc4iQxUc+eXh2no7sOgVnDD5BQmZYRhc3iwOty4vLC/upPUCANnZYSzu6KDvdWdODxeUsJ1VLVbGR4XTFa0gbVHpGrkIz8c5/F5Q8hJDsZid3PDJwewOSXJa4hOxY2TU2jq7uONy/PZVtZOq9nOjGzJAfRU0icTYGJGOE+sOcH8/Fj+vPo4y6anY9QqfSYsgQEKJqaFsXJ/HVeNS2JTSRsf7671jX9w7hCONPQgCPgkn/VdfdR3Sb1FM3N+o2sF1h9r4dapKYTo1dz3zREq2/uli8lhOhaMiqfT5kSrVBAaEDZgvFappdXWSk5YDiMiR1DdW016cDrR+mgOtBxgbdVaPzlkk7WJI+1HuGvUXWgUGp7a8xRfln2JSqZiYdZCTHoTbfY2VDIVTq+TYHUwUxOmcrj1MA+OfZBt9duI0ccwM3HmANIHkB6STnpIv3vnOzPeYWfjTpqtzUw0TSQvPG/AmH8VcpkcgFBNqJ9xTK+z15dduK9lH7dvvt0XQP7U3qd4cdKLPLTrIZ9JzJqqNSwfs5yLMy72m7/D3sHbxW/77uO6mnXcmn8rpV2luLwun2kJgM1jwyt6kQtykoKSSAhMICEwgf0t+8kLz6MgqoAGcwPpxnQitZGsq17nyxUETpuTqVPqGBM9BoCPjn2EUW1kYfZC0o3pLB66mEd3P8rclLl+BAokGW2brY1acy06le6M+vL+Edjddj45/smA7ZvrNvsRv7a+Nm7ffDvnJJ+DgMCaqjWkBKVwc97N3LP9Hr+xLx54kXEx48gIyTjjdShlSv6Q8wcCVYEkBiVy7/Z7ffvePfIuywqWMTxiuK+fNEARgMPt4ETnCbrt3cTqY4kLjCMxKJHEoERcXtdpI0QyQjLQKDRsq99Gt6Obz058xrVDr8UtukkJSvGrkp/E95Xfk9ObQ4Yxg6MdR2m2NhOoCmRo+FDODTp3wPGCIJAbnotKpuL+HfdT0lWCRqFhRuIMhoYOZW/LXjrsHWgVWhIDEwfcpyZrky/z8iTMLjNlXWX/54nf38Lfk3p+IYrixcBBQRAGlAZFUfzdr0UEQZgDtIqiuF8QhEn/zOJ+zQq0iaJ45Hf2XwtcCxAfH3+6QwYxiEEMYhD/F6DSST+60ZIrp9MMukhQ/WNSplPR0NnnR/oA3thawVXjknh9S3+YssPtxeZ0I1MrOFjbTXZ0IGNTwkiL0HPfN8VYfyVHr26u4OICE9nRgRxr6kUmwLWFydhdbt5eNAK9WsED3x/l7pmZWJxuNh5v5ViTJKvSKOXcOSuDbpsLnVLgx6PNzB0Wy6ycKMINARxp6OHOr/ofhq4pTOLsoVFkROpxuLwcaexlc0k7Lb2Sq2NubDAqhZyS5l5sTg9mu9RzKJMJhGiURAVraOjuI9Kg5o3L8wlQynF5RMx2Fx6vm68P1PtIH0Cn1UlmpIHIwAC6bS5GJhip6bKxt7qL9CgDry3IY2tZB+EGNSajhr/urCYpXIchQIFereCxNSe495ws5DJwur1EBKpZd7SF+q4+zA6Xj/QBeEV4dl0JT8zPoaZjoImEyajhdKLFhFAtLo+I0y36SJ9MgCvGJpIarkMhl/HO9iocbg/p0YVMN1Wxvr7/oXRhxtUEBWhYW72GbfXbGBM9hmB1MD9W/ci8tHm8V/zegHPWmGtot7dT2lnqM0Nxep28f/R9Hh73MCa9iWtzr8XtdePwOHjl4Cs4PU7OTTkXpVyJSq46bTTD6ZBmTPuXA7l/C6/opaOvgwBFAFqFlh5nD3ql3lclcnvd7GjYwcsHXqbOUsfMhJmMix3nI30nUdVbNcAZ9NVDr5IUmMTm+s2SWYo6iFZb64A4hB8qf6AwtpDEoESaLP2S6OyQbHRKHRqFhnePvEugKpDHJzyOQWlgfe161tWs48ZhN3LvqHvpdnTz7L7+3rQNNRuYnzafj4595NsWpA4iJyyHaH0056edz7SEacgEma9aNSZmDPeNuY/Ovk4mxk5kW8M2QJLhnp96PmanmQ01G/j0xKfcO/peskKz/uGer8ruSkq6SpAJMjKNmSQEJQCSu+dv3TxBirIAMDvN1PXWYXVZKYwtpLyrnJ/rfgbgYOtBYvQxfrl0IL23XXZ/4V2fqw+X10WgOhC7206zRTLB6XB0kBKcQroxnVh9LDfm3cjjex4fsJ5vy7/lROcJZifPZkLsBGwuGyuOr+AvB/+CiIhBaeDlKS9TECUVk6xOKxXdFUyJm+Jbb5gmjCuyr6Dd1k5wgPRFXaO1kdeKXgMkZ1y1fGCPYpQuijFRY2iyNnFb/m18W/4thaZCvN6BEuBTkRmayVvT36LJ2oRBZSBKG8XKspU8uedJQHLyfXjcw5JD6CmQCTKUMuWA+3ryy5H/VPw9c5dbf/1zzj8x93jgXEEQzgECkHr8XgKCBUFQ/Fr1MwEDPY37cSnw6e/tFEXxLeAtkKSe/8QaBzGIQQxiEP9u0IVKP/8k7C43pS0WX6C4/z4vWpX/L/bsaAM9NhftFicmo5YwvZrXN5dz69Q0H+k7iW8ONvDOlSPZV92JUi7jkz211HTYeOPyfJweL50WB15RpLbD5iN9AH0uD+uONqOQybhibAKHG83csVKSG94+PZ1XfuM0+u62Kj64ahQOt4ctJa0EKOXEBmsJ1alwiyI2l4vePjfhhgCMOgUalZytpW2UtVqYkhlBe6+DAzVdmIwaTEYth+q6SA7TkxKuA1FGfbc/4YoL0WB2uiltMTM0Noh3d1Szq7LfpGRJYTJ1nVbSIvXcdQpBXXdEyj18Yu0Jln93hLHJoWjVMjYel6IvTrqR/hZmhxtBEChpMTM+NZQdv5rUKGQCSwqTEZCMYyraJBKhVcmZMzSGmGA1Znv/e3LV+CQ2l7QRFRjAkz8e9W1/eFUpT8y/irRhcXT0dZKiG82bP8q4++wU8sPGUBBZQJQmijprHRNjJ9Jma2NszFhKuvylvBNiJtBqa+XL0i8HXEN7XztGtRGtUsuz+57FK3oREHzB3eennk92aDZa5elNh/6n0OvopaKnAjlyLC4LAYoAkoOSsbltfFfxHeur1jM/fT7VvdVsqd9CTmgOl2VextDwoRxpP8LSzUt9ErxvK77F7DKTH5HPgdYDf/O8bq+bQ22HSAxM5LFfHmNh5sLTXqvL4+Is01lsqNvABWkX0OXoYmTUSKbFT+Pj4x+zoXYDIElii9uL0al05IXn8WP1jzy+53FuHX4rK06sYFbiLF+FptHaSJOliQfHPsjGmo0kBCYwLWGanzmNQTXQPKXP3UdRexEzE2YyO3k2To8TjUJDt72baF00bx1+C7foZkvdFjyih9zw35d9npQ5ujwuYvQxHOs4xk0bb/L1CIYGhPL2jLdJM6ahkCu4KucqDrUewua24fK6MCgNFJoKaTA3sLpyNbubd7O/eT/Lxy7nkxL/6mCXo2tAn5xeqSdWL4nmXF4X+5v383rR63TaO7k442KsTiuflXxGQWQBqcZUlu9YzouTXyQsIIywgDC0ioHvVbgmnCZrE8u2LGPlnJV02Dv8cvvMLjPLdyzn43M+JlQTKpnmeFx48XL3yLtRy9V48dLr7MXisnB51uWkB6fzQ+UPdNg7CFQFEqQOwuFxEK2L9sUwKGVKZifN5uHdD+MVvWgUGu4ffT+P/fLYGcUwhGhCCNFIJLqks4Sn9z7t9z49uvtRhoUP86vkReuiuSHvBr8vFGL0MWQYz7yC+n8Rf0/qefKrmRtEUbzr1H2CIDwF3DVwlG/sPUjOn/xa8VsmiuJCQRBWAhciOXteCQysEUtjZMDFwMQzupJBDGIQgxjEfz0au2z8dKyFxDAdRq0Sg1qB+RSZ4pTMCManhaJSZGJ3eVApZGRFBXKwrovxKWF8V9TIT8dafnf+AIWcbaVtvLPdPyS7rrOPl38u466ZGTjcHl8uXVKYjnl5Mbi8Inq1nG6bi7IWM+mRBkD6Fev0eHF5ROblxZAfb6TN4iBcr0atlNHndJMcbqCqw0pNp5WhsYF0WpykRQfS5/bSZrbjdIvc/MlB3znXH2vhmonJDIk2sKOyk7e39a/1nKFRWBxuCtPDOVDbX8GZlBHBphNtJIXpcLi9fqQP4L0dVTxy3hC+2u//Xa37197F6KAAmnrs7Krs4O1FI1DK5Kw/3oLV4SbOqEUll/kR8TijhtIWM6uKGjl/eCwvXDyMynYrSrmMlfvqWD4nmztmpFPWYsEjisgEAZfHQ0mzhZ9LWpk7LJofDjcRGKDA4/VyrGlgzMQXe5u5cfJ5KHqs3PPdCQC6bR4CZKnU9G3mq7KvEEWRw+2HCVIFcc+oe1iYuZCVpStRy9VcPfRqNtVvYnTUaFKCUqjoqfCbPyEwgY6+Dtpt7bw0+SU6+zrRq/Q43U7yo/J91Zz/LVT3VFPTW0OLrYUYfQzP7nuWim5pjWOix3Bl9pWYnWbmp81nQ+0G9rdI7rjN1mYOth7kz+P/TL253kf6TuLn2p+5ftj1PuInIJAclIxWofXrqZuXOo/PSz5nZuJMbsq7iW3127gg/YIBVZR5qfN48eCLxOhiGB4xnEJTISAZa/xQ+QMKQcGIyBFaIyNPAAAgAElEQVQszllMaXcp35V/hyAI3JZ/Gz9W/4gXL+197VhcFi7LvIy1VWsJUknVPbPDTHxgPJvqNrHixAommyZz1+i7fITotyjvLvdFPAC+/srrcq/js5LPcItutAotDq+DXY27fpf4NVmaON55nB8qfuDnup95ftLz/Fj1o4/0gSR7/bn2Z9KMabg8Us7nH4b8AZVcRXxgPCa9iQBFAB8d+4iNdRuJN8SzbOQyuh3dCAh+Vddvyr7h4XEP88L+F6i31BOli+LukXfj9rqxu+2UdJWwZMMSn0HO03uf5qohVyEisq5mHU3WJs4yncVfDv6F7NBshocPZ1j4MC7JuISvy772yXAnmibyzN5nEBFpsbXQYe8YcO31lnq6Hd2EakJRyBQsyFrAnVvv5Mm9UoXtgrQLmJ4wnbcOv0V5dzlB6iCW5i/F6rRidVt5t/hdMkMyeXzi4zRbmqnprSHNmMZTe5/yrb/P3cenJZ9y58g7/yGnWYvTQq25doBRkMPjoNveDae0pAqCwLzUeZgMJrbWbSU5OJmJpon/coTJvzvONM5hOgNJ3tmn2XYmuAv4TBCER4GDwLsAgiCcCxSIonjSRKYQqBNFsfL00wxiEIMYxCAG4Y8jjb2YjBrKWi2sP9rMi5cM48PdNRxvMjM1K4I5uTHc8ukhXy9ZVpSBvLnBBGlUqJUyvj/cH2De0+ciKUxLVXv/w+4fJyaxr2agr5mIyAX5Jr451MjV4xOJDAwgLkTDBcNj2VPdQUqEnsbuPrKiDARplchlAhqlFCuRFKrl7UX5dFidfLirhrnDYvilqpP3d1YzKjGEqKAAPt5dw61T0/hyfwM/HW1h9tAoLhoZR0yQhp2VHQMC0D/eXcObi/J5dn0ZEQY16ZEGylstrD3SzC1T0mjs7mPptDTe21GFSi4jzxTEppI27C6PLypBEKSoBa8ILo+I7HcMStUKGdOzIzFqlYTo1Xx1sJ7FE5K4dJSJHeUdNPX08cDcbF7cUEq7xUliqJZlMzI40dzL0xfkolIItP5aFRSBiwrieHVTOfPzTejUcjqsLobFBlLRbiE7OpAv9zuZmhlBRmQgHq8Xq8NDoGZgvlqYXs2726uYlRNNQoiGEJ0KrUpOm1lDvGYSPUY7Fb1HuW3EbXxf8T0quYo9zXtYlL2I9JB0Xj34KrXmWrbWbeW2EbfxyqFXfDLG+anz+b7iexZkLuCyzMvwil4arY0ICMToY/7XbeFre2vZUreFj098jEJQUBBV4CN9ILmLToydSE5IDnqV3s8dFCRScqT9yGkfqo0BUlTCldlX4hE9RGgjeLv4bZaNXMa+5n00WZsYFTWKqp4qWmwtlHSWUNRWxOS4yTRZmnim8BnWVK2h1dbK2JixHGw9iCiK3D3qbr8qnFah9cVVnOg8QZ2lzq/68uTeJ7l/9P3IBBkahYZvy78lWhfNVTlXoRSUNNskg6ZTnRs31W9ibMxYLsu67LT37WQ0xkl4RS9BqiAaLY2MixnHyKiRpAan8tGxj5gUN2nAeFEU+aXpF57e+zRjosdwdtLZzEyciUJQ0Gjt/79DIVMwNW4qYZow7G47vzT9ws0/3+wjc5HaSN6c9iavHHyF1VWrAYmQH2k/wtL8pcxKnMXa6rW++WJ0MWgVWualzsPpddJl7+LR3Y9yfpokUY3WRQ8gOz/V/MT4mPF8X/k9h9sPc13udbTZ2kgNTuXJvU9idVlJDkrmhUkvcKT9CEq5kg+OfoCIiEqmIlAViAwZj094HKvLSltfG58e/9R3TRtrNhKtjyYtOI23pr9FrbkWtVxNuCacJRuWUN4tqRh6HD38efef+cvkv1DdW82fRv6Jut46Gs2NzE2Zy87Gnexv2e+XIQlQ1VNFfmT+AImmy+uis68TnVKHXqWny95Fj0OSMH9e8jnxgfFoFBq/LMJgdTCRuoE5iUHqIKbGT2Vq/NTTfl7+E/H3evyuB24AkgVBODXsxQDsONOTiKK4Gdj8698rgVGnOWYVsOo3Y8ac6TkGMYhBDGIQ/90QRZE+pxu5XIbF7mZPdRdTsqxcNjKOYJ2Krw9IkQQnSR/A8WYzm0ra+HxvHZMywkgM1XH4177Av+6q4ZapaejVcmo7bCSEaumyuvjDuEQO1HT5ZKDTsyMpqushLVJPWYuZ2GANqw838fC5Q2jtdTAuJZxP99YiipAcqiM1XM9z68u4cXIqf91ZRURgAGuKm9hZ0cGIeCNqhYx1R5txe0Wq2q0MMwVx06RUDtZ2Y1ArePmy4awqauDqD/aSGqHnurNSCNOraLc4kcsELhsVT5hehcXu4ZkLczlc30NxQw9TsyIw6qTeri/21fPOFQW8dEkem0vbeWLtCR4+dwgPrjrKKwvyuWtWBn0uD6IohdDvrexka1kH07Mj/YivQiYwOTOc1Yeb+HBXDZePjmNyRgSvbqogUKNkRnYkNR1W7C4HL16cR7vVSW2nlTtWFuFwe7m2MIn8OCPPrCvxBbOPTw0lMjCAO1YWcdu0dLRKOZtKWpkzLIY2s51LRsbx2JrjeLwid5+dSZvFgSlYQ2CAgl67VL1SygXGp4XSbXPx+JrjvL4wn06bk6s+2OeL47hg5Ag8mlKe2/ccywqWUdNbQ1l3GWXdZVybe60v+sHpdfLm4Te5LPMyYnWxGFQGuh3dfFryKSnBKQiCgFyQ/49l4J0JKrorqDHXSEYwsRMp7SwdcMzRjqPMSZ7Dj1U/clH6RVT3VtNi869mxxniGBI6hKMd/TLZpflL2dO8h9zwXL4p/8Ynr6ztrWVxzmJsLhurK1f7LPMzQzP5puwbjGojYZowRkaP5OnCp3G4HdRb6hkVPYo4fdyAB2+9Sk+cPo5n9j3D0LChfk6OMxJmkGZMo7SrlJTgFG7Ku4ln9j1Dk7WJWF0sd227i+VjlvtI06nYXL+ZDGMGLq+LxKBEv/PmR+Rj0pt8a1fIFNyafyuvFb3GnuY9ACgFJS9NeQljgJFeRy+B6kC8oheZIKOqp4oX9r/ApZmX0uPo4e5td+P0OonURLJoyCKK2oowqo1cm3st35R/w8bajWxt2MrY6LEIgsBJJ/0WWwuH2g7xU/VPfmu3uW102js5O+lsxsaMZXP9ZsZFjyM7NJuFaxYO6L0UBIFvyr/h5uE3D7gPeqUeq9vqu04vXi7IuIAHdvSb9Ff2VPJ60etcO/Rabt9yOx7Rg1yQc/+Y+yWJc9mXvvfFoDTwyPhH0Cv1LNuyjHpLPQICj45/lCnxUzCoDFhdVpqtzZR2+X8evaKXOnMd7x95n3a75KT6xIQn+KXpFw62HiQrNGvA+qfFT8Ok96++1fTW8H7x+6yrWUdSUBI35N3A9+XfExcYR5oxjZWlK5mfOp8b827kvSPv0WnvJEIbwX2j7yNGHzPgHP+N+HsVv0+AtcATwN2nbDeLojgwEGMQgxjEIAYxiP9PEASBWKOW4voeFHKB8/JicLg8qBRymrrtjE4K5aPdA3PcatolqeKa4maenJ/LPV8X4/R48XhFNhxr5sqxifQ5PSSH6fGGithdXq4an4QggEIuo6ium9XHmrg1Io2ZQyIRvV7+ODGJ/TVdOD0iz6yT+sYuGxWHw+PlqwMNTMoIJzPKwFMXDOWJNcd9/YA1HTb213ZxcUEcn+yR1lpU38O1hcnsq+kiPcHABzur2F0p/Qo+0tDLspVF3DwljWfWlXDr1DS+OlBPTYdUpcyLC2JEQgiH6roxBChICtMRqlPx0NwszHYXHVYnWqWcq8cn8dkvNfz5vByau/t4fXOFj0RpVXKeu2gYN3xygNoOG/fPzmJvdRcGtZyRSSG8vKEMo07NTZNTUSoEvx7A9cdaeHNRPlXtVjaWtPL+jmq/e+90izx9CukD2FHewe3T03F5RPRqBS1mOy6vyKd7ajl7SBRKuQyZIBARFECfUyK3xfXd3DY9nTazA7dXxKhV8sbmSubnS5I/m9PDo6uP+0gfwFd7e7hz3lz2tG3l/7H33tFxlOm29686Z6kltXLOVg7OOeBsY5vgITOMPUNOQxgDZsgZbMAwDMyQmTHJRBNsHLDBOUi2LMnKObZa6lZLHdTp/tG4TSOfc2Z993Lud89or+W17Kp6q94KNLXr2c/ex3uOszRlaWCd3W1HL9cz4PSTXLPTzHtV73FV7lVsKt/EE9Of4IU5L5yzivDfAR8+2qxtgD84fk7CHKr6q4K2yQ3PpXmwGYlIwsm+k/wu73c8cfgJAKbETEEpUZIems69E++lwdKAdcRKSkgKhYZC2ofa2d2ym4hfuKNGqaNICU0hQhlBoi6RRnMjLo+LwZFBItWRrEhdwbiwcYhFYlQyVZBr6RkYbUacHiciRPyt4m8ADLuGAy/mueG5KCVKXi5/OTBmcvRk/lj6R6LV0VhdVpRSJWanmYzQDI50H2FC9AQKDYV0D3cTrYzm9u9vJ1IVyRU5VzA9bnrAwTQpJInXFrxGlakKh9tBpj6THltPgPTpFXoemfoI/zz9Tw52HSRTn8lNRTfxad2nKCQKFqUsYkXaCkx2E6+efBWPz//xp8feQ7OlmWtyr0ElUfFi2YuBitOu1l302nqZmzA30M8IfpKnkWkCz9gZhMhDSNIlMUM3g0x9Jnvb97KteRt3jL+DD2o+CNx3sSBGLIgD/XI/f14FBC4fdzmPHnwU8MsvHS4HQyNDo+5HpamSRF0iHy7/kJ7hHiKUEZQby6k0VQaRcavLyluVb7E6czW/z/89W+q2UN1fjdlp5suGL9ndvptYdSyLkhcRrggfJRPVyXWszlqNZcTCtuZthCpC+f13vwf8hPz3+b/nver3sLvtTImZwpr8NUjFUnqGe2izthEiC2FT2SZ2t/sz/ir6Krht9208Nu0x1u9fz8ZZG7l30r2BiuWl2Zfi8rqwOC0c6jrE3MS5o8793xH/VY+fBbAAlwIIghCJ36hFIwiCxufznTsJdQxjGMMYxjCG/2YMO91oZBIGHS4K4kP4vLyT/Q0mMqM0XDIhkb21vczJMlDeFuxOODktnJlZBj4v6+BE2wCvXz2eBuMQCqmIjEgNdb3DbCnrYOfpXh5blcc7B5qJDlHwWflZaZdOISEzSkNJYiibvm8gzeCXdg47/S+GC3KiaO23sflwW2DM8sJYrpqcRE3PEGump6BVSPD6fEhEIn7uPyMIfrnlssJotHIpI54wpqZF8GN9H4eb+nG4vBg0cn4/PZkuiz1A+gDK2yxMSgnnsokJ9FqdvLW/GYVUzGWTEnjwyyosdn8vlkws4k+Ls9i0q5apaYYA6QM/adpR3cP6pTlY7CMMOd1cVBKHDx91PcNMSQtHIhaRGKZi065gkxq7y8OpjkGUEoHUiNFmEglhSppNw6OWj3i8iAQYcrrRKaSEKGU8/nU1K4riMJmGeXhFLsZBJwigkUvIiwvhxV31GK1ORIKA3eW/7lKxQG6MjhGPF7PNNeo4Tqe/AqqSaBB7YgMGGp/Xf851hdfx5qk3MdqNhMpDWZO/hner3qXf0Y8PH0m6pFH7+7XgdHvoMjuQS0VIRKCThlEQUcDBroP02HoYHzWe6v7qQD7h7ITZOD1Oagdq0Ug1RKoiydJn8cfSP6KT6VBJVKSEpCATy2ixtvDk4SeRi+VcnHkxWqkWmUjG5NjJ+PDxffv3mJ1mfpv7Wx45+EhA7iog8OfJf+axQ4+hECuYmzCXPEMeAgIDjgGkIil99j7kYjkxmhjcXjcne09Sa67lWM8xpsVOC8Q5JIckc37q+YTKQolQRQQFswMc7D7IsrRlPLj/QeYkzGFt3lq+aPiC89POZ/2k9exs28nrFa+TqEtkful8YrWxDI4M0u/op32wPUD8XB4XZocZl8dFhDKCSGVkUHXqjpI7+MuJv1Bl8pPoKlMVd+y5g1uKb+GpI0/xbfO3PDLtEfocfQHSdwY7W3fy8JSHMbvMQTJDgFN9p5hWMC1A/ESCiIKIAq4tvDbgPglwSeYlKMQKnjzyJInaRBK0CbxX/R6DI4OIBBF3jr+TZ448gyD4+wW3NW9DLIgxO81ckn0Jdrcdu9tOrDqWfns/1xdeT5w2Do1Mw3fN3xHiDs5dBL+bZog8BIPKQKY+k/Lecp449ARr8teM2ramv4aagRqaLc1cX3g9J/pO0GvvRSfTAbClbgser4c7x9/J/fvuD8RvrM5cTZ+tj9cqXiNcEc6d4+9kV9OuwH6P9x6ne7ibjbM3EqmKJFYTi1qq5nT/aW7edTPdw928OOdFssOzyQjLQEDgs/rPAn2I90++nw9qPgjElLQOtlJkKKJ1sJUPaj7gvkn/aRT4vxX+pR4/QRCWAxuAWKAXSAKqgdxfb2pjGMMYxjCGMfzXqOqw8F11D+WtZuaNi2RKajjrPq3g4tJ4OgbsDDrc9Aw6mJlpQCQIzM+J4ruqHgQBlubHYLG7CFVKkUvF9A2N4PP5iNcrOdDYT/+wi5wYHS9eUkijcRiP10deXAhxeiUz0iN4fV8TWdFaFuVF8/HRDkqTQlgzPZVG4zBpBg16lYyUCDWFCaHc9kF50Ly/PNHJkrxoXr6smMe/Pk1rv5+wjYvWsH5ZDnGhCjrMDlYWxVHW2k9imJpbPj27jysmJTLi9qKWi9EpJRQl6oNiKs6g2WRjbnYEFruHUJUMkQD9Q64A6QM/0TrQYOLxCwr4y/ej99FpdtBltnOwqZ97lmRT3W3l3QMtuLxeLiqNx+Fycy5rbUGA5Ag1RquTXquT+5aMY1tlN0dbBhCLBCI0MuZlR/JddXB/T1aUljsXZOFweUiL1ASyCDvNdj482s6dCzKpMw7x1ckudEop185MZWVxHC/9jHiKBFDLJUxLj8BsGyHNoKHBeLbiIRYJyJVWxIKYLPV5fFU2xENTH6bZ0hSoJm2YvYEfOn7A5rLxesXrmJ1mDErDry4b6/0ptiNSp6C138bf9jYQG6qk1+pEIhKYmxXL+KjxGO1Gvmz4kjpzHZGqSK4rvA4BgfLecl4se5FrC67Fhw+5WM6XjV+ypW4LAOOjxnN94fXUDdRx34/3kR+Rz/yk+bxZ+SZvVL7hJ2HyUI71HOPJ6U9iGbHQPNgcFNXgw8cXjV/wwJQH6HP0cf/++3loykP0O/ox2oyUG8vZ274XrUzLQ1MfQiqSsr9zPxKRhLTQNA51H2J15mpiNDF8Uf8FN+66kShVFPdMvGdUvxpAu9VP4JamLkUpUVISWYLb5+bl8pcDxjUtgy3cuedO1uav5ZUTr6CSqHhu1nOBfexq28Vde+4KSCbnJsxlbf7awHqJWBIgfWdgd9uRiv09pC6vi2ZLMxqpBpEgCswzWZfMBRkX8MDBB7g0e3R/oVKiJFmXTIw6hjBFGLeW3EpuRC7JIclkhGTQY+9hxD2CyWnioYMPAXCAA6ilan6b+1teLn8Zr8/Lgc4DPDfrObqGu/is/jMaLY1Mip5EtamaPkcfE6Mngs8vJa3qryJSGcmm8k3cWnIrdredeE08qzNX82HthwDIRDIenPIgBtXZ3sf2oXZ8+FBKRkfpjI8eT0VfBemh6bxw/AVOD5wOrLsq5yo0Eg1un5uXyl/ipuKbkIvlRKujcbgdgRzCHlsP635Yx6a5m/io4aPA+M7hTnptvQEXT4fbwYvHX6R7uJv00HRara28dvI1PD4PCrGC64uu5+3Kt4mQR9A23IbL66LX1ht4xr9t/pZJ0ZO4JOsSpsROGXUu/674V81dHsXfb7fD5/MVC4IwB7ji15vWGMYwhjGMYQz/ObotNmq6h/ixvo9QlZTLJyfSNzRCTY+VC4rjeXl3QyB4fHtVNy9fVoJpyMkl4+MpjA9hxOOlpttKVpSGyi4rarmEH+v7yI8P4alva5iaFs6SvBj2NfSRoFeRYtBw0+YyYkOUXD4pEYvdxerxCRi0crotDhblRSERi7jqjcMBSeG8cZGsKoqjtX90VQvAaHXidHtp7bchE4u47bwManqsPLK1mqX5sRTEhxCvV9JpcfDHD4OJ43uHWnnndxPotjip6hpEKRVzyYQE1ndUBm2XHa1FLhHz3PYqnG4viWEqihNDR82lZ9BJ/5CT+eOi2F4Z3Au2vDAGg0bG/JxoQtVSbv/gRGDd339o4pZ56fh88JsJCQFpK8A1U5PZtLOO6u6zbofrl45jTpYBkUjg2e21/HlpDkNODwcaTehVUp68MJ9Xvm+gvO1sBuONc9IpTXTSO+jgviXZHG0x8/lPFdf+4RGe+OY0G1cXcv2sNLZXdROmknHR+Hjw+Xhuey23zM3gviXZPPb1aRqMQ4SpZdyxKJYuz25emvM37t1s4Zo5LsLk4czOmxU4budQJzqZjrdOvcWIdwSdTMcDUx741QKeLTYXWys62XyolegQBUvzY6jsHCQ2VMmmXfWB7MXXf2zi+UtyWZFyIYuSF2F1WXn15Kt81/JdYF86mQ6NVMOR7iNMzJ3IU4efCqw72nOUfkc/Hp+HeG08V+ZcyV177wqs/6T+Ey7OvNifYThQy+bTm5keP33UfM8QwZfLX8btdVPRV0GsOhalVElOeA6FhkL2d+6nydIUFAsQrgjn+sLrkQgS3q95P0Agemw9fNP0DUWGIsqNZ5/3SFUkofJQlqQs4Y49d+BwO5idMJvlqcsDpO8MXF5XgJDZ3DZ2tu1kevx0eoZ7ePzQ40F9crvadvGbrN/w9MynefLwk4gF8ShjEPATpDOQS+SU9ZSxNn8tb1S8gdvnZkX6Cp4//jyRqkiaLc1Mi53Gvs6zVhiXZV/Ge1XvMTF6IotSFgWIyKm+U7x56k3qzfVcW3DtqJD3YdcwHq8n4PJpHbHyce3H3FZ6Gxn6DESIGPGOIBFJONZzjNqBWpJ0SSilSi7Lvgy3103ncCft1naOdB/h2+Zv2bpyK8vTlmN2mknQJgSe5bbBNsxOMzGqGNRSNYe6DnFlzpW8f/p9XF4XWfosJkRNYOPxjUyOmRxE+gA+qv2Ih6c+zF177yI9NB0fPv5W8Tf6Hf1Mip7EzcU3s6lsU2D7mv4aFiUv4tvmbwF/pEN2WHZgvcVpCdzbhckL2XBsQ+C+OjwOXq94nTX5a9DINBxtPEqBoWBUpfhQ9yGuLbz2v7U6//93/KvEz+Xz+UyCIIgEQRD5fL7dgiA8/6vObAxjGMMYxjCGc2DE7WXX6R66LQ4e2lrFT34JpEeqWZQbg1wqMGj3BEhfQpiSq6ck8+hX1XQM2FlWGEO8XsnO6l6WF8Zy98cVWJ1uihJCeOrCAt7e38TlkxKJCVGw/vNTgeNmRGq4YlISKRFqHv+6OuB+qVdJeej8XDrNdt7Y1xzUR7azupfSJD16tYzkcBXNP5Nh5sbqON09iEjw22VePjmR9w620GnxV3tOd1uZkhbO9bNScXm8OFzBVRBB8LttPvpVVUCaOSkljLsXZvH0thoEAc4vjCU3RsvxNjNOt398a7+NyyYm8jmdQfu7uDQe09AI7WY765eO4/Ufm/B4faydkYJCKmbTrgbuXpTF5iOjuzz215u4dV4YX5zo4K6FWRxp6icmREF+XAhv/KKvb9Ouei4qieP1n5Y3GIeRigVunpuOTiGly+IIIn0A7x5o5pUrSqnpHmRPbR97ao2j5nCqw8Lhpn6umZbCkMPFvZ+eIkorZ/X4BOqNQyRHKMmPC+H28zIwaOU8/nU1IaoJxAmR3LJATnyEQL4hWMgUq4llacpSssOyGXQOEqeJIyciZ9Sx/3fQbbFT12NFLBJQSMUUxofQagqnrM1CiNL/MWJ8kj5A+sAv/d18uBuP10d97xDPXB7KxOiJgV41gN/l/Q6dTMeqjFU8ffjpgOzuDCxOC/s793NL8S2U9ZaNmtee9j2cl3geRruRLlsX8dr4UTEDcxPmMuAcCERCZOmzeOLwEwETmXhNPGvy1jDiHSFFl0LToD9axOQwYXKYKIgoGEUgtrds59lZzxLfFk9Zbxn5EfmsyliF0WYMRAYA7G7bzZyEOehkOgZHguM8JCIJ2WHZzE6YTYjMHyxvd9uDcvDOwDpiZXHKYkoiSxhyDXHVuKt4teLVoHM8c30UYgXhinAuz7kco83IM7Oewe11IxJE3Fp8K42WRjQyDdPjplMaVYpKokIsErO1cStV/VUkhySTpE2iwliB1+fl7r13MzgyyNzEuSgkCq7IuYJ9Hfs42nP07AR/5qY7I34GLo+LYdcwLZYWNDINRpuRQ92HaB9qp2WwBYAbCm+g0dzI30/9nRVpK4jXxOP2ucnSZ6FX6InXxnPCeILtzdtpHmxmfNR4yo3lfNHwBRHKCO6ffD+PHHgEpUTJs7OeRSyIOdx9OEDez5jU/BwOtyPw96WpS3nx+IuBZ+VQ9yGkYimlUaUBMicIAhdmXEi9uZ44TRxr8tYEEb8QeQiTYiaxu203I56RUVXgwZFBErWJvF/zPoWGwlHS2zP4tR12/1/Dv0r8zIIgaIC9wD8EQegFzv35cgxjGMMYxjCGXxF1PVbqeoc42GDC5wOdUkJxgp7kcBXbq7pRysTMSD9rSrF6fAJPfHM6QMg+Od7B4rworpycxLpPzhqRlLdZ6B50UJAQik4h5ZVfSB7reodYOyOFz8o6A6QPYMDmosE4hEQsCsQS/BwOl4cm4wjXzkxFJBIYsLmQigSsTjcv7Kzj7oX+wGCdQhogfWdwoMHEmmnJRGrlgay8M5iVYeDNfU1B/XiHmvo5LyeK539TRFPfMIcaTbQN2IPIKPgroOuXjuOfh1qxuzysKIplf4OJVcVxhLu8bNxRy4LcaKakhvHI1mpMwyPctTCTl3bVkxapGXWOsaEKjjb3s6/exKHGfp5bXUj/sBPT8MiobYecbuRSfxPj/JwoKjst7K3rY29dH+eNi2ReduSoMVanG5EIjjQPMOx0ExuqDLoWAGmRGlweH3/ZXR+4jp0WB6EqKZE6Oc/vqMeglTPi8bKjugedQsLsLAP58VrcHh050S3LiWsAACAASURBVDoEYXRmRYQqgghVxKjl/7voGbRT3mbB7fFyutufaRgbqmRVUSyzMg1kRmnRymWkGzSBnsWfw+Z0o1fJWF6i5rGj97A0ZSnLUpcFJH1yiZx+Rz/VfdVEqiOpNZ/tZZMIEsxOM0WRRext33tO6WqMOgaz0xzII/ys7jPuHH8nO1t3MuQa4qLMizDZTVT3VwOwKHkRR3uOBjmHtg+1U2euY1vzNq7JuyYorgH8VUmtVBuUf+fDR5Olicq+Sm4uuhm1VM3Th5+mMLJw1Bw/rvuYW4pv4dFDjwaWTYmZgtvrpsBQwGsnX8Pr8/JO1TtsmL1hVCVOIkgC1aAodRRRRHF++vlkhWfRae3EoDKgkqjY2rSVFWkrSAtNY+OxjQw4B7i+8Hq2Nm6lz97HfZPuY+PxjYH9hshDuCb3GloGW+i2dXP5uMtZkbYCpUTJga4D9Az3+D8mjAzyu7zfUd5bzp/3+9025yXOY2X6Sj6r/wyNVEOYPIyc8BzOTzs/kKdYZiwjLSSNv5/6O6vSVyERSciPyOeizIt469RbfFT7Eb/N/S0J2gTer3mfp2Y8hc/n4+bimxEJIk4YT/DYoccC/Y1fN33NirQV5ITlUNVfxcZjG9k0dxPftX7HHXvuQISICzIuYH7SfLY1byNJl4Raqg6S/s5NmItYEBOlisLhdoxyIN3XsY+1+Ws51nOMtNA0VBIVxZHFvLfkPaQiKTKxLGh7hUTBjUU3UjdQh1QkRSJIgj5ehCnCqB2opTS6lChVFFWmKnLCc4Kkupn6TJJ1ydT21/pJuVRDVlhWkLT13w3/KvFbATiA24HL8UcgPvxrTWoMYxjDGMYwhl9iyOlm9+lent9Ri9vr48Y5aVw2ORGlVEzHgB2vz0dubAgbvqslJkSJRCTg9voYcXtHEZ9tlT1cUBJsFT4708CO6h721Zu4aW76OV+2JSIR/ecgM0brCCMeDxOS9Bz5WdyBIEBSuIryVjPHWs18crwdrw+K4kOYkx2Jzwc7qnu5c8Fo90Pw96mNuL1oFHDtzFTePtBCU98w0ToFl0xMYP1np0aNMQ460cjF/HVPA8WJoYRr5XiBO+Zn0tJv4+Nj7RxvNbOsIIaihFDEYoGPjrZjGh4hN1bHnrpeBmwuPjjShkYuCby+ScUiDjb1MyPTQKhKGjBLUcnEXDw+AaPVSbROQaROTotpmO9rjMzKNCCXiALVRoCVRbHkxel49coSPj7azpcn/f17YpHAxeP9kQgKqSiowjknK5I+q5O+ISfHWgZYvzSHUx2WwH7TDRpSwtXc+2nw9RAE0CokJIapWFYQQ5fFwaGmfkQCXDE5idhQJbmxIeckfL/EoN2F3eXBoJEj+o9CDf9FmIacrPukgo4BO/lxIWw53gH4XV2Ptwzw5AX5nO4eZEtZB1dPTj6nVPjC0ngqO8ykRrn5pNLIW1VvBdbFqmO5Ju8anjr8FG6fm2dnPYtEkLCnfQ8pISncUnwLDZYGRIiIUEbg9DhJ1iXTPNgM+GV3K9NX8ujBR3lq5lNsPr2ZpsEmNhzbwMToiazOXI1WqkUpUeLDx41FNyIWxPzY8eOoebZZ24hSRXHSeJK00DQazA2BPj+j3chv837LS2UvBYjCeYnnccJ4grTQNLpt3aikKtqsbed0ZdTL9OQb8nln0TvUm+uRiCQICPQ7+3n15NmqXddwFxuPbmT95PVsOLaB79u/J04dx32T7yNDnxG0z0RdIom6RAAq+yq58psr+dOEP/FW5Vt83vB5YLt3q95lVcYqem29vHHqjaB9WJwW5GI5s+JmYfPY2HBsA+1D7USponhwyoN0DXdxuPsw9026jyZLE8d7jwfG7mzdyW0lt3FhxoWURpUyM24mK9NXYrQZOd57nAHnAAICffY+psVOY/2+9YGx37V8x/WF1/PayddIC00jVOaXdJudZq4rvI5YdSzVpmrah9pHRS5sbdzK7/N/T1V/FUOuISpMFUFh9+/XvM+9E+9lccpiRIh4YvoTbKnbQt1AHVNip5CiS8HkMHHX+Lsw2kdX5OM0caSFpnFj0Y24PC4KDYUBM6LUkNRzflzJCsvinSXv0GXtIkYdw+OHH8futqOT6QIksjiymOeOPsfClIXcUnwLB7sOcqDzAJNjJwcqitfvuB6X1/97NT5qPE/MeIJodfSo4/074F8ifj6f7+e/OG//SnMZwxjGMIYxjOE/xJGmfm7e7Jdc3bUgk/6hEfqHRihvt/DtKX+Ys0ws4p4l2ZhtI6xfNo69NUZ0inOHe8slwRKggoQQXtzpNwfZX9/HgtzowH4B1DIxUjEsyI2ipscaNLYoMZR1W07y52U5eHw+jreaCVfL+OP8TOJClVgdbh784uyX6PJ2C8kRGtIjNRxrGWB5YQwKiZiihNAg19HV4xNo7bcxYHOhlImZlBLGkvwYMqM0vPFjEzMyIvi0LFiymR2j5clvTvPn5Tm09du47f2zvVIzMiK4eW4aBo2CdrONWL0SAVicF83Hx9vx+nyEKs9+ef/wSBt/XJDJPw61BqSzL++uZ+2MFESCgM/nl8DevLmMtEg1L11WhM/r40THIMdbzbT221i3OJuvTnbRNmBjcV4MqQY1L+yop394hD/MTCUjSsug3UVCmAr7iJtPyzp5ZEUemw+30myyMSvTQEyIgo+PdbCyKI4jzQO8sqeBG+ek4/Z6iQ9VYXW4qO6ycGFJXIBEAVw5KQkBuOmf/udm3eJsnt9Ry9MXFhAXqiAvfnSv4y/h9njZ12DiyW+q6bI4uGxiIpdPSiROP9ql9JcYtLvostg53WVFq5SQGxtClE5BbY+V3aeNXD8rjdd/bAoa43R7sdhdZEbpSI7Q0NQ3jFIqYsPqQjYfbsU24uGqyUmYhpwcahqgNCWSGHUMXcNdgX10DXcxODIYqJD02fqYEDWBDH0G6aHpATmmgMCV466kabCJ6XHTWZKyBK/PS74hn/qBeu6ecDc+n497Jt3Doa5DKMQKMvWZHO05Spw2jheOvxA4plaq5ercq4NIDMDU2Km8XvE6aaFpJGoTiVBE8Jvs3/DCsReI0cRQElnCTcU3IULkrzz6wOl1opPpsHvsdA114fV5cXqcZIRmUGeuCxxvVsIs3jz1JlfnXs3FWRcz4Big3lyP3RPcowdwpOcILq+LJ2Y8wYBzALVETZgy7D+9f3HqOJalLsPkMAWy/85AwJ/LpxArRvUEgl/O+lLZS8xLmsdd4+8KEI/79t0XkJzOiJtBn71v1Ni6gToWJi9EIVEQogjB6rRytOcob1W9RZOlifyIfG4qvol3q98NGuf0ODE5TFyYeSGPHXqM5anLabD4iXaOPgeFRMGfd/+ZZWnLRh3T4/MQpfLHk5RElrC3fe+obX7o+AGT3cTClIV4vV5i1DGsm7COenM9VaYqum3d7LHs4fbS25kaM5X9XfsBf2X1hqIbiNPEYVAa0Mv1rN+/PlCdy9Jn8eysZ0kOSR51TIPSgEFpIN+QT3FkMf2OfsQiMVtqt1BkKApUkd+ufJu3K9/mTxP+RE54DtfkXoNULOWuPWevPfj7W6tN1f+2xO8/Fb4KgmAVBGHwHH+sgiAM/mdjxzCGMYxhDGP4P4nPyvwv9DfOSSNSK2fL8Q5EIiGInI14vLz+YxM5sToe+rIKs92Fx+ulOOHsC74gwDXTkvn8RCeL84L/5y/+qZJzvNVMXKiSyyYmEq9XMi09nD8vz0EQBEJVUu5elEVMiII0g4Z7l2QjEfkrew9vrSJCI+fZiwt44ZJCPivroKF3mC5zsCwR4EhzPxeWxPHsxQVsq+xh3ScVlCbpuXNBJiuLYvnzshxWFMbyzoEW7vvsFM/vqGNqWjg7qnr4+mQn10xLYVy0jskp/pdXuUTEDbPT+PJEB71WJyLgrf3NQcf8oa6P1Ai/S6ZOIeW1PY1s2lXPrtO9PHdRIZlRWi4ojkf9U56E1enmr983cPPcdDIitcjEImwjHl7cWc/zO+poNdkYdnq4d/E4pqRGUNZqRhBExIUqEQToGxrhka1VqGRiZmVGkhimZNfpXhRSEcYhJ499XY1WIeF4q5knvjmNgMD4JD1SscDU9HAW50VT0WHhL983sLwghqRwFeuXjkMuEfFpWQdSsYjva3qJ0imICVUy5HRzx4JMbpqTzjMXFbCkIBqZRMz9y3K4b+k4Djf1c8cC/71zuL009I7ONfsljrUMcM2bhzndbSUlXI1EJLDzdA93fniCL8s7qO0eZNDuoqlvGOOgg+OtA/zjYAv/PNTKuwebuf+zUxiHnDy6tZpnt52mqtOCachfNba5PKjl4lHHtNhd3PtpBVFaOXaXG+PwCDure1DLxMSEKOi3jfDi7nr0Khm9Fhk3Zv6F32X/EaVEiUwk49qCa/m2yW+akRaShkQkQSvXUj9Qz/s17wfkmD58vFP9DivSV9BqbaWir4LMsEykIilxmjgcbgdfNHxBnCaOksgSRIIIjVTD7ITZpIakIvysAc3qslISWcLKtJWIBTESQRIIjj8v6TxWZazi6pyrSQ9Np8/WR4u1hYNdB9HJdAyNDPF+zfv88/Q/EYlEfFT7ETtad9A22EaCNoErc67kVN8prsy5knUT1vHMzGd4dPqjbDi2gW+bv2Xt9rU0mhvRK/RMiJ5Asi551DXNCc/hL+V/YVPZJqQi6X9J+gBClaFclHER6aHphMiDoxDW5K/hu5bv+KHjBxanLA5aJxEkgQD1bc3bkIllNA02YXKYWJ21Go3UL5duHmxmXNjo8PIEbQL3/HAPYsH/bDRaGnn66NM0WZoC/z5Xnx34HUTPRGm8V/0eD019iEVJiyiKLKJmoIb2oXZsLhuRqmBJ9cz4mfjwIRVJmZM4h0Rt4qh9x2pi6bX3srd9LzqZjo/rPqbP0ceHtR/yyslX+KLhC+YnzydeG8/dE+7m4akPc1PxTTw09SGyw7IpiixiYsxE9rTvCZJk1gzUsKNlx6jjDTgG2N26m43HNrK1cav/udTGoZAouKn4plFVS/BXTJenLidcGY7NZQv0Pf4cbda2cy7/d8B/leOn/e+ayBjGMIYxjGEMP4dtxI1CIg7I6jKiNNy5IBOL3cUHR9uZmWkgUqsYNa59wI5I5H8lPd5q5nirmXsXZ7OsMAav108OPy3roLZniPuWjGNiip7+YRcRGhkXlcTxwVH/l/3Xf2zivGwDj63MA6Cq08K67bX4fPDqFSUsK4zB5vTQbLKhkYk5vyAWBAFB8PfmFSfqWVkUy+Em0zn74nJjddT0WLE6XFw+MZHSJH2AWJUk6dlyvJ3PyuGqqcl8dbKLig4LD35ZxQPLc5CIoKrDTG58KH9anE2PxUFFh4VvTnXT2OcX6Qw63KMMYcAvmZ2WbuDZ7X73TZEAV05J4qPj7eyr7yMjUsszFxditDoCPXrrtlSgVUhYv3Qcn5/opLXfxoqiWAwaOQ9+WcmEZD3T0iN46tsaLh4fz2UTE7ioJI6PjnXg9cHeujMGJW4mp4bz9LdnDT1aTDYW50ejkIrotTp47jv/y9z09AjGxWhp6hvmqilJON1ernj9MJNTw/j99BSOt5kpbzWTFxdCXe8Q45P0zMyIIEwtRyISaB+wc7LNwoYdtaSEq0mJUONweXjsq2pevaKEN/Y34/b6uGpyEnOyI1HJRr8SWe0uKjsHWVYQw3njovj8RCdHWwZYVRzHorwo3jnQwqnOQWakR3DZpERODjq47YPygOFQSoSaeeMiefzrajb+pojDjf2sfHk/N8xJQyUT89XJTq6ckhSoNIP/A0JCmIoEvZK2ATvvHWwNyHBXFcfxxDenyY0NYXp6BHq1jOe+8z+TUboEHrnwLbQac8BGXyKS4HA7sLlseHwezk8/n7v23DXqPNut7WyYtQGJSMKwa5jbd9/O4R6/UcyzM5/llfJXONl3EoDPGz7n/LTzERB4ed7LvFv9Ll6vl4syL+KNyjcwO82szV+L1+el395Pn7OPS7MvpSiyCKlISoGhgKGRIT5v+JxKUyVPHnmSZF0yf5rwJ8p6y3jq8FOsyV/DBzUfsLVxKyWGEm4uvtlfrfqpDw7g8nGXkxGawZTYKfjwcbz3OIIgkBKSQk5YDlfnXM3bVX6RWrginGWpy3j26LN4fB5iNbFcnXv1qOtwLhREFhA2GMaGWRvY276X5sFmlqcupzSqlJzwHP5R/Q+kIin3TLyHLXVbiFBGsDRlKT22Hu6ZeA9RqijW71sfCDTXSrVcW3gtzx19jjZrGxdnXhwksy2IKGDINcTk2MkBGWqvrReH20GUKooBxwBr8tbwwP4HuDrnap4++nRgrlKRlCJDEfs793NJ1iXIxDKSdEnoFP6cPa/X/3uw+fRmbii6gQZzAw3mBqbHTUcsEpMWmsY/lvyDTWWbKIkqCQpij1JFEaGMoM/eR7IuGalISm54Lv+o/gc/dPwA+A1XHtj/ACGyEHLCc1iVsYph1zAKsQKxSIzdbafF0oJBZeC2kttotbbyad2n+PBxuPswawvORmu4vC7eq3qP1ypeCywrNhSTHZbN5prNJGgTuLXkVna27sTmPmualaBNoCiyKHDfF6cs5tP6T4Pu6Yh3hJt33syLc188Z5XxfzLEDz744P/tOfwfwWuvvfbgH/7wh//b0xjDGMYwhjGcA8NONyfazBxsNNE/7ESjkKD8xYu21+uj02yn22Lnk+PtPPhFFTKRQL/Nxd9/aCLdoOHdg63sqO6l0+KgrNWM1+cjJkQZyMADmJCsZ8TtpTA+lLI2MwXxIXSYHVxQHMeXJzt550BLgND8UNdHaVIYOoUEo3WEKanhzEiPQKuQMjc7ErVcwmNfnWZaegQDNhcTU8LJitbi8npJClMToZGjVUhRySQ88lU1h5r6OdjYT6fZwZS0cPbWGZFJxExJi6AwIZSMKC013VbC1DKWFcTyz0OtZBg0jE8O4+Oj7XxW3sHMTAOPfVVNz6CTnkEnP9b3sWZ6Cvsa+rCPeFiQE8VXJ7vxIfDM9lo+OtrO9IwI3F4fyQY1MzIiiNTKiQtVMuR0BZmgZEdruWRCPM0mGwcb/XKzxfnRHGsxc7ipH68PjENOvq/p5eLSBP78eSUauYRlBbFkx+jwAUtyo5mTHcmnx9vZcrwDt9dHS7+N7kEHszINfHi0nVmZBooSQpmUGo5BI2dBbhQpEWryYkP4tKwjaE7LCmMJV8soTtSz/rOzURSt/X6Z56UT/H1/z++sw+n2sjQ/hk276ylN0mOxu3n/SBuHmvpxuD1kR+votjqQiEUMOd1kReuI1PqJYKrBT76tDjcOt49vT3XTMWDn64puShP1pBhGk/NG4xAOl4f4MBV3fHSCRuMwbQN2EsNU/OX7Bup6hrh8chKROjlmmwuHy0Ntz1BAFmu2uZiVFUlz3zB5sTq2V/cgEYs42tzPH+dn0mVx0D/k5K6F2ehVUmZk+E1d3j3Qwh0Lsrjnk4qAm6fR6jfLmZIaToRWTnSIgr//cFYmOuz00GOGJXkxaORKUkNSsTgtPHroUerMdZRGlxIiC6FjqINuW3fQec5Pmo/NbeNg50F67D3YPXYqTZVIRBKmx01nc83moO1rB2pZlbGKenM9PcM9uLwuNFINW+q20Gvr5VjPMY73Hqe6v5qV6SuZEjsFrcxfSxCLxCilSooii2iztgXy+SbHTObNyje5MPNCXqt4LSCB7LJ1kaHP4KXyl4IMQ6pMVdw54U42Ht/I/s797GnfwzdN3zAtdhpx2jiKo4qZlzSPcWHjiFRF8lalP5IDoM/ex+LkxX6JYl8VHUMdCIIwqqp3Bjq5jjhtHFPjprIkdQnp+nRUUhUJ2gQWJi9kfPR4CiMLWZ66nFh1LDtad/grq8M9yCXyIEOZM7Eg4K9oZeozuTT7UmbGz2RR8iImRE8gSZfEhZkXEq4Mp7KvEpfHRVJIElqZX94aqYpka+NWnB4n1xZei9PjJCcsh5XpK/nrib8yJXYKL594mXZrO/OT5lPRV0G1qZp4bTzft33PkGuIQ12HcHlcLE1dSmVfJdPippGsTSZNn0ZeeB4tlhYmRE9gXuI8psdNJ0odxVuVb+H1ebkq5yparC1MjZ3qX0bwB6ZEXWJAkqqQKBAJItoG2/ih/QcePvgwXzR8wcGug/7//lOXUW4s5+rcq8mLyMM6YuW06TRt1jYeOfhI0L67bd3MjJ/JkZ4jDI4MUm4s5/y08wO9gkqJknsn3UuMJibwrKWGptJj66HZ0kyoPJQ1+WvY2bKTOnMd+RH5ZIVlnfOe/7+Mhx56qOvBBx987Vzr/lVzlzGMYQxjGMMY/j/B4/Xx4dE2HvrSL+1RSEXcMjeDq6Yk4fH5+LG+j4+PthOlU1CapMfqcBGplXPXwiyMVie/ffMw4Wo545P0QQHcANurenjl8hJOtJmxOt2Mi9GyOC8GkQCHGvv4+1WlVHdZ6R60YxxykhKhHjU/s22ED4/20Gm24/XBMxcVkBOr5auTXehVMl6/ejx//7EpECEQr1dyz5Jsvj9t5GCTiaumJDNgGwmc2xWTkyhKCOVPH59kUmo4IpHAH971W5hHaGS8efV4+u0ujFYnG39TxLsHmrnv01PcsSCTG6VpvLKncdQcy9vMpBs0tPbbcHu85MX5TWwAYkMUGIecPLPtrOxp9k+mKnOyovw9Zd2D3LMkB/uIh26Lk8L4EAriQzjZbiHNoOHrimAiMDziwWx38fiqPPbW9gWOBfDIilwGbC5OdgR3fNT3DrEk3y+dtTrcuD0+3jvYwqTUMMpaB3B7fCwtiGFGRgSDDjcqmZjlhbF8crydtdNT+OpkF7/Ento+Djb1Mz5Jz6DdT6ZMwyOkRaqRS8Tsrjkb/P5NRTcFcX5J758+ruDWeem8/mMje+vO9lAtzI3igfNzuPEfwfEFbx9oZlyMlvreYUJUUtINGlRyCV5AJZfwQ2U3P/cHUsvFGK1ObpidxhcnOmkf8Pd4ScUC9ywex2NfVwcMhSQigXsWZdNvGyExTEWoSkaqQc1Lu+pZPSGeWZkGNh9uY199H1aHO2BYY7Q6+YUnEZWdg/xxfiZbjrWT+rMq8pTUcNIMaio7B9FKo4nVKekw28nWTuHDZR9icpjosfXwzOFnWDdpHQ8ceIBeWy8CAhdlXoRBaeDa764NEKu88DwuzryY7S3bGfGMNjM6EwrfNdxFx1AH7UPt/2FIdqI2kQjlaOOO9NB07ii9g23h22gfaueJw09wftr5+PCN6pmzjlhH2fl7fB6MNmOQs6TZaWZH6w6ywrJQSpTkhudysvck71S9EzQ2LzyP0/2n+efpf7K7bTdamZarcq5iYdJCkkKCM9+cHicCwijXSbvbTk1/DR1DHRiUBjL1mXTZuvi+7Xu2Nm4NzPGMPPPn6B7upjCikNnxs+kc7kSECL1Mj0amITs8G4nI/3reYG5gw9ENJOgSAsHk4DcoWZi8kINdB+kZ6sHmsmG0Gdnesh2AY73HGBc2jur+avZ17OOFMn8vplaqZdO8TXxe/zmNlkbOSzwPg9LAyoyVNJgbsI5YabA0kB2WzTX51/jPwevhhPEEFX0VzIyfycLkhfi8PjQyDSVRJSSHJFNvrg86P5lIxkvlLzEzfiaZYZl4fV62N2+nbagtqBe1ur+a85LOY0XaCmbFz8JkN7Hx2EY+b/ic6wquGxVBAgQRwTOB79lh2Xh9XsaFjSMzLNgoy+F2MCN2Bumh6VhHrGw+vTnQY2lxBsfG/DtgjPiNYQxjGMMYflU0m4Z58hu/tG9lURwJYUpOtJnZH6mmtd/Oo19VB7b98kQn185K4+GtJ7iwOA6X14fXB09emH/OqARB8L9Y/2ZiAkqpmKa+YR7/uprcWB23nZfJoSYTe2qNRGkVeH1+B8pxMVqqu/zmLEnhKqalh1PeZmHQ4SIzUotMLODx+IgJUeDx+mg324Jy49oH7HxX2UNd7xA3zE7jq5NdzMw0IBUL3Lkgi1f3NqKSiRke8VCUEBpEmialhPPqD03sOu0nLGKRwJ8WZbNpZx2/f/cYz1yUj1I2uudLLZfgcHu4e1E2RquDbsvZa7GsMJa/7D4bPRGmllGSpMfp8eL2eilN1PPbqclUdQ1S1uo3jpmTFcnNc9K58Z9luD0+lFLxKBfTTosDqUjg61PBpPCZbTU8dH5w3h347wOAUipGKROjlIhQSMQMDLsYFxNCWesAvYMOBEEgO1qL3eXh2W01zM4yEKKUUpIUys7TvUH7zI7WsrumF6VUxLT0cA40mOgddHDv4nG8tLt+1BwONfojKW6Zl05yhJpntgf3AG2r7GFhbvSoc1VKxdz+YTkHG/2OrFdNTuKa6ckkhauo7BgMnFuoSsrlk5KI0Sm4c2EW+HwB0gf+XMWvKrqYnh7BnlojIgESw1S09dt4+mfB9mqZmOtmpxGuktFjcZAX5680nQmlB0aZD4H/w0FZm5lVJXFYHW5UMhFPXlDAluPtbK3oYkpqOB0Ddk60mdnwXS3tA3aum5XGlZNzkYvl6BV6uoe7WTdhHbUDtYTKQ0kPTee+ffcFVdNOmU6xMHkhFqeFMEUY8Zr4IHOTCVETqDBWkKXPYnuzn2wMuYYCcQBnkBOeQ+1ALTMTZiIXy0edT0poCjnhOWyp24LJYcLpcVIaUTpqO5fHhV6uZ8B51jE3TBE2KjIAoMUS3Ls1JXYKidpEWq3+/EmtVMsVOVfwbuW77GzdCfgJwKayTSTrkgPEz+aycaDrAG+fehupWMrv8n7H+KjxyCVyPF4Pn9Z9yhOHnwgc54rsKzCoDHzV9FVgWZOliYXJC9nVtitoTjPiZtBoaeSTuk+4Ju8aPq77mO0t25GKpKzNX8ul2ZeiV+ip7a+lJKokyKEU/AYl1xdejwgRLdaWQMXrDLqHugNkWywS84eCP1BtqmZf5z76bH0Y7UbmJswNyHbr+utI06fx+KHHcXqcpIWkOXcKJgAAIABJREFU8dzs50gLTUMsElMSVUJJVMmoaw2wbuK6INfM0qhS2ofa8fg8gftldphpGmyibqBu1Pi6gToenvIwSpmSve17A86plabKUdmU4YpwnO6zv30KsYJYdSxTY6eO2m/PcA8N5gb2tO+h3FhOki6Jb5q+CaxXSVTnjDH5n44x4jeGMYxhDGP4VTH8UxVjXIwWmURg0656bp+fybDTwxu/cDQUBAGlTMQ9i7MIUUr5vqaP+FB/9aKqc5DMKA21PWerfisKYzEOOQlXy3jjx2bC1DIuKo3H6fJQ1jrAX3+qnlV3WTnQaOLhFbnkxYWwMDcan8/fZ3esxYxCKuLqKclMTQtn0646VDIJk1PD8Xq8NBhHW+mXtQ1wx/wsjrYMYBvx4Bzx8PrVE3h7fzNGqzMQyv7zGAOArGhtEBH0eH28ua+JZYUxbD7cxq7TRuaPi2JPjTGQFSiXiJidZSAxTIXg85EZpUOtOEs25BIRwz8L975xThrPbqsNkJvLJyWilIl5+MuqQAXpyxOdvHxZCX+/uhSz3cXNc9ODiMnsTANVnRYyovzyvGidAq1CQr1xiEGHG71axsLcaLZVniWFl0xM5FS7hbsXZaGSimk327hzYSa7a3o51GhicV4U+fGhvLa3kaIEPaZhJ4UJ6URqZNz32SlWFseRH6ej4qdKYlaUlnExWkzDTiYkh6GWSzi/MJbPyjr5+49NlCTqA3LVMyhODOXtA80cbzVz67xgm/4z0MolSMUCLo//YogEmJ5h4P7Pz0ZBvHOwhcwoLatK4ogOUZBsU6OWSbh1XgbPba9lyOkmRCll9U/xEz9Hz6CDrIwI0gwarp+dSkuflS1lwdXM4REPiWEq3jvYwpFm/8txQXwI181KDTyzUTp5kEupSIC101MJUUq47r3jzMqI4K9XlHLHRycx/vRR5JtT3TQah8iLC+GCknje3t/MCzvrSA5XUZymJkGXwDNHnyEtNI0bCm9AQOBg98FzOksqJAoWpyzG4/Vwe+nt7Gnbw+mB00yInkBBRAEnjCfICc8JVGW2N23nvsn3sad9D5WmSnLDc9Er9CgkinOSPvD3pM1LmkdeRB5DriEiVZEICPwm8zd8UPtBYLskXRIPTX2Ijcc20jTYREpICpdkXUKSNmnUPhckLwj6d3JIMn9b8DdqB2oZ8YyQoc9AQGB3++5RY39u+HG4+zC37b4NiSBhddZqyo3l2Nw2igxFDI0M8dzR54LGvnf6PV6e9zIpuhQq+ysRIUIukXOy7yQ3Fd3E25Vv4/a5WZW+iihVFE6PkytzriRLn0XXcBcqiQqb28YrJ14hOyybuYlzEYvEIHBOghujjmFoxH/Nfk42ASbHTubj2o/9+XciCa+dfI1CQyG3l95O13AX48LG0WvvxeP1ECILYXzMeB7Y/wAAK9JWEKWO4sWyF5kQNYGZ8TMD8RbnwsToifxt/t841H0IkSCiZbCFz+o/Qy1VE6v2Eyu1VE2oLJTJsZODPgwAZIRm4MH/W9U9fPb35IeOH1ibv5Z4TTyHew5TEFHAgqQFrPthHeB3Vb1n0j3nnJvJbuKB/Q9gc9uQiCRUmaooMhRxSdYl7O/cT6IukSUpS0gPTf8Pz+t/KsaI3xjGMIYxjOFXRZxeSUakhmtnpnHnRydQSsXEhSiCCJVWLuEPs1IRgPhQFSM/EabLJiVwsFHNjqoefqjv4/pZaUxPj6DROExxkp5x0Vr+8O4xFFIRL15SzNaTXeys7iUnRkdRohyNXBLot3K6vVgdbrKitNT3DjE3O5Lnd9RS9VP1b3+DiRNtZmRiMTuqe0kIU5EWoUbv8zElLZyJyX4XwAONJlYVxfHirjrqe/3ncLzVzF0LMqnq8pMWq8NNvF6JQhpctRnxjDZb6bI4CNf4X4zVcjEDNicvXlrEkeYBvD6I1sl58ItK1HIJl09K4tr3jnHpxEQmJOs50jxATbeV4oSz/Yz7G0xBFa28OB3f1/QFyQa9Pvi2spucGC0GrYJdp3v521WltJhsSMQCNd1WNh9uozghlHsWZ9PUN4zZ7uKCkjhkYgH7iIeLS+M4b1wkLSYbUTo5MomImRkRjLi86BQS5GIxLaZhihP0ZEZqGR5xs72yhx3Vveyo7kUtE2Nz+QnQ5NRwXtvbyAUlcfx2WgpWu4uMSA0v7KxjyOlhW2U16xZn8/S3pwPnURAfQnqkOnAPsqO1pESo2bjDX1WwjbhJjVAHzG7ATwwdbg8vXVbMgQYTXq8/RP7+z0/xS5PEbquDZtMwKREqGnqtPHNxPi/urA88Txb7/2LvPMPjKsy0fU/vI01RHfXeJcu9CTfcjSmmGuyEGsAQICEQNqEkAUKCwwKhxiRAML03Y+Pem9xkWb13aVRmNL1+P8YeM5HZJLvX7n7fF93/5sxpOmd0Xec57/s+jxeDKrL9D0LtpEqpmNJkLWqZmCGHD18g8r5HKyX0jDgpSQrNQYoEAr6u6sHlDWCKlnP1pGTEQiECAdx3cQ5ef4C8eA3xUTI+PNqF/+xcZeugIyz6zlHXZ2NxUTwv7Wxi9dQUXtndTMPAIN8Mvsj+7pC9fpW5ivt23cevZ/yagz0HmZM8J1z9AsKunHVDdRCAldmh8PK5KXNx+Vw0jTSxIGUBbaNt/GXhXzjaf5RRzyg7OnYgE8nQy/Ts6dpDbnQupbGlvF/3PvNS5l2w5RPOh6efY135OhakLcDsMJOkSSJOGceaTWuYFD+Ji9Mupmu0i/VH1/OLab/g3vJ7ee30a4gEIu4ou4NiYzHftn7LRw0fkahK5PKcyykyFkVUd2weG8maZEbcIxHncc7p0h/w83bt2wD8qPRHfNr4abjimavL5WeTfxaeFzxHgaEAr9/L1MSpLE5fTIwihpMDJ8PHfWjqQ5idZt6rfy+8b4DbSm5ja9tW7ppwF88dfw6nz0mrpRWH10GePo+9XXt5ZPojSEVSXD4XOpmOL5u/pMXSQiAYQCQQcVPRTXxQ/wHegJcrc67E5/dRYCjgoqSLeL36dQBODpzE7XezJn8NGVEZNA43ckX2FTSMNKCUhKJJymLKcPldvHoqNB62vX07XzZ/yQvzX8CgMFzw3gkEAibGT8QdcPPI/kfotfcSq4zl8ZmPk6wNvRiRiWUsyVhCm7WNWaZZ7O3ai1AgZEnaEnRyXfj4yZrIFykbqjZwVc5VvLX4LaJkUXgCHjYs2kC/vR+TxkRWdBZCwdjKeMNwA/u696EQK7ih4AaO9B7h7dq3iVPGUR5XzsUpF1NkLArPAv4rMS78xhlnnHHG+W/FoJbxwnXlHGkNVWckIgHeQJC3DrVx/bRU/ri9kbvmZeMLBDDp5HQMO/jTnhY8vgCrJppYUhSP3e1jd4OZF3c2oVNKMOkU2Jxe/rQnVB2ZnR3Dhj0tHD57jF0NA5zsGuGGaam8tOt8G6RCKsLt85NiCGW/nRN959jdYObBJXnsrB8gw6jiYPMQU9N1TEvX02y2s7fRzLR0PalGZUSLH8DXVT3MyQ3Na72xv5UfzclEK5Nw86x0/ryvhUAQohQSBAIiRMbUdD1VnRbkEiHZsRqe3FSLWCjg0UsK+MO39QzZQy1Ua6an8vTmOgJB2HionRUlCTy4JJeyJB1DDg/vH+lAJBTQZ42MjrCcjbT4W7z+AJ3DLvQqGR3DDiQiIXsbzXQMOZiTG8vVk5MRCoU8t60hLHa+Od3LL5bl89MPTmL3+JGJhfx8SR6/+vIMXn+Qa8+6eZ7qsvLijkZuvSiTn31URTAYmn+8eVZG+PjnqpQJUXLMtpB4+fhYFwThBzNT+euBNlaWmXhqcy0xahldw84I8frH7Y3cNTeLaJUUg0rKkN3D3rPuofPyYmkfcnDvxTkcbB7kaOswU9J1pBvVdA47yY3XMC8vhiG7j+oeC9FKKQyeNwgCkItFeHx+/AERRrUUmVhEbW/k7+Xr0z385tIiXtjRiMXp5dopyUxM1dE6YCcnTstre1u4rDwJlUzM89vPt6YWJmgxqGX8aU8Lg3YPYqGAH85Mx+b28svl+UiEQl7Y0ciRtuGI4/3lB5PDleC8eO0FXVuFApBLRNjcPiRn20VL0wP89cD+iPWcPiej3lFOm0+zbPIyZplm0WPvQS1Rk6PL4YO6D7gk8xIahxvZ2raVtKg0vm75GpFAxKK0RWxq3cTm1s2Y1CZ+UPgD/v3Yv9Nj76HEWMLyjOUsTFvIptZNPHf8udDv0G3h5uKbEQgEY875b4mWRTMtYVr486BzkACB8Ozcdzk5cJIVmSvQSDQkqhPZ170vXL0C+KL5C/669K/k6fPCy9RSNXdPuJs7t90ZFnAFhgImxoXaTAUCAWqxmkRVIt327og217rhOgLBQET7q0aiYUXGCu7ZeU94vSR1EvNS5vHk4Sd5ctaT6GV6njj0BIvTF6NL12Hz2Piy+UtEAhEDzgE21mxkSfoSPm74mChZFK3WVgoMBVyXfx3PH38+nKunlWp5fNbjKEQKDvceJkmTRJOliUsyL0EulpOlzWJS4iSaRpq4fevtEbORtUO1BAny8P6HubHoRsrjyrl3572syl4FhCqFr5yMbCutHqymcaTxe4XfOWYkzuDtpW8z6BpEL9ePiYsoNBYiForJ1+VTZCyCILRaWklUJ9Jn7yNBnUChoZA7y+7klZOv4Av6yIkOGd8YlKFji0ViSmNKIeY/PJXw3KfT56RjtIOrcq/is8bPsLgtZEZlMjF+Inr534/z+P+RcVfPccYZZ5xx/tsx29w8vaWeGZlGTnZaWFQYzxcne1BIRKyemkKiTsHvN9eSHaflqW/qQu2TvgDH20fIitVwUY6RbbX9OL1+XN4AvkCQhYVxbDzUAcDykgQ+Pt4VcUyXN8CMLAOHWkJiMEYtY3a2EQGhh3qNQsJXVWMNRZaXJDAl3UCMRkp93yg5cVo+Pt5F26CDS8sSGXX5cHr9TEnXY1DLwq2niwrjmZpuoM/qotviorJtGJNOgU4p4Ycz05mXF4vZ5qYiJ4bantHQPtL0rJ2RikQk5Acz0vjtN3U4vX4CQWg1O/jF8nzSDCrm5sWSolfy5XfOV6eUUpwUzaaqHp7Z2kB8lJyKsy2G+5oGw+u1Dzq4pSJzzN969/xstlT3kp+oZWVZIrdvPEZjv51hh5fj7SNMSI5GKROzs24gYrvOYSfTMgzU9Y3iDwQZsLkpTQ4Z7wgFAqak6TnZaSFOK2dX3QDms5l1vkCQSWk6eiwurK6QkJSJQ3/3xkPt4f3fUpHBqDPkyPnmwXbm58cxLTP0kHb0O0IoSGimrnvEiVImQiISoldJSYhWsP7bek53W9l0uheFRMhPFmUTc1bgFiZq2VNnBoGABz+u4kDzED9fkk9VlwWry4dEJODGWekUmrR8cLSLtw62o1PL2FzdR5xWTtfIecHfZ3WzekoyMomY1dNSsLt9vL6vDbFYSEGCllSDkmNtw5QkRTMjy0CsRsba6Wlkxaqxurx4fAFaBx0EgnCsfZgbZ6bzyOdn2Fk/wMxsIyc6IitSSTolKXoFuxtCFdzsGDUKWWi29RxrpqeyrzH0fbI+9ILiuplRbG7dFBFkDbAyayXdo93EqmJZf3Q9aokao8LIkGuIWaZZ/Pn0nwkKggy7h/mo4SOEAiEaiYZmazOfN32O2+/G7DSzs2Mnv57563CLYrQ8mvt330/n6HnBVD1YzYrMFailY91T/x5KiRKtTMuOjvPtmVGyKCbGTeRE/wkKjYUMOAeIVcTywokXGPWcF+i+oI98fT6Fxsi5VJPaxNzkuUyIncDKzJWsKVgTrs4JBAIMCgONw430O/vDuYfn0Eg1rMpZRbu1HbPTzA0FN/B+/fsRRjNWj5WZiTM50neEjtEObiq6iRx9Du/UvcOuzl1027q5p/weDvUcom20DavHyizTLLRSLRqphihZFGcGz9Bn7+Mv1X8J79ftd9Nt62ZC7ARStan0OnrRSrUka5IxO83k6HJIi0rjWN+xiOsFIYEaq4rlQM8B9nfvD1VtLW30OHqYGDsRjVTD0b6jY67/8ozl4WqcN+Dl9MBpvmz+ktqhWmRiWVgUqiQqjAojKslYEy0Ap9fJoZ5D5OhzsHqsuP1unql8hurBamYlzkKn0FEaU8qi9EWszFrJ9QXXY9KYvv+H8R/wWdNn+AI+GkcasXlt3FZyGz+Z/BPmpcwLVxj/f2Xc1XOcccYZZ5z/dep6RylI1HLHnEw83gCmKDm76gewujwUm6IxqOVUd491Wfu6qodRp4fnrimj42yVLTFKzo/eOhZexx8AqUg4ppUy06jm8nITmUYVE1J01PZa6RpxkqRTcqbbQmGiluru8+6Us7ONfFPdy75GM69cX86ykkTueud4uEL38q5mfnRRBnW9o3SPOClL0ZGiV9I+5CAnXsP9H53k36+eQPuQA4fHx8GmQbJLEum2uOgacjApTcex9hF+tiiXhGgFbx1o4+uqXjx+P5Vtw1w3NYX3jnTg8we4YmISJ9stzMgy8ON3j3PNlBQ0MjGjbh9CAczJjaF72MnXp3tZVBh3Ns/OTmaMimeuKuWRz6uRiUX8eEE2apmI56+dwIeVHYCAhQVxuLw+avqs9Ftd9FicY6pHn5/s5u4LzMl5AwHEovNVm6YBG9MzQw9+t8zOoL7fRvuQg5KkKEw6BXV95x/CX93dzHPXTmDI7sFsC83uHWwyc9+CHGQSITqlFI1MzI82HuP2OZkcax/mWPswQgE8d80ElFJRON4AQlEUe+oHONY2Qq/VyZOXl4QdVM9xuHWYme0WylN0ZBhVPPhxFYEgLCtOOPvbCfKzj07y5GXFBINg8/iIVUv5/eY6mgbsXDkpifeOdNBrdfHQ0nyG7B4a+23IxEJ+cnEOX5zqQSwMBcqfE8llKdGhFl6VlOunpqKQiDnRMUROnIaffXQqfG6XlpmYnhkyrYFQ/MPQ2aiRWM3YuTiFRMTGQx3829J8TnWOYNTISDMoue/iUL5lik6B2x9gc3UfT11RjC8Q5MaZ6Tho49q8a3nt9GvhfZXHluP1e7mj7A5+tvtnVCRVIBFK+OOJPwKhGaq7y+/m7Zq3uSbvGir7KmkcaeSipIt4ozqUj6eSqFhXto54VTz+gJ9JcZMoiSlhc+vmiPPWSrXMNs0Ou1X+Z7g45WIMcgPftn5LkiaJaQnT+Omun7IqZxXPHgu5Vjq8jgtWFAUCATaPjR57D1KhlGRtMkKBkBx9zhgXyHOUxZZxV/ld7O3aO8Y8pcBYQFZ0FpPjJzM7aTYmlQmrxzpmH+eqbRa3hY7RDp449EQ4F2/QNchvD/+WNYVr2N21G6PCyMS4iQgFQj5u+Jg4ZRxPHH6C20puG7PfhuEGhAipH67n08ZPmZ8yH5FAxKS4Sbxb9y4mtYkdHTuYlzwvwlhmTeEaPqj/IPy5bqiOOyfcyYHuA6ilatI0aVyUdBG7OneF10nRpJARdb5Sf6zvGLd+e2v4b9NKtfxl8V/I0V34On6XFmsLSqmSxw8+HpG9V9lXSf1wPUalEYlIQmZ05t/d139ERnQGryx4hT9U/oGGkQbKY8uZnjidVO3YmdB/NcaF3zjjjDPOOP/tZBjVrJ6awhsH2lDLxJQkRXH/4lwONA/h8PgYsLqxOD0Y1WMfdlP0CuKi5BxuHeKb071cUmpiU1UPv1iWz1uH2hAKBBQkaLlheiqvfccsZmqGnm21/STrFBQmamgdtBOnlSMUhoxDLE45yTolnSNOKtuGmZquJ0Yj44mva/H6gxxpHUYmFo2Z/frmdC+3VGTwhy31oRD4ZflYnV4yY1R4/UHuefcEK0oTSIhWUJqsw+Pz89yORm6amU7r2XbCp7+tRwD86KJMREIBj3weyq8702NlcWE8YpEAlUyE0+NnR90AI04f7x/t5McLsnlpZxMGtZRTnRYSouSUJWvRq6Ss/46D5T0LsnlkRQG+ANjcfn63OWQAcmV5EkuK42kasLOzbpAXr5vILz49zVWTksZcd4lISIpeiUwsjDCpWVlm4q2D500wZmfHUNk2zM8W5fDZiS621oScObfW9DM5TcfykgS+PBvVEAgGUUpFfHFygBWliVicHmZkGbnpjaNhQZdqUPLw8nxaBx3oz7ZwXjslhdf2trBubhY9FhdOr5/JaTrEQgELC+PpHnZwcUEcLq8fu3usBbw/GKTFbOfhs9f5gcW5/GVfa/h7lzfAve+f5IXrJvDGgU6WlySGZ1Dd3gBKaeh38Ltvalk9NZUfz8/C6Q1Q3zPKtAwDBrWUW94MCc5VE5NoG7SH2lYJuZ3++9VlePzBiHsE8OmJLu67OCcs/L4rapN0yrDQB7i83MTRtiGSdQpiNDJmZBpxef0syI+j1+JCKRUiEAqQCYS8ceMUcuM14X0NOGJotbRy94S7sXvtKMQK+h392Lw2ht3DjHpHKY0p5fnjz4e3CRLkzeo3WZK+hAPdB7in/B62tm0NGXXIo5GL5dxUdBOvnHqFPnsf0xKnMTV+Kk6fk3x9fjj8e2XmSvRyPQd7DrL+6Hquy78u1Or3T6KWqqlIqqAiqQIItX8uy1jGe3XnTWB2d+5mdf5qXjr5UniZUqwkOzqb+3bex4GeA8hEMtaVreOKnCvC2YIXQiwUUxJTglFupNXayqaWTeH4i+kJ04lVxnJz8c20WlqRiWVcmXNlRGyEWChGIpKE7l325VT2V4ZF3zlc/lBbtlwk586yO/n1gVDV9LcVv+WWLbdwRc4VxCjH9jXeWHgjdp8dnVzHfRPvY1fHLv58+s+oJCp+M/M3+IN+dnXuYl7KPNaVrSNGEYNRaeT16tfpd4T+PwUIyNRl8vD+h8ORE4WGQu4ovYMkTRInB04yJ2kOFUkV4bZNly80//fd9lGrx8rB7oPk6HIwO8zUDNVgdppJ1aaSp8+LqK4pxUpkIlmE6AOIUcQgEoroHO0kThWHRCj53vvyjzIhbgKvXPwKo55R9HJ9+F78qzMu/MYZZ5xxxvlvRyIWcv30VPISNBxoGiIhSk6f1Y1eKcE86mZGpoFN1b3EauThh30IVTimZRh46JPTRCsl3FaRgd3jZ3eDmcJELUuK4knVq4jTSsmLU/OHq0ppG3RgUEsJBkNxD9EKMR5/kH6rizSDkiiFBLcvgNsXIFYrJStOhUQo4K8H25GKhaybm8Wu+n40cvEFqwdRCgkigYBBuweVVIREJOCPOxpZmB/L2ulpvL6/lY+OdTE908AlJYkMOTzcNjsTmUTAb76q5cnLirhpZhp1faOh81OefyAZsnt4+3Co7fGeBdloFWIsLk/4u+e3N3LZBBO5cWqaBux8frKbXy4v4N73ToT3sXpqCjtq+znZGaqeSkVCfr40jye+ruG9yk40CgkSkZA4rZxRl5e5uTE4PH5MZ91Tz3HH3EwsDg9PXFbMtpo+BmxurpyUjFQkwHfWEXNmpoHrpqTg8voRiwT8bnOksDnSOszvVpVQ2TaMXiXlsgkmgsEgJaYotlT3U54SxfbagbALKkDboAOnJ8D2mj5urcjg6c11xGhkHO8Y4XjHSHje7qNjnfzhqlIKEjTkxalpNts52GRmzfTUsDMmhNpJFRIRGoWYaRl6Li6IY2JKNAeaByMiQnLi1CRGKTjZaeEHM9LCy7fW9HHXvCye+qYOrz9IYrSCe987GZ61m5ym45752YiFAnyBIMl6JR9Wnm9x9AWCPL2ljkdWFI6JkYDQrKVQAGtnpIVzCZcWxyOXCHl4RQEioYARh5dvqnsZtnv44cw09jWYSdQp8AeCfHWqh0lpOgoTo5FJhOTGa1BJIx/vYpQx3FJyC786+CsahxtZknopV2Zfx6ivh2ZrM5PjJ18wr2/YPYxaquZo31Fqhmp4feHr2Hw2lBIldq+d3xwMiQyAA90HCAQCNI80c//k+9mwaAOn+k9RP1wfblWsGaphe8d2Ni7d+F+u6hgUBiqSKthYszG8zOqxcqzvGI9Of5Rt7dvQyXVclHQRZ4bOcKDnABBqlVxfuZ48Q17EHOH3kahJ5LEZj3FL8S1AqAImE4deUOnkOnRyHRBqo5SJZHze9DkJqgRWZq3ks8bPWFu4ln5HP/NT5iMXycNiD0Lia2LsRBJViaglap6f/zzJmmTarG24/C40Eg27Onbxo5If8drp1/AGvNxYeCPVg9Xs6d5DRVIFLZYWCo2FlMeV89iBkPPpXeV3sSxtGYmaRPRyPX2OPhw+BwuSF5AVlcXB3oOsLVjL0d6jETmD1YPVHO47zMHug6wpXMOxvmM8uOfBcNaeQWFg2BU5dwpg8VgYcY3w1zN/pc/RR/VgNa3WVn4x7RdclXMVAoEAhzck9tw+N9MTp3Og+wAKsYJV2aswqU3ct/M+HD4HV+VcxQ8Kf/AfGq90jXZR2V9Jm7WNspgySmJKiJKFIlH8AT9H+o5Qba5GJBCRp89DIVGMC7+zjM/4jTPOOOOM8z+CQSUjJ1ZDhlHFh8c6eOdwB2tnpPHy7mb8wSCXliXyyfEuVk9LYXFRPPPyYik2RfHCjkZc3sBZx0MFBpWM/U2DXFwQxw9mpJOiVyIETnVZefizas50W9ldP0B1t5WZmUaUUjESoYD4KAVWl5fT3VY+OtaJ3x9kakaoze6vB9uYkBLNrGwjDo+Piwti2d80xJzcGHY3mMMP7AIB/HRhLr/87DT+AKyZnsbbh9sZtHtoGLCzemoKy0oSmJcbg1Ag4Pdb6tjfNMj+pkEmpenpGHbQNuhgyO5hSroBlzfA/kYzWoWEHsv5B8KCBE0oSDxWTZRcSp/VxbR0PVaXl531AywqikcoELC/cZDS5Gh2fGcO7+KCOD79Th6cPxhkYNRNeYqOxn4bIqEAr99PUVI0fVYXUomIDXuaWTcvi+mZBkzRSpYVJxCrkfKTD6vYcqYPqViIRiYhJ1aNXCqiIEHDHXOzyI3TgAC2VPfiCwQ58DfxCgCLC+PRq6So5WJeEexBAAAgAElEQVQKErS0mO1EKaXkxqvxBwX0WFxMTtMzI8vAsbaQk2ko6FzCljN9PHl5MWqZmM3VoTkrh8fP6NkZwbx4Lb/89DRGjZxXdzdR32/n6knJ5Cdo6bO6yE/QcvPsDLJiVJxst6CViylJiqY8RcfU9NDMnc3tY9XEZH66MJeMWBV58VosTg8KiQiLw8sfri4lXivnmknJrCxL5FTHCMfOzt7dMScTm9vHV1U9zM+P5XSXlUlpOg63RF4Hq8vL7GwjDf02Rhzn5+zkEiG3zM5gVpaRKLkEjULCNZOSSYtR0THsxOLw0DJgR6eS8lFlJ1dOSkavlNBjdfPnfS0cahliyOGh2BRFVaeFdKMKu8uHUCBAKYsUf7HKWBamLKJMeyXfHNHx7qFBjPJEJphS0cql6OQ69nTtiYgOKDQUMi9lHgWGAm4vvZ18Yz4mjYlcXS7dtu4x+XRdti4uSr6IzOhM0qLSiJJF8cv9vwyLQwjNiE2Mm0iW7r9upR+jjMHutXNi4PyLj35HP0XGIqrN1XSOdjI1YSobTm3A4olsI8/T5VEaW/p3j+EP+OmxhSrWyZrksOj7W6JkUXh8HiqSK2gabqLV2opBYWB7+3bqh+tJ06QxO2k2+7v3h6/x7aW3817de3zQ8AFb2rZwqOcQc5LnoJaoMalNxCpj6bB1cKzvGPdNuo+KpAoUYgU7OnZQkVTBy6deprKvku0d2/EH/FyRcwWfNn3KRaaLmBw/mTfPvMmnTZ9ypO8I+7r3MTl+MgDzU+ajkWr4pvWbMfOLUbIoZptm83r161T2VzLsHqayr5JWayuL0hahlqjHzA7ePeFuzC4zuzp3UTNUw7V517I8YznBQBClREm0PJrPmz7n3p33UpFUwdzkuRQZisI5fe6Amx8W/ZD6oXp2d+0mWh4dNtr5WwYcA9y7817erXuXyr5Kvmr5iihZFKUxpQgEAvZ07mHdtnUc6DnAgZ4DHO07So4u51+qzXN8xm+cccYZZ5z/K5BJRBSaonhp9cSQAFCIeeKyIvY1mukfdfHE5UV4fAESoxX8+ssa9jRE5ov1j7rpt7rRysVU5MSgOvtwG6WUUpHtx+L08uaBNtQyCbdUZKBVSNApJfSNuonXyPi2po93Dnewemoy5anRHGoeYm/jIA8tzeeNA21srm5EIRFx17wseq0ufvTWMdZfVcrpLgtOr/+sY6ONaRlG5ubFkhWjQikVIRYKUMnE/HF7I62DITfJ1/4mo/DFnY3cODOdM91WhuxeRt0+vjjRzeXlSTi9PorOPrxPTtMhlwhJM6jY3zDApeXJ5MZpONY+zIxMA49eUojH52dfg5mbZ6ejlYuZlWVgb+MgQgG4LlBVah9yMC0jZJAyLcOASADvH+lgbl4swSDIxCLitXJ+9tEpNHIx3bGaiOrUuTnIFIOSrTV9PHpJITKRkC6Lk0PNQ4y6fExKN7B6SjIbD3eEtytM0OILBGgx27m8PIn73j+ByxsgViPj6knJPP+dEHZTtIIfzkznT3uayY3X8MnxLopNUYiFkBgtJ82gDLfKAizIj+VwyxB2j58gQfpHPSwvjkctE+P2+rnv4hzitDK+OtXL7roBHlqWj0ElRaMIvflPNYi5Y24WN1ekIxWJwvtdUZqI2RaqDl8/LYV3Dndw7ZQUjrWPsK9pkIQoORBqF+4ecbHtbGtrqkHFfRfnYIpWjHFuXVgQx/tHOrl+WgofH+uiuttKsl7BQ0vyeeKrMzQM2LlqUhIWp5eXdzWFt/3x/GyS9Cr2N5p5YXU5NpcPj9/Pe0fOX+POYSdfnuphZVkiB5uHeHpLHSl6Bc9eM4EJKbqI30HHYJCbXj8ezjB8eks9d3ozualiKX32Xp6qeIrfHv4tZqeZYmMxD05+kJLYkjG/J5lYNsa1EUIB2zqZLhzbIBQIkQqluP2RkRMioWjMtv8ZxEIxs02zCQQDbG/fToIqgVW5q9h4ZiMSkYR1xevI0+dh0phoG40Mdv9HwruHXcO8W/suf6r6E76Aj+UZy7lzwp2Y1Bc2HIlTxWF2mansr8TmPZ83ekPBDbxb/y7J6mRemPcCLZYWTBoTW9u2RuTatVpbqeyr5LPGz6jsr0SAgKnxU5lums57te8hF8kpiiliUdqiiEonwLaObSxKX8TD0x7mw/oPmZo4lSZLU8Q679W9x0zTTALBUGW22FA8Zn4xR5eDP+gfIwj3d++nYbiBOclzeGT6I7xR/QZqiZo7yu4gRhnDmk1rMDvN3Ft+L1UDVcxPnc+ezj28WvUqKzJX4PK5WJ6xnNPm03xQ/wErM1fy8qmXAajsr2Rb+zaernia4/3H2dK6hWtyr0Er0465xu3WdhakLmBVTsiJ9JuWb6jsrWRhykJ0Ch0vn3o54kVDj72HanM1xcbicHX2X5lx4TfOOOOMM87/OFFKKWUpoQy0QFDA6S4LR1qH2VE3wK8uKUKEgMsmmMYIvwX5cfgDAR5Ykkd+QuRDQaEpmswYNYsK4xi2ezHbPMRopEhFQuI0csRiAcWJUSz+YRyVrcN0jbj46FgX0QoJnxzvpvKsY6TT6+d3m+u4f1Eu9b2jHG0dYkF+LIeah3jgw1P8+tIi7kjXIxTAe0c7OdI6jNXp5e552WFh4r1AXp/LGzJFqcgx8vjXtZQlR3P3/Gw2VfeSGaNiXm4M10xKon041Or49qE2br0ok5+8f5LeiIgGAdMz9Ti9fmI1ckRCAROSdSRGKznYPEiybqxj3ZzcGA42DzEtQ0+JKYp9jWYWFsZRmBiFVCRgYmo03RYXDo8fh8dPXrwWfyA4Zj++QBCpSMiw3Y1IIOCJr2vD6x1oHuS3lxdzo0TEiY4RChK06FRSfP4AxaYo3j/aETaQWV6SwBsHWyP23TXiRKsQc8ecTFINSq6alERpUhTrv61nbm4s/7asgGPtw1S2DVOaFI3L6+evZ2cN0w0qHl1RwP4mM8c7RkiIViATiyAICwriyI3TYLyAWQoQIfrOYVTLSTb4qOkeJTtOzdNb6smNVzM5TYdSKkYogCnpej4/eb6y2mq2U5FtxKiW8qtLCnl2WwNmm4e5uTFcNzWVhz45xZNf17KgII65ebFYHF76R13MyolhUXECSdEKHvy4KuI8tlT38PCKQjKMStxeP71WJyLh2NyyEx0jLMiPw+MPPfC2DzlZ9/ZxPrljBrFaeXi9ut7RsOg7x+v7Wrl+Wir5xnxsXhsLUhaglWlpt7RzvP84VeYqrB4rk+Mnk2/Ip364nr1de0nXpjPbNJs9XXuAUNviLcW3MNM0E7k4dMx4VTzrJqzjycNPho8Xr4yPiFYYcAzg8XuIVcb+U+14rZZWum3dPHHoCZx+JzcX3UycKo7KvkrWFKwhSZNEWlRa2IDm1MCpsBibmTiTYmPx3z3Gsf5jvHjyxfDnL5q/ICMqg5tLbr7g+gmqBE6bT3Nrya00W5rpGO1gUtwkWiwt9Nh76LH3cHnO5di8NnZ27ORgz8Ex++ix91AzVMOlWZdiUpuwuC1kRWdRaCjE4XUw5BrC7XdHtIzKRXJuKbmFhuEGeuw9TDdNJ1oaPWbfg65BDAoDPnz0OHooMhYxNX4qh3oPAbAwdSFFhqIx7q8QEvE1gzUka5JZlbOKhakLEQlFqCQq9nXtY8g1xL3l95Ielc6Ac4CXT77MxLiJrM5fzfrK9SxJW8KEuAn85uBvuD7/+jHC1e61UzNUQ6etkzUFa5CJxv6/Ng438tDeh+i2h/7vsqOzub3sdvZ27uVg70GmxU9jwDEwZrvvuq3+qzMu/MYZZ5xxxvlfJTNWzUNLC+izulBKReEHVZ1aykNL8/nj9lAg94/nZ7O0OB696sIP8AByqZgJKZH5TFanl8r2Id490sWKkkQEAgF6jRyxUMCdczNRSUXc9c6JMfuKVcu4c14Wbx1s48PKTi6dYOIPV4daw1rMDk53WzjdZWVGpoGLcmLY32DmhzPTiFZIyIxVo5CIIqpmSToFE5JDc1gvry7nld1NlKVE87srihkYdSMXC7F7/GQZVbi8AR5eXkDHsINeqwu1TMy6eVnU943SOmgnN17DwsI4bC4fIqGA53c0kmpQUpYczeGWQe5dkM1f9rdicXpZkB/H0uJ4mgfslCVHc8OfD4crSmqZmH9bls/nJ7pZUhQfPteDzYP8eH52RJxASGBGkxitYFe9mcQoxRhx+PahdnLi1cglIrbV9mNz+fj1ygJQy+i3nq/6yMQiXJ6x4livkhJQBPnT7ibUcikpeiXpBiUDo25++Vk15SnRXDbBxNNb6rE4Qw+nE5Kjaei38eLOJn62KJcPKjvD8QZXTkzi/sW53yv6/iNcHj8fHetkW22oonesfZh0o4rlxfH827J81FIxZ3qstJjtRCskLC1OYNDuCc+jrihJJE4rQ6eS8sBHp/jVJYX8YWs935zuJStWzf2Lctle08d7R0PzgHfNi2x9XFQYR6pByTene4lSSEg1qIjXyiPmIc9RlhzNgSYzl5UnIRRAIBgS0j0WFx5/AKlYSKxGjlwyVjRGKSRIRUJsHhvrK9dTPViNQqzg4WkP02Xromaghp0dO3nx5Iv8ruJ3PLL/EZy+0CzoysyVPDPnGWxeG4nqRPJ0eWOqNMszlpOoTmR3525StanMNs0mWZOMy+diZ8dOnjryFCOuES7NupSbim8iSTPWaOhvaRhu4OYtN7MicwV9jj5cfhdPHH4CoUBIojpxTHxDcUwx7y57N+QqKVaSpctCL9fj9rlptbYy4h5BJpLR6+glSZ1Eri4XiUjCoe5DY479VctXXJt/7QUjCzQyDfmGfH6575dcmXMlnaOdvHnmzfD1ilOGhKk/6KdlpIW5KXN5v+79iH3o5XpmJM6g197Lp42fhpffWHQj85Ln0WptxRfwkafPo3aoFoC1hWt568xbDLvPz9/9dNJPMcqNmF3nX54tTF1IujadV0+9yuL0xaglahalLuLavGuRiqQoxArkIjkj7hHKY8s51n/eOXlp+lK+aP6C9Kh0DApDxH2WiWRcn389g65Bvmn9hpqhmtB9GmkgKyqLO8vu5KUTLzHTNDO8zYWqvv6gH7VUzd6uvSxNXxrxXTAY5NPGT8Oi79z+T/SfICs6i8cOPMYDkx/g+vzrWV+5PmLb0tjS8WrfWcaF3zjjjDPOOP8r+PwB2oYcuLx+knRK0oyRD1J6lYxbKzJYUZIAAkiIUvynjmMedfH7zXWsm5uF2x/k9o2V4diHOK2MX11SyA9npvHtmX6aBs63Z0nEAn67qTb8+c0DbehVUnRKMR9WdlPVFZoZqu0d5WjrMI+uKOAXn1XTYrYTo5Zx/6IcNuxpodviIjtWzQ3TUtGppAyMumkddPDThXlMSIlGJhGhkl240mFzh4TjTbPSeXFHYzj/bn/TIPcvyiVWLUUhC7Watg2G5gcBpmfoeWBxHvFaOfsbzdyx8TgV2UZ21Q9EtCDa3D4a+21cNzUZjUzMnXMyeXFXE25fgAPNg6y/soRPjncjFQtZWZqAXCKmccBG+6CDWI18zPlKxAJWTUyiqtPCgrxYMmPVnO6yUNVlYUlRPGd6Qi2jW2v6WDkhkQ+OnjdBUUpDM3W/21zHLbMz+OJUF2sFKZSn6vnxuyFhfqx9BJlYxG0VGXgDAYJBGLZ7GHZ4WDsjlaouS0Sm3QeVnSzIj2VR0fcbRXwfNrcvLPrO0WK2IxQKOdwyTEW2gZVlidT1jlJkisLm8vL6/lAFcsThDVcj71mQTY/FxcGWIYoSo5iXF4deKWFHbR+T0/QUJ0Ux6vKRalCFHVQlIgElSdEopSL+tLuZbosLrVzMg0vySNYpuK0iHbFIhEAAAiDTqGLI4eXN/a1cNzWVtw62oZGJqe8b5ecvVaFTSXlkeQFpBiVJOgWdw+dNfB5YkodBLcPsGKXP0YdBbuDm4pt54eQLdI52UmAo4CeTfsIzlc/wp1N/YrZpNlvatgChrLREdSJ3lN3xvddRK9MyJ3kOc5LnRCw/M3iG+3ffH/78YcOHKCVK7pt4399tBd3VuYsh1xAHug8wL2UeX7d8DYTiE7pGu0jRpozZJjUqldSo83NeFreFN8+8yYaqDQSCARJUCTww+QHeq32PGaYZLElfcsE5xCJj0QWrUefIN+Tz6IxH+aThEwqNhRzvPw6AWqJmbeFaXjjxAhlRGaglagQIuDb3Wj5t+pRoWTQ3F9/MqHuUHF1ORKUR4M3qN1FJVJQYS1CIFfx8ys95reo19nbvRSFWRIg+gNerX+cX037BCydeoM/Rx5L0JcxMnIlIIKLZ0owv4GNf1z5mmWZR2V/Jh/Uf4g14WZGxgnnJ87ih4AbK48rpsfWQok2h1dpKlbmKAecAvbZe3IFQnqBaoiZZk4xBYcDj84RF3zkaLY2YVCZUUhVqSSjDcVPLJtYWrOXZ48+G14uWRROnjOOr5q8QIMDhc6AVnReX3oD3ghmDnaOdaKQadDIdG6o28MbiN7B6rLxf/z5R0ihuL739e+cF/xUZF37jjDPOOOP8j2NxenjrYDvPbm3A4w8wKVXHU1cUkxk71l49IfqfF3wjDg9neqz0WlzoVVKmpRvw+YO8c6Q9Iuuvz+qm2Wxne10/JaYoVpQm8Oy2BhYVxFPVNTaX6+NjXdw1Lyss+s7R0G/D4vRiVEtpMdsZsLlZv6WedfOyUEhEHO8Y4Tdf1bD+qhJWlF54PsjrD9DQZ6Nz2EGMRkZOnIaceA0zzmbknRN953hldxMb1kymrs/K01eW8vjXNQyMuilK1LJ2RhpVnRae2lTDdVNDD7tGtSwsvL6LUCDg42NdVLYP89w1ZTwWVUCUIvR3mG1urpuajFom5tMT3Xx2ohulRMQN01NJ0ikuGPVw73snGbJ7eGhJPptO9/Lu2Xk0uUTMD2em8VFlJxZnyE00ViNjS3UfaUYVs7KMvLyrieunpjDs8LBqYjICIQzaPGEHTQi1lB5oHuS+i7N5dlsD57567poynvyOUD/HmZ7Rf1r4BYNBFNILiw+BAJYVx/PmgbaIQPmnrijG4blAlEQgiEAQqjzX9loRiwQsLIhlZpYBs82DxxfAow7w2fEunrm6lH/f2oBEJEQhEYZfHEDo/j/8WTXv3TaNjBg1D39WjdsXIFop4aGl+Ty7rQGL08vMbCNCAdy/OJffb67DFwiZ+6x75zjPXl3KJaWhqveoy0tilIJohZhRpxe9XM/yjOXIRDKeO/5cuEp1ZvAMDq+DZRnLONB9YEz49ah7FLfP/b2mJ99H/XD9mGWfNn7K2sK1F5wf/C7nguHrh+uZkRgSaVvbthKnjOOBKQ+Qr8//u8evGazh1VPn/S967D28Xv16qJI2WEtpTCnTEqaRo8sJn6tOpmN13uq/m0dYZCwiMyoTs9PMzISZVPZX4gv4ePXUq9i9doqNxWxu3YxUJEUn03FlzpWkR6WzoWoDC1IXECMfG+HgC/rw+r38ufrPrMlfw5BziIVpC7ki+wr6nf1j1vf4PVT2VTI7aTZlsWX02UPOnkOuIW4tuZVYZSw5uhxGPCO8U/MOvmDot/tJ4yekalMpMhRRN1hHs7WZza2b8QV9qCVq5CI5+7r38eyxZ8Nic3XeamKVsd/rxKmUKHlsxmMMOgd5eNrD7OjYQZ+jj0emP8LuzlCGYYmxhPbRdlqtrdxZeueYyrFUJGVR2iKqB6sjlmfrsvEH/Dh8DnRyHZ22Tm4quolr8q5BKpQSLR/b8vqvzLjwG2ecccYZ53+cUx0Wfr+5Lvz5aNswL+1q5snLipGIx7aj/TOYbS6e+baBjYfaw8seWJyLSCigP2JWLkS/1Y1CLOKTE12UJkXxh6tK2VHbj1Q09jxiNbILWvID1PfbiNHIuHJSEh8c7cTu8bPxUDsTU3V8dtZlU6/8/ofjLdV93P3u8XD75N3zs/hRRSa3VmTQOuggSafAoJJS0zOKxx9AgIDWARvpBjVev5/1V5ZyuHWI5gEb694+ji8QZGlxPE6vnxi1jAkp0aQZVdT2ng9UFwigJEmLTCKkPFVH+6ATjVxCi9mOVCSkccBOqkHFN6f7wrl0o24fL+5s4pfL8rnv4hw6Rxw43H6mn3VIvbggDrVMjNnu5oPvxBp8eqKLJJ2CJy8vRiUT8ehnZ3jyimJcHj/1faMoJEJ+v6qEmh4rLl+AIZuHY20WJCIBMWoZA7bzraJRCgk2t5/vdppanV5mZhr48Ox5niM/4fuz2i5EU7+NTad7idVKWVmWGL53AIUJGrJj1Hj8gQjRB/DCjkaum5rCCzvOG2rIxELkklAG4JR0PZeXmxh1evnLvlbm5cWikokxRctpHrARq5WjkYkpTNCSEaNGp5RGxGtAaMZyxOHl52dD6CFUXXx6cx0ryxJ580AbmTFqPrp9Bo98djoiriJZr8DjC3CwaZDqHityiQiL08t1U5J5aVczE1N1LJ6wmF5HN8G/Ca885+i4KmcVH9Z/GPFdijaFO7bdwa0ltzIxbuI/HNJ+oda7JHUSCvHff9EzL2UeHzV8BIQqW7m6XJ6b9xyFhsJ/uKWvx94zZlmVuYqJcRPD8QNZuixemv8S9SP1+AI+MqMySdYm/0P7V0gUJEuSkYgkfN36NZ81fkaQIDMTZ6KX6ZmfMp/yuHIe3PMgEGqllAqlvFH9Bq8veh2dTBdRxSs0FNJiaaF2sBahQEjLaAuj7lE+b/6cx2Y8hkKsCIt1gNX5qyk2FLO1fSsbTm2g2dKMECGPz36cD+s/JDM6k0lxk+h39HNH2R0ECPDiiRcJBANsadtCv72fGwpu4MzgmbBz5ur81Wxp20LnaGfEuW2s3cizc59l0DlIRVIFuzt3h7+bGj+VQDDAPTvvQS/XsyhtEQtTF5KiSSFAgJKyEnodvbx68lVOmU+xLGMZKzJXXPCaLkxdSNVAFd+2f4tQIGRx2mLsXjtKsZKymDKWpi+l2dKMWChmasLUf+g+/asxHucwzjjjjDPO/zjbavrZVR85hN814mTVpCTUsv/8O8lei5OTHRYe/zqy8lPZNsy1U5IBAcfaRyK++8GMNIQCAbdUZKCRSxAQqk5p5CKaB+zhAG2JSMCNM9PZXttPVpw6oqVwWoaeUZefb073Mjc3ltNdFnyBIJeUmdjbYMbm9nHdlGSumGhCJhlbSeoYcnDj60fC5icAh1qGmJcXi1QkQC4V4/L58fmDrCxLRCOXsKI0AaEgJDi9/gAKiZD9TYNsOt1LdqyGny3OJVWvIlop5apJyby2pxmry8clpYlYXV4yYtTcOz+HP+5oZHN1HweaBsmN0yAWCfEFQgH2E1J0mG1uvqrqGVNxTNYr+fJUD3fPy+Jkp4XntjdS0zvKyU4LLm+AWVlGttX2R7SWWl0+pqYb0MgkRKskfFvdw3VTUylIjCI+SsaJzhEOt4Zm6Xz+AM9ua+RY2zCPrSykacDGkN1DhlHFYysLUctE7Gkwh6uBV09JYUFBHPubBhl2hDLpVk1MYtWkpLD764VoM9up6rJgdfrwBwL87ptajBoZz2xpoCw5iktKE5FJhCwtiueK8iRMOjkDNi9bzkS6HlqcPlZPTSHNqGLU5aPYFMXqqSm8d7SdayanMDDqxhcI8snxLtZMT6O+30b3iIvTXVZSdEpm5xjpHnFhUMsYdnrJidOwvbY/oqIKMD8/lk2neyOW2T1+ZufE0Gtx8oOZaaQZVHxyvIu+s3OVt1+USYxGxifHu0jSK7lyUjJ7z167i3JjqesbZnLeEO82buBI72GuyLkCAQK6bCERrRAruDTrUvL1+ZTGlNJt6yZFk8J1+dfxScMnVJmr+Kr5K2aZZhGnigufl8PrYNQ7OkbM9dp7sXvtFBoKGfWEWkzFQjGPz3qcjOiM771X5zDIDSRrkqkyVyERSrg672pmmmZiUBj+7rbnGHGP8EXzFxHLio3FOHwOfEEfi9MXIxPJUElVpGhTwvEU/yxqqZoZiTPC1bnyuHKO9x/naN9RJsVNom64DqvHGjI1KVzDwe6DyIQybi65GYvbgs1rY5ZpFpPjJ/NO7TvMSZ5DjCKGr5q/Ym3hWra0bSFPn8f0hOnh812ZuZI0bRrNlmbeOPMGvoCPGaYZ3Fh4I8PuYfRyPRlRGTx15CmO9x/nUO8hBhwDPDz9YRqGG3hg8gMoJAqsXit6uR6jwsj0hOlsrNlIji6Hbe3bIkLcARakLkCv0DPoHGSWaRYxihjmJs9lSsIUXj31KmsK17AgdQHv177Pt+3fopFpmJ00mxRtCknqJKYkTOGq3Ku4JPMSdIoLi3etTMts02ymJExhtmk2mVGZpEalMuoZpdHSiM1ro9hYjEwkI14Vj1DwX3uJ+P8q/1Gcg+Bv3+r8v8qkSZOCR4+O7f0dZ5xxxhnn/z62VPdy618rI5ZVZBt5+YaJKKX/eeG3o7aP011W1n97vo0sSaegIjuGKycmMuL0s7Oun0+Od6GShRwkt9X0MyPLyLNb67F7QtW8KIWEZ64uxeH2M2T3IBMLCAQF/HF7A10WF1dPTibNoKSmZ5RkvRKL08tbZ2e65ufH0m91UWSKYkVJIg39NuK0MspTdReciwOo6hphxfP7xixff2UJyXolj3x+mkvLQqYXNrcXrVxCulHFE1/X0my2IxTArbMzWFoUT02vlSillFOdFl7b24LbFyAhSs6jlxRy19vHkYqFPHl5EYlRcq7+06FwGDuAUAB3z8/mz3tbWFqcgM3lJTNWzfH2EXb/jcPqQ0vzKEjQUtVl4alv6vhbHr+siJPtI7z/naqfKVrBmmkppBiU3P3uCR5ams9vN9WGxU1FtpFlJQn0Wtw8szV0D+O1cpaXJFCWHE3TgI32IQdfnupBIxezdkYa67fUMzc3hptnpzMzKwbzqJtmsw2ZWEhmrOaCLxKCwSCdw05azHbu3HgsLO5vq8ggw6jmwU9OhQWrUipiVbmJmVkGTnVZ+PZMPyV9+fwAACAASURBVL+6pJA73z7OoP186Pm0DH1ojlMpwRcI8uXJbvRqGR5fgC9P9XDpBBM5sWrc/gAv7WwKz9ml6pXcPieTzmEnww4PGw+1o1dJefbqUgbtXn76wfmw+HsWZDM3N4ZLX9wfIagNKik/X5qHQiLi7UPtPHtNGfX9Ntb++TAzMo34A0H2Npoj1r9vYTo+SRtJegkIvNy7896IDL+7JtzFq6dexe13c0/5PRTqCymPL0cqkjLoGGR95Xo2tWwKtwhCyFBkbeFaAsEAR3uP8sKJF+ix93BV7lWsyFhBnCqOM+YzrNu+jgHnAAIEXF9wPVPipxCnjCNXn/tPPawPOAcIBAIRYvMfxeKysOH0Bl6vfh0Ao8LIjUU38vTRp3l85uMsz1z+T+/zH2XENYLL7yJWGUu3rZvaoVpcfhe50bnYfDbODJ4hRZOC2+/G7rXzds3bnBk6Q74+n59M+gkCBCSoEkjWJtM00kTDcANioZiu0S7cfjdyiTxUGUQIglA2386OndxQcAPPH3+epelL+bbtWwZdgxHnta5sHeWx5dyz8x4cXgcVyRVkR2czKW4Sfzz+R2aYZnCi/8QF5+02LNzA1ISpbGrexKMHHsWgMGB2mP8Pe+cZIFVhtu1rep/ZmdnZ3ntjYelNOgIiFuwoorH3EnvXxESNeS2JLYmxYu9iA1FQ6UuHZWHZ3tv0Xr8fswyMSyzfmzdqnOvfnDZnzs7unvs8z3PfPDLzEb5s/5KVLStJkiVxcvHJfNj4IQ3WBm4dfytLypf86Ov3YeOH3PbNbdw45ka63F1xDqFqiZrfjv0tgVCAjd0bKdIXMS9vHiX6kv+/H9YvEIFAsDUSiYw92rpEq2eCBAkSJPiPMzJbx9yKFFbVRWdTdAoJN8wr/V+JvuYBF4MuP2Nyk2KOmtfOLsYdCPHOtg62tVq4fFYhs0tNzK9Ko9Pi4S9fHkQqErK7wxoTfQA2T4BVdb3sbLdwzZxSNjUN0mPzsnRSHp/v6+X1Le38/qRKytI0PP5FQ1ylripDhyxHz9jcJHrtPiYVGChJG55HdSTpWgU5BgVt5sOtWhKRgGy9kvZBN6ePzYkJJL1SwgOLRyARCWkaqjpedEwB7kCIuz6sozpLx/QSE08dkQfXbfPy8Gf7OXtCNs+tb0UkFNJt98WJPoi6QWbrFVw+swijSkqSQkLzgJPzpuRR22rBPXSNikxq3P4QzQMuguEIU4qMuHyhOBdQnULColEZ5JtUfN0wQH6yihStnD+tPMBVs4o4aVQG723vjKtoRUWyHJlYSHWWjl0dNqYUGanrttPn8MXFJ/icfly+IM+fP24oGsHH3k4bLn+QZ79uZtDlZ9nkPKaVJKNTSGP72T0B3tzazsE+J+sbB2OiD+CZr5r4n9NHxokqtz/Erk4bvmCE12uj84qXvryNvy6p4YX1LezpsjOtOJmsoRiNZc9t4cqZRaxvMsfEXWaSgrG5eu75YC8zy1LizFVazW72dtn5dG8PlRlappeYWHugn7UHBjhxZDovXTCeAaefTL2CsjQNIoGAexZVct+KOkLhCEqpiOvmlvD3r5tIUkg5dUwmB/qcTMw38t7lU+ixe7nghfib9EGXHx9mPul8mqlMpc/dFyf6AL5q/4rHZj6GVCQlV5NLiurw3J1MLKPR2hgn+oBYZa9+sJ5LVl0SW//YtsfwBX0sq1jGg1sepN8TrfZHiPBS3UtMy5xGufHwXF4oHPpBWX8mxfBZuB+KTq7jilFXMCN7BvsGozECT+x4gnPKzmFixsT/7+P+EI6cO8vSZA1zMq1JqQGiAtHis5CnzcMf8pOmSiNDnRF3bQqTCilMKqTd0c6AZ4C9g3sp0ZdwSfUlmL1mPmv5jI+bP2ZRwSLytHncNv42woR5qyG+ZRcgRZHCp62fIhQIuWHcDXzQ+AHrO9dz0HqQs8rPQoCAF/e+yO+m/I6pmVPpcnWxsnklCwsWYvVaGXAPMDdvLjnaHKw+K0a5kZWtK3l9/+sAWHwWHtn6CNeMvoZHtz3KWwfe4sSiE4/qkHo0rF4rHc4OsrXZ3Dj2RnI0OTyx84m4bZwBJ96glwe3PAjAF+1f8Ob+N3lxwYvk6fJ+0Pv8N5MQfgkSJEiQ4D9OqlbBQ6eMpOEYBy5fiAKTilzjD/vnfzQaeh2c/ewmLpteyHWf7eTGeaVEImE6rV7+ua4FgAGnn2tf28Ffzqqhq8/F/R9H3ecmFhjodfiGHbPP4eP6uaVc+/pOnEPi4OM9Pdy9qILzp+TR5/ASikRI1cpjbpqV6VrK0zVo5RIUEiHHDxlpfB/JGhmPn1XDNa/toHXQjV4p4Q8nV7Gl1UJFupYb3j5cgbK4A9z9QR0XHpPPGWOzsXkDbG21xGbOdrRb2dJs5tQxWXGumQ19ThaPzuTW+aW8tKGFigwdyWopA87DVSuTJho/sGJXD51WNzNLU5hUYEAtE3Pz/FIGXX7EQgF2T5AVO7u59bhS0nUKxEIBapmYy6cXcM+HdeQZVaze14tMLKRlwI0/FGH1vr5YHuHeLjsXHZPPBS/UkqVXsKAqnUy9glAowlWvbMcdCLGgKo0xuXqaB1wUHDGbeNb4bNK0ckKRCJk6BW/VtrNid7T1sTRNw5ljs+i2e/EGQlz16nYeOWMUJ9ccNtTZ0W7l/o/28adTq3n1iLD5Q7h8w2c4fzMln+veOBx0bfUEuOCFWl44fxx2b5BOq4dsg5Kb39pFIBThL18cZOmkXFI0MlRSMb0OL9vaLFx4TH7sYceRNA+4yExSsGZ/P9fOKWbtgX729dgpS9OweHQWQmH8d+is8dnkJ6vY3GImHI7w2OcNsRnICQUGVuzqxqiUUpmpQy4RIREJhuX3uYJWZmTN4N2D7zIta9qwc9JINYxPG3/UbD21NBrcfeUXV8aWaaVaRqeMBqKmK98Whcv3LWde3jx29A+PTjk0b9fl7OLLti/5tOVTxqSOYXrWdPJ0ef9nVvxysZwxqWMoM5TR7mjntJLTyNHk/Kg8wf9LkuRJP9icJFuTzZllZ3J66emxqqlComBb3zaurrkaoyIqwr5o+4KpmVM5qfCkOPEnEUrI1+XzftP7nFF6Bo9teyw2M7i6bTVmj5mraq7i4RkPc/+m++lwdJCiTOHm8TfzTsM7LK9fzl0T70IilPDAlgdirbwnFJ6AAEHswUKECGavGYVYQbYmG5lw+NzzvsF9fN35NUa5EZlIRro6HZ1Ux7rOdfS4e5iQNgGrz0quNpcLRlxAIByg3lzPmvY1ALG8xkNYfBb2W/YnhB8J4ZcgQYIECX4i9Cop4/N/+EzOd/FlfR8ZOgVrD/TTa/fx8sYWrpxVzBNrmuK2C0dgT6ed3V02jq1IZWVdLzvarVw8rYDNzea4bWuykzjY54yJvkO8tKGVG+aVsLHJwuf7elkyPgfDKCl6pQSnL8ig08+g009NThJtgy4UUhEp2u83rBiVreftyybTZ/eSpJRic/vZ3malqd/Jt6cyeuxeLO4Ao3KS6LF5+fRbM1/7ehwcW5kWtyxbr6AiQ4vVFWBDk5ldHTZumFfKm7Ud1PfYOWt8DrPLU9jdbqUqU8uaA30c6HXiDYTI1MsZm2OgedBNh8WNVCzkmjlFhMOwqq6HDL0CX9CPxx/ioVOr2dttRxABmViATCzihQ2t8dc2J4mWARcXTs3H7guyfFMr/mCY40akc2JNJi9vbGXFrm4umJpPtl7O1GITepWUeZWprNjVHRNsMrGQWxaU8eneXoLhCCqpCI1cgkElRSkVcdrYbN7c0sacshRkEiENfU5aBl38dUkNW5otlKSqOdAbf5OYqZdz+tgs3hgSzRKRAL1SilQkxBM+LAp9wTDNgy7CYbj3wzruWVQRa/0MhiM8N/TA4Q8nj6C2xcyCEek8+3UzC6vT2dAU32JXnaXjhfXR7Q/9rMfk6vndR3WMyzcMeygiFYsIhsP89YuDccsP6cO1BwYYkdlNabqWHKOSS6cX8pcjtq3J0dITWEc6anrdvWSps5CL5LFQcAECllUt+04BNCljEs/Pf54NXRtIkiUxIX1CLP7gUID7kehkupg4/HabYLo6HU/Qw2PbHotFM+zo38FnLZ9xYuGJzMmdc9RohX8XKokqLlT+l8yRrbISoYRFBYvQSDW8Vv8aX3d+DURjOJZVLGNpxVI+a/mMTFUmc/Pm8uq+V5mbMxeLzxJnFAOwvX87AoGAO9fdyYAn2jbc5+7jvo33cU75OWzp3YLD7+CRbY/E9jmUCTkpYxLru9bHlivECkQCEccXHo9YFC9FDloOctnnl3HBiAt4cMuDsfM4qfAkzD4z9eZ6CnQFVCdX89aBt1jTsQaA8WnjObfiXFY0rSBJNlwsf3sm8dfKr3PqMUGCBAkS/GKxuf10Wtz4gtGbcIfXT7vFjUYuxj4U6j0yW8/2NisGlXTY/jKJkHUHBzCopFw+o5DpJSmkaGT8dm4JBpUUk0bGFTOL2NFuIRAePgcfCIcJhCJUpGsIhSO8tLGVx1Y38MdP6hEIBEjFAnptXrptXr7Y38+72zt5ak0DB/scw471bZLVMioydGQkKZCIhVRl6Y5qTGJSy3B4AxCJRgUciVgoYH5VGqOykzhldCZyiRCVVMTN88t4bHVDzKTF5Q9x/0f7OH1sFk+dPYaDfQ5ueXs3HTYvSqmIxUNVste2tOMLROgZykN85PMGnlzTyFWv7iBMhL3ddh79vIFHP2/gw13dBIZm2EKRCH/8dD9yiYhxeYcrNgtHpJGqlaORSyhL1yKXRHP5MvUKPtjZhXTIxRNgVV0vKqmE332wl6lFRiLAzo7DURq+YJh3tnUysywFmVjI3IpUbnhrF2v29/Px7h4e+rSeBSPSOdBn543aDo7/yzf8ZfVBNjaZWb6pjbPG55CmjYoUqUjIlTOLaBlw0Wn1cN3cEq6cVcQVM4uIEGHJhMPZcFOLkrllQSlZSUpStdFz1SmHi6RcoxKjWsJ5k/O554M62i0erO4AC0dEjXmEAlhUnc6A04/LH2JMjp6WARfnTsqlsc+F0xeKubx+m0KTign5hrhlJ9dksmZ/tI3y0709OLwBJCIh50/J4+/njuWSaQX8+fSR3Loogw9al9Pn7iNXm8sLdS9w2cjLOLP0TE4pPoW/zf0bY1K+O/tMKpIyJnUMV9ZcyTkV51CsL46tqzRWkqmOjy25fsz1pKhSuHHcjaQqozN5AgRcNOIiKgwVtNvbY6LvEB3ODkKEeGbXM/iCw6vyCb4bvVxPmaGMTmcn33R+E7fuhboXSFOkcf2Y6zm7/Gy6nF3MyptFubGcDHXGsGMpxApEQlFM9B3CE/TEuhoOPTg4ktreWkYkj4i9TlelU6ovZVnlMozy4Q/+9g7uZUrmFF6rfy1OfL7X+B7z8+Yz6Bnk95t+jzvojok+gM09m5GJZNw07ibSVfGxEmnKNHRSHVZvvLHXr5FExS9BggQJEvwiiEQibG+zsKfTTr5JxYamQWRiERKhgKpMHW9u7eCy6YVsa7PSY/MiFQs5Y1w2f/h4X6yKkqVX4A2EiESigkYhEXHT/FLW1vdzythMThiZzsIR6WxptbClxcrkouRhWXVnjsvh493dlKbFxwSMyNRSkqrB6vKhV0m55KWtsSrUtXNLWL6pjdsWlP/guIoMnYIemxedPMJVs4p4ck0joaHjXTK9gL9+0cCcs0Zj0sq4c2E57kCIvZ02xuUbeG97J+c/v4X8ZCWPn1mDTCykedCJRiomTSdDIIhWloLhCCaNjGtf3xGLqXiztoN5lalMKzbx9rZOZBIhcrGQdrMn1qoJUfG5ucnC3q7D2YC7O23s7LDxP2eM5C+fH8SkkSERCzl1bBYXTs0nFIF8o5JWs5uDfU7+vOoAkQiIhAKum1PCyxtb+ebgAKNz9ZhdPhZVZ2DzBLhmbgk72qyY3YFh16nN7GZUdhKTCo3DKp+BUNTExeEN8vgXDUQi0e9AU78LfyjMQ5/u55QxWeiVEowqGTavnw93drO93cq6g4ercrctKEUogN8eW0K6Vs6KXd088Ml+1DIxV84q4vbjyvAHwyydmMvLm1qJREArj5oHqaUiWo+Y3XxtSzujc5K4alYRU4qS2dVh5cOd3SybnMeoLB3hCDz+RQOtg27OGp9Dlv7o1eJco5qb55eyp9POwX4nRrWMAz0Odg0J47G5ehRDDrIGlYy5FanMrYgKLoffwXVjruOZnc9w+ajLWde1jqd2PsWk9ElcMvISKpMrf9B39F+Rrc3mmTnPsK1vG4PeQUaZRlGVXAVAhbGC5cctp93ZjkaiIVebi1wsp9fdy7y8eRQlFREMBxELxbzT8A4CBKzrXIfVZyVV/ONNXH7tKCVK/GE/CrECd9Adt84dcuOwO9BKtYxLG0ebvQ2lWEmZvozpWdNZ27E2tu11o6+LtV76QodFuAABEmH0oUeuNnfY++dp85icPhm1RI1CokAQEfDglge5ZvQ1cXOdh4hEIqSp0mhztA1b1+XsYk7OHD5r/eyocRy1vbXUm+u5tPpSHp7+MHsH9pKhzmDQM8iegT04A06OzTv2h1+8/0ISwi9BggQJEvwsGBias0vWDJ/56La56TB7eG59CzU5eq5+dTuWIRFQmqrh3Em53DK/jO3tVq6ZXcT7O7q4+JgClm9q46Z5pVjdUSfM6iwd5z+/JXZcuURIcYqadQcHuHz5dk4YmcFrW9qZXZbCP84dS32PjcfOGMWHu7vot/tYNDKDXoeXTc1mphYlx46jVYg5cVQW/XYvWQYFNz+3hVStnOosHa2Dbp5a08jJNRm0DLooTv1huXJKmRiIkJEkZ3Qkib8tHUNjnxOrJ8BbW9u598Qq9nXZ+OMRjpr3nVDBs9+00GqO3uA1D7i57vUdnDcln9ZBF8dVp7O7w8bDp45kQ9Mgb2/rwOoODMsmXFXXywmjok/9Lz2mgJJ0TUxQHCIvWcne7vhlADvarJSlqZlRYiIMPL22MWZK87uTqrjnwzpOrMmIiT6Ihpw/tSY6F3ewz0kwFGJCvoG7Pjgc1jwiU8dFx+QPe79jK1LZ2DRItkGB8CjzlP5gGATEDHga+pwsnZjLNwcH8ARCMTfWS6YVsKFxgJI0Ldvb4ysD7kCY4hQ1UrGQtQf6WTMUReL0BXngk3r+ce6YWOXv+jkl+EJh1FIRRSlqvtjXi1QSf7u1rc2K0xdkalEyL25oHcpK7OaF9S0sGZ9NaaqasyfksHBEBlLxvzY5GZ1rIFWrYExuEnd/sJfa1uh5p2plLJuch/goWZQQnd9bVrGMWdmzou6NWdPwBX1kqjPRyH5c7uG/IleXS65uuBAASFWlDnPi1Eq0uANuntgRNesQC8TcNP4mWmwtVJuq0Uq/2yApwdFJUaRgkBlYUr6Ef+z+R2x5haGCAc8AyfJkygxljEsbF7ff3ZPupm6wjn5PP7naXCqMFSjECm4dfyv3brg3NrN3UfVFSIQSnpn7DAW6Ao4vOJ4VTSsAkAql3DHxDkanjWZ02miC4SB97j5m5cwiWRn9+9lub6dusA5X0EWJvoTK5Eq+6fyGkaaR7OzfGXdOQoEwNqd3tGiNKmMVJqWJ32/6PcmKZI7LP47Htj9Gjyv6QGhm9kyKk4rJTxr+d+TXQkL4JUiQIEGCnxSr289Hu7t5fHUDAgRcM6eI46oyYq1zezqsfL6vF7VcQrvZQyAUiYk+gP29DjqtHjY0DrBsch6RCEwvNVGepuGWBWW0DLoxqKQYlVK8wSCPnjmK3R02dAoJNTlJ7O604Q9F+O2xpXRZ3Czf3M74fAO5BgFikYjLX9nG/SdX0WXz8sSXBylJ1XDN7GKSFBIeP3MUvQ4fZqefP31Wj8MX5J/LxnLB1AI8/iCbms0Up6o5qSYTfzAEHL1t72j4giH0SiltZje7OmzIxEKqMnQ4/UHCkQhefwj/tww7+p3+mOg7hMsfQqcQE45EuPnt3bHl50zM4c2LJ9JjH95Cp5aJkQqFPHTqCFI0ci5+cSvXzilGJBTEWg8P9jk5d1IeG5viZyMnFBjQyMSMLzCw5B+biESic3Kzy1NpGXBx+tgsLO7AsLlFlz+EXBKdy5MIBVz9WrwJyO5OG712H9fOKeb59S3YPQEWVKWxZEIO8yvTQBDB7ArEiTaJSECqVk633YtJI6Pf4cPpC2L1+FlQlcane6M3hPMqUnH6gmTqlZw2JovV+3pj37HMJAUZOjkSsZB93Q5W7xtuztJmdjOnIo0Ck5pumxdvIEymXsGX+3p5Yk0Tp43NYlyeni0tlth53b2okvoeJ21mT5yb6zvbO/ngiinf6wR7iEy9gky9gqeXjuVAr4NAMExhijrmMvqvEAlF/yuzC1fAxY6+HWzo2kC6Op1J6ZN+UAbfv+Kg7WBsBg0gGAnywt4XmJE1g6tHX41C8v1zsgmGY1KZqDJWIRFKuH/K/bQ72pGL5chFcsQiMSmKlJiLaNx+ShPTldOHLT++4HjKjeV0ObtIUaZQlFSEUnL4u3bL+Fs4pfgU7H47udpcCnSHvxNioTiujbTN3sZln18Wq+6JBCKemP0EJxSegEgo4oHND9Bib0EukrO0Yilfd3zN6NTRTEybSJoqjerkanYN7AKgKKmIEaYR3PTVTbHjb+jawJU1V/LotkcB+LL9SxbmL0QoEP7LhxL/7SSEX4IECRIk+ElZ3zjI7e/uib2+9Z095BiU1GTr2dpqYUurGZNaxsYmM9kGBft7hs/K9dq99Np99Dv8qGQikhRSdnfbKTSp0SrESEVC+l1eqjKTCIcjjMjQIhUJ6bZ7KUvV0GHx8NSaRtz+IMsm5TKtOJn0JCVCoZDfHlvKa5vbGZGp454TKtndYaWhx8GgRjbMXAOgacCNxeXjw13d+IJhsvRKwpEIRSYNVncAtzeIUn70f78dZje1rWa6rF4y9VHBkaFTcMd7e+m2xc/PXDa9kB6bhzsXlmMZmm1UycTDWlMBspIUPPp5Q9yy5ZvaOLYijcwkOVUZWvYc0bJ52YxCnlzbyORCI3s77fiCYV7b0s5tx5Xx/o4uBp1+ThmdSVGKmunFyawdyvibWpRMr91Ht8aH3RMkEgGBAG6aX8Zrm9t4a2sHEpGAS6cXMqXQyLrGw+2UJrWMQpOKfocXqzuAyx9vqgPg8AV4dVM7J9dkUpCspipTg90TwBMMoZSKGZGp4fnzxvFGbTtJSgkzSlO46/29OLwBbphXyrPfNNNh8fB5XR8PLK7i/Cl5SMVCMnUKPMEwKRopdV1RoxuJSIhAEK3q3fbuHpZfOJ58o4pNzea42AqAjCTF0PWXUJRyeNbvUPbhm7UdLB6dydRiE2KhgLI0DUUmFT224TNRRpWMJOXw2dTvI1ktI1k9vFr+f8Xq1tXcvu722OtUZSrPzX8OqVCKO+gmVZkaJwi+j15X77Blnc5OTi4+mVJD6b/lnH+tlBpLydRk0mBpIBKJ0OXsQigQ4gg4mJ09G7Hwh8sBmVhGhbGCCmPFUdfrZDrGph01Qm4YuwZ2xbV0hiIhHt/2OGnqNESIOKnoJDxBD8FwkE+aP2Fx8WIMcgN52jxqe2qZljmNC0ZcQDgSRiwUs7J5JedWnMt+83429WwiGAli8VlQiBV4gh5MChPdzm7aHG1opBqOKzjuV1dJTgi/BAkSJEjwk/JmbQcioYClE3PJSJKjV0ppHXTz3LoWRufo2dA4SNOAk1vnlzPo8pNrVPLUt9w685JVrNzbQ7ZBwZWvbCcYjnDtnGIMKh/+YJiqDC05htRh83XpQ1WR0bl6zhiXjUQkJNeoRDbUXleeocOgkjIh34BUJOTy5VvpsHqZWZrC/BFppGpl9A5VzA5Vw0xqKcIMHdkGZXT2sLadh4baMVM0Mu46voKxeQbSdPHOh/0OL0+vbSTfpCLHqMTlCxIMR+h1eFFKhrf7iUQC1jUOolVIeGFDKzKxkGtmF3P38RXc9l5USGcmKbhubjEH+pycMzEXjVzM379uiokytz/II6sOMD7fwLyqNIKhCIUmFclqKU+vbWR+ZVpMnLQOunngk3qml5iYWWqiecCFUS1lcpGRmtyoecuuDhvPr2+hJieJc4bMUKYWJfPFvj4a+6OZg+EI7O9xcMn0QnIMSt7Z3olOIeHS6YV8c3CAra1WTGoZ04tNsZZKiLbllqVpOWN8NlKRkMZ+Bzq5mL09dt6q7UCrkHDp9ALaBl0cU5zMhAIjapmIhdVpvLC+lUdXNXDn8eUopCKUUjElaWoyk4YLkySllH+ua47LZhQKQKuQUp6u5faF5Sx9dlNs/eRCIyOzjm65PybXwHs7otmD72zrBOD0sdm8urmNcybkkKaTU5CspGngcJX2t8eWkKId7or5c2LAMxDn3ghRZ8ytPVt5ZNsjmL1mJmdM5uZxN//gKuDRROKUjCnkaHOOsnWCH4taqqYquQqxUIxQKEQn01FmKIu1XP6n6XX1HlXs93n6KDeW83bD24hFYkr1pQgFQq4fcz0DngE29WxiZctKhAIhJxWdRJo/jad2PsWdE++kx93DqrZVVJuquXHsjTy27THEAjH52nzm58+n3dGOK+iiSF/EXevuIkOdcdQok/9mBJFv91r8Qhk7dmyktrb2+zdMkCBBggQ/K+55fy8quZiPd3fRPHQDXJKq4fIZBdzx3l6un1uMUCDg9do2ZpenUWRSsaqul4/39CAVCVk6KZfWQTczS0y8v7OLTc1mphUnc+n0AnpsXo6rTkcu+fc859zcPMifVx6grtvOFTOLEAoEfLK7i7kVaTh9wWgOnlLCta/vRCCAa+eU8MiqA0B0DrAyQ0eOXsm04mQWjox3zlu7v4993Q6kYiF/+mw/fzq1mhc2tFDXZefymUX86bPDs3xJSgnnTc5jY9MgIqEgZkQiFgr427lj6DB7sHkClKdrufTlqMkMRFs4r5ldzP0f76PApGJRdTqPrT4YHbIoWgAAIABJREFU21ctF3PFzEKy9ErcviBrDwxQlanjj5/si2vNvHFeKY+vbuCaOcV0WTy8vCneiGF6STIXH1PArk4bTm+Qp79qIhSOIBUJuXlBKR/s6GJnh43CFBW3zi+nz+HhDx/v57wpebEq6hUzi+i0eFh7oI8ik5rfTM3nvhV1dNu8pGpl3DyvjOZBV1xMAcAt88t44NN6kpQS3rp0ErlGFR0WDwKixi7/au7tEOFwhPd2dHLDmzsJD1Us7z6+giUTcmLzdgf7HBzsc6KSiSlL02I6ylwqQNugm+vf2B6bvctPVnHSqAwe+byBbIOC6cUmtAoJepUUlzdIklKCXCLizPE/b7HT6+rlxPdPxBVwxZZdVXMVf93+17gg+GmZ03h4xsOxYPfv4t4N95KuSuelupew+qyMThnNyUUnMyNnBt6gl2RF8o+qTCX4+XLAfICrv7ia00pPi7VhHuL00tP5puMbulxdsWUXV19MTXINtoCNJlsTMpGMDV0bqO2t5bbxt9HmaGNV6yp63YeFZIYqg9k5synWF+PwO/hT7Z9i67RSLUsrlmLxWrh1wq3/9x/4P4xAINgaiUSOWnZN/AYlSJAgQYKflNPGZvHZ3h6aB9yIhAJumleKfmi+7/q5JahkIgTAxccU0m5xo1VIGJOrZ3SuHosrQKfFzVnjsumyeZhSZOSiY/JJUkoQCgTMKk/9t4k+iFZwbppXyvY2KwMuH1tbLZw2Npsn1zTSY/MSDEeoztJx+thsPtrVhc0dzXU7c1w2OoWELS0WwpEIErGAcDgSC+a2uf2IhAI8gSBdNj9qmQiz2x+bCVtV18tDp1Szo91CepICkVDAC+tbuHR6IfetqIudXzAcYWurlXazm0y9nFc2t8VEH0TbFgecPpZNymVeZRrLntsct6/VHcDmCSIT+yhIVlKTk8TLG1v506kjeW97B95AmFllKaw90E8gFI5WCFPUKKUi3P6oQYxQANNKTHy8u5vZ5SnYvUEqM7Ts6rBxUk0mL21opWUo8L6xz8U1r23n6XPGEAiFaTe7KUpRc7DPOTRPqWbhiHTmVKTwVm07959URY/di0YuQTZ0DY+cOwTotHrQKyVY3AH2dNooStGQnxyfg/ddCIUCJhUYePuyybh8QcxuPxk6Bf5gOCb8ilI0FKV8vwlKjlHJM0vHsq5xkMY+JwNOH48PCdXMJAXZBgV//GQ/IqEgmhMYCPHceeO+56g/PSnKFJZVLOPJnU/GlvlD/jjRB/BV51cMeAbI1mR/7zErjZU8vu1xjss/Do1UQ5+7D7FQzNKPl9Lr7mVx0WKWViwlU5P5vcdK8PMlEA7wUt1LdLo6+bj5Y64bfR1vNbyFxWvhtJLTcAfdcaKv3FCO2WNmwDvA3RvujuXxnVJ8CqFIiG192ygzlMWJPoAuVxdlxjJKk0q5Y90dcevsfjueoCdu/vDXQkL4JUiQIEGCn4SGXgd7umykauSk6xRcOauIynQtnVYP/lCEO9/fHZtVS1ZLufeEStrNHh5bfZB7T6hkS/Mgx5SYSNXK6LK60SqkFJrUPPBJPTs7bJSmqnnglGpqcn78vNS/QiQUMCbPgMMXIC+kZFKhkS3NFsbk6ikwqdnfY+fj3T3MLk/F5Q+hV0mpztLh9od4bUs0dHxbm4W1B/pJ1ymwewIkKSQEwmE6LB7WHhhAp5Bw8/wymgcOV1N2tFupzNBSYFJzoNdBebqWJ5bUcPVrO+IqcWKhAKlIwAc7u3j67NFsbDR/+yPQY/dy9oQc6rsdXDO7GLPLzwsbWmPiSSoSMuD0ka1XsrfLTmWmjrve382Dp4xk1d4eHv28AalYyN2LKhEJIc+o4vEzR7Gx2YzHHyLboOTFDa20DrpJT1LQ0Otg6cRcfvdRHalaWUz0HcLlD7Gt3cKVs4qQiAQsqs7g5rd3Mejyc7DPybEVaQy4/OQY1KxvGmRj0yB7OqPziHlGJVfPLo5VVSFa1TzkUhr8Fxl4/wqHJ8CWVjPdVg8SkYg7398T+w6ePyWPa+cUo1P8uO+TUS2jKkPLQ5/so8MabZuViARcO6eEZLWMj3Z3s6vDjp8wV8wspCbn6G2jPycEAgGnlJyCTqbjzQNvkqPNoVQ/fA4vXZWOUvzD5vymZk5lZ/9OXq1/FYB7J9/L7etuj93oL69fToQIN467MVH5+wXj8ruo7Y126B2wHKDD0cHsnNlMypjEvLx5fN3xNataV2H2minVl3J8wfEEwgEe2vJQXAj72w1vc+WoK3H4HUcNZxcgwBv0opFqcAVdw9aHwiEmpE/4v/ugP1MSvzkJEiT4ryXs9+Nva4MIiJONBNraCLlcyHJzkWQmnhr/lNR12bj93d2cMCqTnW1Wnt/QGlt3z6IKVtf3xhmUDDj91LZa8IfC3DSvlK8P9HH8yAz+9lUzZpef648tYcWubtrMbqaVmChKUfP2tk6uWL6NVy6cgEgkxKCWopL+e/7tddu8CBHw0qbWmAgBOGNcNuXpGkLh6Lnv6rBx7qTcODdNgD6HL1Y1FAlAKhbx4BGxDLs6rNx/0uHQ4znlKbQOull+REvlrDITfzx5BJct34bbH4rOIM4s5P2hmbK93XYWj8kcFk1Qnq7lm4MDPD7U4plnVHLRMfk8vbaJeZVp7OqwMiHfiMsf5K2tHTyweAQzS0zo5GLG5uvJSVZRnqYhVS2jw+ph6T838/x543izNmrcMuD0x95LI49WZ9/e2sE5E3IpSVEf1XwGBPx5ZVS8/f3cMXxw5VT299jpc/iQSwQ8/NkBbJ4gZ47PibveLYNuOixusg0K2s0eUjQyJOJoBfCE6nTK0jT4gqHYzOb30dDnZH+PA48/xBu1HXHn+cqmNo6rSmPQ5ScYimBUS+m1+chLVlKRoUP6HfmMBSY1yy+cyO5OG55AiLI0DZUZOoRCAS/+ZgJtg27kUhF5RuV3xjf8nEhRprCkfAknFp2IVCjF7rczO2c2q9tWA1GHxjsn3olRMTyk+2ikqdK4fcLtnFtxLgC7B3YPu6F/p+Edzq86nzRV2r/3wyT4j6GRahiXNo6Ogx0AuINuPmz6kGJ9MQCzc2dTYaygy9mFK+iizdaGQW7AERhu6gUgF8vZ3L2ZU0tO5a0Db8WWLylfwvSs6aSqUllWsYzfb/p9bJ1IIGJ61vT/lavtL5WE8EuQIMF/JYHeXgaffgbL669DJIJm4XEknXACzvUb6Pr4VrKf+Cthtxt/SyvilBTklRVIUlJ+6tP+r6bb5sHrD+H2h9jRbmVhdQapGnlctQailcC+o0QMmF1+trdZKU3VIBYL6bZ62ddt5+rZxdz+7u6Y2UZ9j4PLphfw9Nk1KGViPq/v4/0dXSQpJdw0r4wRWcPzn34oTm8Apy8Yzf5rHIwTIQBvb+3g8pmFFCSr0CrE6ORi0nVyhAIIfetYMomQd7Z2MjbPgM3r54ZjS/EGowIuQycnEglz9awinvmqiapM3TBXzi/q+zl1TBbLLxjP9nYbFrefd7d30m52o5WLSdfKKU5VcfXsIlbs7EYmEXLCyAw2NQ3GXCghKp5Mahm3HVdGh8VDrlGJSirizyv3IxMLMaqlOH0hbn57F39YXI1YKMQfDPPh7i58wQiRSLSFNNugGHY9svQKrO4Ap4zJxBcIs7FpkN9MyeeptY2xbRaPzmRj02F3z36Hj8wKBf5QiCe/PEi71cPSiXl8tLub1sHhT+739zi4Y2E5Dm8Qo1rGK5taeeiUav65rpnFT25gbkUq180tpihFw+4OKyvrerG6/SyoSmd0rh65RESvzUvTgBP3UKREhGhlVCQUsGxSLjqFBJ1SytZWK89+00y/04dRJeWCqflc9+YOHj1jFCeO+u6HSbnJKnKP0nKapJT+f7l4/lxQSaKfyagwctekuzij9AzsvqiV/6Gb+R+KXCyP7dNibxm2PkWZglz08za+SfDdiIQipmZOZb95P3XmOgQIWJC/AG/Qi5Dow5N0dTrp6nQALMkW2uxtZGuyaXe0x44jFoqpSq5ie992qlOq6Xf189AxD+EIOMjSZFFhrCBJFq2eH5t7LBKRhJfrXiZZkcwFIy6gJnV4hMWvgYTwS5AgwS+WSDhMsL8fgUyGOCm+Pcq1fj2WV1+NvXas+AhJSipCpYL0Bx8gMDBA0OFAKJcTDofw7NyJ02ZDqFAi1GiQ5uUhy/n+uZQERycSiWB2+nAHQgSCYep7nTT2OzGpZfz+o304fVGrfo1MzBWzinjgk3oAJhYY0KtkTCs2sbcrXkSUpmr4YGcX3mCIj3b1UN/t5OTRmYTCkTgHRgCxSMirm9tZ2zCASCjgpFEZBEMRbn57Jy9eMJ5k9Y+7efT4g3zdMMCjnx9gUqGRdJ18WA4dRFsLR2TokIkF/PHkEcjEQh74uJ7Fo7N4fcvhm5ZcgyKaK+f0oZAKKUk18NAR5i33LKpg1b5B0rRynj5nNKHhnUzR9wtF2NA0yOhcAze8uZMpRcksrsnE7Q8RjET4pmGQ8nQNcrGQVK2CfqeP08ZmceObu5BLhCydmIdCKkSjkJCuk2FSy9AqJARDIQpNam44tpTmPgdisZhuu4/zn99CrkHJFbMKWbGrh0VDBjXeQIjFNVlY3dG4BKlIyIVT89naaubJIQfWy2cUkqlXUttq5r4TKnH6giikIrqt3pjjJUSNfZ5Z28hbWzsoS9Mwf0Q6727vZFF1OjKJkJV18bM8C6rSmVeZHnudopFx6lMbYu2eH+3ups/h5b4TKzn9mY2x5Zuazdw8v4z9PQ4EAgEuX5AXN7Rw2thsJhboGZGpZdHIDF7Z1BZrT5WJhdyyoIzfrahDKhZi0si4a2E5Ll+QlgEnecnqH/iN+u/EIDcwKWPSv+VYlcZKSvWl7LdEfy+EAiE3jbuJJPnPvxU2wXeTqc6kKKmIadnTECBgQ9cGFhcvRiwaLkv0cj16uZ6Hpj3EbV/fRrO9GYPcwO0Tbuf9hvf5pPUT8rR5XFR9ESNTRsblBMaOodCzuHgx83LnIRKKkIt/vQ8PEsIvQYIEv0j8XV1YXn0V6+tvIDIYSL3hBlTTpyGURE1BHKtXx22vnj4dcXoaAiDQ0oIoKYlwfz+ijAz89fsZ+MtfYtsmX3E5IaeDsN+HoqjoP/mxfnF0WT3UtpjZ3+ukOkvHmFw9gWCYHR0WPP6oWYdcIqI4RY1eKcXpDcblszl8QRp6HeQYlLSZ3UwtMvHwyv2cMDKD30zJ453tnSgkIs6dlMua/f3kG1WxamBjv5OF1WkM+aPEyNIrcHqDbGoxc9b4bIxqGcFQmGKTihFZWjotHgQIMKplhMIR2i0uuqwebJ4gJSlqCo9i2rG11cLFL20FokLjxQ1tXDunOBYKfog55SlIJULazC4e+vQAp47JYneXnXyTmmtmF7Ony0a+UcWs8hQO9Dh48uzR6OQSfvPClrj3s3kCrKzr5eHTRtJpiVajSlLVHOh1xrapSNeSniTn6td28Pdzx/DQKdU8tbYxTmCeMyEHk0bGG7UdfLn/AGNz9Zw9MYe/LhmNTCzk9nd30zwkasbl6Tmm2MT2nd2cNT4bTyDELW/v5p/njcPq9nH5jEL+/nUTrWY3bYNuguEIJo0MlVREMByhodfBMcXJJKtliEUCMnUKbjsin/GZr5q4dk4xM8tScHiC1LZaOH9yHp/XRUPUNTIx951YyTvbOnhlc/QzNPQ5WdvQz1/OqkEoEKAQi1hck8m7OzqJRGB2WQrHjTjc9lfXZWND42BM3B1iS4uFDouHpZNyOdjnZGPTAKeMzuLCF2tjAj5dJ+ecibk8uaaRbL2CK2cV09DriJtJ9AXDfLqnhwVVaVRl6rjjvegMoFQk5J5FFRjVUjTyX2717udEhjqDx2c9Tt1gHQ6/g6KkIsqMZT/1aSX4N1CZXMmS8iWs61qHJ+jh+rHXU5Vc9Z37VCVX8fz85+n39KOT6UhTpTElcwoXjLwAiUBCliYLqei7f/dU0h9u8vTfSkL4JUiQ4BdHJBLB+tprmP/+DwDCdjsdV11FzssvoRozBgDFqFE4P4+Kv+TLLsO9tZa++/+AQCLBcN55CEQi+v/0MAKlEtMVV0QPLJGgmTWTSDiMWK/H39iENCMDkfKHhxD/mrC6/dz5/h6+PjDASTWZtA26UEhEmFRSfIEIv/9oH0qpiPMn53HHe3vosnmZWGDg5nllPPRZPYd8NwZdfqoytHRY3ASHZuM+2NlFhk7OCSMzEAqiBiLzKoUopWL29zoQCQWEIxGEgqjqOzJP75hiExuaBrl5fhn/+LqZbpuHeZVpjM8zoFVKueeDOnrsXn4zJY/SNA2vbm5HJRNTnKLmDx/t4+HTRzIhP34uqcfm5cpZRYTDETL1ctrMbtbs7+OBxSP4aFc3uzttTCgwopCIuOiFrTx59lAb0ZAo/WBnFzKxkEKTGn8wzMQCA5/v62V3p50J+QYun1nEw5/tj5mRfFHfxwVT8hEJ4I739yAUwDWzixmZ5WFXh42JBQamFBn5ZHdUNO3vdVBgVPP1UGD4IV6vbWd2eSpf7u9nUXU6Y3L1bGm2sGJXF0lKKVfMLOT59S3s63awpcXCxAIj6xsH2NA0wBUzi9jRZiVCBJlERFWGlodPG0mPzUt1po4UjZw/rzrAFTOLaB10M6ciBQEC9nTZyU9Wcvu7e/AfUaoMhSMEQ2HStXK8fjf9Di+Pf9HA2RNyOXdSHrWtVsxuP6/XdsR9BrsniMcfYn5VtKpXmanlwmPycfqCaGQifIFQ9GFCBJ5Y08iMEtOw76pSKqLT4mFPh5W5lWksnZjDHz6uj6vadtu8iEUChIKo4Hyjtp3RuYZhx+q0elhck8m9K+piM4D+UJi7P9yLRCwkVStnTK4elSxxi/W/JUOdcdQKToJfPpXJlVQmV/6ofQwKAwbF4d9JlUR1VFOhBP+axF+lBAkS/OLw7NyF7d334hdGInh37owJP83s2djeeRcEAvy9vUiyczCOHgORCI7PPsN40YUAiPV6RAY9pt9ejzQ3l4Gnn8Hx2Upc69aTfMXl+JubUVT+uH9OvxYO9jn5sr6P244rp7HPQZfNy/+sauDF34zjvhV1mF1+zptcwh8/qY8Jmo1NZgKhCDNKU/iivg+AMbl6bO4Aj51Zw6DzcPWsy+blxQ2t3H9SFXe8t4dBV9Q0JNeo5LIZhQw4fKRq5ejkYpaMz8HhCzLo9HNsRQqFJhUvbWilx+7llgXlfLqnh9+8UEuWXsF5k/N49ptm7v+4nounFbC52cygy49cIuTqWcXc+d4ebppXhicQYlS2joY+J/d8WIfTF0QpFfG7k6o4ptCISChELASTRso5E3IIhCM4vEHOnZzL6n19JKtlVKXrYmYmvmCYum47f1s6mtve3UPfUKVwZV0vjf0uTq7J5M2tUdGzv8fBrQtK2dkRbXcNR+CRzxvINSoZnZ1EWaqaPV12lBIRF0zNx6CQ4g1+e4oQAqEIgVCY8yfnUZSiZl+Pg1c2Rw1i7N4gN7+9m7sXVXDvh9FIiB67F51CQp/DRyAU5uJpBezpsGBQy6lttRAOw4xSE69ubmVKsYk7F5YjEAhIE0TwBsMEQ2G6bdEMQeG3SrEamZjSVC39Tj/3f7wvtry21cIt88v4+9dNXDenOBprEI7/LJIjsvdEQgEtgy7MLj+vbGpnX4+dKYXJXDmriKp0LXs7bcwsNfHl/sPh75dNL8ThDZChV3Lvh3UsGZ+Dxe3n2/iDYcRCYcx99Pjq4aJjZmkKAy5fLL7iyGvdanZz41u7eOqc0SyoSh+2b4IECRL8lHx3immCBAkS/EQEBwZwbdiA48sv8be2xq3z7NqJKDl52D5C9eH5Gll+PjnP/ZPU225FUVWJu7aWwaefxvzcc6hnzyZksyMymdAvXUr3nXcRMpvpuedefHXRG2Dvrl303H0PYd9wk5EEUXzBEDNKU1i5t5f0JCXPrWshU6/A4g5gHhJpgVB4mKX+1lYLNTlJmDQybl1QRopGhkAg4LrXd7Czw8a0ksM/2+pMLbs6bTHRB9A66EYiFDAqO4nXNrexrnGQRz5v4I0t7WxpMfPW1k6y9AqaBlzMr0zj/R2dbGuL5uF1WDw89Ol+zhgXnd/8bG8PU4qi7+cNhDG7/XRZvezttrGxaZDdnXbs7iAzSkwIBOD2h7jtnd385ph8trdZ+PvXLWTplby4sZX3dnQSCIVRSERMLjJG59dsHm6cV8oJIzOYUWriiSWj8ATCMdF3iMZ+J+XpWtK0cu46voInzh7NI58fHCYuWgfdNPQ5SdMr0crF5BhVrKnvpWnARUaSAoMqvtWpJjuJd7Z38v7OLlI0Mlbu7Rn2cxx0+lBKo06S2XolA0PiO0UjZ2yeniSVnBve3MXLG9t4ZXMbN765k3lV6dz1/l5ueGsXv31zJ7WtVmqbzSilYnQKCd5AiGtmF5OZpEAggEunFfC7k6rwh8J4AyF0Ckns/SORaIUtM0mBWibi7Anx4eWFJhXl6VoAgqEwm5vN1Hc76LZ6uGleKb8/sYqiFBUPfrKPkTlJjMxJIlkt4/q5JVw5q4gbji1lzYF+ClPVrBxqK12zv4/jRsQLM6EAtHIJmXoFGUkK3P4Qq+v7uGZ2MXqlBIlIwOljs5habKQiXYfmWxU9mVgYazt+bFUDB3rt+I9wBbW6/fTYPYR/ZMREggQJEvy7SFT8EiRI8IOJRCL4Dx7E19SEUKVGXlqC2DS8rep/i7+ri64bb8KzNTpTJdTpyHn2WRRV0cqbUKnEcO5Suu+4E0LRG2NJVhbyyvgZAUlqKr72dmzvf0BgSDxG/H7Mzz5Lxv/8D8mXX0bIbMaw9BzkFRUEurpwfvU1EY8HgGBPDxF3fOZYgsMUJKsZk5vEBzu62dNpA6J5e4FQGJVUhMsfQiwa/nzRqJIyId9At9VLm9nN+kYPaw9EqzMf7+7mH+eO5eRRmYQjkJEk549Dxi9HUtftYFVdL3MrUukcykaze4PYvUH6HT5OrskkRSOjwKTio93dcfv6Q+FYZl2yWsbkIiN2T4C1Df2EwxEmFhjI0it5Y0sHyze1oZWLuXZOMdOKk7n7wzo8gRBb26y0DLpxeIOMy9MztdiExeXnb181oZCIuHh6Ab+ZnIcvFGbN/n4a+51cdEwBPTYfLv/wypxQAHKxkDsWlrO5xcyz3zTTafVQnZVEfrIqluknFgq4ZHohr29p42CfiylFyVx/bClXvLIdmUTAHxeP4I0t7ezqtDG50EhBsopHVzcQicCbWztI08qGiU6ZREQoHOH0sdnUdduRiIQkKSUUmVT8edUBMpIUceJ9YXUGv1uxb1jUwX0nVGJ1B5haZORAjxODUsojp48kHIlw74o6nv4qavKikor47bGlccHzWrmY6+cWEwpHaBpw8cSSGmpbLBSlqJlcaEQkFFDfY6dvyGBmapGRsyfk8tjqBra3W0lWS7lsRiEKsRCNTBKrnB66thdMLWDA7ufkmizStDI2NA4iFgm4bHoBbWY3/mCY46rTsbr8nDU+mxyDErFQwM52a9S4ZnQWM0pMvLihhdoWCx1WD3cuKue+D6NGRQqJiNuOK+OZoc/oD4V58stGxucbOHFUBhubzDzwST19Dh+njcnipJoMqjITJiUJEiT4z5IQfgkSHIWQ04l3Xz3Bri7EGenIy8oQaYYbPvza8NTW0nbBhUT80eqLcuJEMh54AEla6r/3fbZujYk+gLDNxsBTT5F6+20IZTIsLy8n7HZjuvoqwh4vIo0aWVUV8tKSYccSyeR4d+4ctjxktRAyW/DU1aEYUcXA088gEAlJvvQSnGvW4tm+HUQixKZfZ8SD3RNgT5cNtz+IVCQkEoHqrCT0R1SUjGopM0tTKEnRIBQIONjnpN3sxukLcteiCu54bw/13Xaml5hiwk4ggBvnl0IkGmRe3+NgflUa180tIRwOMy7PwJ3v76Z5ICq+b1tQxqQCI7s6bHHnV5Gu4asDfZypzkEhFSEUEJsZ9AXDmF0+bl9YTl2XHa1cjN0bjNtfLBIiEgo4d1Iuv31jJ6Nz9dx+XDkSkYDZZSnc/M5uOq3Rc7B7g9z/cT03HPv/2DvvAKnqc/1/pveydXa29122wAJLL9KLig177yXGkmjUqIkYjb1rEhsaS9TYFVAQARFQOuzCsr33Or233x+zDIxLyr2/3OuNmc9/e+acM99zdhnOM+/7Pk8hF07L5K3v2xGNzhYmqmX0WFxIRSI+rwrn59k8fp78qoH7Tyvl/jU13LG0CF8whMvnp6orHLuwtNTAhppj7pTnT80kI17Jbz87zFmT0jipMInK7Dg8viC3LCzA6fXTZ3VTkKzhhc2N1I+avDQN2LG5fZxUmMi66j46R9z4AkGeO7+C+9cciWT6AWypH+DJcyr4xfsHI8I3M15BboJq1DwlbCpTatSiV0oIERZNvh9YisarpfRZ3WP+ZgbsHl78ppn7TytFr5KgkYvxBAI09juo7T2WweXwBthU18+0nHh2tY6gkIgoMGio67PxyrZWVl9WyUmFSZwyPpVQKMSOpiFu/6Ca7EQlqTo5J5cbWVScxJ++aY5kFA7Zvfx+XS33rShFJhZGieVLZ2SzuS7cTnuUe04eh14pZtjho6/NRHGKhj6Lm+ouC7ctKSInUcX718+gustMba+N7AQlMrGAlZPTuendA/xiUSGPr2/g4umZiEVCgsEQveZj1bwVE1J5fUcrn1f1kBmvjDKReXV7KyHC1Uu9Skp2wn+2E2iMGDH+94gJvxgxfkDQ62Xk7bcZeubZyLbEG28k4ZqrEcr/cy2AAzYbfY88GhF9AM6dO3HXHP6nhF8oFMJ96BC2TZsIeX1oFi1EMX48AolkzL7etvYx29xHjjD8+p9Rz56Npy5cARp8+hkQCiEYJOu9dxGIx36kSTLSkebn421qitouEIkQqlUox5czeNzverDhGZJuuw1XVRUux3uIAAAgAElEQVRxF1xAyDd2DuinTpfJyW8/O8zmurBYm5SpZ2pOPC9ubebRleMJBkN0mJzU99l5blMjdq+fhcXJ/GpZEZ0jLna3migwqHjq3AnYPH6y41WcU5lOfZ8NqVjIq9ta0SskXDErm3d2ddBjdpGXpCY/WYXJ4Y2IvtMmpBISwJTseExOLx/u60IsFHL25HTq+22cUZFGy6CNZI2cx1aOZ211Lx5/kHMr00nWyEaPjSNVr+C+z2si17divJF4pYQ7lhYxbPfiD4bY3TqC1eVl1YpSOk0uukyuqHsSCIZweAOoZSLuOrmYN75rA6Bt2MF1J+Xw7Kbovy+A2l4riWoZJqcPqRDS45TsbTOzrXGI0yak8svFhVjdPjLiFEzM0NNn9aCSiylM0RCvkvHC5iZahhyj1bBC1lX3cep4QUT0HeWzgz3cuqgAjz/IoN3D983DlKXpIu22R/EFQnj8AV6+ZDKtQw7EIiHDdg8Onx9JUIhKIqaq00K8Wsqww0tv4xBXz86hbcTFF4eOtYi2DTkoMWo40hsdqCwXh909O01hJ9eAHvqsLszOaNEN4ZbV6+bkUpSiwaiTY3P7+PRAWKRaXL5Ipbh1yME1b+7DEwhwz8nFHOg04/UFEQoEzC5IZGpOPOsO9dJlchEMwaDdQ9ewg2vn5PKX3e0c7raSrJFFiT6AP37TxG1LiiIxIvvaTRg0Mv5w0SSUUiE9JiefHejmje/Dn0V/Bc6vzGB5eQp3LS9GI5Pg8Qd4cWtL5JyZ8UpWTkpHLBZyoN2E1e1HIhJQ328bE/3x8f4ujDo5Do+fBeMMlKf997MlY8SIEeOfJSb8YsT4Ad7WNoaeez5q29Af/4hm0SLk4/7vWkl7e3rx1NcR8vmQ5ecjy839L5/D19eHfds27Ju3oJg8Cc3ChchycgAIOBx4W1vHHOMfGh6z7US4qqvpuPgSQj4fACNvvEHm66+hmjZtzL7y8eVjtqmmT8O5bRuKknHRL4y6QB4vSI9HrNdjXLWKzuuuI+gIP/zpzl6Jf2QESWYmlg8/GnOM+/BhUh97FP/wCH6TCe/wCNKEse5+PyU6hh1YXD5SdHK21g9GRB/A/g4z5el6mgYcfHGolwKDGocnEGXQ8XXtAEadgh1NQ7QMOTDqwrNqdb02jnRb+b55mOah6IfvuYVJ3LKokM8PdvPi1mYMWhl3Li3mwTNKqeu10Tzk4OEvwg/mkzJ1vH75FHotbrbUD1CepqPX4kIsEuHxB+k0uVhaZsCglRMIBkEAm2oHeH1HG0UGDb9aWoRGJkYsErCnzcSaqh6Wlxv50zfHgsTr+uyMOL0ka2TolRLMTl/UeqUiITkJKnotLgKB8JO8xx+kY8RFboKK9uHotuB4lZRUnZyZo7l/Pn+4jfSLw72R6qBMLOTpcyfwTcMgIoGAy2fksKl2gAMdZlpG75fV7ef+tUf45eLCSKXuh+tyeQMsKUnhgXXh9sktdQPctbyYX31YHTlmaakBlzdAmyss3CxuP/lJKh76oo6iFDXlaTq+bRyMxBekxykoT9NR1WninlPGsbV+kGAoxMKiZBaNS+a5TWFhqpaJuWZuLmtGrykQDGFyeNDJJczKT+LA6Hzl8SwtNVCepsXlC+ALhvhsfzeDo7OFx88ptg05qMjUc0qZkS31A8wuSMLu8VPTa0WvkPJdcx8nlxs50mNle9MQ2fFKJEIBSqmQjDgl84qSkYrHthvb3H76LNHivt/mYXvTEGure7nv1BLe2nnsC6hZ+QkggMv/vIdQCPRKCb9YXMjDX9RFnEsLklX4g0Fe+aaFuQVJ3LwwH38gFDXPeJREtYyDnWYy45Xsbh2OCb8YMWL8rxATfjFi/ICAzRoRExFCofD2HxDy+/G2tuLr60OcbECWk41A+r+f4eRpa6fzhhvwjQozoVpN5p9fR1EWnnkLer0I/8G6gm43g8+/gOWjsBCyb9mC5fM1ZK5+FUlSEpKEBLTLl0deP4osL++fWqNt/YaI6Au/YZCRt95GWVmJQCSK2ldZUUHirbcw/Mc/EfJ6Uc2ciTjZgLetDW9XF4rJk6NaQVVz52L/Zivy0lJEqrE5PdL8PFKffQZ/VxcBhxPHt1uxfPgRsqIipCdYv1CpYPCZZ/EPDCDNzibh+usJFhYg/wlm+vkC4Vyyuz8+BMDswkQCgRDzi5IpT9fiD4T48nAfjX02xhk11PZaUcvFdI5WxGRiIVfOykEmESIUCPjZ/Dx++1kNvRY3T3/dwMpJ6Xj9QdpGxs5KSsUC9rWP8OnBHuYUJFKRoeeR9XUEgiF+ubiQt3d1RPbd32Hhvs9r+Pn8fPKTVeQnqVlb3UtdX3TV6ZVLK0lQSanvs/PpgXAoeH2/jcdHw9FfungSKyYYCQRC3PCX/VGza3KJkCS1nBKjhtsWF/K7tUfwjQq8S6Zn4fUHMGil6JUSnruwgoZ+Oy5PgEAoxKkTjOxqG4mYseQlqZiVn0BBspo/f9eORi6mPF2HRiZk9SWTqe620GVyMa84GYlIyIf7uugYcfHzBfkka+U0DkRX9UKhcEWty+yKamMEuHZuLpMy9bQNOzhtQirJGjnj03U8s7GeWxYWIBKG5zF1CjFfHO7D6vJj0MpJ1kp5YXMzR3qtLC0x0GlyRWXWdZlc7GkbYXlZChtrB7hgagZyiYguk5Pfr6vjzImp3Lq4gJpuK+/u6qDP6kYhETElJ55Hv6zjje87qEjXc/msLK6bm8vbO9tx+QIsK0vhpIIkytP12LwBVn1eg0omRiwUMDM/gfZhJ82DdvKS1KjlIiqz4rj3s8NcMyeXp79uoHPkmGC7Y2kRXx7u5dzKDJaUJGN1+3H7ggzZvczKCxvsGLTyiLPqUc6YmMa2xmNfbhxP04Cd6m4zx2vsGbmJPPFVfeRns9PHu7s7WFaWwudVPaikIq47KY8Bq4dfLCpkQ00fz23qRy4R8sIFE8lOUEburVAA507J4IkN9UzNiWdaTjwurx+FNPZIFiNGjP9ZYp8yMWL8AGl6OuKkJPyDxx4KRPHxSNPTo/YLBYNYv/ySnl/fjXrObBTjx+NOTkZeUYE4Lg7Hzp1Yv/gCWUEh2uXLkBeOnT/7V+HY+X1E9CkmTUI1cwauQ4cRKJXYt2zBtn4DymnT0J9xOrK/IV68HR1YPv44eltDA87de1BMGI80PZ3Ea64mYDJh37wZoVaL4Y47kJWU/N21hQIBBCIRQdfYB/+g08mYHihApNOReM01yMeNw11Vjau6iuGXXgKBAFlhIarp03Fs/RZPYyOywgICNjsjr72Gas5sxAYD4sRExNqwC6CnrQ1X9SECFgtBi5mhF/4QeR9PfT36lSuxb9wYEaUCuRzljBkoKyvx9fcTMJkQiIQ4vt2GLC8PgUAwZr3/jji9fgLBEM0Ddh7+opYb5+czYHOjkIqozNLTNuxi2OFFKhZyzexsNHIJPRY35Wk67v3kMCsrw/8efr4gnze/b4+EmOuVEn53Wik7W0fwBYLsbB7mtImpLC01RLULAhh1Cj7Y24hIKGBqTjxPftUQea3LHF2NAWgfcWLQhdut49VSblqYj9MdoGnQxru7O7lxfj6vbm+mMFlLSaoGpVSM6QdVuyO9NlZvb2H1ZZUs+cGarpmTy10fVfPCRRNJVsu4/7RSQiFQyUQ4vQGKUjQM2Dzc+VE1l8/Iotioxer0oVNKUMnEvHjxZNqGHNg8PsxOH80DDn57XIvphpo+njp3ApsbBtnbZmJmXgImpxeRQEDHqJiRiIQM2TwkqWWRCthR0uIUFBs1zM5PoGnATq/FTZFBw/4OE3qFGJcvwIEOMyaHF6k4mw6Ti6c2hu/pXcuLeXpjQ0T8fF7Vw0NnltFnCc/qHegyn/DvpKbHysz8eKZmx/GrD6rxB0NcOTsbbyDIX/d2caTXxinjjVRmx5GkkTEpM44H1hyJfDFwsMvME195OHV8ChdOy0ImEdI6aKdt2MHcouTRqmAi3SYXD5xRRq/ZxX2f1zA1O55nL6hAJRXz7mj8hFomihJ9eUlqlFIRRSkaGvptFKdoeXFrEz2j13TfihKCngB3flTFXcuLWVcdbgldNC4Zg1aOUCCIxGUAZMQryE9Wc+3cXGp6rJEZROCEURkN/XbuXFZMdqKSUqOW+j4b3kAQrVyMYtQl1e0Lct3b+3n/uukc7rbSb3Wjlol5d1cHHn+QQkO41VUmFo05f4wYMWL8qxGtWrXqx17Dv4SXX3551bXXXvtjLyPGTwCRWo1ySiWu2loCAwPISkpIffwx5AUFUft529rovPY6NAvmQzAcKG7fvBnHrl2EvB76f/cA3pZWXHv3YvtqI+pFCxHr/2dc3Cxr1uCuqkKzbBnihHhMb76FY+tWnLt2Iy8swPrZZ7j278f+3fdoFi9GpB5rJuAfGsb87rtjtssKCxh64Q+oTjopLICzslDPnYP25JORpBpxV1cTdLnwDw2BQIhIFQ479/X1YVm7loGHH8bd1IR28RKsX34ZceEEMPz6rr9ZMRQIhQiVKhy7dmL94ktEcXEY71+F+ZNPsXz4AZLsLORFxYy8thrXgQOIs7JQz5yF6a03GXl1Nf6REURxcXhbWuj55S8RiERIsrNx7vgu6n08zc2kPvYo0uws5OMnkHjN1di//RbXwYOops8I35v+fqR5eYh1OoT/5mHuHl+A7U1D3PVRNW/tbCdeJWVJqYH71xxhX7uZMqMWmVTMQ1/U0ThgZ1pOPJ0mFx0mFwatnC8P9TCvOJlBmwedQoxIIGBny0jk/G5fkESNjI5hB00Dds6pzOCj/V1MyU5AKhLSNuwkXhUODtcrJYw4fEhFQuwef1QVa25BEt81R7cRn1SURH2vlYrMOPa3m3h7Zwfv7ekkO0HFzQsKONRl4otD/VR3WVhSYiAnUcX3LcfOkaSWcfH0TM6pzKA8XU+xUcPEDD2Ts+KYmZfAN/WDHOmzMTkrjjmFSfRY3Pz5uzZaBh0sKDYwOSuOOKWEgmQNgRB0jjhRSEW4vEFChKjqNBMIhXhqYyOJahnfNQ9HibdAMERuoor393XRbXZzoNPMsN1LRUYcG2vDRi9Or5/sBBVzCpPY2TIcqTpdPC2TZK2Ml7e2MDkrntpeKw6PD41Mwuz8RFatOYLJ6eOMijQMOhnpegU5iSqyE1WcMTGNRLUUfzBEy3Gzbianj3MrM9hSP8iAzcO5lRljAuAvn5nNrtYR0vQKhEIhdX02FhQns2P0dzMw2h65qMTAhDQd3WbXGIFvdfuZnpfIi1ub2d06wrSceBaOMzDs8HDuyzvZ226idcjBptoBpucmUNtrpWXIQaJailQsZG11H95AkKnHCTGBAG6Yl8eD62o50mOjusvCtw2D3LigIHINEzP0vLCliSGHj22Ng+QlqSlN03LO5HS+rOkjRSvntIpUZGIhswsSmZgRxwNrj9A54mJ+cRIrxqeiV0qxuX3MK0xi02ju5FFKU7XIJSKe39xEQbIKXxD+sKWJLw73kRWv4oyJqexqHYkYI80pSOKlrc18cqAHk9NHaaqWU8uNFBm1JGv/c+fHY8SI8a/l/vvv7121atXLJ3otVvGLEeMEKMrLyVr9KgGLBaFOh1g3dv4iMDxMyONBXjyOwWePmYNoTprL8Kurx+zrqatHlpX1L19r0ONBs3ARzj17UVRUMPDII5HXvE1NuA8dRl5agrvmCL62NjzNzUgMY81YJJkZaFeswLpmzbFtWVkERkx46urwNjcTBEIWKyG/H8u77xF0u4i76CK6b7oJ/8Ag4tRUjPevQjFpEsOrV2N6620AXAcOYl2zloxXX2H4xZcIej0kXH4FyunT/+61SZKTMNx+O+r58wmazPTcc08kXsH0xpsk3nQTiTffjFCuQFZUyPAbb2LfsAGCQTwNDXg7uxAnhTPa7N98g3rxIoQqJUHHseqjZuECXFVVhDxe5BMrGHjuOVRTpqCaMYPeu+8mNJrjJ05OIv1PLyI+QX7gvxMHu8xc/vqeyM8PrKvl18uLkYqEyMQClpUbuebNvbh8AR44vZRtjYN83zLCgM2DQADPnleBTiFBMWSnIkPH+sNjc+Ea+22jIdtO7vn0MI+fM572YScFBjVXzM7GHwjhDwZ59Mt67j+9lAfWHCFBJYs6x7pDPfzmlHE8v6UJs9PHwuJkLpmRRX2fjds+qMLtDXJ6RSqVWfG8s7uD7EQV5elxVGbZ2Ntu5smvGnj87PE8urKcqk4LGfEKZucn4g0EEQsFtA87CAbhy8N9fF0b/UCvkIjQK6WcXpHGonEGREIBcomIQZuHfouH8jQdcokAm8vPjuZhXF4/nx7o5vSJabh94S825CeYKzvKinIjcWoZZoeXz6t6MOrlqGVi7B4/1V0WFBIRF0zN4I8XTabf6iZFK8PhCfDBvk7OnJTOJwe6KE/TM9Dt4fXv2piQoePhs8q56d0D7O8wk6SW8amnhzeunMLv19XyyWjL68y8BC6ZnhWZXQsEg7j9AS6cmsmnB7vpNjs5tzKdD/d1EQJOn5BKgkpKbqKaIXvYiTQnUcnXR/r4zanjeG17G0N2Dysnp6OVS/i+ZTgSWi4SCiKzhVKRkKN18sXjkjljYhrjM/S8s6t9TE7hxwe6WFRi4PODPTi9AVatOcKlM7P445ZmpCIREpEAXyBERbqe7Y1DUQ0D/mCI2l4rmfFKOkacBEIhbJ6wsUwwBGaXj5n5iby/r4u8JDULipOZlKnH5vbx5+/aGLKH54T7rG58gRD9VheVWXqKDBoOdpm4clY2b37fjj8YIkUr57YlhdzxQTUA2YlqbnnvYGQt25uG0CrElKZqqemxYtDKyUlU8foVU6ntteDxhUhQSTDqlKToY6IvRowY/zvEhF+M/1hCoRDuw4dx7NoFAgGqadOQl5ZGWvlEOh2iEwg+CBudCDUa1EuXnCDgW3DC9kX414f2uuvqGHrxJVz79qFauICAaayJgqvqIKrZc3DXhE0fjp+nCwUCeFpb8Q8OIY7TE3/dtchLS7F9/TWy/HzEiQkM/enF8HEqFe5vtjLy1luEPB50K1agOmkuti1b0J97LoRCeNs76LnzLtKeeQbTu+9FrSMwPEzQZiP9xT9BKPQPZw6PIpBIMH/0MaqpU6Iy9eIuvRTXwQMop07Dtn0H/Y88gqywEMNddzL43PME7Xasa9Zg/P3vI8cMPPY4hnt/g300FF49dy6KSROxbvgKxzffICvIR1k+HteRWjwNDRHRB+AfGMS5Zw+K0r/f2vp/nW/qx841fV7Vw4y8BLQKyajAE/DA6aV8WdNH66CD5eVGgsEQBzvNdJtd3PvpYaxuPzNy47liVg7rj4slAJiak8CfdxwzAtpcO0Cfxc3P5ucxYvdi9/iIV8m4cUE+R3os3LGsGG8gyPrDvZHYhfZhJyk6OU+dMwF/MEgIAXV9togLI4Rz6a6anUOiWorbF2RDTR9nT85gb7sZk9OLyenlma8bOWtSKnMLEnhucxNJahlxSikvb2vBGwiyYnwq187N5eXR/LWcRBVlxxltqEZDug91mfn5uwdoH3aikIhYdVop44xqHlh3zOCGg93csbSYVJ2cIYeXsyalcWTdsVZCqUhIRUYcT21s4EivlRStnJsWFtBjcvLkORP4YF8nHSNOSlO19JrdiIQeMuKVPPxlPc2D4Zm/iZlxaORSPtrfFXGq7KtxU99n47wpGfxlVweDdg8FyWq21A9SdVwMxnfNw1Rk6CMZi0tKU3jyqwZuOCmXv1w9DYlQgFAgYHlZCkN2L2anlz980xx5b4CHzyxncWkKtT1WzqhIZU5hEjkJCty+IG3DTmRiIQ+fVU7HsBOlTER1l4XCZDXTc+JJOaOMLw73cvO7B3h4ZXnUJ6JQACcVJjM1Jw65RIhaKubr2n66TC4CwRAPnlHGxiN9PHRmOe/u7iBJLcPhHesW6g8EkYgEpOkVjE/XUZyixheAbrOT5WUpUX8/b33fzh8vmsjmuoGI6DtK40A4J7Kuz0a8SspNC/J5f08nP5ufR6JKRlaCkgGbB7FIyG9OGUe3aWxr8rcNQ5xTmU6qLjxzCWFTlzkF/5kRMTFixPjxiQm/GP+xuKqq6Ljk0shs15BUStZbb6KYMOHvH1dzhIHHHsO5dy/KyZOQLYue3bNt2oT+3HMxvfFGZJtIr0dWVPQvXb+3t5fOa6/DPxCuVlje/4CU3/52zH7y0lI8o1EG8rIykEqxrFmLKDmJkMeDp6YG//Aw4oQEJDk5uOtqkWSko5g0Ceee3RAIoJwzB8/hmvCc3SiWTz9Fs3QJ/s4ubJ+vGT1/KfqzVxIwmxAIBGOlrkCI8ATxDf8I9cyZ+PuPVZZEej0CgQCRTo917Vo89WHTBXdVFd62NuIuOJ/hV15FIJEgMaYgkMkIeTwELRZ6f/Mb0p9/joDLhWvnToLBEP7eXkJ+P/6hIUzvvINm0SK8HWMjJfx9Y6tb/25o5WPvv04hweENkKyR0zni5Jo5OTzyZV0kaLxlKGwacuG0TH49agIjlwgpSdXRZXbx3PkVfHGoly31g1w4NZNukysqpDxOKWV/h4nPDvZQ32cjK0HJRdMy+dPWZmbmJjIpU8yRXisPnVnOkN2DRCQkN0lFfpKKfR1mxAIB7+7pRK8cu/atDYNUZsejkIhQyyTYR8XApdOzMerkPH72eHITVexoHqY0VUd6nIJDXRaUUhFeV5DPq3q4aUE+968oRSkTMSU7noz46HZes9PLnR8dirh2unwB7vyomg9vmEFFhp6Do1lytb02nt5YzzPnV7C33YQ/EOTOZUXsahlBIxczvziZl7eGzVQgXFl6fH09v1kxjk8OdnHx9CyGbB5MLh8+f4AQArY1DdE8aCcrQUmaXoFYKCBVL+f9vdEOqW3DTs6ZrEAgCIe8/3xBHq9uaxtzv1qHHKyYYGRCRhzDdg/3rShBr5SyensrnSNOTh2fyuSsOG74y35umJcfJfoAntrYwNKyFD7cH64ifnm4j6fPq+CZrxuxuX1kxCsjFUaAS6ZnMis/gTXVPahkEqZlx3NeZQZ9FjcamZifzcvjje/auHVxIesP9/Ho+nryElVcNy+PLw73AtDYZ+e2xYWcPTmdbpOLrQ0DqGRipubEs73pWCuvQABTc+Ix6hXIRQL6rW6m5SQwbPdy9Zwcvm2I/tLD5vFzuMfKkhID1V2WiNGPUAAnlxlpHXKwrCwFtzeAVCTk3MoMtjYOMiFdT5ImnN945/IintrYwC0Lj40CLCkxUJamQySEyqx4Cgxq4n9Q0Y4RI0aMH4OY8IvxH0HAYsFdX09geARJVibyggLMH38c5TIZ8noxf/rp3xV+vr4+um64ISK2nLv3IFAoMNxzNwNPP0PI6USoVqNZtAiRVoNz1y6keXnozzwLWXb2v/SavG1tkXUAEAwiUChQL1yIfdMmACRpqejOPBPLp5+ReMvNKCZNovdXd+Dr6sJw7z24DlZhXbs2cgrNksXozzuPzquuxvrJp6Q88DuCHg8JF1+M6Qfzf0KtFk9jYzjofBT34RoUFRMRKlXEXXYZI6++GnlNnJ6GrDB6TvKfRahU4h8YRJqXh7e5GVlhAa7Dh1FNmxa1fgiHvQsk4Wpi3EUXEpJKSbr1Fnw9PRAMIklNwzcyQqCrG/P7H6CYMgXtKScjSkzAtn4DAM69e9GtXImnoTHq3Ko5s/9b6/+/xEmFifxhS7itEMIPuadNSKXf6ua75mEMGhnJWnmUcAP44lAvS0qPtQj/amkRL25tiZi6LC018LvTS5GLhdzx0aHIfhqZmIx4Bf1WD50jTlL1Cr6uHeDsyel8dP1MLC4fTQN2ilM0aBUS5hUloR4Vpz5/EJc3QKpewc6WYS6aPrZVOl2voCJDz/dNQ8wqSEIpEXPX8mJm5SVQnq7nYKeJve0mXvq2haYBOyvGGylN03HB1HDwe0OfjbXVvXx640x0ihNXoQdtnohYO55es5snz53Ae7s72Fw3wOyCRC6aloXF5SNJJUMpE/Hol/XEqSR0mV0UGzXsbo+uynsD4Uy6ZaUpXDEaFaCWiXnmvAqaBmzoFRJ+tbSI1iEHNpeXVL2CRPWJRUR+sorHzx5PglpKj9nFnIJEDnVHB98XGtRkxCm4+5PDpMcrufeUcfz8nQORlsuqLgu/XFzAixdNxuTycvG0TFqGHDi9Aaq6zJhdXrTyY48O3WYXBztNbKkf4BeLCnj66+h/M2/v6mBZmRGdQsoXh/o4dbyRZ75ujERVJKllPHfBRB5bXxfJJ2wecnDfZzVcPSeHP33TzPXzcpGOmp/kJau5bXERR3qtKKUiXr5kMm9814ZIKOCkoiRsLj+DNjeFBg0PrK2NmNmsPdTLb08t4eva/ohTK4SbMzITlPxycSG+QBCXL0hZmpbnNzdS32enyKDhkhlZVHWZkYiEXDwti16zk1e2tdBrcbOgOJnLZ2ZT3WlhUqaeZK0cXyAYMdWRiAS8cmkl84piVb4YMWL8+MSEX4yfPAGLhYGnnsL81/fDG4RC0p5+mpBnbO6bf3hkzLbj8XZ0RostwLH1WxJu+Bm5n35C0OEg6PHQftHFCKRS5CUlOHZ8h7x4HIoTZNP9/3CiMPnhl14i8Zab0S5biq+vH39vL7333Ity5gykmVkMPf8C2pOX4x8cjFTLjsf21UZ055xD3BWXY/noY+ybNpN0+22I9XrEhpSofaWZmTj37R+zBndtLfKpU4g77zzkJeOwfbUReWkJmoULkaal/beuVZyYgOndd4m//DKES5aARELQYScUDCKQSKJjIgBxigHDfb9FmpaGr7EJscGAKC4OoUKBt6ubkeeeR1ZURPLdd+NtakagVKI7ayWWTz7GffgwAbOZwNAQcRddiOWzzxEqlST98hfIxo3D3diIUCZDkpHxb+nwWZKq4/3rZ/B98xBWl4+yVB19FjfFKRpOm5CKVCxkd+vYf87VveQAACAASURBVAdyiQjN6AP/tJx4ttQNRkQfwIaafkpTdfgDQZ49v4LWISd2jx+ZWMgft4Sz8haXGHh5W7il0ub2M2j3cOt7B9jbHq6YJaikvHnVVEpTdYRCIXotLow6BQNWN+OMWiQiIelxiki4ulIq4tIZWdT2WZmel0Bjv5XzpmSQqleSqlfQY3Zx+wfVLC5JpmnAzozcBAKhUFS73ynlRk4uS0Ep+dv/HeqUEtL0Crp/4DRq0MrIS1Lz6+XjuGlBASqZGKEAGvvtKGUihu0e7j6lGJPTh0wsJEEtRSMTR+bOjmJx+kZD2AsxauUkqKS8sbONIz1WHls5nrs+PsSZE9MQCwU8t7mRk8uMnD05PIt3lCUlBur6bKyv6WPxOAMz8+LJilexo2ko0u45My8h3JI54sIbCCERCukyuaLm7NLjFMjEIm7560EsLh9GnZxfLi7k6yP93H3yOPotbrYeVzkrStFQ1Rk+v/8EGYOhELh9AWRiEWaXF28gGBF9EA5c31I3wLIyI8vLIRgK4Q+EeH1HGxlxCh46qxyNTEIoFIr8e8tJUpOTdMygyu728fauDh5cV8sNJ+WxvWkYtUwSFd8AsLa6h5l5iZH1i4UCchNV3PDO/kh3/tTsOMRCAbPzk1hWaiQzXsmu1hHe3xu+1x/u6+KFCyZSkaHnspl6hu1eanosfLS/m5WT0piRl8Dto3N/AL5AiHs+OcxnN84iUROr+sWIEePHJSb8YvzkcTc0HBN9AMEgfffdR9qzz2D97LOoffUrz/q75xKpVeF+ouNn+AQC8PmQZmYC0P/EkxAIEHK5Illzpr+8jfbUU06YMfffRZaXh2bZMmzr10e2KSomYPnwQ2T5+ahmzcJvSEY+vhz3kVp6br8dQiFce/eiO+tM+IFmESiVJP3sZ9i++gpPQyNxF12ESK8nYLUiz89HOX06tvXr8ba1AeAfHER78nIcW7dGnUcxvhyJToc0Ix1pRjq6k0/+/75WaV4emsWLGHn9zwgkEuKvvQahSo2z6iD688/H9NZbkX3VCxYQsFoZeeNNUh9/DP/AAN7dbUjS0ggF/Ii0OvwjI8TPmoU4MQFJigGhTkfPbbeTcO21OLZsIehwYvnsM2RlZWS88grSjHQCNhs9v7oD544dCBQKkm+7Dd2ZZ/xLf6f/W5QYtZQYtZGffYEgEtExM5KUYWdU7hjAFbOycXkCzC1IJD1OyfqasW2vTm+A/CQVIw4v1V1m0vQKXt/Rij8Q4pzKdIx6BVaXH4VERJxSSvuQIyL6ADRyMbU9Vqo7zZicPl7Y0oTTG2B+USK/XFzIrz85xLKyFDQyMTqFhJJULR6fnxSNgkSNlPOnZBJ3XPh3t8mFTCykvi9cSZqWG88zP6hIrTvUy5tXTkXyd8xYkjVyHl05nqvf3IPbFxYT187NpTglfA+FQgFaRVicfF07wK3vHcDhDaCUirhpQT5vfNdOIBTi2fMmcPPCfB76si7yEXJ6RSo7mofY3TpCx7CDB88o52CXmW8bhkiPUzBo95CXpKah386W+vCXTi9928K5lek8eEYZtb1WkjUy2oadvLCliatn57J6eyvLy1LITVLz0JlldJvd2Dx+gsHw7/nO0Ypsr9WFWBj9QXD25HSe+Ko+UhXrtbh54qt6fnNqCY98Wcevl4/j1e3h+U2RUMCN8/PoMbn5+EA3FpePVJ08EqcAkKZX4PMHEQoYbSUeOwtX1WWhJFXDX/eExVWcUsKtiwrotXp4emMDMrGQt6+axpSc+BP+fkrT9XR+WU8oBB5/ELVMRPAEc9a+QJALp2ZgdnpJ0sg4e3I6r21vjfo4F4uEpOjkvLC5iT5r+DpKjFqumZPLK9taEAkFuP1B1lT38tqONhQSETctzCcvScVH+7sx6hVj3rfb7MLm9sWEX4wYMX50YsIvxk+eExmeBMxmhBoNac88w9BoPlzi9dehnDLl755LmptL/OWXMfL6nyPb4i6+GOe+fTh37kS9YD7ixIQxx4lTjAj+G7Ntfw+RVovh7l+jWboU1/79iOPjcR85gmPbdhzbthO0O3Du20fcpZfgrqkh6aabCHq9CIRCzJ98gnbFaUhzsvG2tgEQf8klDL/6KgFz+EHcXVVF3CWXoJw5EwBV5WSMTzyOt6kZQkGk2dk4du5CNXMmju/CEQmKigqU06f/wznJ/ypivR7DvfeiPe00fB2dyIoK8ba3IzUYkBXkY3zkYfzDwwhlMlwHDjD4xJPoLroQy8cfY/38mEupYvJkdCtXkvbkEww+8yzelnD1STV/Pin3r8Lb1Izxwd/jGxhAqFIiiotHVpCPUCZj4Omnce7YAUDI5aL/wQeRFeSjmjbtX3qtPwbHiz4ATyDI8jIjAkG4zTE7UcWu1mEEAig0aJiZm4DV7WNtdW/UcUadnNs/rObqOTnsaB5Cp5Bw8fQsxEIBX9f2U5kVR3malhvm5fPc5kaunZsbOVYkFHDJjCzu+Kia25YURQLXAbbUD5GdqGb1pZU0DtiQiUWIBHDBK7sizpFXz8lhUmZc5BiHx48vGGRpqQGFRMzmuoETigEIzyv+I2blJ7Dupjl0jDiJU4UjHY4avxylbdjBLe8da5t0egM8u6mRq2bn8octTaze0cbKiWn88aJJ1PRY0crFxKukNA3YmZodT3qcgrp+G8FgiPlFSVRkhONfKrPjeGFLU9R7vb+3C6NOzheHwoY4gVGnSbPLi9sfRC4VIxCAyxektteKUS8nSS1DIhRy36klyCRCdAopCqmQRLUUk9NHKBTCHwxFtUIC9Fs91PfZuHxmNlvq+3nv2umMODzkJKopSFZT329ldn4if93TyR3LithUO8DBTjNTsuO4eFoW93x6mCtmZdNncXNeZQYbfvClwcJxybz5/bGZWpPTR02PNVJhNmjlrK/ppTRNi/K4kPN+a9jUJhgM8voVlbQNOQkBRq0cfygU5SwKcOG0LJ7f1IRRL2fY4cPtC1Dba4tai9cfoLrTHBF9AEd6rcwtTEQlFXF6RRqPfFkXqXa7fAGe2FDPLYsKeXpjA3KxaMx3gzPzEkjWxJw7Y8SI8eMTE34xfvJIMzNBJIrKj5OVlSFJS0NRUhKZ2/pnKjdCuRzlrFmIdDqCbg+y3Bws69bhGK04Db/yChmvrUYUF3dMcIrFJFxzzT/tYvlfQZKcjHbZUrwtLQw+91zU04YkLRXvhx8iTkhEmp0dfh0QyGQk/eIX+IYGib/iShzbt+Pctw+RXhcRfUcxv/cemiVLwseJxSjLylCWlR17j/R0VLNmEn/VVRAKIklPB7+fkbfextvSgnrhAlRTpvxNd9T/6rVKFi2K/Ow2GpEYjbjr6hCIxUgyM+m/bxUBsxlxchKaefPouva6qHO49u1Df9ZZ2DZtjog+AMeWLajnzEagVOIbGECSloYsPw9pVhYCgQBffz+2DV+NWZOnqfknIfx+SF6Site2t7KnzYROIeHD/V2cW5nBptoBktQyshOVlBi1NPbbqe+3IRSE8972tIVbRD870MPti4tYtaYm4pZ5zuR0RAL42bx8Pj3QRUO/DdVxD/HTcuLZUNOPRCTE/IPQdYBPDnQTp5CQmaAiGAzwm89roh7qX93WyrLSFCqz4zE7vTy/uYnVo5Wpi6dlcs7kdIZs3ojV/1FyEpVkJ/7jf/sCgYC8ZDV5ycdaDLtMTlqGHCgkIgqS1fRbPWPiCdy+IAIBnDkxjTS9nNU72shPUpObpOLZrxtxjBqHqGViVlSksq66hzuWFpFnUBMKQkO/DY1cjFQkHNO6qJCKsbh8zC9OZpxRS2GymvvX1LBy9L2+bRjimrf2Rj4W8pPVXDoji99+VsMVs7JpHbQzKy+RZ8+fSE23hUAoRFGKZsy1a2RitHIxwVCIaTkJKMQichJVCIDnNzfxbcMgZ0xM5bwpGXSZnMzKT+Dymdk4vD6+rhtgwOahptvKqhUl1PXZuHBqBh/s6yIQDLG8zEiyRsaII7r1vqHfRnaiituXFNE+7GBvm4m3vm/nlPFG0uOUtA87+Nnb+6kZnb1MVEt588pplKRqOdJtoXXYwVPnTGDdoV6sbh9nTUrj4/3dHO61cnj0GK/fz5mT0qJEZ5xSyqGe6LlIgM4RF8laOQlq6ZiW32AItHIxMrGQTXV9/P6MMh7bUI/Z6WNyZhz3rShFJY89bsWIEePHJ/ZJFOMnjyw/n/QXnqfvt/fhHxxEPmE8xvvvj2Tz/S3BF7DbCXm9iOOj24tECgWDzzyLvKwMT10djq3fRl4Leb3Yt35L5ttv4a6qIuh2oxg/HnnJ/1wEgEAgQLfiVDxNTdjWr0cglaI/91yc+w8gVKsRiMVYPvro2Bo9HkZef52UBx8kJHXiGxhAs2ABQuUJ7oNIRNBuH7t9FElSEpKkpMjP3o4O2q+86pjT6CefYLj718Rfeum/7oJHkefmIs/NRTl5MgGLBVFcHIqPPyIwMoI4KQlfb+8JYzWEWi2yggISb7gBgUSC6a9/xd/fj+tgFRBCqNMhkIjRLloYOSbo8SDNy8NdVRV9/Slj8xB/CmTEq/jZvDw6TC6O9FhJUEs51GWhedDOVbNz6Le6eXJjAyvGp7K8PIXiFA0auZhb/1o1eryCFK2MWxaFDTOkIiHftwyzfk0fF0zLZGFJCmdNSmd36xAXTs3kg32dqGRiuk0uvIEg6hM8JOcmqtnfaeaprxt55dLJY4QCwNBoWHpNjzUi+iBsMHLmxFTOmZzOWZPSeHtnOzuah5mdl8D18/LHVGM8vgBefxCN4m9X6Wt6LFz+2p5IQPvSUgM3LyxALhFG2kEBZGIhcUoJw3YPL4zOOu5rDwvqK2bn8MLmJryBIGdOSmNddS9Ddi+PrK/nwdNL6bA4mV2QgNXl58rZYaOTo5SnaZmaHcfqyyr545ZmXtjcRJFBzePnTMAXCPJ98zAjDg9p+mMzkU0DdpTSsElKkUGNwxNAIBJw9Rvh3EaAaTlx3LqwgGc2hVtiRUIBvz55HC2DdlbvCLdFysRC7j+tlI/2d7GnLfwF14HRCt/SEgNahYx3dnWwcFwyA9bw/SlP13H7h+HZt+IUDdfMyaUsTceI3Y1RryAvSRWJpwCYnpuAUiri3d0dEaFV1WXhULeFx8+ewPbGoYjoC//uvbz5fRu/P7OcYqOWz6p6+HBfF8vLDEzO0tNrdrOzJXp2tWnQwe1LixEKBHx6sBuDRsb84mQa+u1jKoFlaVo8/gAzchN4Z1cHwz/4+zNoZbx55VSMOjmZCSpOKkzG4fVj1Mr/7t9RjBgxYvxvEhN+MX7yCMRiNPPnI/+whIDNhiQ5GZFW+zf3D3m9OHbtYuCZZwlYrSRcdimaJUuRJIcFjqywkLjLLsVdc4Sga+y8SmBkBHleHvK8vP+xa/oh0sxMUh/6PZ5rrsY/PIxt40YkBgO6Bx8g6HCM2d/f349QKkE2aRaSjHQ8TU1I0tIQp6RERRbozzmbkP+YEYWvpwdvewdCjRppbi4iZbTtvbu2doz5zeBzzyOvqMDb0IgoTo+8rOyEAfL/FYJuN879+zG//wFCuRz92WcjMRoRqdWQmgqAUKFAUVmJa+/eyHGSjAy8He0MPvEEEM4ITL79dgaefBJFxQQEMhmuvXsJ2sIPfX6TCW9HB0Gnk4Srr6bnzjsjWYLK6dPC8Rj/5gSCIQasbgKhEEadAtHozJdeKWVL3QCnjjdS1WVmQoaek8uNSMQCZuYl8PwFFfgCIRLVMlxePzuahrj3lHH4AyH2to9g8/h5etTZ8HhkYiGfHezG6w+ytDQFrSLAlzfPIUiIqk4Lv/qwmn6Lm0mZevZ3hCvQSqmIFROMPLA2nEV5pMdKoSE893YUoQAyR2MYjm/TO8onB3r4xaIiMhOUjE/XYXH50SnEEbdICGd77mkz8YctTXSZXFw8PZOTy40YtD8Qhv4Az29uiog+CJvbnFuZwRPnTOC296vw+IPIxEJ+viAfpzfAx/u7o85hcfnQKSRMzoxjeXkK+ztMkXXHKSV83zLCguIk6vvsPLiulhXjjdxzyjiaB+xkxCvIildidvn43ZojkVnM+n47t753kIumZfHq9hZuWlDATfPzeGR9PabRKqpaJmZuQQI2tx+Hx4daKubK2TnIJULWVPWwq9XE3MJkVl9WyYFOMxKhAIfHF5nrC19/kMc31LNiQmpE+AHsaTMxMy8Rk9POvKIknF4fy8oMtAyGK8NHqeuzUddnozxNx5RsPQ+sq+Pi6ZlUZOj55EA3y8uMTM7S0zrkHFNdW1vdy4XTMk/osnqw08yA1Y3LF+CCqZlo5GLe3d3JvKJETi43opGJcXj9yCUinN4AKyels+rzGpI1Mn61pAidQsJ9n9dw5qQ0TipMYmvDICKhgAumZjIrL4GLp2fRa3Zzw7w8Ht9Qj8cfrubetriQ+UXJKI6rYKfFjZ31ixEjRowfm5jwi/Efg8Rg+KcEh6umhs4bfkbC5ZeDWIy3rQ3n7l1oFi5EqFAg0mhI+vnP8TQ14evswrlrV9TxulNP+R+6gr+PUKFAMVpZVIyfQMjnRZyQgLumZsy+0sJCZEVFiFUqxCUlkeNS7l+FY/t2/L19yMaNw9vejiwvPIflOnyYzutvIDA0BEDcxReReOONiOOOzVWFAoEx7xXy+7Ft+IqR1auBsGBKffzxqEph1P6hEL7OTgJmC+IUA5LksTbozj176Lzm2sjPljVryHrzTZSTJ0W2ibRajA8+gPmjj7Fv3oxy6hQ0CxfRef31x97L58P0wQck3noL/v5+hl96GXFyEsrp03Hs3cvIG29i//prEImIv+pKUu69F19nJ6KkJAQy6f+3gP2x6be62NkyzO5WEwc6TJxekca8oiS8/iAN/XaWlKbwzu4OqrssZMQr+fOONs6clMbqba0RUVZi1HLzwnzmFCRx+et7OL0ijRSdnBGnD6lIiDdwrPpVaFDTMeJEJhZhc/vDM2FLi3D5g5SlaknSyHninPG8tLWF5WUGrpqdg8npY8Dm5tlNjRzt7Gzot3Hj/Hz+sKWJhn47eqWEh84sp8AQblNMP4HBxtTseOJVEjz+AJ0jLoQC0P+gErO3fYSLX90dWfP9a47g9Aa4cX5+1H42l5/97WNnh+v6bFx/Uh7FKRr6rR68vgAdI05yk9QRQX08GXo5N8zLJRCCZK2MzXUDhEJw04ICXtnWwrTsOIZHg8XXVPey9lAviWoZvkCQsyamoZKJowx4AKxuP2KRAF8gxAubm7h5YQGnV6Tx59HIA6NOweNnV/DXvZ1kJai4azSXUSCAmxbk4/J1c7DTTGO/jak5CTzxVT0XTsscs/ZhhzdSmT1ncjrpcQoCoRCTM/WsPdTLH75pIU4pYdVppVwzN4c+i2fMObQKMcVGHR5/O6u3t/HA6aWsnJSOUABZCSrUsrGVMqEAdrUMM8449su7ZaUGbvjLPgZtXk4uS+GCqRlcOC0TuUSEUirmraumsq/DxKDVQ16ymm6Ti7ZhZ3hW8nAvh7ot3LyggF2tIxh1cv544STS4xUUp2giXxBoUiSIRVCQrGbYEY7XqMjQI5eIxqwnRowYMf6vERN+MWL8AFdVFfEXX4T1q6/wdXQAYHr7L6Q+9ii6004DQKTRoJw4kUBhIWnPP8fw6tcQSCQkXn01iokTf8zlAyDWHXsokhUWYnz4IfoeeJCQ04kkI4PU3/8esV4/5jjl5MkIpTKcBw4gkMlIuPpqZLm5BOx2+h99LCL6IHxP1PPmo54969h7FRUhVKuj2kN1Z54RyRUEcO7chae+/oTCL+T1Yv1qI333/Zagw4k4JYW0Z55GWVFxbB+/n5E33ow+MBDAumFDlPCDsPjTnrwc/ZlnIElPx/Tee+CPttL3tbejmjEDT20diT+/kZDbg6e+AfeRWuwbN4Z38vsZeellDL+5l6FXXwWfD+NDD53o1v9bsb/dxIf7urG5/ayYkMqRHivDdi8vb2vh0hlZdJocfNswRL5BzYDNjS8YJBAMRUQfhI0v9raZcHh8nF5hDEcObGrEoJVxx7IiXt/RRrfZxfh0HadNSOXxDXX8amkxD66rRSUVsbN1hLe+b+cv10xjSnY8Z0/OYGlJCiKRAKVUzMFOM+e9dCQy3yYRCZiYGcfmugHeuXo6AzYPOoUkqsJSmqrjruXFPLGhHn8wREa8gvtOK8Hq9vPcpkbe39uJUCDgsplZXDc3j2StnBGHh10tI1FCFeCVbS2cPTk9quqnU0pYNM7AO7s7ovYdZ9QgEgrIT9aQn6zhF389wPh0PY9/Vcf5UzJ4bUdbZN8b5+ex4cgAn1f1oJSIuGxmNu9fNx2dXIpYJKCuLxGZVIRSdnxFMmy2s7A4mZoeK1Nz4pGMirzjEY+a9XgD/4+98w5soz7f+OdOew9L3ns7w3b2JAkhA0ggjLIChNkUwiobWlpGyyx7ww8IO0AIlBU2IZBAAiGJne14721ZlrXH7w/ZchSbUUoZrT7/6fy9850ky/fofd/nCeL2BxiXbuSbOj1XLChgdLIeqURkVJKe5c9tiTr2Y+urOfeQbNRyCXd/WEGSUcVZ0zPJtGgQBTgwrSHFqEIhETltagY7Gm2sHoiW0Mgl3Hj0aF79ppEVh+ZyzZoduHwBHlo6LirKQiIKzC2Mj5q3fKe8hftPGcfuFjuba7rJsWoYlaRj9wFtl4uLk1lf0UmKUcl5s8MOpv5giMVjk+j3BpieY8Hm9LGhqpMel48zp2cyJsVAe5+bm9fuiapQnjc7m6w4NefPyeXcZ7/G6w/x93f2MDbFgEoqUpyqJ9U8vAU+26oj2zp8FjJGjBgxfu3EhF+MGAch0ekI9vdHRN8g7XfeiXradGRWy9BajQb9/PloDzkEBAFR8euz6xblcrSHHUZaejpBhwNZWhrK7OwR10q0WjTTpqKZNjVqe9Bux7V9+7D1vpZoV0dlTg7pT6+kZ9VLeCoqMCxZgnvHjkgEROR4fdHzM4N4qqtpvuoqCIZvvv2trTRfcSWZL61CarGMuE+Egwoqru1lNF97Ld6aGpDJsF54IYrc4e23mjmzkVqtdN5/P451nwKQePPN9Dz//LC1ru1lyFNT8dbUEPQMr2D82unp91Lb1Y9UFBAECIRgQ2UnVx9eyG3v7uWy+fmR4Ok4jRyXN8DyWVlUtjsoTk3CqlOw6iCxA1De1MvvZ2TS7wvg9YdwegP8c3sT93xYwcmT0pmdb2F/u4Parn4uX1DIc5vCZhrzRiWwYX8n3kCQRz+tovg0AwqpJGomqiTVwDNnT+K9nW0EgiFSTCqe/bKWe04qxaJToJSJVHX209LrItOiQa+UUtvVT7ZFzVNnTiIQDJFr1aBVSnmzrIWXvm4AwnlxT26opTjFwJzCBPa02EfModMqpMgOqtbJJCJnz8xiT4udbQ02JKLA8lnZERfOQY4uTeaaNTtos3tIMqi4dH4+OxptTMk00+7w8Pq2cPtnn8fPg+sqyU/QcnSpCbvLx6RME6EQONx+TpmcxstfNxAMQbZFwxnTM1j21Nd0OrycPSOLxz4bMipaUprMl1XhL2gUUhGdQkptZz/XLRrFlOwhx2HhICEH4RbOLIua17Y2EQiG2Nfax6x8C25fgBuOHs1t7+7F6Q1g1Sm49shCdjX1khev5flNQ+Yo/d4Ar25t5PHTJ/B2eUtkdnBjVRd/nJ9Hm92DLxAkQadk5cZaLp6bx4Vzc5FLRLIsaq5eU866feGcPYkIz541hZ3NvWyp66EwUUezzcX2BhvbG+Cdi2dy4sQ0AsEQfW4fNZ39vPx1I18NmAztaeljS203L/9hGvta+6JEH8BzX9axavlURiXpufN3JVy1phy3L0hNZz+Xzs8bUfTFiBEjxm+ZmPCLEeMgVOPG4Xv3vWHbA7ZegvZesA4XICOFqf9a8LV30H7rrdjffRcASVwcaY8/hmr06B98DNFoRDN1Kv2ffx61XTZCILtqzBiUf7spPBsYCNC0aVPUzwWZDPm3zD/6Gpsiom9oWyP+jo6I8BOkUsxnLKN/w4ahRRIJ+oULIw+9bW203313WPQB+Hx03HMP6atWYb38crqffJKAzRZ2JD3t9LCBjzBk6R/os6PIycazZ0/Uucizs3GsWweAIjNjxGv4tVLV7uCyV8ooawxX6w4fk8j8ogSWlCRH2hYHq11SUQibeMgkrN3RSnGakT//cyd6pZSlk9MjN+aDTM0y89jnNWwZOM64dCPnHpLFE5/X8OTGGvQqKVadnEVjE/njy+V0OjwcOTaRJIOSN7Y3A9DY48IfCKKQRrfMCYLA1GwLGrk0Mif24NLxjE0x0Nbr4ua1e3mzLHyMggQd1x81ilOf3Bzx9TlpUho5Vg0mlSyybpAcqxanL8DJj33JouIkfIEQ8ToF7QcE0186Lx+zdvgXOrnxWp4+axJ13U5UcgldDi9rvmlCq5RSmmqkKFmPRi6lbcDc5P1dbXyyt53cAWfQZw4QS4PsarFzVEkyFW19vLi5gTOmZ+ALBMm1avn7MWOQS0SCISICpqrDwVnTM7jl2LGEQiE0Cgkf7GpjU3U3armES+flk5eg4Zs6G5uqusiIU5NoCFdGs61a1HJJlAtpnEZOIBiitdfNOTMzManlWLUKtjX0UJxi4K+LRyGVCCTqlXQ5PGyp66Y4dXjnQGV72Bxl8NoBXtvayFULC1m9pYFAMITd7efwMYlsqOzgzbIWBAGuXFAQ9dwHgnD56jJW/X4K6/a28/hn1ZHKb1GSjiSDErNGQUefm7XlzWRatRHRN0htl5OqDgdOb3SlH4hkLUolIouLkxmTYqDD4SFBryQzLib6YsSI8d9HTPjFiHEQiuxsVBMnIMhkhHxDtvL6xYvw22z8+mp63417R3lE9AEEurrofPAhUu6+C1H1wwwIJGo18ZdfRmNdXbgSKopYzjsP1ZiRxaMgiggD8RUJV1yORKfDvnYt8sxMGfqcMQAAIABJREFUEq69BkVe3oj7SeOHt39KzGbEg9pS1ZMmkfbUk9hWv4qoVGA8/neoiosjP/e3tOAcNHWRSlFPmoQgleKtqsSw5GhUxWMJejxIrVaUubkIoojptFNxfPIJALYXVxF/+WU4N3+FvyMscuQ5OUg0aoJuN5YV5/+mjF2CwRCrvqqPiD6A93a2cmxpMofkWdAopBw3PgV/IESSQcGs/HgmZpp49NMqDi2Mj1QB7W4/Ln+QmbkWNlSGq0pTs82kmFQR0Qewrd7GxAwzeqUUrULK1Ow4ipL06FUy3r5oJrVd/dzw1i7W7hgyEjp9WgaaEWa6AHY22vh4bzv+YAipKLC2vIXrFo9iR1NvlJjb19bHG9ubODTfyicD4vTlrxu4bH4+aqOU3Hgt3xxwnsePT+FPr+8kFIKTJ6fz8Z5GTp6chtsXpNflY0yyntn5315pNqjlFKvlvL+rlfOe/yYiNlNNKh45dTxJBhUGlYxeV/hzxBcIUdvVT7xOQbZFE3HbHCTVqGJvi51Tn9iMxx/kqJIk0sxqHl1fhUElw+7yce2RRbTb3ZSmGTl+fAppJhX+UIjyxl6yFBryE3Uckm9Fq5DS7/EhFQWe+7KOqw4vwO7yRYRfZpyaR0+bwOWry+jo85BsUHLBobm8trWRwiQd9Z39TJ5oxhsMIhMlXPzSkKNtqknFEWMSOX58Gt6DIiYAZuZaeXdnCwvHJPFldRcQjrV4dH0Vtxw7lj0tdtLMajbs7+CNsnDXQCgE//hgH3+cl8+u5iHjlrY+N6IgcN3iUdz94T6+qbMxp8DKBYfmYtaEP413N9tp7fMQPLjsP4BUFMmNHy50Dx+dSIpRjXvAxTXbqiXbqh3xGDFixIjx30BM+MWIMQISq5X4K6/E/u5aRL0BzcyZBNrb4TfY3udtaBi2zbVtG4G+vh8s/ACUhYVkvPACvoZ6RK0WeWbmD8omlGdmknjTjVgvvghBrY7EaIy4NjcX62WX0nH3PUC4Oph0883Ik5Ki1olKJdrp09EOhMt7auvoW78eUaFAkZ8PCCgLCwn5/RiOWYKzfAfqCROQJiUhqtUjZu+pJ04k/emV2F5dgyCTIU1MJPnuu/FUVSHKpAgaLd59+7AsX46ypASJ7rcz4+Pw+Pl4b7Tb6qlT0lm5sZaZeVa21Lbw2f4O5hfFc8m8fO77aD9vlzVz/PhUChK1nDc7G+lAvt7qLQ1MzY7jqTMn0u8JsK+1j5e+Gv4eq+/u56YlYxibYojKvrPoFKgVEs6blcPt7+/F6QmwfFY2C0cPGeUEgyFcvgAahZS2Xhe7W/t4/LNqnN4AogDnHpIdbrOstw37vV/V9rBiTk5E+EG4ktlmdzMn38r6fR202t1oFRKSjSr+eFgegVAIhVRkaraFPref2q5+SlKNtNndDJc10fQ6vdz5/r6o5JDGHhdb622cMT2TO08o5oIXtuENBJFJBO4/eRznPb+Vs2dmsaWuJyJE8uK1aBVSWu1ujh2Xwte13Wyr7+Wt8maWz8qOVONqOhzMLYzn6JJkLDo5b5e1MCbVyKbqbj6v6ODkKek4PQGkItR09rN6SxMXzs1FJhHRKoeEtSAIzMq38uYFM+h2emnrdXPRqm30ewNcclge1R0O/vT6TkYl65lflIBeKcXu9keuL9moYmKmGYkAly/I55FPq3B6A8zKs5BqVoXjEfQqrj2iMGIsc87MLJ7fXMfGyi4unJsbEX2DhELgO2jGcn5RAvF6JVZCLJ+VQ11nP/EGJWbN0GdPR5+HVV81MCXLzBFjEnl359AXCtNz4siL12LSyHn+nCnc9eE+9rb0saQ0mdOnZlDeaOOhdZU02dwsm5bBEWMTY2HrMWLE+K8lJvxixBgBRXIytvp6jCeciOOTT+hd/QqaQ2YhGcFh8teOYoS2Su2cOUgOcOP8ocislqgZxx+KKJMhHiTeDiTgdOEuL8NVVoY0Pp6Ml14i2GtDmpqKIivrO4/t2rmT+rPOjswNqiaMJ/Fvf8N42qnhbSo1xhN+h7+llUBPD+7du9FMnjz8HOVyNFOnopk6NN/o6+ig+Yor8Le1Ra3NWPXid55TKBhEEMXvXPNzolFImZkbR01nONpDIgpkWTQ0dDvZWNkZqcqMSzdzzZodkf2e3VSHQS3j3Z2t1HU5SdQrue24sTz8aSUeX5DnN9WRalIxNtXAtoZoEVaUpGdGThxW/fCbaLVcyuKSZKbnxuEPhqJutPe22Hlhcx1f1fRw+JhEDi2w8o/39kUEUjAEj39WzZ2/G0tR0nDxPSXLjMMzVKmXS0SkokC8Xsne1j4WlyShkUvJT9By+3t7qe8OV90uPiyXR9ZXYdHKSTdrePqLWuwuHydMTPvO59bjDw7LdAPo7vcSCoWYW5jAOxfPpKnHRYJeydVrymm0uXjgk/0sn5VNMBQiK06DUibhic9r+Ka+h3STmqsPL+DtHc0snZLO9gYbH+9pI9moYvkh2YiiQK/bj0wqIT9Ry86mXoxqGdkWE/d/XMmUrDimZJnY0WTHolNg0crJsWpIHsHtNMmoIsmoYldTL8eOS0EUBTZVd7G5Jtwy+fn+TsoabJw+LZOH1lVG9ovTyMkdEPSHFcaTbFDi9gVZu7OFBz8Jr1u3r50lpUkcW5pCu8PDpuou5JJwK6/d5cOqU9BxQGunVBSYmGEi2aCkxe5m4ahErjy8AKVM5MWv6vnz6zsja5eUJHPjktEY1fLIHOHmmm5+NyGVSw7Lo7LdwfScOGYXWDENiMTxGSYeXzaRfrefOK2CXc29nPrE5shs5/Vv7sLlC3De7J8viidGjBgxfk5iwi9GjBEQlUqMxxxD/RlnRHLwPBX7Cfm8JFx5JYLstxPIqxw7Fsv559P5+OMQCKAYM4a435+L+Cu6BseHH9B89TWRx7LsbFLvvgv3zp04PvgAVUkJyuLicE7fAQQ9Hjofe5xgXx+iRoPlogvD8RFr30WRl4s0JQV/ayuB9nbs77xN0G5HO3cugkyG+ge4r8qsVpJuvYXGCy4k5HKBIGC58IKBquJwXLt207tmDf7eXrTzDkM7ZUp4fvAXRiIKnD4tky+quqjq6EejkNDj9FKSZuSBgZt0k1pGo214LuXr25qYlGmmrstJq93NHe/v476TStlS18Pmmm5OmVyCLxBiapaZTQNi4YgxiUzLNo8o+g5ksFVvkGabi3Oe+ZomWzjPbl9bH1atgg6HB7VcwoQMEz1OL/ta+8JzdyGYWxjPJwPVzNx4LSWpBvoGhJ9Vp+DqwwsIBELsbLIhCiIvbq4nEAxx3uxs6rtdSEWB82ZnMypJj1QU6HR46RyIUFhSmkyi4buvwapTcMKE1CiDFVEIh5QLgoBEgLwEHXkJOmo6HJQ39QLQ4/Rx70fhkPRL5+XhC4ao6nRw2fx8PP4ge9v6WDolgzXfNPLeQAWrodtJn8fPB1+28lllJ2kmNdccUcg3dT1MzAyLPq1CSnqcmqsOEPDr9raz8qyJNHT3U9/totkWrtiNSdFjUMnZ3tDDxspOQsCsfCvPfhk9f2h3+5Ec8D2GRi6JilMYlWwgw6KhpqOft3eEq3g6hZTz5+SgkIo8vH4oeP60qRnh577LyV8XF3HTW3vocHjQKqRcMi+P29buYXaBleIUA7Py40kxqajr6ufmd6Lnbd8oa2bp1HSmZMWRbR2ax3v1m0YUUpHZ+RYWlyRhUEV3JWjkUjQDeXs7mnqHGfo88Xk1x49PwRqr+sWIEeO/kJjwixHjW/A1Ng4LP+9Z9RLm005Hnv7dVYBfC36bDV9DA7ojDkd31GJC/U5k6Wnf2W75c+Nrb6ft9juit1VX4/h8Ax133RXZlnjjjZhOOjFqXdDpxLM7HOod9/vf0/nwIwTtA/NBUinxV1+FLCGBpj9eGjGNce/ajajRIM/JQaofngV2MJpp08h6/bVwfp85DkV21ogtsp7KKjoffhjV2DEEHA48O3YiSiToFyz4l56P/xT5CTpW/X4qNZ39yCQijT1OttbbMKll9Dh9OL0B9Mrh/xISBow8BmnscbGr2U5Hn5urDi9gR1MvH+xuY+nkdBaMScTu8pFsUDI5K27Ysb6PqnZHRPQNsretjxMnhuMUNuzvJMmg4qJD83j2y1qyLFr8gSCXzssjGILmXhf3frSfC+bmcOHcXHqdPu7/eD/3nFRKu8NDsl7JDUeP5uF1lfR7AiwuTmJChomyBhsIAg8tHccd7++jscfFglEJLJuWOcxs5mAEQeD48Sn4g0He2N6MRaPgvDk5pJtVBIKhqPw+g1pOTryGqvbozxWJKBIMBVkxJ5d7P6qIVDe1CikXzc3ln9ubEQQ4qjgZpUykJN1IcZoRmUTkwXX7WTopnZe3hOMUZudbeesgExtvIMjnFZ34gkGe3FALwKEF8RxdkoRFp6Czz4NCJmVHk41D8qwopGLERGWQrDgNBQk68hO0nHtIdiQzcRCNXMqYFAOnTk5nYoYJly/As1/WcfLk6M/K5zfVoVNIuXHJaP7xfgWLS5IYk6wHBG5/by92t4+CJD3VnU40ym4M6gScnkDUbN4gfa5w62lJmomrFhZw94cV+IMhjGoZFxyaN0z0HYxqhOw9nVKKTPLrqdbHiBEjxk9JTPjFiPEtjFTVE+VyhO+5EfwlcFdV4S4vJ+T2oBw7FuWoonA0wtVX49m1G6RSLMuXYz5jGZIfIPq8DQ04t2zBW1eHetx4VONKkfwAkfRjCPl8BEaIdwi5oqtP7XfdhWbWLORJiZFtEqMR/eJF2F5+hYC9d0j0Afj9OD5Zh+7wwxE1mqgICdura1BNmIB07NjvPT9BEFBkZqLIzPzOdZ7aGuSZmXTcex/ynBwUubm4du1EGp+AurTke3/Pz0G8Xkn8QBXOHwxiUEk5Z2YWd35QgccfRBAEUowqmgYqfzKJwKKxSfz9nd2RY8Rp5DT2uChOM/LG9maCwRAN3S5uf29fZM3UbDMnThoe+v19SEe44d5Y2cFJk9K57d29kW2fVXRw4dxwqPrK/Z18tn8oX3JxcRIvbm5gb2v49T5hQiotvW6MKhlJJhVmtYzrjxpNMBTkvZ1t3PjW0LWNTtazbFoGUlFEp5Tyt7d3c+cJxTR0OVHKpRQk6qJmywbJT9RzxfwCFo5O5JUtDVy9phyAm5aM4dhxyZHwb7NGznWLRnHxi9sieXYnTExlc00XhxZY2d7QGyVw/MEgZo2cKxaEq4ATMkzc8OZOarvCr49GLuGSefmkx6kxa8KfV4FQCIkw3OREJZfw/OfhSt7Jk9JwePxUtDmwu/34A0G21fewv93Bw59Wcca0TB7/fKiCeUiehVn5VhaMTkAhlYz4Og0yPsPExqouXv66HqkokmxQMqfAyqcHzFxOzjLzxvZm6rudrNxYy9zCeFp73cilIlcsKGDVV/U09rRy+JhEjCoZJWkmStMMbG/ojRxDKRPJtIQrfVqFlN8fks1hRfHY3X7STKqIic13UZJmjFSUB7lqYSFG9ffPLseIESPGb5GY8IsR41tQFBYgy8jAVzfU9mS9+GJkycm/4FkNx11RQf2yMwjYBmasZDIyX3yB7meeDYs+AL8/XI0aPw7tzJnfeTxfWxtNf7wU965dAHQB8VddhfmsMxFGuKH8d5ElJGA6+WR6nnsusk2Qy4cJ72B/PyGvB29jEyG/D1lyMqJcjvH44wk4HAT6HAcfmmBvLwT8iEpllPAT1eqoMPqfAkGhxLZ6NdY/XoKnsgr3rp2oSkoI2Hrw9/b+qqqsAM02N2lmNVatnEdOHU97n4c4rZzJmWNo7/PQZnejV8pweHyRvDeFVOQPs3PYWtdNTryGOflWAqHQsHiH+aMSR/iN309+gpaJGUa21A3NC54/O5d/fLAvap3HH8TtC7K7uZfTp2bw0tf1+AIhJmeZmJJl5u3ycLvh0kmpjE4xUtHWh0QQqNvbTopByZkzsthU3cVrAzl6g+xqtqNWSPlgVxtFiTp+f0gWD31SyaQsMxJR4KuaLk6elEaCQUV1h4PGHhdapZRcqxaXN8BFq7ZFRRhc81o5Y5L1jE4Zeu0nZ5j506Iimmwu9Aop/V4/WXFqMuM0wwx4VszJ5bZ390ZmCBVSkasPL+Smt8N/1/3eAJVtfWRZVJw4MZ0vqrpo7nFxxvQM/nTAPJxSJpJj1eLwBFBIRVJMKtRyCfd8uB+Hx49EFDh3ZhZyqciuZjt7Wu3cd3IpTT3hbMRxaUbiRoi0GIlko4objh7FuTOzkIgCqSYVM3ItbKzs4pu6bsZlmNjRYOOFAwyB9rf3Mb8oEZNGxq3v7iUw8IZ7Y3sz/kAIpUzCn44s4rH11Xyyr52CBB03Hj06MmMIIJOKFCT+a19O5Vi1rFo+hS+quujo8zA9x8K49F/X32mMGDFi/JTEhF+MGN+CPCWFtMcepf+LL/HW1qKZPg31+PG/9GkNo3/DxiHRB+Dz4dy6Fcdnnw1b66mu+V7h56mowFNREbWt44EH0M2fhzztp29xFaRSzGedicSgx/bqGuQZGcQtX07L9ddHrTMcewzu7WW03nQjQZcbw7HHYFmxAnl6OglXXIHz66/pXb06ah/t7NlIzGaCTmf0sY4+GvFHuHIG+vrC84QmE5KD2j1FqRT9okX0/vONSGC9t6YW9/79JN5wA/319cgzMlAWFPwqZkTHpRn5qrabC1/cTnqcmoZuJwqZhL8uHkWCXkGGWcXXdTZGJ+m57bixNNpciAK8U97M4pJk8hJ0jE830djj5IuqLj7YFTbAmVsYz4JRP84EKU6r4J6TStlY2cXO5l7mFsZjVMlRSIdXmCQirK/o4NHTxjMzLxwyXtXhIBSCP8zK4oXN9cwuTODiVdsibYvpZjVHlSRFQtcDIwS2N3a7+HB3Gx/ubiNBr+CY0hRe2FzPqVPSael1UdvlZEeznT+9tiOSOXd0SRLnzsyOEn0Qdqls7nVh1MhwegMk6ZVolTLmFlrZ09LH7mY7r37ThEIqcspkkZMnprGxMmy0Y1TLsDm9UcYxHn+Qz/d3Mi7NGDHTaehx0WH3YNEpue/kcTR0O1mztYlrjihka10P8XoFY5MN7G6xE69ToJRJMChlPLiuEsdA1TEQDPHYZ9VcNj8cpfD5/k5m5looTTMyPfdfN3NSSCVRTq4pJjUnTlJz4qQ0HG4frw60pQ7S0O1i/qh4ttT1DHtN3t3ZQqZFw0PrKlk2LYO1F88kyaD6yapyufE6cuN/Ow69MWL8p3D5XdT01tDt7kYuytHKtWQbslFKY/Ou/03EhF+MGN/BD2nx+6UZzJk7EM/+SlTFxdEh54A8dXjgetSxbDYCfX2Yli1DotHgqazEvnYtIbebkM9H0O3GvXcvgd5eAvY+grYe5Nk54VZQtfpHX4M8ORnLBRdgWroUQaVColKR8o876HjoIbxV1RiWLEEzfRr1y86I7NO75jVkycmYTj4Z1/bteOrrSbrtNrqfeoqgy4VhyRJUpSX0b/kGyyWXEOjoIOgMzziKOi2qfzGHz7l9O+233oZr1y60M2divexSlAMmL97mZhxfbUZZVIRt1aqo/Ty7duMuK6Pt7zeDIJBy372/irk/o0bG/31eTZ/HP5Sb5vZT0dZHkkHJV7XdHFOazPZ6G8kmFTJJWCgVpxrxB4KMGjD3SDWpufuEEmrmOiEEmRY1OuWPF7ZGtZy5hfEsKU3mqY01PPZZNefMyOKeASMUAINKhkQQ+MviUfzf5zV8XduDIMCisUk09rhYNDaJOQXxPPDJ/qhZtfpuJyCwpbabw0cnMjvfwvqKocpvgl5B/wFB3212DxlxGuq6nTz7ZR3zixJweQM880VtVND4m2UtzB+VSEGCln1tQ5VnQQi3Cl/9ajmTs+JQSEUmZZkpTTWysb+LO94fqmTevHYvfz9mTCRLL9WoirhVHkh7n5uEA0xzpmab+dvavfx18SjUcgl3frAPXyDEtvoe8hN0VLT1kW3RsOabRm47biyPrK9Cr5JGnf8g3oEohUMLrGyq7mZK9k9vTKRVyvjL4lGc9fTXdA+I2mXTMihI1EUeH4hFq8DmDG9/9ss6si0azpzx7U6/bXY3X1R2sm5fOyVpJuYWWMmKZfPFiBGF3Wtnb9demh3NJGoTSdWmsnLnSl6peAWAbEM2R+UcRXlHOcfnHY9M8st/WRnjpyEm/GLE+I2jmXUI3StXRm1TFRejPOVk3Lt3E+gOOy3qFy9C9R0zbUGfj+6nn6br0cci23Tz5qGZOROJyYgsJYW+99/HsWkz/sZGnF99FVkX/6c/Ebfs9H/rOgRBINDVhaeqCkGlQllQQNoDDxB0uZGYjHTce9+wfVy7dhN84snI9QtKJXFnn4V+yRKkViuSgcy+oNuNv7cXf2srEo0WRWHBv9S26q2vp2H5HyIzhI5PP8Xb3EzG0ysRlErabr4FVfFYRNXI34wGegdmk0IhWm+8CVVJCbKEhBHX/lx4/SFsTt+w7f5AiDa7h39uayZBr+SECWk88HEF2fE6BELMzLMwJcuE8gBjDK1SxtiUf69FLhQKsbm6m1vf3UNtl5MbjhrFXR9UEAzBF1VdXD1gJJNt0ZBmViOEoKqzn69rewb2h7fLW7jksDzquvopb7RHohoOxOX1o1NI6Pf4ufDQXNJMar6q7aYk1UhuvDYSVj9Ih8MdcdXc29rH9YtHRQWMD1LWYOO8OTk8/lk1nX1eTBoZx5WmoJFJGJNsiBxXLhFZedYknjvIORPgq5puOh1urjmikF6XD4VUZNVBGYlLSpPZUtvD1Gwz49JM7GjqxeUN4PL6kAjhkHgIx14MzjnGaRXcf8o4/MEgyQYlRrWcRL2SVvuQkY4ghAPkLzg0l55+L4IAuf8hwVSSZuSNC2ZQ1+VEp5KSYw1nGI7PMDEu3RjJZxQEOGtGJo8c4Aq6qbrrW4Wf1x/g0fVVrNxYC4QF+atbdDxz9uTIbGuMGP/rePwentv1HI+WPwqAKIj8ecqfI6IPoLq3mt1du2nua2ZiwkRyTbm/1OnG+ImJCb8YMX7jqEpKSbnvPjruvZdgfz9x556D7rDDkMaZyXzlFbx1tYhqNYqcnO80aPHW1tL1f09Ebev76COS7rgd9fjxBLq6aP37zcRfdhmtr70Wta7z/vtRT5yAatSoH30dzm3bqD/rbELu8M2ocvRoUu67F3lqKsCITqq62bNovelvkccht5vOhx9BPW0aiowMIGzSI5HJkOh0KAaO9UPwtbbiqdgPoSCCWjPMbMZbUYGvqRlBqcDx8ccE+/sxLF6MZtYh9H/2+dA5zpuH8+stkceBrq5hbrG/BFadgrNnZkWZpkhEgTEpBq56tQxRCIdn58ZrufnYsTT3ulHLJaSafnxl97vY02Ln9Kc2R4RLdWd/ZLZwc003X9V2k23RMj7diNcfJN2s5omNNcOOU9PZz4LRCWyuqeHo0mQeW18d9fOxKQZCwE3v7EGvlHLmtExmF1hRy0Q+reiMqhAa1TK8/hBSUWDB6ASyrVrsbh+HFlhYszXaOdOolnH5K2U8c9ZkNlZ20mJ3I5WKeAJBHj0g6sEbCPLEZ9UcOy6ZOQXhGUm5RMKLm+tIMiiZlmPmz6/v5PgJqUiEENceUcgzX9Ti8gU4e2YmaSY1ZQ29WLVK4vUK3t3ZQrxOgVGtQCEV0auk2F1DVUutQopEEPi6tpuiRB0nTEzjng8ruGx+Pre8uweb04dcIvLXo0YxKlmLVCIwJcvMmBQ9gVCI+q5+TBr5v1XFHYk0s5o0c/R7Kcmg4uGl4ylrtNHT70OjlPDQJ1VR1/NdraeDldkD2dPax762vpjwixFjgFp7LY/veDzyWCfXsa9n37B15R3lTE2aSpe7i1zCws8f9FPRXUGXu4s+bx86uY5edy/phnQKzYXIJTFjpF87MeEXI8avEE9NDY4NG/BU7Ed7yCGoJ01E+i2B6xK1Cv3CBainTgG/H2nckI2+PDXle9s7Bwk6nRAY3lomtViQp6birqwkaLcTCg5fE3Q4hqpaP4KAy0XH/Q9ERB+Ae9cuXGVlEeGnnjQJeX4+3oH5Q1GjQZaROeI5h7xevI2NuPfuI+TzImo0KHJzkY9gzBMKBnFt345t9asEHH0YTzgBWUoqjRdcgG9gVk+amIjlghVRVUdBJiPo9SDVaRFkMpybNiFLScFwzLGoJ07E19CIqrQEZ1kZfR99FNlPPXky0vgfNwP3U3PcuBTkEpGnv6glQa9g+axs3t/VytzCeE6blkFpmhEIV/Tyf+Ib/4PZ3+6IiD4Aly+AWSOPtP+FQtDr8tJsc/PatibOnJ7JpEwzFW3Rpj55CVpsTh958VrGphg4YUIqb5Y1o1OGHUyf21TP9Nw4vqwKz9Ktr+jgmbMmU9vloNflY8WcHDbXdFOYqGNOQTxXrN7On44sYs3WRtbuaCXZoOS6xaNo6nGxqaYHUYDTp2ZQ1thLMATbG3rY395HUZKe/W0OzCPMohUm6XlyQw113UPuqX8+sgidQsrm2h7On5PDq1saOCTfSpZFw5wCK1JRJE6j4PwXtkaO886OZm5aMoZAMERLrwufP8Sl8/J55NMq2vs8WLUK/nrUKOp7nASCIbr6vXQ6PFy2IB+1XMqr502jq99LnEZOZpwGqUSkODXc3rm1voe//nMnO5vtTMwwccPRoxnzb1Z1fwiDgfIA6/e1Y1QPve/m5FvRKqSEQqERK/bBIARDw+c2R5rljBHjfxWHz0EwNPQFV5+3D6vKOmzd6LjRNDuaSdYM/d/c2bGTbR3buH/r/fhDflRSFStKV3D7x7dz7ZRrOTLryJ/lGmL8eGLCL0aMXxne5mYazl8RER29q1dj+eMlWJYvRxC/3Ub9QNdIb2Mjge5uJFYr8qSkqHUBpxNfczOiQhFl1iJPS0een4e3YmiWSmKxRGYcZVYr6okTkRiNCEpllEhTT52K1DiyMP0hhJxOvFWVw7byf4pMAAAgAElEQVT7WlqHzi89nfTHH8O9bx8hjwdFbi7S+HjUU6fg3LQ5/BwkJmJetgxPZRWubdshGKRr5Up0C+ajmjQJ/Zw5SC3hioHfZkOQyfBUVlK37Azwh6sKjg8/IumWm/E3DTk++ltb8bW1IUtNxdcYNqYwLV1Kz/MvkHjD9cStWIH9zTcQ5XLabrqJkM+HaDDQt349KXfcQf+n6xG1WkynnYosPh5/WxuiWv2dr+fPQbxeydkzszhufApyqYhaLuWwwoTIbNrPyWCoNoSNZ/rcPq5aWMBTG2qoaHeQl6Bl6eR03tnRwjkzs3i7rIlL5hWQqFcSDIXQq2SopCKFSTre39XG2FQDvU4fU7JNxGnlODwBHv+sGpvLx9zCsPA+Ykwi+Qk6/rmtkQmZZvITdHj9QeYVxrO7xU5+gpZTJqXz/KY6qjvDVdrmXjeXvrydR08bz4mTfMgkIis31rC13saM3DgsWiXd/T621ttYODoRm8vL8eNTWLM1/H6SSQSUcjEi+iDcnvlWWctABa8Vq07B8eNT6OjzoJSJpJnVGJSyqEgECLdzbqntZkZOHHKJnH3tDgKhEMeNS6EkzYhCKnL56jJ6Blp6c+O1/OmIQjz+IDNyw3+vIzVwNXQ7OfvpryOtwFvqevjDc9/w+orpP2vl7P1dbRhUMi45LA9BgG31Nh5bX83C0YloFMNvX9LNao4pSeb17UPV2FSjkvyEmHlLjBiDpGpTSVAn0OYMG3IFQ0E6nZ0sylrEOzXvAJCiTWFS4iRyjbmoZWrerHqT3Z27KYor4t6t90aEo8vv4skdT3JUzlHcsvkWLEoLFpWFbGP2L3Z9Mb6bmPCLEeNXhmffvojoG6Tr0ccwLFr0va6aoWAQx6ef0nz1NQT7+pCYzSTfdSfaadPCx66poe3W2+j/7DNEjZr4K65Ev+RoJGo1UrOJlLvuovOhh+nfsAHVuHFY//jHSHyFZ/9+NLNn4fx6C0m33EL3U0/iralFM3MGuoULkWX867ltg0hMJvRHH033E09GbVeNHh31WJaYiCwxOiog8YYbsL3yCn0ffYxlxQpa/vIX8Pkix7X8/vd03H8/qjFj8dbVgSBgf+89up9+BnlWFor8/IjoG8S2ejXqKZPp37Axss2zrwLLhRfgra1DVCro/+ILnFu3EX/F5ZhOORn11Cm4tnyD/sgjEXVaCIXoemolAbudjNWv4Pj4Y9puvgUCAQS5nOS77kQ/f/6Pfs5+Sg50SBTF/6zgc3r9KKSSqGBzCGfoTco0sWB0Il9UdrGxsgudQsYjp41HEARkosCmmi6OLknmxrd2c92iIi59eTuTMk38YVYO7+9uZXdzH7PzLUzJjuOvb+zErFHwuwmp6JRSHl1fjV4p5ZrDC1mztTEcR1FgpbXXzaz8eP78zx1094ffN2NTDIxJ0RMMwaGF8VGtmhB219zR1ItaLuW2d/fiD4ZQykTmFSVw7es7Iuu+rO7i6sMLSTOpyTCrqOt2kRmnHrEC1dzrItsazqXr6PNgVMlxe4MEQ3D7e/soSTVg1Q2PVPAFQlh0Si55eRvXLx5NQ4+TBz6r5oVzpnDDW7siog+gst1BU6+bdPN3Z9zVdzvJT9AxOcuM3eXjrbJmmmwu6rudP6vwG5du5MpXy/lgd1tk27kzs0YMXodwVuEVCwsYnWLgrbJmJmeZOWFCGsnG78/0ixHjf4EOZwf7evZxXsl56OV6WvtbCRFiSuIUUnWpnFp0Kn3ePkxKE2alGavayqNlj/JI2SNMSJhAmj4tqloIYPPYUEqU9Hp6+ar1K57Z9QyPzn+UCQkTfqGrjPFdxIRfjP9pQqEQ+P2/Cnv9QUL+EVoX/X5CgeAIq6Px1tbSdOllhDxhx75AdzfNl15G1ppXkcbH0/X4/9E/EPMQ7HfSeuONyHOy0UyeDIAyL4/k228jYLMh6vVRkQW2Na/R+/rrqKdMQZ6dhWXFCoKBALKEBBRZWf+Wq6cgiphOOolARye9b72FqNEQf8XlKIu/P2BdkZlJ/BVXYDzjDNquGxJ9AIGeHgL2XkS9Hm9dLdLUFNzvf0Db3/4OhGcCZUkjZM4JwytxmtmzaLvl1qiQeO3s2YhaLYGeHny1dXTcdVfkZ7KUFMzLloEAQZstIvog3Iracs21KAsKkKf/eMH8W6Kx28lr25p4d2cLBQk6jp+QytgUPUZ1WMwkGVXctGQMpz6xOdLe+cSGGqo7HTxwyng0CilpcRqe31TL7Hwrb2xv5ozpmYxPN3LVmnJaesMV6K31PSwqTuLkSWnc8X4FO5t6eWjpeJ47exKBYFgcrNvbzunTMvjH+/uo7XJi1shZPiuH5zfV0djjYkdTL4uKkzCoZAhCOCi933vw36XA01/UctHcXFRyCaOT9Nz+fvScTCgE1R397G/v48K5eWgUEtrtnqg5wkHmFSXw8Z4hgZNl1bB8VjaNPU4sWjk7mnp5cOk4PtozlPUnCDA+3Ui/14/d5efVbxo4YWL4y6E2u5u2A8xbBnF6/FgOCqEPhUJUdThotrlRSEW0CglquYSH1lViVss5Z2Y27+5oRq/6eT8np+dYmFsQzyf7wtecn6DlpMlp3/nlRIpJzbmHZLNsegZyycgCMUaM/0W6XF38ZeNf2Ngc/kJTQOCicRexZv8aMvQZFJgLGGuN/p/b2NfIUzufAqCso4xTi05FIkgIhIY+D+OUcTj9Tkqtpezu2o074ObBrQ9y5eQrqbJVIQoiReYiQoSot9djVprJMeaglcfcdn8JYsIvxv8szm3b6HnpJXz1DRiOPRbtYXORHTAf90uhyMtDYjRGZfOZTjoRecr3B8f7Wlojom+QgM2Gr60NJBL6Pnh/2D7eqqqI8AMQFQrEERwnQwOixbl5M87N4dZK7cKFpN137w+7sO9BnpZG4t9uIu788xHkshHn8b4NQRQRAH97+7CfBXp7w/OA6emEnC4CXV0k3nADnpoael58MSy8ZLIowWg++yyc27bRv2kzBIPoFy1CCIHhmGPoWbUKfD7keXlYLryAlj9fh9RswrE+OjfR19SERK9DWVCAt75+2CxisL8ff3f3/4Twc/v83PH+Xt4sCwer72npY0NlJ7ceN5bMOA15A614NR39wyz9P9nbQUOPk8KBcO44jYIEvYIuh4delw+72x8RfYO8u6OF340Pz4b6gyGabS68gQAPflJFv9fP9UeN5vb39kZcP7v7vdz5/j4unJvLvQOxEQalDLNGjkkt48Ylo7lidXnk+EtKk9nRZGNylpnqzn4SdAriCxSo5MOFhkIqopFLeX9XK9Oy4yhNN9LU7eTmY8bw0LpKepw+TpiYSjAYonngOhL0CooSdYiiQHqchrtPLOXCF7cSDIa464Ri3tnRikQMm7AY1DK0cglXLswnK05DslFJhlnFw+urOKY0hWc3DZmdDDp1djt97G3pRRAEMi0ayht6eWJDNR/sbmNBkRWVfKittKvfy50f7OP+k0vJitP8yHfAjyPFpOKek0qo6ujHFwiSbdVg1f2wimNM9MWIEc3e7r0R0QcQIsQLe15gQeYCrvrsKlYvXk2GIeNb9/cH/XxQ+wHXTL6GO7fciSfgQS/Xc87Yc9jatpU5aXO4b2t4Dn5u+lzOfO9MXP7wZ6xRYeTM0Wdy79bw/cLpRadzfun56OSxNuyfm5jwi/E/iWvnThrOPZdgfzjY27VtG5auLqznn/cLnxkoMjNIW/kUPS+uwrNrF/olR6NfsOAHVSWlljiQSKJEhqBSITGbEbVaFLl5uMrKovf5gUYjxuOOxf7mm1HbTCed+IP2/aGIcjmKzG//x/NdyOLi0B1+OJ590VUXRU5uuGLq89N2663EnXsO/Zs3E+zrI/7yy3CWlZN82230ffQRIXc4/087Ywa62bMx/e53BN1uOh98kI5770WenU3cOecgiCKKsWPoffNNHB99hPmsMwnYh1v8S+LikKenE/R6h4lLidGIzDp8oP6/kYZuF2+Vt0Rt63R4qWx38EVlFxcdlotGIaXLOTxbTi4RkUuGKrDFqQb+ub2J48an8PhnNUwdIWtOEAQOrAnJpCI3vbObQd+PDodnWNSDPxjCP9CCOehuOniso4qTSTGq+Lq2m3Szhsq2PgRR4PVtTUhFgRVzcqnu6GdeUQJf1XRHfo9KLlKcqqc41cDdH1Twh9k5VLT2ce3rO9ErpRwxNgmdUsr4dANuX4jGHhdjUw0cVZxM+oDICoVCpJvV/N+yCShlEnY12Tl9anrYjVMq8vHedhJ0Sv65vYl5RQnMzInj5mPHsqW2B6tOztIp6az5phGrTsEfZmVz+/t7abN7OGN6Bg9+Usmjp43H5Q1XIGfmWFhUnBIlcgdx+QLIpD//TKpBLWd8RswpMEaMfxe7d/j/qC53Fzq5DpffRburfZjwS9IkccboM3i8POwC+l7te7Q6Wrlnzj1AWNDZvXbWN6yPiLp8Uz7lneUR0QfhdtDm/mYsKgudrk6e2/McczPmMjFh4n/qcmN8C/9x4ScIggTYAjSFQqHFgiBkAS8BccA3wOmhUGhYaqsgCMXAY4AeCAKTQqHQ8L6VGDF+BO5duyKib5DulSvRLzoSxa+gAqMqKkJ5w/VhkxDlD5+pkWdnk3jdn2n929/DFndSKUl//xvyjAwEQSD+qiupP/f3kWgCzYwZKH9gkLlqwgTSVz5F94svQiiEaelS1BN+PT38vpYWlKNHYT77LOxvv42o1mA+8wykiUlIEuJpufIqrJddSsfd9xDyhj9y+jdswHLJxfiamvDW1GA65RR8zc103P8AqokTUBcXo8jKQjl2LI6PP8FbXU3Xo+Hso4xVL2J/Zy0QzvUzLFqE7dVXI+cjyGQoB2YUFVlZpNxxB81//jMhpxPRYCD5rjuRpfwwx9XfOhJRQCoKUa6dEBZVrXY39d0ukg1KKlodlKQaKGsccog9c3oG/gPanFNMam44ajStdhc5Vg1ahZSsODU1XUN/z8ePT8HpC89tJhuUqGQSDjR79PiC6JVS7O7o2U6lVCTHquHaI4uQiQK9Ti8GtRyFTMK0HAuZcRqaepz4A0GueHVIHF21ppz7Ti7l1S0N/OXIIqo7+8mIU5NkVLG2vAWVXMIdJxSTn6CJxGfY3X5e/jqc0bdgVAKPL5vIcQNVyk6Hhy+rupAI4azCv729G6c3QJZFzflzcrns5TI0SilNNhd58VpmH2plttOKTCJgc/swa+Vsqe1GEAUWFyeRqFfQ0OPitnf3RlpWJYLAlQsLWP1NI59VdJKXoOWCQ3NZv6+DNLOKqo7oyBGzJia+YsT4LZNlyEIqSPGHhj73piVNo6y9DLkoRyPV4A14oyIZJKKEUwpOIUWbwtrqtaTqUhljGYNOrqM0vhSb28Yn9Z8wLn4cOzp34PQ7GRc/jr3de4f9/m5XN0aFkU5XJxBuPY3x8/NzVPwuAfYQFnAAtwP3hEKhlwRBeBQ4B3jkwB0EQZACzxMWhWWCIMQBw5OGY8T4sYxg+S1IpYQOMvn4JREkEoR/sV1JlMkwHH88qtJx+NvbkSYlosjOjjg0qidMIOvV1XhqapBoNCjy86PiH77v2Jpp01BPnRo+v5/Z9fH78OyroPOxxzAuXYrx5FPC4k6pQmq1IMikiBo1gZ6eiOgbxP7W2yjGjEE76xA6H3poqF105UoSb7ge9bRpGJcsIWjvo+eFF5Do9cRfdWXEGMa5aRPemlrUkydjOu1UHOvWIUtNw3LhBSiLioDwa6k7fCHZo4rwd3UhTUhA/j8i+iDstnjOzCwePSBTLzdeS4pRxcPrKrl0fj4GtYwep5fSdBPHjEthX2sfKSYV5Y29LHnoC15ePpXigXgJhUyk3xPknJlZ3Lx2D9cfPZqtdT3saeljWk4cBpUMrz/IXxYXkWpUsaelL+p8/rm9iUvm5XHzO3siWYEr5uRw+OgERiXpI06YY5L1XHNEIVadkvwELUlGFXa3j9XfNA67xp1NvZw1I4varn6SDCrSzWpWvLgtYuTyZlkzr/xhGoePTuSbup6ofecVDVXd67ucXPLSNrY12LhiQQF3fjBUwa7pdPLsF7UcWmiltsvJoQVWpmXHccGqbZGPNL1SyhNnTKQ03YRMIhCvV3LzO3uGidz8BB0Pf1rJjib7wPnbuXJ1OWfPyGTplHRuXbs3UgGdmmX+WaIcYsSI8Z8jz5jHg4c9yC2bb6HR0ciM5BmUWEt4rPwxLhp3Edd+fi2TkiZxTM4xuPwuLGoL6bp0LGoLx+Udx7G5x9Lr6UUhUaCShef/jUoj2YZsutxdXDnpSlQSFeub1rMwcyFlHdHdRbNSZ7Huy3VAeL4wVfvDc3Vj/HT8R4WfIAipwCLgZuAyIXynOBdYOrDkGeAGDhJ+wAKgPBQKlQGEQqHY1wIxflLkublITCYCPUM3YKZlp/9X3IyLcjnKokK8GjXuPXvwVOxHkZ+PMj8PAEVODoqcnB99/F+b4Bsk0NuLe8cO2v76V9RTwjOL3U8+SdpTTyLPykY0x4WHnA5GFMHrRWKOGzYj2Pn4/6FvaMR47DHEX34Z5tNPA6kMmTUcCWH94yXUn11OyOnE9vIraOfPJ+2pp5DGJyBRRVdqBUFAnpGBPOPHtbL+lpFKRM6dmU1+go7P93eSblZRkKjj+S/rOXtmFllxGmRSkQsPzeXWd/fQ7fCwqbqbzn5PRNC8UdYcrhxKBZ76vJaXtzSgV0k5Y1om/R4/pelGRifrEUUYk2yMZMF9VtFBv9dPfoI2kvnX7/ETr1Xy0NLx9Hv9yCQib2xv5synt3DypHQy4zT0OG3sbLbz0KdVKCQCy2fnMCHDxEtf1WM6qPqllkvIjddyzWs7IuebbdFw1oxMnvg8HDLvC4T4ZG87p0xKp7rTwStbGhEFOGNaJnMKh4Tf+v0dbGsIz/e6RzB62tvax3WLinhuUx1vl7fQ2OPijuOKkUgE3L4ACAJb6ropTTPS7/GFoxlmZkVmFwH0KikefyAi+gZxePyEgKc21HLxYXn4AkGMahlpRjVOz/BziREjRpgmRxOfN35OfV89kxMmk6hNRCvTsrV9KzW2GkriSyi1lmJUhr+82tm5kw9rP8TutbMwcyGl8aUopf9Zx1yJKGFGygyeP/J5HF4H/oCf2r5alhcv55WKV1BJVMSr41nx8Qp6PD1MTJjI8uLlTEmagiiICIIQOf9Btrdv56J1F2HzhD+zCkwFzE6djVSQsmzUMt6oegOpIOX4/OOpslVRYi1hf89+rpt6HXmmvP/o9cYYmf90xe9e+H/2zjMwqipv4787vWRaeu8JIQkJNUiTrogFxbJiR+x97e5rX3Vtq6664qq7dlGxr2AlUqS3ECCFVNJ7ZpLp7b4fBgbigKKLa9n5fWLuPefcM0OSuc89//M83Ars370ZBZhFMbjO3AIc6k47FxAFQfgCiAHeFkXx0Z95rmH+h1AXFJDw8F+wrlyFr7sbdck4tBMmIlGG2qX/FnHV19N08SK8HYEcPEGtJu2Vl1EXF//CM/v5kKckI09JwdPcjO3btUhNRmJuuQV5ZiaKqCiSn3wCx65dIRmE0ZddijQ6Gvd3IjQgEEyPRIL5vfeJve1W5N/JRNSMHBlYQa2rR6JWo8zNRR4bg6u+gf4vPse2eTO62bPRTZsW0vd/jWidkvmjk5mZF0tdj5WKtgGunJ7FiCRDcO9YXoKeJ84cyfVvl9FtHbrfr7nPzi3vlTOnMJ53tgRKJAccXp4prUWjkPLZ9VNIO4T5yKgUI3a3l0itAkEAjUJGgkGFx+dnd5sFr18cshL5+JfV3D4nLyi+NtT3cuXULO77dwWvXDSWb6q7Oe+YNL6p6gq6c55SnMjzK+uGFBLU99iYp5JTkhHJ+IxIvD4RvUpGoknNfacUcOmUTBDB4fVhc3rxa0UkEoEdzQdMnQ7e27ifhRPT+b+PdgVLMZv67LRaHDxTWovPL6KQSnjgtAIcbi83LS3H6xc5viCOO08czqrqbuIMKrJjIqjvsaGUSUIcRo0aOa1mB098tYcIpYwbZ+dy+ZtbyYvT8dqi8YeMlNhP54ATr89PgkH9s8eChAnzS9Pv7KeytxK/6Kfd2k6KLoXK3kpuWHkDp2afSk1/DeU9B0rCryy+ksuKLmNP/x4Wfr4Qpy/wPfRezXs8O+NZpqZM/a/M26QyYVIFcjzbbe24fC7mZswl25jNratvDbbb0rkFbYWWeG08GYYMOu2dWN1WZIIMk8qEw+PgtYrXgqIPoLq/mtOyT8PhdfBF4xfMzZiL1+9lafVSErQJPDj5QRQSBR32Dv6181/EamMZEzvmsKYyDo+DvYN7A3ud9alo5f9dg6nfIz+b8BME4SSgSxTFrYIgTPuR3WXAZGAcYAdWCIKwVRTFFd+5xmXAZQCpv4J9WWF+O0jUanRTp6LKzcXv8SCLjEQa8fuxFratXRsUfQCiw0Hvy6+Q9PhjCLLfp6eTMieH2JtuYuCz5agKRyDV6bCtW4uvrxdVQSESvQ5pdDTJf3+WwRUr8HZ3o599HKqiESjT0xkYGECQyxEPMmAxzJuH32HHsXUbfqcrZBUPQJmZiTLzQFitp7OTlmuvxV1XB4B93XocZTtIuPceJOpwnphBo2B0aiSjU0NNWQCidErOnZDKt3U9Q46PSjXydWUnM4eHmhHZ3T6szkOXaevUcuYUJtDYY6Wx18Z7W1pw+0TGZ0ZS02Wjvtsa0kcQ4I4T8hh0eYnSymnuc1DbZcUnwvzRyfxjVT3Xzcxh0OlBIgjMGBbLp98xrwFQyyXoVTKe/aYWpUzC1dOyaeixkmzSIIrwfx/uZENDH0qZhJuPG8bZ41KYlB3Fe/tKSctbzJxTksJbmwJCVymTMCrNxIvfNgSvcXJxIs/uE30Abp+f+z6p4P55hcFSzS92d7Kyups/zyvk2W9qeW9rC2lRGi6amM4/DsooPHFEPLPz40gyqKnoGEAU4akVexBFqOwYpL7bekjhZ3V6+Xd5G499UY3d7eW8Y9JYMC6FrNiwY1+Y3x+iKLKzZyfr2taBCOMSxhGrjWV713Y+qP0AgFhNLO/XvD+k30s7X2Jc3Di2d28Pir6Dz41PGP+TVv28Pi8iInLpkcet9Dh62N2zm5r+GrQy7RCBejCrW1dTklBCv6Ofdns7jZZGPqr7CJ1cx41jb6TWXBvSp6q/ihPST2DAPcCSqiXB43cecydKqZI6Sx3LG5bzVeNXeEUvyRHJvDD7BVL0B3KKbR4bDZYGKnsreb78ebrsXUxNnsrtJbeTrAuXiP4n/Jx3gJOAUwRBmAuoCOzx+xtgFARBtm/VLxloPUTfFmC1KIo9AIIgLAdGA0OEnyiKLwAvAIwdOzZ001aYMD/A73UVxt3UHHqsvh6/2430dyr8ZCYTupkzUAzPw/zWW0Mz9ZKTMZ6zAJleT8ejjyHRqNHNmoVj925cdXWYLjgfn8tF7M03M1haire7m4hpUxFUapzl5ehmzTyk6DsUrrq6oOjbz8AnnxB18UJUw4bhs9lwNzQgejwo0tKRRZqO6ufwe2BSVhRPnFXMs6W1SCUCp4xMpLSqC78YEGUquQSn58BKVX6CniTT94vq9OgImvrsjEw1YXf5aOi2Yba7idEpqek6IP5m5MWyu22AT3a0AYHr3Tx7GGeOSSJGp2T+6CQ6LE6e+GoPRrWcG2ZlkxsfwbnjU4eIKKlEIFanCubuOT1+/vrVHiQSgQSDkm9re9nQ0AcEAuEfXF5JgkFFcbKRBSUprKzuZkJWFGVNZh6eH8jWSjapEffNaf/q4sFupPuxuX34vrOP2eX102K209QXMMHZ22snVqdkyaXjaey1E6dXMSJJT4xOxYDDyxVvbgv5DKWHWcXb3NjHHR8cCK5/aU0DarmUK47NQqv6ff69CfO/y47uHVz8xcUopAquGXkN9627j2RdctC0BPZlBH8Hj9/Dzp6dmJ3mkHMjYkZQ2VeJKIqk69OJVB/6wdjBuLwutnRu4fWK1/H6vVxceDHJumTMLjPR6mgSIw5EInVYO+h39WNUGtHINKxtXUvTYBNyiZxl9csYGTsSvUIfco0kXRJ7+vewp38P2cZsni8PmJt10EFdfx3TkqfRYGkY0ic5Ipk9/Xu4f9L9vFj+Ig6vg+tGXofNY+PMT8/E5rExzDSMG8bcwBNbn6DF2kJVX1VQ+NWb63lww4Ns6tyETq7jvPzzWNW8KhBH0bqWP+T94Qc/mzCH52f7iyyK4h3AHQD7VvxuFkXxXEEQlgJnEHD2vBD4+BDdvwBuFQRBA7iBqcCTP9dcw4T5PkRRxLF9O87dFSCRoC4agXrEDweL/5JETJlM/+uvDzlmOPOM/yhk/beAIJcjiCL9by0ZctzT0oJUp6f9rruDd8yuqmoMp5+ObdUq1EVFaEaMoOniRSjSUlHm5GD5dBlRF1+MKJFgOPnkIeP5XS4c27djWf4ZUr2OiGnTUebmINOHfnEemJyAp6uLrr/+lYGPA7EYyvx8kh579D/ac/l7RK9WBMtCnV4/1y7ZyubGwM3Sko3N3Hp8Hm9s3Et9t42JWVHcfVI+Rs0Pu05Oyo4hQa+mz+6irNnCm5uauOvEfLY09uPe5xw6Nt3Eo58fMFQRRXhhTT1LLhmPUiYl2aThvlMKuOzYTORSgSRT4HfqgglpiKLI0q0txOpUXDw5nbc3NYXModfqwqiW8/VBYe37KW+10Gq2c89J+Zw+eoAFL27A6xc5JjOK9XW9rNrTzUnFCZxTksqbGwNjSwRCSjYNajn67wguQYAxqSZOLkqgvsfGmWOTmVOQQLxBxYTv/PgZ1DIePK2QrgEXPVYX72xupiQjkqzYQ1dFrKnpDjn22a4O5o6IZ3hC2BQmzO8Hn9/HW5Vv4fF7ODvvbF7c+SJ9zj5kEhmZhkwq+yoBcPvdGJXGIWWQx6UeR6+zl1hNbDAEPUWXwqUjLuXLvS3Bnz0AACAASURBVF9ywWcXAJBnyuPByQ+SG5n7vXMp6y7jiq8DEVTR6mj2mPdwy+pbGHAPYFQaeXjKw0xInEBFTwWPb36canM183PmkxSRxCObH8Ev+pEKUi4vupyP6z6mJL6E8fHj2dgRyOmVCTIWDFvAs2XPYlAaMCgDv8uzUmcxLHIYcdo44rXxTE2eyuqW1cgkMubnzKfeUk+aPo31retJ1aWSrk8nISKB8z47Lzj36v5q1HvVTE6azOqW1Th8Aadxp9fJM9ufYVPnJgAGPYMs3rGYx459jHVt66i31LOrZxcFUQW/Wr+BXzu/xKO424C3BUF4ANgO/BNAEIRTgLGiKN4timK/IAhPAJsBEVguiuKyX2CuYcJgW7eOlquuDgajS/R6kv/+LNpx437hmR0e9ahRxN9/P91PPIHf6SRy4UXojzvul57WfwefLxBlsQ+JwYBh7lxk0VFoJ0zAtm5d8Nzg119jOOlE3M1N6GbOIPWVl3Hu3InfZsN0zgIkej3GM04PKQO2b9hI8+WXB1/3v/Y6SU/8FRRKRK8HRWYm7voDqz+GeaegSE1lcEVpUPQBuCoq6H/nXeJuu/VHO7j+L2DQKDAAt8/J56JXNjHg8NJtddFmtvPawhJ8fpHoCOURrypJJQI58TpAh04lZ1m5nn+sruO6mTm4fT6itEpkh1jVsjg8SKUHjstlEtKjh+41STJpmD8mGbvHT5/NxQfbWtEpZcwaHotGIWNNTTf9dg9pkRpWVneRE6sLcfeMUMp4ekUtJxcn0W114fGJzBwey0dlrWxuDLRdsqmZU4oTeOT0EezptJJkVHHfvAIe+LQSq8uLQS3nz/MKGHR6KUjUs7ttAKNGziWTM6npsjIq1ch5x6QxPjPUzbfP5mJLYz+vrW/k29qAp1pGlIYXLhhDTqwO02HEdaIxdLU1cd8+yjBhfk/4RT/ttkBZt0amoc8ZWLWvNddy7vBzqe6vpnGgkSVVS7hpzE1s69pGp62ThYULg/1i1DEsnrmYTnsn27q2sbJ5JWPixuD0OtnSuQUE2N61/QeF38rmlSzIW4DH5yFeG89zZc8Fs/PMLjM3r7qZeyfcy3t73mNC0gRmps9kwD3AY5sfwy8Gfjd9oo9/7vonF+RfQNNAE9HqaB6Z8ggWlwWTykSvo5csYxYJ2gQG3YPMSZ+D1WPl72V/J1YTy21jbyNDn0FeUR5ev5fS5lLmZsxFKVFS2lyK2WXmngn30GwNrUIq6y7jsqLLWN+2nlxT4L32OnopbS4NaVtjruHD2g8BeL/mfV6Z8wqF0UcWRRVmKP8V4SeK4kpg5b5/1wMlh2jzCfDJQa/fIBDpECbML4anvx/z0qVB0QfgHxhg8Isv8LtcKFNSfpUujVKdDtNZZxIxbSr4fMji4hAk//3w5V8Cn82G4dRTsbz/PorMTAynnkrfa6/Rv2QJmvHjifnjDXQ/GQialScn4x20otnn5qpMT0eZnv694/udTnpefHHIMdHtxrZ2HYMrvyHyoovQn3giosOBo6qKiClTUI8ciejz4SzfETKebc1q/NdcjfT7Vgv/xxmdZuLf10ymqc+OTiUjO0ZHxH9YQpifaOD6WbnsarXg9vnw++GvX1Zz/7xCZBJhSPlkcbKBeMMPl/qmRmoQEFm+s4Oc2AgWlKTy0rf1WJ1ezh6XitPjI9GoZkVVF3edlM+ejkEGXYG9iROzomjut6NVypAARnVgv05Bop6nVwzdR/PJjnZGp0WiV8toM7uQCPDYGUW4fX7kEgm9NhdrarpIjdQwIy8Wu9vHaxsaOXd8Gk+vqGHJpeOHjGdzefH5RVZWddHQaw+KPoCGXjsrKrsYl3b40rOJWVEkGlS0WQL7llRyCccXxBNvCO9pDfP7Qi6Vc3be2ZR1lyEIAlJBysjYkUxPmc7Wzq3MSZ9DQXQBXbYuIhQRZBoyKYgqoLq/mpd3vYzVY2VU7CgWFizkoU0PBYVaaXMpt4y9hVlps9jcsZlNHZuIkEcwMWli0IjlYHodvWjlWt6pfgeFVMGF+RdSGF3I5o7NwTZWj5U95j1s6NjAho4NjI8fz8zUmUNy/ABcPhcamYZWayvZxmwG3AM8svkRfGLAyff8/POZmjyVOnMdg+5Bni17FoAuexe3rbmN/zvm/9DKtbQOtrJg2AJERIxKIx6fhyuLr2RayjRq+0P3AibrklFJVbx03EsMMw0DQCvXkq5Pp95SP6StQnLgoZPL56K0qTQs/H4i4eL7MGG+B9Fqw9sRWpLl7e7BXVdP50N/IfWll1Ak/jr3CspjQ40wfu/0/etlZHFxxN52K4JSSeefHwiWd9o3bkSQSdHOnoWmcAQiItLISKQ6HfbychSpqciMxu8dXxQJyQIEEH1e8Pnoe/kVIqZOZfCbb0i4/356nn4ax+bN6E85BWVB6BeVdtJkJNqwU9kPkRalPaRr539CYaKeFZVdvL25Cb8IM4fHUttt5bYT8vjXtw20W5yMTTNx03G5bKzrIzsugsyYw5tAeX0iUVoFNx2XS2qkhhveKQvuxVu8qo67ThyORIBnFoxCKhF44fwx7O2zIhGktPTbUMllJI9Xs3x3B6NSjJxTkorHK6KWS3F4hsYpaOVSLA4Bi8NNr9VFoknN57vaWVHZjUSA1y4uYWeLmadL61DKJVxxbBZvbtqLzy9S1mzGL0JapJpWs4OPtrdhUMmp67WilofeFmyo7+XltQ3Myo8jPzG0dDM/0cDz549h695+Bp1eEo1qRqUYiNX9vPb0YcIcDQZcA7h9buxeOyaVCZ3i+02JJiVN4u4Jd/N149dcMuISjEojj2x+JHjeoDTw5NQn2dy5Gb/op8PSQWlTKRcXXszT25+mqq+KGnNNUPTtRyJIWNW8inHx46g117KzdycqmYpjk48NMW5Z3bKaf5T/I/j6sS2Pcf3o69nSsQWRwB+dg8USwMaOjVxYcCFqmXrItXVyHWPixjAleQoWl4VrS68Nij6ANyrewKQ08UHtB5ybd+6QMb2il/vW38dlRZexrm0dOoWOsq4yiqKLeG7mc4yMG4lEkCAVpJyWfVpw1U4hUXDn+DsZHTcatezAAyKjysifxv+Jq76+Crc/8D07KXESjQONQ65rdYeacoU5MsLCL0yY70Gi06E/6UQcZWVDjqtHjcRVXYWnvh5XddWvVvj9ryGKIqLLSf+rryIxGIi+9hr4ziZ727r1pL78Ms2XXYbuuOMQfT46P7sbAFVREYmPPIwyIwMAn92OfdNmzO+8g9RowHjWWaiLi4m6eCGtN/zxwKBSKZrx4zG/uzTw0mTC19WFs7wcZ0UFzooK7Nu3k/zc39HNmcPg558DoMjJwbTg7HCZ5y9EnEHNPSfnc94xqTT02HhjYxPPltZiUMl49tzRGNVyPtnRxnn/3ITPLxKhlPHneQXsbhvglJGJFCUPfUjQ0GvjqRW1mDRyTipK/O6PHst2tnPdzBwe+qSCVrMDo0bOPSflIwgiRclGrn5re3Cvnkou4Y1F4/H6RSJUMh774sC+w2Nzook3qnj0i+pg7MW/y9u5dkY2ZU0Wem1uqjsH+WJ3J3fMzcPvF3mmtJZem5vjC+Lw+kVuXrqDhZPSaei2UdUxyOz8OBZkpuL2+vlsV/sQ85ySjEiqOwf5eF8IfVREqLNnUbKR4Ql6Bhwe9Cp5MKIjTJhfE1a3lYreCpoHm8k2ZOPwOeh39WN1W1nesJzRsaOZkjyFkbEjD9nf6XVS0VPBxvaNjIsfx8TEifxx5R+HtMmPymdN6xpeq3gtuI9v0YhFtFhbiFRF4vA6QsxfZIIMt89NcWwxT29/Onj884bPeWr6U0Pm4/K5eKf6nZC5NVoayTBkUG+pRypIuWTEJXxS98mQNja3jbsn3M3Dmx4OlHMqTfxlyl8YFTcKgJ3dO7F77UP6iIg4fU5aBltCxCrAhIQJlHeXs6tnV/CY3WsnWhONRAj8HTCpTNw09ibmZc9jwDVAii6FLGPWIffplcSX8M7J79BoaUSn0OETfVz+1eVD2sxOmx3SL8yRERZ+YcJ8DzKjAfXIUURffz3md95BkMsxzD8NWXw83U/9DQDRNXT1x9W4F+fOcvxWK6qCQlT5w3+3EQr/LZx79uDcvRsECerCApTZ2YdsJwgCpnPOwfrNSvwWC+LAYEgbWUICzrpaRL8fRUY6Pc88e+A65eX0v/02UVdcgbOsDMf27QhyObLoaMxLl2L5dBnpb76BLDGJmD/egHXNt0g0GrQTJ2LbshVVQT5+lxtPSwuK7Gw8bQdMi329vXhaWkj48/1EXbwQv9uNMj0dWXT0Uf+8whw5SrmU/EQD6dFakowaugadJJvUZMfqWL6znRfXHHCss7q8LN3agijCW5uaeOvSYxiZcpD423cv5/b6UStCxfw107O544OdtO8riTTbPdz6fjn/umgc729tGWLQ4vT4Wb6znbtPLqAwUc/wBB3bmswopBIS9Cq2N5lDsg6XbGrihBEJfFXRQVOfg7IWC2UtFm6ancvMvFgEAUYkG7jzo93cfFwui1fW0WMN/P3asrefM8cmMzEzintOLgi6dBYlGTgmM4p7P9lNv91DS7/jkMIPQC6VHPZcmDC/NC6vi1XNq/CLflJ1qXQ6OvH6vXj9Xt7b8x5zMubw8q6X2Tuwl3ZbO1OTp6KRB8ybzE4zA+4Bep29XLXiKnyij/Vt6xkeNRy33834+PGMiRuDX/QTr43n3vX3Bq/bPNjM6tbVnDPsHLrsXaxoWkGuKRelVInLF/gdFhFJN6TzwIYHhsy519lLnbluiPCTClJS9ans7t09pG2aPo2LCi6i3daORqbh9YrXabG2BM+PjRtLlCYKo8LIuye9S6+jl2h1NAkRBx5cx2njiNXE0mXvCh6TS+RBAffl3i+5qvgq3qh8gwH3AEXRRSwasYhLv7x0yFzOG34eqfqhMWsGpYExcWN+8P9JEASyjdlkGwPf81a3lSemPcGru19FJVVx8YiLKY79/WYS/9yE70bDhPkB1IUFSKKj0JaU4LPbcNfW0nnvfYhOJxKtBmXOARHiamigaeHFBzL0pFJSXnyRiIkTfqHZ//Zx7NzF3gsvRLQHnkJKdDrSXn0FVX7+Idtrxo4l9Y3XcVVWIY2OQjt1KrZVqwInpVLi776L/iVvI4uKwtPSEtLfunIVypwcOu6868CY48ejO/44Br/4EkdZGfK0dPxOF8rcHJy7dtP1yCMICgVRl1+O1GjAvm0bhnnz6H7qqSFjS7RapDod6qKio/TphDlaaBQyRqYOXcFr7rOHtKvvtjE5J5r19b18XdmJz+9nzL79b+nRWqbkRLOmpgetUoZRI8dsD+RCSoSAs+Z+0bcfj0+kw+Kk1xYQYDKJwLiMSCQCQVGmlEv5qqKT97a24PGJxOmVXDsjJ2RuLo+fJKOKK6ZmDXEm/WRHGxMyo7A4PXy+q4M/jEshQiULjr+fj7a3MiLJgEEl529nj0QURRp7bexqHaDf7kEpk6ALxzOE+Q2yp28Pu3t3I4oiyRHJNA40snTPUmr6axgbP5arR13Nwxsf5qSsk3iz8k3SDGnEamIZEzeG7Z3b+fOGP1NjrqEgqoCbxt5EaVMpxyQcw9Pbn+aq4qtY376e53Y8B8BVxVeFXH9r51ZGxowkRZfCQ5MeQq/Q8/CUh/mm+Rt6Hb2Mix83RAgejNc/dE+eTCLjvOHn8U3TN8E8QJPSxNSUqWSbssk2Be5J/KKfdEM65T3ljIkdQ7o+HYvLQnFMMQqpYkjcw35iNbE8fuzj3LrmVjpsHRiVRu6beB9dtoAQrOqrot/ZzyNTHiFOG0eCNgGlVMkLs1/g5d0vY/PYOD//fCYmTvzP/sMOIkIRwey02UxJmoJEkKCQ/rCDc5jDE/4LHibMEaCMj4f4eNxt7bgqKpCajGjGlxC16JIhVvz2rVuHBKfj89H99NOoi4uQhvdx/STM770XFH0A/sFBLJ9/fljh56yspP32O/C0tCCLjSHxr38l8vzz8VksKDLSUeXm4jOb6Vi3DnlC6BefZtxY+l8f6itl37iR6Guvwdvdg9/rpe3mm/HbbERMn45m3Dic5eXIk5NRjSjE129GUKnxNDcHHEb3oSouRlUY3oz+W6IoJXQ/25ScaLbsc+P0+vxct2Q7710xkQSjGoNazgOnFvLvHe1sbOjlnpPyabM4cXl9pJg0yKQSdEpZ0NBlPyaNghMK45maG4MAfFHRiccfcPS0Ob04vT5Kq7rw+AJLihnRWgQI2ft34cR0Eg0qbn6vnNNGJZNgUCERYMDpoaHHTmOPjel5sXj9YlCQHoxEEHB7/URFKPDvK0XTKKTc/2nAov7/5g4n/SjvswwT5ufE6XWyq2cXN6+6mV5nwLTo6uKrebXiVayewD6xDe0b6HP2cc/Ee9jetR2FRIHX76XOXEesOparV1zNoCdQPbK7dzf9zn4uL76ce9bdg4CAO8vNV3u/Cl5z/+rYwRRGFWJUGmm3tROpjmRd2zpe2PkCWcYsMvQZGBVGpEg5d/i5LN6xONhPJVWRF5kXMl5RTBFvzH2Dqr4q5BI5w6OGk2HIGNJmZOxIIhQRjE8YT7+jn8SIRIZFDftB4TQqbhRvzX2Lbns3RpWRxIhEnF4nhTGFdNm7SIxIJMuQNWTf4TGJxzA6bjR+0f+TQuiPhJ9r3P81wsIvTJgfgSIxgejLL8e0YAHI5bgqKul+5hkkGi2aiRPw20Pr371dXYFy0LDw+9GIooi7aW/IcU9TaD4agLOmhpbrrsfXEwjS9XZ103zZ5WR8+AERkycF22lKSoi+4Xp8/WY0kyZiXxuIeJCnpmKcP5+9770fOrjPT8T0aXQ/+ljwkHXFCgynnYoiK4u4P92Bu6mZ3sXPoZs1G0V6OnF33om7qQllbi7aY8YjD5d1/qrptbnYUNfLlxWd5MXrmZ0fyw2zcvjHqnqcXh9Tc2OIjlDS0GPbt/olp9XspNXsIGFfpEFalJaFk9IZFqflweVVDDq9PL1gJKv2dLOlsY+bjx/G/Z9W4NvnGrpwUjpKmcCfPtyFSSPnkimZbNoX7L5lbz+PnVHEuIxIxqVH8ml5wA4+M1rL7jYLNx+fy4b6PjosTqbkRJNkUuP2iVw3M4dPytp4d18w/bE50WTGRFBa1cWdWVH86cNdnFycSIJBNWQF8uJJ6SSZVPj8ImtqevjX2kAQ+zUzsjkmM4ph8To8Pj/dFhcahYxIbeAGcsDhQSoR0CoDtxROj5fmPgeCEHA6VcgCZa82p5fGPhsSAdKjIg5ZDhsmzNGi3lxPZV8lWzu3BkUfBAxJ9ou+/ezp30OnrZM0XRrn5Z/HF41fcN2o62gebA6Kvv34RB+VvYGHIVq5lpbBoZUjFb0VzM2Yy/KG5QBEqiKZkz6HR7c8il/080HNBywqXARAnbmOOnMdXzd9zd+m/40ZKTMwKo18WPshSRFJnJt37mHLGodFDmNY5LDDvn+5NCAIfwoxmhhiNDHB1yqZ6gddNMMrcb8NwsIvTJgfiaezE3dDA36bnZZrDpiHSLQakv/+95D2pgULkEWG2jGH+WEEQcB4xpnY128Yctxw0skhbT0dHVhXrw6Kvv2IDgeeltYhMQ2KxERMZ5yBuymQ3+dftAhBKkWRkYFEpUI9ejSObduC7WUxMcgz0vG2toVc17rmW1JfeAFl3jDUo0ahys7CvXcv0uho1AUFyGJiQvqE+fXRZ3Wxrq6XjQ19fFPVxcdlbby5oZHnzh2Nd195pUou5aOyVk4fncTwBD2LV9ahlElC8u20ShmzCxLIidPTNejk8S+qOSYzivh4NZ0WB88uGEVzn504vYo4gxK7y8ef5xVgUMvpsDiGCLJPy9vZ0WLm8mMz2drYT/uAkzi9CrVCxhNf7uG6WdlkRutoNzuIiVCgkUuo6hikpuvAje3qmh4Kkwyo5VI+2tFKnE7JK+sauG5GDi6vn+rOAUoyoihrMrN4VT2CAHfOHU6UVkm31cUjn1fzj/NGo5RJsLk8tJpdeP1+sqIj2N1u4eW1e9GppFw/I4dEk5rNjf209Nv5ZEcbxxfEc+XULFxePw98WsEXFQGX5Pmjk7jluGFBwRwmzNFkd89uljcsx+K0YHabh5yTSUJvfRUSBZ2OTtJ16SRFJBGriSVNn8agO3SfuMvnIk4bB4DNYyMpImnI+dLmUhYWLuThKQ/j8DiweW08vf3pYHae1WOlx9mDQWnA4rIE+3l8HrJN2eRF5TE/Zz4yieyQcw0T5j8h/BMVJsyPwFVbS/M11yKPj0f0eoc4Rvptdhw7d5L8wj/oeuRRfGYzpvPPw3BKqEj5X8M3OIi7qQkEAUVaGr7ePpw1exAkUlTDcpEnhpZc7kc7aSJxd91Fz+LFCBIJ0ddeg6ZkXEg7Z2UV/oFBBKVySO4igoAsKjSDTGowoB4x4pDXTHjwAfrfeIPBFaVoRo8m6rJLUeXlYVm+PKStMisLeXoagkSCVKNBM24cmnGh8wvz66W8xcwtS3dQ3WklVqfk2pk5/HNNAy1mJ312DyeMiGd9XS8DDg9XTc3m+dV1vL+tEkGAh04dERLmvp/0aC21XVY2NfazqbGf2cNjOa4gng+2tpCboCPJqGJzYz9//XJPsM8txw9jZIohKPy0SilKmQSpIPD4WcVsbOglwajmwWWVPH5WMW9s2MtfllczPEHHvJFJ6JQy1tX1hMylsddGgkHFyqpuHjh1BH98t4yK9gEGnR4umZLJ5a9vDZrLiCI8XVrL2eNS+MfqQJ5Wx4ALuVRCU5+dtzc3U9UxSIpJzdklqdR1W9EpZTT1O7j1/Z10W11EKGVcOS2LdzY3U5xspN/uDoo+gA+2tXJMZhRnjU05av+PYcLsZ+mepaTp08gyZOETfaxqWRU8V95dzpz0OXze+Hnw2MWFF/Nx7cfcMPoGdAodJ2acSKYhk+UNy5mXNY+P6z4Otj1r2FlMS57GW5Vv0e3opt5czylZpwQdNFN1qRiVRrrt3aQb0nmn7J0Qp0yXz4VKqsJCQPhFqaIYHjk8KPTCZY1hfi7Cwi9MmCNEFEX6ly7F09iIMiMDb2dovp9/0Iru2GNRFxcjut3Iw6s9uFta6HzoL1hLSwFI+MtDdD32OL6+QDmbPDWVlOcXo8zMPGR/mdFI5LnnoDtuNoIgBF0wRa8XV109nrZWZNHR+K2DDCxbRtSiRfQsXhwU5TE3XI/iMGMfDmVGBnF33EH01VcjiYhAogis6KiLi1EVFeEsLwdAUKmIuf56pBrNj/9gwvwq6Bl0ce2S7eztDdyYdQ26eOzzaq6clsXfVtTg9PgoSDRQsC+/zu72ctPsYZw7PpUko4bcuAikklBL8v2o5Af2+3xV2cWqPd1cMCGdqTkxNPXZeerrmiHtn/xqD3efnM9nuzqRSgRKMqJYuqWZCZlRJBrVPFNay/nHpDEq1Yjb62dtbS9KmYRTRybxl8+qSDapmZwdTWX70JWKkSlGcmMjSDJpeHF1HTfNziUjWsNTX9dQ22Ud4igKYHF4SNy3GnfdzGw+29XOhvo+ZBKBs8amkBKp4auKTqo7BsmOjWBiVhTPflMbdBq1urw8+dUerpmRzYqqTuSS0H1PpZWdYeEX5qjj8/totDRSEl+CTJDxbdu3LMhbwIc1HyIikmHICJqFdDu6kQpSVrasZHz8eKJV0fS7+5mROgOlTMmO7h30OHq4dtS1OL1OVDIVey17SdGn8PLxL7Otaxt2r50cYw55kXkMuAbocfSwrXMb8dp4UnWpnJx5MlV9VUPmOCVpCj32HuweO4XRhVw98mpSDamHeUdhwhw9wsIvTJgjxO90Yt+wEQD7po1ELlyIs6LiQANBQHvsFABkhlBTiP9VBleUBkWfIiMD29p1QdEHgf161pUrDyv89vNdET24YgWtN90M3oBRRtJTT+Ht7GTwq6+Iue46/E4nitRUIo6bjUT54y3mBZkMWeTQlUJFUhLJzzyNq6oKv8OBMisLZU6ou2KY3w7tFmdQ9O3H7fPjE0VMGjl58foh5w64fw51AD0cWbERpJjUNPc79o0tUt5iprnfTk6cLrjXbz9ev4heJeeCCWkkGdW8tKaeln4Hl72+lZcuGMs/zh2NRBAob7Ng3ucEOm1YDB+XBcqQW/odROuUjEgysLM1sJowfVgsLX0Olm5t4cSiBI4dFsuWvX3E6ZWUZEQSqVUgkwh4D5pLXpyO7kEXWTFa2sxONtT3Bef31qYmbjoul68rO6lsHyArRoteLad70BXyXrx+kZHJRlzeoQH0ACUZUUf0GYYJ82OQSqTMz52PV/Ri89r4sPZDUnQpLMhbQIYhg49qP6LL3sXImJHEqGPod/VzQvoJAVE3sJd5OfOCY01Pmc41pdewtm1t8Ng9E+5BKVWSZkgjRZ9CRW8FbdY2cow52L12pIKUOE0cFreFqt4qtAott5fczrvV7xIhj+CC/AsAuGbUNRiVRvQKPWp5uOQ5zH+HsPALE+YIkarV6GbNwlVdva+scxext9+O5YMPkOh0RC28CFVBAQCi34+rphZ3Qz0SnQ5FejqKpKQfuMLvD1EUsa74OvhanpgQKPn8Ds7KqpBj34e7pYX2O+8Kij6AzoceIumZZ+hZvJi+V19Ff+o8NONLkOl0P/0NHAJ5XBzyuLijOmaYXw69WoZWIcXmHipM0iM1vHnJMSQaVexstbC310asTkVefAR69ZGbGCQY1Lx04Vje2LCXDfV9jEkzEalV8NzKOtKitBjUciyOAw6bJo2cBL0Sl9fH4lV1iCIsKElBo5DRbnEiIhKjU/H0ilr+cf4YZBIBlVyKzX3gd+Hv39RyclEiF05IY9DlRaOQctv7gVy+97a2cOW0TOYVJ/FpeRsLSlIZcHq4/YQ8XlxTT+eAi4JEPXeckMeWvX1cNyObRw6KhthPu9mJSaNgTJqJb2t7SI3UolfLGHAcy5dKQQAAIABJREFUmIcggEktZ8bwOPx+kQ+2tVHbHdh7WJRsYGZe7BF/jmHC/BgmJ06msreSdnvAEKl5sJmXd7/MtJRpOL1OPm/8HKVUSYouBYfXQaYhk49rPybXlMs8Dgi/UXGjuHvC3Tyz7RncfjeLChcxLXla8LxEkFAYXUhhdCEdtg68fi/x2vhgyWZhdCHNg80oJUpOzDgRhVQRzAYME+aXQBBF8Ydb/QYYO3asuGXLll96GmF+57j37qX9vvuxr1tH5EUXYtuyFUV8PH6nA9vmLaQ893ciJk1isLSUvjfeRB4Tg33LFiJmzsQ4fz6qvMM7cP3e8FmteJqacDU0YvnoI2xr1iAxGDCefjp9//rXkLZJTz6B/oQTjnhsx65dNJ5xZsjx6OuuQz/neCQREciioxEOUV4WJsx3+XBbCzcu3RHcsnv5sZlcOzOHCKWMj7a38sd3y4LnFk5K58ZZuejU8sMPeBB2txePz0+EUs72vf3c/kE5td02ACK1Ch45fQT3/buCln4HqZEa7ptXQKfFidnuJiNai9fv58mvaukYcHLO+FQmZEayq22AFZVdLChJwaCWU95iBgSeW1kXvG5+go7bThiGzeVjU0MfBYkGVHIJRrWCeIOKRIOS5n4nggB2t49+mxurywsCpEVqUEglLHp1C/GGQEzFN9VdQ97X9TNz2NTYy6WTM1m5p5tIrYIEg4q7PtqN2+dHEODW44cxrziJRFNgNaNrwEltlxVBgJxYHdG6cNj7bxGX14XD68CgNCAIhy9z/jWwtWMrN6y8AbMrYPAik8i4Z8I93LvuXnxi4GFPgjaBU7NOZXH5Yp6Z/gzTUqeFjNNt78Yn+ojTxP3q33OYMIIgbBVFcewhz4WFX5gwP479RiWu2lrab7t9yDllXh5JzzyDbfVqBr/8EndzMxGTJiHRalCkp6OfNw+p+vdf0uGsr6fr0cewrVyJIiMD7cwZ4PHQ/+prRF1xBb6eHswffYQgkRB16aUYz1mAPOrIy748XV00/uFs8HqJvv46pDo9otuFNDoaT0cHptNOQxTF8Bf0bxSXx0er2YFcKiHZpEYQBPZ0DrKyuovmPjsz8uIYm2Y6YvH1Q7i9PvZ0WmnqsxOrU5IXryNCJae5z87cv60Jyd17/8oJwdD2w4/pZ0N9D099XYPZ7mHRlAxm5sVQ121nbW0PLq+fSVlRKGQCepWCvX02TBoFd328i4aeQOlpWqSGe08pYG+fjS6Li8Wr67j82ExmDIuloddGa7+DzXv7GXR6uPvEfHa2WviorJWLJ2Wwtq6HnS0DzBwey5g0E+vrevjT3Hwkh9mP6Pb6EMVAWPx+1tX28PnuDkYkGXj4s6pgyPz4jEiunZGNIMC5L23CqJHj8fqZNiyGK6dl02N1EROhJDs2Ysh4YX777OzZyUvlL1HdX83cjLnMz5lPsi75l57W97K5YzPL6pfRONDI7NTZxGnj8Pg9tFnbEBFJ06dxz9p7uKToEk7PPh2DKrxVI8xvm7DwCxPmZ6D/7bfpuPe+IcckBgMpL75A00ULh4SO62bPRjNxAhHTpqNIiP9vT/W/irOujoFPl9H/xhvE3nQjjp078TQ3ozv+eOSpqQwuW4ZrTw0xN/4RRWoq8qQkBOmPvzm0bd+Or7ubwS+/ZODTZQBIjUYSn/grA199haexEeOZZ6KdMBGZ6cj2Y4X55WnosbK+tpf2ASdKmYQEg5oRSQbO/efGIXvIHjl9BH8Y9/OZIfj9IuWtFk79+9qQc4+dUURRspGsGC0y6aFXlTc39HHWC+sPNv7lodMKOWd8Gh6vn/X1vdy0dAfdgy4itQpumJnDgNPD4/scPs8pSSU5Us0nZW0kGVWcMz4NRBGVXMbOVjNPrajB6fEza3gsJRmR7OkcZHx6JClRGq55azs9VnfwuicUxnPhhDT2dFk5a2wKqiMUY019dtbWdCOVSjCp5dT12FDJJcREKPnrl9W8unA8e/vs7G6zkGzSMCrVGDSECfP7o9HSyIJlC4Zk4M3NmMv9E++n29FNl70Lg9JAqj4VueToPJQ5Gnj8HurN9bRb2/H6vbj8LpbVLyNBm8ApWadgUpoQJALJEcnhh4Vhfhd8n/AL7/ELE+Ynohw2LLCJ5aA7O+MZZ+Dt6R0i+iBgRGI4fT5S43/2JNFRXo75ww/xdnRiPOMMNONLkEZEHHF/T3d3wG00NhZBfvS/mEW/H9u33+LYtpWoSy+h67HH8dsCZW32TZuJuvRSpDGxOD/6GG93DxGTJ//kaymSkrBs2RoUfQA+s5nuJ59CO2UyliVvY1+/gfh77sG04Oz/+L2F+fnx+0V2tlh4+Iuq4F6xP4xLwS+KIcYhj31RzfS8WGJ1R9/2vL7byjubm/H5RbJitNTtK80EUEglmB0eTn5mDY+cUcS84qRDrqKtr+/lu89V//ltAycVJWJxeLju7e2Y7YG9fX02N+9saaYgMWAkc830bCKUUna2DnDKyERiIpTcvi8mIVan5IqpWajkUpweP19XdhGnV5FmUrOpsR+JRDJE9AF8vruDs8elcPfHu8lP0DM2/ftXKwHMdjd3fFDO2tpA8LVWIeXskhRkEgn3flLB3BHxxBqUpERpmJwT/aM+3zC/TerMdUHRJxNkeEUvTq+TdW3rWLxjMZV9lcgEGZcWXcq5w8/FoPx1rJzJJXKGRQ4jx5SDKIpIJVJOzDzxl55WmDC/COENMGHC/ERUhYUkP/M08qREBKUS0/nnYzpnAcIhVgAkajWymJj/qMzTUVHB3vMvwLzkbazffEPL1VdjXbnyiPr6nU4sy5fTOP906uacQOdDf8Hd0vKT53I4fH19WD74EGV2NoJCERR9++l/911U+fkIKhWq4Xk/enxPTw/2sjLsZWX4+vpDxgdw7tqFMjc3+Lpn8WK8PaG5ZmF+fdR0DfK3FTVDDELe2dyM8yBHyHi9ivOOSWNOQTx+/9GvWDHb3dzyXjkvfdtAc5+dB04tZEFJCoIQuPaDpxXS0D3IdTNz+aSsjYae0J9BgHiDkkWTM7h2RjYTsgJlzCaNHJlUoHPAGRR9ADKJwGmjkihONnLiiAS27O3j4c+rWbaznUGHl/v+XRGMSegadPHUij38eV4BJRkBAVda1UVKVARdg85DRkvIJAIev0hxsiHEwfRw1PfYgqIPwOb28c9vG1ErpKRFabj82CyUsnAZ5++VAdcAFb0V1Jnr8PgCP6sqmYpJiZO4ftT1XFBwAdePup7ZabP5uO5jKvsqAfCKXhbvWMyunl2/5PQPiUSQIJWEf2bD/G8TXvELE+YnIpHL0c2ahXr0aESXC1lMDIJMhiCVohw+HFdlZbBt9PXXo97n+PlTsW/dOjSYHOhZ/DwRxx6LVK8/TK8Azl27aLvxpuDr/iVLELRaYm/841E1QBG0WqQmI5IIHYI81PlQkEgQZFJSX3kZVd6RCz+fxYKjuhp3bS2Osh0IEgFVcTGq0aNC2qpLSvC0th04IJVC2OTlN4HV6R2yuharU3L66GRiIpRcPS2bXpsLrVLGh9tbUculjEk3MWt4HNWdg3y0rRW3z8/s/DjyE/QkmX6ac97eXjtV7QPceeJwPi5r4/x/bmJsuok3F41ndU03f/60ggFnQJhePT0bs8MdMobN5cXl8fPu5mYGXV6m5sZwzYxsxmdEolHIMGkVKGWSYHbenMJ4drVYGBavY3peDDcvLQ+OJZUKAdOVgxhweKnutBKhlHH19GzKmvvZtrePK6ZmYXf7yI2LYE/ngXK8M8ck09RrZ0ZeLPGGI1whPYymTovUMD0vlu+JLgzzG6feUs9d395FeU85MkHGJSMu4YzcM/D7/eRH5eP2u7F77JR1lbFoxCI2d2wOGaPB0sCkpEm/wOzDhAnzfYSFX5gw/yHfzXqTx8eT/PTfsG/bhqelBXXxSNQji3+eix/hfoRDxSVYPviAyAsvOKoh81K1mphrrqHpsstJeOghpEYjPrM5eN54xhnI09JQH7QidyQMrlwFAnQ+8CD4AzfLlk+XkfjYY0RdeQW9L74EXi/ytDSiFy2i9cYbg31jrrkm5P8ozK+TdouTwkQ9u9oGSDCouGBCGs+W1mJb5SPRoOLiyRk8sOzAA5U/vrOD588bzdVvbQ/m4S3d2sL9pxQwJSeG9GjtEV23pnOQirYBREQSjRoWjE/l2dLaoJnJhvo+2s07mZgdFRR9AEs2NXHqyMSQ8Xa2Wrjr493B16v2dJNoUDE2zQRARpSWh04bwS3v7cAvQnq0FplE4NEvq7n5uKHOv1JBCMnYU0glCARW+iKUMk4flczONgt/+mAnfXY3j55eTHmrmeY+B7lxOlIi1Ty4rJI/zsphRNKRld9lxGgpyTCxqaE/eGx0qpEVVV009tpYNCn9iMYJ8+um39mPV/QSow58D3h8Hl7Z9QrlPYGHD17Ry/Plz5OsS+bOtXcG+xVEFXDe8PNYXr+cXFMuWzqHeiwkRoT+XoQJE+aXJyz8woT5GVCkpKBISTmqY2rGjEFQKoes+kVfecUPrvYBSKNChY88JRnJz+Awqhk7lvS338ZZs4fEJ5/AWlqKp7kF9bhxaIqLUf3IwHNvTw/Oigo8ra1B0Rc44cVaWkrk5ZehGTcO0eVGnpgIiBgXLMDT3Izh5JPRlIw7um8wzM9Gn93FtTOyufffFZw+Jpmnvq4JrorlJej5cHtrSJ9vqrpINKpo7gsEpIsilFZ1E6NTkh6txeP1M+jyoFfJD2nEUtFmYcGLG4NZelNyojkuPy4o+vazt8/OKd+5mXV7/USoQr9GqzsGQ44t29XO9bNzUCtkSCQCJxcnkmxSs6a2h7x4HXXdVkQRWvsdZEZrqd9XQrpsZztXT8/i6dJaRDHwrOfyqZn8e0dgVXtldRcZ0RqKkgy8vLYRgJuW7uCscSlMy43B5vFyzye7kQgCE7Ki0R+hE6pJo+DRM4pZXt7Oqj3d5CfqUUglvLKukefOHU1K5JGJ6jC/Tvav2G3p2ML2ru1MTZnKyZkn4xf8rGpZFdK+qq8KjUyD3RsoFd7duxuP38PyhuXcMu4W6sx19LsCDwlmpc5iRPSI/+r7CRMmzJERFn5hwvxGUOfnk/r6awx89DGezk6Mp89HU1JyZH2LilAOG4arel8Qs1xO7I03hhjDHK0IBFVuDqrcgMDTjhuH12JBolAg/Qlh6qIo4u3qQvSEltSJXi9djzxC4gMPIo87EAatGva/k5f4e2JydgxXvrmVM8YkkxGtDYo+COy9izlE7lu0Tsmgc2gppM/vp2vASVX7AC+sqWdDXS8zhseycGI66dERdO1zDI2MULJsZ/uQAPU1NT2cUxLqFiqVCMilQ383rpyWRbw+tHQyVh86z5wYHRGKA1+5CpmEomQD6+p6ufeT3dx3SgEJBhXvbGnm+pk5NO1zy5yWG8OIJCPPnzsai8NL+4CTZeVtNO7bq5cepWVqTgxLNjUFx7a6vPzr2wam5sZgdXlJNKp58NTCI14B3U96lJarpmdz1thkdjRb6LW7WXLpMYxKDbvk/tbZ2rmV53c8z97BvUxMnIjVY6W0uZSTs06mKLqIlS0rh7TXK/Q4vI4hxySCBBGRZ7c/yx+G/QGlVIlUImVGygxiNEevkiRMmDBHj7DwCxPmN4SmqAhNUdGP7qdITiZ58XO4Kirx2+0osrOG7LFz1dRg+fRT7Fu2oj/xRHQzpiOPD42d8JrNuOvr8btcKDMyDtnmuwgy2Y/K6PsuotOJIj0deVIStlWrh5yLOHYK3U8+CYex1A/z2yIzJoJ/XjiOyvYBFFIJcqmAxxcocdzWZOaek/JZX9cbFIRRWgWTs6OHBJcDTMqOZli8nkte20JLf+Bm9Y0NTcTpVVjsHt7a1ESkVsFdJ+bjcPn4LhsaerhwQhqvrt8bPHbJ5AyOyYjilGIbe3ttLChJZebw2EM+KClONjI+I5KNDX0AKGUSbj8hjwjV0NU2tULGpcdmcmxuNF0WBw+fPoLFK+t4trSWOYWx3HdKAbe/X86A08vCSel0WJz8f3t3Hh9XXe9//PWdfSb71jRNmybdKG2hLQ1LCxRs2S4XkaXIJlyUVRb9CSpXUEBABFFQFkFUEFToVbgIKOsVoSylkNJS7Aql6d4m3bJnJpn5/v6YaUiahCaTTCadvp+Phw/mfM/5nvM5fXxN8pnv9uSCdW3z9zxOB1fPGsMjb33GOYeV8PSijR1WEj1pUiHDsv1MGZ5NVqDznNueys/wMXtC/6+eKsmxetdqfrvktxw9/GiOiBxBxEaorKmkqrGKk0edzDenfJMl25awoznafmeXzMbr9GLbTfwMuAIEXAHKC8up2FrBY0sfA+Cr475KSWbitlkRkb7RPn4i+7nQps2svfACWjd8Powu66tnMfTGG3F4P++5aNmyhS233U79P/8JgKuoiBEPP5Tw3rXgmjVsvfNOMr40C+NxU/PCC+B0kT1nDjv/9CeyTz+N7DPPTGgMMvBawxGe/2gT1z+zhJawxetycP+5UyjOCbB0Yy0el4ODirMYkevn3dXbeWL+WkKtEY4ZV0B2wE1hpo8LH32/7X4j8wJMH5XH3A/Wd3jOby+YxqV/XNih7FfnTOHosfn8e2Mtm3c1UZDhpTDTi8/tJD89+t+9bUxeVdfM8k11NIZaGT0knXGFX9zb3RRq5b3PdrDgs+0UZfvJCbh54PVPqQ+28siF5UwqziLUGmbNtgY+raqnuSVMaX4afreD4pzofz+o3Mmjb68hFI7w5cnDKM31M7E4mzSvvuPd39WH6llbu5aIjdASbuHltS8zd8VcLJaAK8DVU68mzZ3Gl0d9GbfTzcb6jVTWVOJ3+RmdPZpdwV3MXTGXl9a8xAE5B3DZ5MsYnzueXcFdvL/5fZZuW0r50HKmFU5Tb59IkmkDdxHpVt28eWy47PKOhQ4HZc8/h2/MmLaimpdeYtN3ru1wWeapp1L0k9txJGBPwN0iLS1U3fFTdj79NL5Jk3APKyLS0Ihv4gR8BxxA2vTpcQ0hlcGvNRzhs20NVNU2U5jpY1RBepfbFQAEW1rZVh/CAsXZfhat28UZD73bdv5rh5fw4r+3sGOPuXs3f3kCHpeDe15dRdharpk1htOnFpOb1nm45kBoDUdojURYs62R+uZWSvICFHYxnLQ74YjFWtvtxvKy/9lUv4m7K+7m/9b+HwA3HHYDd7x/R4drhqYN5Z5j7uGggu7n5oUjYXY27yTNnYbf3f/zw0Wkf2gDdxHpVpdz+ozptM1D8JNPO13WWFFBpK4ORwJXzXS43eRdfhnukhHUvvgSxjgITJvGtgcfxBEIUPrM00r8UpTL6WBcYcZee8sAvG4XxTmf/0obXZDOyQcN5cWPtwCwrSHE0Exvp8QvL83DqVOKOf7AQiz0KslKBJfTgcvp4MCivS/a1JVoYqy9FuRz8zfNb0v6ALY1d97XdEvDFnyuL277ToeT/EB+v8cnIgNHiZ/Ifs47dizusjJa1qxpK8s591zce6xK6p8woVPdjC8d26NVRfcUbmyi6aPFNLz1Ns7cHHwTJ+IuKMBTVoZxdh5C5x46FM/YsTiz3qF52TJq//736H2amwlv2wZFRb2OQVJbVsDNTadM4JSDh7FySy2TirPwOB184/GKtq0fxhSkM3lEdKGSIUlO+ER6Y1fzLupCdfhcvr0OrZy/aX6HY6+zc292aWYpeb7452KLyL5BiZ/Ifs49dCgjHnyQun/+k6bFi8k47jjSjpzRafimf+pUci68kJ1//CNYi+/gg8k5/3yMq/c/Rurf+NfnG8q73WSfdRb+KZNpqaoi7YgjutxU3p2XR8O78zts6eDMzcWZp2+gpWtDs/ycfJCfkw+KfjEQjlievXIGq7bWkeZxMak4ixG58W30LpIsS6qXsK52HZsbNuN3+Tkw90AOKTyk2xWZy4eW88raV9qOX618lWunXcsDix4gFAmR78/ntiNvI9ev/U5FUp3m+IlIj0WamwmtXYcNBXGXlODK6tlm0O217txJ5ZyzovvyORwM+f732PXXpwmtXo3x+xly7XcI19fTvGQJ2XPmEDj8cJzp6URCIWqee44tt94GLS040gIU/+pXpB91VALeVERk8Plk5ydUbKngFwt/QTAc3dM1x5vD/bPuZ/KQyV3W2Vi3kZvevYn3t0QXO5qQO4GfHfMzIjZCTbCGorQiCtMKB+wdRCSxNMdPRPqFw+fDd8C4Pt3DtrYSaYousZ8+cyZ1L79CaHV0OX7b1MTWn9xBwf/7NvX/eoP6f73BsJ/fTdYpp+DweMg+/XT8U6YS3rE9Ovxz5Mg+v5OIyL5ia+NW3tr4VlvSB7AzuJN3N73bbeJXnFHML475BZW1lYRtmLLMMvXuieynlPiJJFHrjh00vreA2ldfwXfAeDKOPw5vu5U0E8VGIjQvW0bz8uXRZG7SJLxlZQl/LoC7oIDcb3yD6p//HO/48Wx/+OHOFxmDMz+f8LZtbPv1Q6TPnIkzMxPjcuEbOwZI/L+RiMhg43a42d68vVP51satX1gv25fNFN+URIUlIvsIJX4iSWIjEXb+5S9s++WvAKh7+RV2zp3LyD8+gacksRvgNi5cyLpvXAwtLQC4CgoY8YfH8I0e3WWckeZmHH5/t3NIeiv7tK/gTAsQ2rABT1kpoTWVHc4bn4/Mk07EeH3Uv/lmvzxTRGRfNzx9OEcXH82y7cs6lM8qmZWkiERkX6LET/ZJtqWFpo8/pmH+fByBNNKmH4Fv/Phkh9UrLZs3s/3h33Qoa926leDKVQlN/CLNzWx7+DdtSR9Aa3U1jQsWdEr8gqtXs/OpuTS+v4DAEdPJOOF4/BMn4vD3fg+nlqoqmhZ/RGhtJd6xY8n4j//AuN2kzTiSDVdfjY0N/8w46SQaF7xP/euv4586lSH/fX1cK4eKiKSa4oxijis5Dodx8JeVf8Hj9HDl5CuZVjgt2aGJyD5AiZ/skxoqKlh/8SVtKzw60tIY+ec/7VvJXyQC4XCnYmsjXVzcf2woROumTZ3KW6uqOxy3VFez5a67SJt6COmzZuPweKh79TVsayvpRxzRq2eGa2vZ+tOfUvfSy21luZdcTMG3vkX6kTMo+99naF62jJa162j8cCENb78DQNOiRTgDaXG8pYhIahqfN57xeeM5a9xZOI1T8/VEpMc6r5kukkCt27YRXLuWcKx3Jx6RYJDtjzzSYVn/SEMD9W+/3R8hDhj3sGHkfv2iDmXO7Gy84/q2eMreODMzyTnvvE7ladM7JnMtGzaQNvUQqu+7j+0PP0z1fffRumUzrVuraK2p6dUzg5+u7pD0Aex49DFClZUAeMvKcA8bRvV997UlfbsZt76fEhHZU0GgQEmfiPSK/qKSAWHDYRreeYfNt/yY1k2bSD/mGAq+9118cSxkYsNhwjt3dSoP19b2R6gDxjid5HztAtwjSqh59ll8EyeSfcYZeEtLE/7sjJNOJNLUxI4//AFHWhpDrrsO/8EH7xkh2x99FNpt+VL36mukH398h2GiPRFpbu6iMIJtV+4pKyNwxBE0vvdeW1n6rFl4BmjRGREREZFUpsRPBkRw1Ses/+aVbUMb6998k0goxPAH7seZ1ruhfM5AgNyvX8Tm6//780JjSJ85sz9D/kKRYJCmJUtoePsdnNlZpM2Yge+AA3p9H/eQAnLOmkP2GadjnM4ERNrNcwsKyL/sUrJOPw3jcuHKyel0jXG7iNTVdSq3wRCu/N5tmu4pLcU1pKDDcFLvpEm4281ldGVnU3TbrdTPm0fjewtIO3IGaUcfjTM9vVfPEhEREZHOlPjJgAhVVnaaz9Y4fz6tW7fiHDWq1/dLP+YYiu78KTt+/ygmM5OCKy7HP7nrPYwSoeG999hw+RVtx47MTEb+6Y/44hymOZBJX3vugoLuzw0fgXfCBILL2q0e53bjG9/7BNczrIgRv/kN1Q89RNOHi0g/5hjyvn4RruzsjteNGEHu+eeTe/75vX6GiIiIiHRPiZ8MCGd2Vuey3Ny4VoeEaO9Q9mmnkXHcceB04fT7+hpij4Xr69l2/wMdyiK1tTRWLIw78RuMXNlZDPvpHWz58a00ffghrqIiim69Fd+ECXHdz3fggRTffTeRujqcWVkYt7ufIxYRERGR7ijxkwHhPeAAMk44gbpXX40WGMPQH/0Id1FRn+6bjGGANhwmUl/fqTzS0DDgsSSa74ADGPHIb2itrsaRnoG7oHdDPPfk8HpxeL39FJ2IiIiI9JQSPxkQrtxcht58E9lnf5Xwjh14SkvxxjEnbjBwZWWR+/Wvs+Xmmz8vdDgIHHpon+4b/GwNoco1OLKzIdRCy+ZNuAoK8E2YgCs3eSu3OdPTNc9OREREZB+nxE8GjCsvj/Qjj0x2GP0i4/jjMC4XOx5/HGdeHvmXX4Z/0sS479f44Yesu+RSXPn5ZJ54Att/+7u2c1lnnE7hD36AMyOjU73WHTtomD+fmueewzt6DFmnfhnfgQfGHYeIiIiIpCYlfiJxcOXmkn3mGWScdCLG5erT8MVwXR1b77wL29hI5kknsuPxJzqcb3hvAa27duHw+zGujv+Xrfnbc1T97GfR6+a9xa5nnqH0qSfxjh4ddzwiIiIiknqU+ElKC23YQPDTTzFOF95xY3EXFvbr/Xu7FUVXIvX1BFeuBMA4XdhgMHrC7abw5ptw+vzs+N3vAEP6rC/hLi2l+cNFODIy2PbrX3e8V20tzStWKPETERERkQ6U+Em3gmvWUPfaazRWVJAxezbpM2f2eTGWgdS8ciXrL7mU1uro3nGeceMYcf99eEaOTHJkHTlzc8mYPZvaF18ktGED3nFjCa76hNzzzoNgkE23/BhaWwHY9de/UvzLX7L5xhvJ+drXwJjON+yqTERERET2a45kByCDU0tVFRu+/W2q77mXhnlvseXmW6i+734izc3JDq1HbCTCrv/5S1utvVM2AAAWfklEQVTSBxBatYr6t99JYlRdc3i95F91Ff5DD6X2pZfIOvNM0qZPxz2qjKbFH7UlfQBEItQ8/zyZp55K3SuvkHP+eR3vlZWFb/z4AX4DERERERns1OMnXQqtXk1o1Scdymr+9jdyv37RPrFXnQ2FaFq8uFN587KlSYime6F16wiuXIXFUnTLzdhwGIfXR/ZZZ9H00Uc0vju/Ux3b3AwZGWTMno1taSH/mqtpWrQIV1ER2aedhnfUqCS8iYiIiIgMZkr8pGu2l+WDjMPnI/M//5PmZcs6lKcfdXSSIuqsedUnrL/kYlqror2Szrw8Sh79PZ6RJQB4Ro7EXz6Nulde6VAv8ytfYcstt5B7wQVsf/hhjMeDd/x4QmsqcfgD+KdOxTjUmS8iIiIin9Nfh9Ilz+hRePZYICTzlFPwlIxIUkS9l3HSiWSeemp0zpvbTe4ll+AZM4amjz+mpd0Q0GSpfemltqQPILx9OzUvvNB27Bk2jMD0GRTddReB6dMJHHYYxffeg7t4GGkzZtCycSMQ7d1sXrKElo0baZw/n0hT04C/i4iIiIgMburxky65CwsZfv991L78Mo0L3ifjxBNJP/YYHH5/skPrMU9xMUW33UreZZdijCG4di1rzzmbSEMjrmHDKL73HgKTJ/f4fi1btlA/bx61r71G2iGHkHHiiX0aVhlcsbxTWfPSjj2U/jGj8QwpiP7bBwI43G4AfOPGUff6v6htlygCpM+ahSMQiDsmEREREUlNxtp9ZOzeXpSXl9uKiopkhyGDVPPy5aw5cw5EIm1l7tJSSp/8M67c3L3WjwSDbLntdmqefvrz+mVljPzDY3FvEVHz/Ats+v73o/caMYLMk0/Gd+B4/FOn4i4sJFxTQ93rr7P9kUcwXh/5V11F+lFHtiXfLVVVVN93f1tM/vJyim6/HW/p4Fq1VEREREQGhjFmobW2vKtz6vGT/UJow4a2pM8/eTLZ552HMYbWnTt7lPiF1q2n5plnOpS1rFlD8NNP40780o6cQf7VV1H35jzSjzqSHY8+hg0GcQ0ZQvED99OyfgObf3BD2/Ubr7mGEY/+nvQZMwBwDxlC4Q03RFf2bG3FU1KCMysrrlhEREREJLUp8ZOEa92xg/CuXThzc3FlZyclBlfBEADyrrgcV14eVXfeSXjXLtK/9CUKvvMd3MXDiNTV4czJweHx9PzGX9Bhbq2ledkyGisWgjEEyqfhnzDh85jy8si/8koChx/OugsubCtvrapi51NzaVm7ttM9a195pS3xA3AG/PgPPLDn8YqIiIjIfkmJnyRU4wcfsOnGH9Kybh2ecWMpuv12AgcfPOBxeMeNpeC71+EqGMLm669vK69//XUcaWmYtDTq/vEP0o89lvwrLse7x8I2npIRZJ1xRodeP3dZKd4xHa9rr3nJx6y98EJsMAiA8fkY+ccn8B90UNs1xuEgvH17p7qh1atxDR3aqdydl9/jdxYRERER2U2rekrChNatY/03r6Rl3bro8apP2Hj1NbRs3TrgsTgDAbLmzKFlw/pO5+pefRX3kCFE6uqofeEFNv3gBlprajpc4/B6Kbj6KobecguBGdMp+Pa3GPHgg7i7SM522/XMM21JH0T336t57vlO17m6GCraWl1N7vnnQWwxFwBHWoD02bN69L4iIiIiIu2px08SJrRhA5H6+g5lrVVVtGzcGPe8uL5wpafjyOw8B85dUkKoXULYvGQJLRs24Npjvpy7qIicc84m55yze/S81qqqTmUtXZR5x40j/5qr2fbAg2AtJhCg6I6fEDj0UEqf/DONH1RgPG4C5eX4xo/v0bNFRERERNpT4icJ48rOju6h127lWON2J20BEuNy4Z98MP4pU2havDha6HaTf/llbL7hxg4xOnx937Yi+6yzqH/jjY5lp5/e6TpnWhp5F19M+rHHEt65E/fw4XhLSwHwH3RQh6GhIiIiIiLxUOInCeMZNYr8q65i2wMPtJUNuf77eEYmb7uBwMEHU3jzTYQ+/ZRIUxOe0WOoeeEFbCjUdk3eVVfiGVnS92cddijD7r6bbQ89BA4H+d+8gsChXa6ui8Pnwz9xYp+fKSIiIiLSFe3jJwkVrq8nuGoVLVu24C4uxjdu3KDbBL6luprmj/9Ny+ZNeMvK8E2ahDMzs9/uH66tBWNwZmT02z1FRERERPakffwkaZzp6QQOOSTZYXwhd0EB7llfStj9+zOJFBERERGJhxI/6RfBykpCa9fizMjAO2aMkh0RERERkUFEiZ/0WePChay/7DIiDY0AZJ5xOoXXXYcrLy/JkYmIiIiICGgfP+mjcG0tW35yR1vSB1D7v8/SvGx5EqMSEREREZH2lPhJn4Tr6ggu75zktVZXJyEaERERERHpihI/+UKh9evZ/vjjrP3GxWx//HFC69d3OO/MzSV95sxO9dwjRgxUiCIiIiIishea4yfdat1Vw+Yf/YjG9xYA0Pjuu9S/8SbFv7wXV2wTdqffT8F119JSXU1w2TKM18uQ716Hb+KEZIYuIiIiIiLtKPGTboUq17Qlfbs1zp9PS2UlrsmT28p848ZR8ujvadm4CUdaAE9JCcahzmQRERERkcFCiZ90EmlpwQaD4HT2uI4rOxtXdnYCoxIRERERkXipW0Y6aFy0iI3f/n9UnnMuTQsXknfNNR3OB444HPfI0uQEtxehTZsIrllDpKkp2aGIiIiIiAwqxlqb7Bj6RXl5ua2oqEh2GPu05pUrqfzq2dHevpi8K67ANbyYuhdfJH3mMWTMnoVnkC3cEm5sou7ll9h6511E6urIOOF4Cq69Fu/IkckOTURERERkwBhjFlpry7s6p6Ge0qZ5xYoOSR/AjieeYPQ//kHunDlJimrvgsuWsvmGG9uO6155FWdODkNvvBHjdicxMhERERGRwUFDPaWNw+vtXBYIgKvnc/2SIfjpp53Kav/+D1p37EhCNCIiIiIig48SP2njmzAB19ChHcqGXHcd7oKCJEXUM868/E5lntGjcKSlJSEaEREREZHBR0M9pY2npISSR39Pw7vzadm0ibQZ0/FPnZrssPbKf9Ak/IceStMHHwBgPB4Kv/s9nOnpSY5MRERERGRwUOInHXhHjcI7alSyw+gV99ChFN/zC4IrVhCpb8AzehTesWOTHZaIiIiIyKChxE9SgrugYNAPSRURERERSRbN8RMREREREUlxSvxERERERERSnBI/ERERERGRFKc5fkkUWr+eun++Tv2//kXa0UeRecIJeEpKkh2WiIiIiIikGCV+CRRubCRSX48rJwfjdnc8V1vLlh//mIa33wGgccEC6v/5OsN//SCunJxkhCsiIiIiIilKiV+CNC7+iOp776V5xQoyTjievG98A29ZGQCtO3cSWrMG/+TJ+KdOJbhiJXWvvUbTokWE1qxR4iciIiIiIv1KiV8CBCsrWX/xxUQaGgCo+evTtGzezPBf/YrWqioa3n6HnX/9C6FVnwAQOOxQcs47j51PPgmYJEYuIiIiIiKpSIu7JEDos8/akr7dGt9+h4Z35xNcvZrm5cvbkj6Axvc/wJGRTuDIGXhGlXV/382bCa1dSyQUSljsIiIiIiKSetTjlwCOQKBTmfH5aF7yEa21dTQvW9bpfMumzRTddhuu7OxO58KNjdS9+BJb776bSF0dWV/5CvlXXYln+PCExC8iIiIiIqlFPX4J4B07jrSjjupQlnPeudS+/AoNb71F2uGHd6qTduQMPMOGdXm/5o8/ZvMPf0ikpgYiEWqefZadc+diI5GExC8iIiIiIqlFPX4J4MrLpej222msqKB52VKcWVk0vDuflvXrAfBPm4ZvYQXN/14KQMZJJ3WZDO7WvHRpp7Kavz1H7kUX4c7PT8xLiIiIiIhIylDilyDuoYVkzJ5F/dtvs+PRx9rKXYWFeEaNovBHPyJcW4szIwPvmDE409O7vZersLBTmXfUqC6HlIqIiIiIiOxJiV8COfx+Cq65Gt+4cdS++A/806aRfeaZ+MaM7tV9/FOm4Js4geal0bmBxuul4NvfwqnET0REREREesBYaxP7AGOcQAWw0Vp7ijGmDJgL5AELgQustaE96pQCy4GVsaL3rLVXfNFzysvLbUVFRT9H338iwSDG48GY+LZraNm6leblK4g0NeIdPQbfuLH9HKGIiIiIiOzLjDELrbXlXZ0biB6/bxNN4jJjx3cB91pr5xpjHgYuBh7qot5qa+2UAYhvQDi8XkIbNlA/7y0a5s8nbcZ00o8+uscrc7oLC3F3MeRTRERERERkbxKa+BljhgP/CfwEuNZEu7tmAefFLnkcuIWuE7+UEq6pYcstt9Dw9jsA1L/2GvUzZ1L887txZmbupbaIiIiIiEj8Er2dwy+B7wO79x3IA3ZZa1tjxxuA4m7qlhljFhlj3jTGHJ3gOBMuVFnZlvTt1jBvHqE1lckJSERERERE9hsJS/yMMacAVdbahXFU3wyUWGunAtcCTxpjOnWLGWMuM8ZUGGMqqqur+xhxYtlIN3MprfbiExERERGRxEpkj9+RwKnGmEqii7nMAn4FZBtjdg8xHQ5s3LOitTZord0e+7wQWA2M6+K6R6y15dba8oKCgsS8RT/xlI7EP3VqhzJ/+TTcZWVJikhERERERPYXCZvjZ639AfADAGPMscB3rbXnG2P+Cswhmgz+F/DcnnWNMQXADmtt2BgzChgLfJaoWAeCKyeHop/eQd3Lr1D/5hukH3Msmf9xEq6srGSHJiIiIiIiKS4Z+/hdD8w1xtwOLAJ+D2CMORUot9beBMwEbjXGtBCdH3iFtXZHEmLtV97SUrxXXE7epZdgnM5khyMiIiIiIvuJhO/jN1AG+z5+IiIiIiIiifRF+/glelVPERERERERSTIlfiIiIiIiIilOiZ+IiIiIiEiKU+InIiIiIiKS4pT4iYiIiIiIpDglfiIiIiIiIilOiZ+IiIiIiEiKU+InIiIiIiKS4pT4iYiIiIiIpDglfiIiIiIiIilOiZ+IiIiIiEiKU+InIiIiIiKS4pT4iYiIiIiIpDglfiIiIiIiIilOiZ+IiIiIiEiKM9baZMfQL4wx1cDaZMchneQD25IdhOyT1HYkXmo70hdqPxIvtR2JV3+2nZHW2oKuTqRM4ieDkzGmwlpbnuw4ZN+jtiPxUtuRvlD7kXip7Ui8BqrtaKiniIiIiIhIilPiJyIiIiIikuKU+EmiPZLsAGSfpbYj8VLbkb5Q+5F4qe1IvAak7WiOn4iIiIiISIpTj5+IiIiIiEiKU+InfWaM+R9jzOLY/yqNMYv3OF9ijKk3xny3m/p/NsasNMb82xjzqDHGPTCRS7L1Q9u52hjzqTHGGmPyByZqGQz6oe2UGWMWxNrP/xhjPAMTuSRbd23HGHNYu/KPjDGnd1N/ljHmw9jvrMeNMa6BfQNJpn5oP7Nj7WexMeZtY8yYgX0DSZZ+aDtvtbtukzHmb72OQUM9pT8ZY34B1Fhrb21X9jRggQXW2p93Uedk4KXY4ZPAPGvtQwMRrwwecbadqcBO4A2g3Fqr/ZP2Q3G2nb8A/2utnWuMeRj4SD939j/t244xJgCErLWtxpgi4CNgmLW2td31DqJ7Bs+21q4yxtwKrLXW/j4pLyBJ1dv2E6uzCviKtXa5MeZK4DBr7UUDHrwkVTxtZ4/6zwDPWWuf6M1z1eMn/cYYY4CvAk+1KzsNWAMs7a6etfZFGwO8DwxPdKwyuPSh7Syy1lYmPEAZtOJpO7E6s4CnY0WPA6clNlIZbPZsO9baxnZ/aPmIfnGwpzyif6Ctih2/BpyZ6Fhl8Imz/RArz4x9zgI2JTJOGXz60HZ2188k+jus1z1+SvykPx0NbLXWfgJgjEkHrgd+3JPKsSGeFwAvJyxCGaz61HZkvxZP28kDdrX7RbsBKE5olDIYdWg7AMaYw40xS4GPgSu6+MZ9G+AyxuzeaHkOMGJAopXBJp72A3AJ8KIxZgPRv3nuHJBoZTCJt+3sdhrwT2ttbW8frHHp0iPGmP8DhnZx6kZr7XOxz+fS7lt34BbgXmttffTLjb36NdFhnm/1JVYZXAao7UgKUtuReMXZdrDWLgAmGmMOBB43xrxkrW1ud94aY84B7jXGeIFXgXBCXkKSJlHtJ+Y7wMnW2gXGmO8B9xBNBiUFJLjt7HYu8Lu44tMcP+kPscntG4Fp1toNsbK3+Pyb0GwgAtxkrX2gi/o3A1OBM6y1kYGJWgaDvrad2PWVaI7ffifethMbZlMNDI3NqZgO3GKtPXFAX0CSpqu208U1rwPft9ZWfMF9TgAusdZ+NTGRymAUb/sxxhQA71lrR8eOS4CXrbUTBiBsGQT6+rPHRBeyWwkUf0Fi2C31+El/OQ5Y0b4RW2uP3v3ZGHMLUN9N0ncJcCLRyfJK+vY/cbcd2e/F1XZivTb/IjpMby7wX8BzyP6kU9sxxpQB62NfBowExgOVe1Y0xgyx1lbFevyuB34yQDHL4BFv+9kJZBljxsXmiR4PLB+gmGVwiPtnT8wc4O/xJH2gOX7Sf85hj27rL2KMedEYMyx2+DBQCMyPLVF7UyIClEEr7rZjjPlWbJ7EcGCJMSauoQ+yz+rLz53rgWuNMZ8SnfOnVRn3L121naOAj0x0ifVngSt3jyLYo+18zxizHFgCvGCtfX2ggpZBI672E5u3dSnwjDHmI6Jz/L43gHFL8vXlZ0939XtMQz1FRERERERSnHr8REREREREUpwSPxERERERkRSnxE9ERERERCTFKfETERERERFJcUr8REREREREUpwSPxER2a8YY+oTcM9TjTH/Hft8mjGm1xsyG2PeMMaU93dsIiIioMRPRESkz6y1z1tr74wdngb0OvETERFJJCV+IiKyXzJRdxtj/m2M+dgYc3as/NhY79vTxpgVxpg/G2NM7NzJsbKFxpj7jDF/j5VfZIx5wBgzAzgVuNsYs9gYM7p9T54xJt8YUxn77DfGzDXGLDfGPAv428V2gjFmvjHmQ2PMX40x6QP7ryMiIqnGlewAREREkuQMYAowGcgHPjDGzIudmwpMBDYB7wBHGmMqgN8AM621a4wxT+15Q2vtu8aY54G/W2ufBojljF35JtBorT3QGHMw8GHs+nzgh8Bx1toGY8z1wLXArf3x0iIisn9S4iciIvuro4CnrLVhYKsx5k3gUKAWeN9auwHAGLMYKAXqgc+stWti9Z8CLuvD82cC9wFYa5cYY5bEyo8gOlT0nVjS6AHm9+E5IiIiSvxERES6EGz3OUzffl+28vnUCl8PrjfAa9bac/vwTBERkQ40x09ERPZXbwFnG2OcxpgCoj1w73/B9SuBUcaY0tjx2d1cVwdktDuuBKbFPs9pVz4POA/AGDMJODhW/h7RoaVjYufSjDHjevA+IiIi3VLiJyIi+6tngSXAR8DrwPettVu6u9ha2wRcCbxsjFlINMGr6eLSucD3jDGLjDGjgZ8D3zTGLCI6l3C3h4B0Y8xyovP3FsaeUw1cBDwVG/45HxjflxcVEREx1tpkxyAiIrJPMMakW2vrY6t8Pgh8Yq29N9lxiYiI7I16/ERERHru0thiL0uBLKKrfIqIiAx66vETERERERFJcerxExERERERSXFK/ERERERERFKcEj8REREREZEUp8RPREREREQkxSnxExERERERSXFK/ERERERERFLc/wdIMm98ybS6E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3" name="AutoShape 4" descr="data:image/png;base64,iVBORw0KGgoAAAANSUhEUgAAA34AAAHgCAYAAAD62r8OAAAABHNCSVQICAgIfAhkiAAAAAlwSFlzAAALEgAACxIB0t1+/AAAADh0RVh0U29mdHdhcmUAbWF0cGxvdGxpYiB2ZXJzaW9uMy4yLjIsIGh0dHA6Ly9tYXRwbG90bGliLm9yZy+WH4yJAAAgAElEQVR4nOzdeZhU1Zn48e+ttauqu6q6u3rfN3qjaaDZF0ERQURUlLhO1CQ6mrhMEpOMMTMx0cxodCbxN2YmJjGiBpG4gArusggKsjbdLN0Nve9rVXft6/39UVBYNuACApLzeZ48oc6999xzb4NPvf2e8x5JlmUEQRAEQRAEQRCE85fibA9AEARBEARBEARB+HqJwE8QBEEQBEEQBOE8JwI/QRAEQRAEQRCE85wI/ARBEARBEARBEM5zIvATBEEQBEEQBEE4z4nATxAEQRAEQRAE4TynOtsDOF0sFoucm5t7tochCIIgCIIgCIJwVuzatWtAluWk4x07bwK/3Nxcdu7cebaHIQiCIAiCIAiCcFZIktR6omNiqqcgCIIgCIIgCMJ5TgR+giAIgiAIgiAI5zkR+AmCIAiCIAiCIJznzps1foIgCIIgCIIgHJ/f76ejowOPx3O2hyKcBjExMWRmZqJWq7/wNSLwEwRBEARBEITzXEdHB3FxceTm5iJJ0tkejnAKZFlmcHCQjo4O8vLyvvB1YqqnIAiCIAiCIJznPB4PiYmJIug7D0iSRGJi4pfO3orATxAEQRAEQRD+AYig7/zxVX6WIvATBEEQBEEQBEE4z4nATxAEQRAEQRCEz/XHP/6R55577qTnLF++nLvuuuu4x2JjY7+OYZ30nudiv2eLKO4iCIIgCIIgCMLnuuOOO872EEYJBAJnewgnFQgEUKnOjZBLZPwEQRAEQRAE4R9QS0sLpaWl3HbbbZSXl3PJJZfgdrtpbGxk4cKFVFVVMXv2bOrq6gB48MEHefzxxwHYsWMH48aNY/z48fzkJz9h7NixkX67urpYuHAhRUVF/PSnP4265w9/+EPKy8uZN28e/f39AFRXVzNt2jTGjRvHVVddhdVqBWDu3Lns3LkTgIGBAXJzc4FwJm7JkiVcdNFFzJs376T3XLlyJRUVFYwdO5af/exnn9v+zDPPMGbMGKZMmcJHH3100vfX2NjItGnTqKio4Be/+EUko7lx40Zmz57NkiVLKCsrw+PxcOutt1JRUcGECRPYsGFD5Dk+nVFcvHgxGzduBMLZ0eO9q1MhAj9BEARBEARB+Ad16NAhfvCDH7B//37MZjOvvPIKt99+O//zP//Drl27ePzxx/n+978/6rpbb72Vp556iurqapRKZdSx6upqVq1aRW1tLatWraK9vR0Ap9PJpEmT2L9/P3PmzOFXv/oVAN/+9rd59NFHqampoaKiItJ+Mrt37+bll19m06ZNJ7xnV1cXP/vZz1i/fj3V1dXs2LGDNWvWnLC9u7ubX/7yl3z00Uds2bKFAwcOnHQM9957L/feey+1tbVkZmaOGt8TTzxBQ0MDf/jDH5AkidraWlauXMnNN9/8uRU5T/SuTsW5kXcUBEEQBEEQBOGMy8vLY/z48QBUVVXR0tLCxx9/zLJlyyLneL3eqGtsNht2u53p06cDcMMNN7B27drI8Xnz5mEymQAoKyujtbWVrKwsFAoF1157LQA33XQTS5cuZXh4GJvNxpw5cwC4+eabo+59IvPnzychIeGk9xwcHGTu3LkkJSUBcOONN/Lhhx8iSdJx24Go9muvvZaGhoYTjmHr1q2sWbMm8g7uu+++yLEpU6ZE9tjbsmULd999NwAlJSXk5OSctF/guO/qVInATxAEQRAEQRD+QWm12siflUolvb29mM1mqqurT1ufJ1qH93lbEqhUKkKhEMCoDJnBYPhK9zxTPju+4/n088HoZ/y007EVh5jqKQiCIAiC8AU4rB5svS783uDZHoogfG2MRiN5eXm89NJLAMiyzN69e6POMZvNxMXF8cknnwDw4osvfqG+Q6EQL7/8MgAvvPACs2bNwmQyER8fz+bNmwF4/vnnI9m/3Nxcdu3aBRC57suYMmUKmzZtYmBggGAwyMqVK5kzZ84J26dOncqmTZsYHBzE7/dH3sGJTJs2jVdeeeVz38Hs2bNZsWIFAA0NDbS1tVFcXExubi7V1dWEQiHa29vZvn37Sd/VqRIZP0EQBEEQhJMIBIK01g6y6YV63HY/OWMTmXlNIfGpn/8bfUH4JlqxYgV33nknDz/8MH6/n+uuu47Kysqoc55++mluu+02FAoFc+bMiUyzPBmDwcD27dt5+OGHSU5OZtWqVQA8++yz3HHHHbhcLvLz83nmmWcAuO+++/jWt77Fn/70Jy677LIv/RxpaWk88sgjXHjhhciyzGWXXcYVV1wBcML2Bx98kOnTp2M2myNTYE/k97//PTfddBO/+c1vWLhw4Qnfwfe//33uvPNOKioqUKlULF++HK1Wy8yZM8nLy6OsrIzS0lImTpz4ue/qVEiyLJ9yJ+eCSZMmyUer/giCIAiCIBxl7XXRtKePjjor+eOTyKlIxJio+9zr3HYfHfVWGrb3oDdqMSbGsPPNFgL+EPkTkpj/nTJUauXn9iMI54KDBw9SWlp62vpzOByRKpaPPPII3d3dPPHEE6et/28Cl8uFTqdDkiRefPFFVq5cyWuvvXZa+o6NjcXhcJz0nOP9TCVJ2iXL8qTjnS8yfoIgCIIgnLdcw17e/cs+BtrDX6A66qwUNCRx0bdL0cSc/GtQ3dYePn71cOSzLk5N5cVZ7HqrlabqflzDPoyWzw8gBeF8tG7dOv7zP/+TQCBATk4Oy5cvP9tDOuN27drFXXfdhSzLmM1m/vrXv57tIZ2UCPwEQRAEQThvWXtdkaDvqMbd/VQtzCEp23jC6+xDHna82RzV5rb7USjD5RGMiTrUWpHtE/5xXXvttZGqk+e73/zmN6PW+y1btowHHnhg1PrH0+Xzsn1fhQj8BEEQBEH4x/OpCnmhYAhbnwvXiJ9YsxZTsg5kwv87DoVCYvrSAnRxmjMzVkEQzqoHHniABx544GwP45SJwE8QBEEQhPNWfKoeS3YsA23HfnteMDEJU5IOt91HT/Mwvc0jKFUKRgbcHN7Vx4LvlZNTYWHiwhw+ea0pcp1WryI+Vc/875aROcZ8Nh5HEAThKxOBnyAIgiAI5y29UcuC746lqbqfjnoreeMs5FQkolBK7FjbSvX77ZFzs8sSyCxJ4P3lB1n288mUzUonLkHLwY+6ScyMpWBCMnqTBqNFh0Jx6ntqCYIgnEki8BMEQRAE4bxmTtEzcUEOExfkRNoGOx3s/aA96ry2A0NMWZyHzx1gsN3BQKeduIQYLvynEkxJ+jM97G8EWZYZ7nfjdoSnycYlxJztIQmCcAIi8BMEQRAE4R9OwB/k0ztaKdUK4lP1aAwq0ovMvPVUbeRYfJqey+8e/40KaoLBEIMdDmy9bmJiVVgy49AbP39NoizL2Hpd2Ac9xMSpSUg1oNIcv4hNKBiicXc/G/5Wh98bJCZWzYLbxpJZHI/D5kWSwGDSnu5HE85jSqWSiooKZFlGqVTy5JNPMmPGjFPud/ny5ezcuZMnn3wyqv3BBx8kNjaW++6775Tv8U0gAj9BEARBEP7hmJJ0JOXE0d9qZ8yUFIwWHf1tdnSxana8EV3N09rtYqDd/o0K/FprB3n7qdpIcJtXaWHujSWfG/y1Hxzirf+rJeAPATBpUS6lM1MxJoYznsFACLvVg0IhEfSHeP+ZA4RC4Zt4HH7e/cs+5txQzMa/1aNQSky5PI/CqmS0evXX97DCeUOn01FdXQ3AO++8w/3338+mTZuizgkEAqhUIoT5KhRnewCCIAiCIAhnWoxBw8W3lDF5UQ5KlYKdb7bQum+QoU4nfk9w1PlHA6FvAqfNy6YX6qMyms17BxjosJ/0OofNwwfPHox61p1vttC4q5/+Njv2ITeb/97AC7/8hBcf2k5zzQAZxfFRfbjtfvrb7HicflwjPjauqKfrkO20Pp9wblizp5OZj6wn71/XMfOR9azZ03la+x8ZGSE+Pvz3a+PGjcyePZslS5ZQVlaGx+Ph1ltvpaKiggkTJrBhwwaAE7Z/2rp165g+fToDAwORtsbGRiZOnBj5fOjQocjn3NxcfvnLXzJx4kQqKiqoq6s7rc95Jn3tgZ8kSUpJkvZIkrT2yOc8SZI+kSTpsCRJqyRJGvWrJ0mSNJIkPSNJUq0kSXslSZr7dY9TEARBEITzj98boLdlhJbaAYa6HMihY9FQQpqBwimp1G/ribS17h+koCo5qg+VRkFCmuGMjflU+b1BXCO+Ue1eZ+Ck13mcAVzDx7nOHWT3u63Ub+tl/4ddyCEZvyfI1lcbSR9jhk/VudHqVQQ/EyQf3tX31R5EOGet2dPJ/a/W0mlzIwOdNjf3v1p7ysGf2+1m/PjxlJSU8L3vfY9/+7d/ixzbvXs3TzzxBA0NDfzhD39AkiRqa2tZuXIlN998Mx6P54TtR61evZpHHnmEN998E4vFEmkvKCjAZDJFso3PPPMMt956a+S4xWJh9+7d3HnnnTz++OOn9Ixn05nI+N0LHPzU50eB38myXAhYge8e55rbAGRZrgDmA/8lSZLITgqCIAiC8IX5PAF2v9vGy4/sZN0falj1HztoPTAYdY5E9HZ9A+0OYgxqJlySTVxiDBljzCy8fSyJGbFndOyfx9rrpGlPH637BxnqctC6b5DWfYPYhzzozVqyyhOizpckMKfoTtqn3qgJ72EYdSGo1AokSaJuW/eoa1wjPmLN4XV8SpWCaVcWUP9JT9Q5pqST31f45nnsnXrc/ujMuNsf5LF36k+p36NTPevq6nj77bf59re/jXwkdT1lyhTy8vIA2LJlCzfddBMAJSUl5OTk0NDQcMJ2gPXr1/Poo4+ybt26SCbx0773ve/xzDPPEAwGWbVqFTfccEPk2NKlSwGoqqqipaXllJ7xbPpagylJkjKBy4C/HPksARcBLx855VngyuNcWgasB5BluQ+wAZO+zrEKgiAIgnB+GepysnNdS+RzKCCz4bk67NZjGYA4Swxls9Kirmuq7kMToyKtwASSxMiAh3NJX+sIL//nTt56ah99LSOsfbKGtU/uZe2Te1nzX7vpbxth/Lwsso8EfwazlkvvrPjc4FUfp2H+rWUYzOHJWCq1gsmLcjm0sxddrJqE9NFZz8R0A5fdNY7L76nkWw9MJjk3joDvWMZPa1CRPyHpND69cC7osrm/VPtXcXQ6Zn9/PwAGw6ll3QsKCrDb7ZFA8LOuvvpq3nrrLdauXUtVVRWJiYmRY1rtkV9uKJUEAifPnJ/Lvu6Vkb8HfgrEHfmcCNhkWT76xjqAjONctxdYIknSSiALqDry/9u/3uEKgiAIgnC+cA57R7W5Rnx4nX7i4sOFWlQqJVWX5pKYEUvD9l7MyXriU3Qc3tOHY8iLx+Gn8qLMMz10ANxOPwOtI7idAeJT9SRlxeHzBRgecDNpcR4xBjUDHXbsQ8cC05FBD4d29NFc009iuoFL76ggLkFLUrbxuPfwuvxYe5007h6gv22EMVNSWXz3ePpbR7D1umnY0YtGq6JkRhqhoExHnTWyBjI+VU9GcTzmZH3Ut7mlP6lisNOOJElYsuK+UdNkhS8m3ayj8zhBXrr59GV36+rqCAaDUQHYUbNnz2bFihVcdNFFNDQ00NbWRnFx8Qnbd+/eTU5ODo899hhLly7lpZdeory8PKrPmJgYFixYwJ133snTTz992p7jXPK1BX6SJC0G+mRZ3vUV1uj9FSgFdgKtwMfAqJXWkiTdDtwOkJ2dfUrjFQRBEATh/GK06EbN5TQn60ZtMRAXH0PFnExKZqTRWWelr9WOwRRDap6JlHwTiRlnPnBxWN1sXd1Ew/ZeILzOcOHtY5FlmfeePoAckkktMKFUjt5IfrjfRVx8DO0HrAx2OKm8OAskidbaQWRkcsstxCVq6W4cpm5bD+ZkHan5JtLyjShUClqq+zGn6skfbyEpO5ZQCNwOP5ZMA9f8bBJDXU6UagWWzNhIpVM5JDPQ4WCgw4FKoyAlzxQOCIXz0k8WFHP/q7VR0z11aiU/WVB8Sv0eXeMH4a1Fnn32WZTK0duJfP/73+fOO++koqIClUrF8uXL0Wq1J2w/qqSkhBUrVrBs2TLeeOONUf3eeOONrF69mksuueSUnuNcJcmfLvl0OjuWpP8E/gkIADGAEVgNLABSZVkOSJI0HXhQluUFn9PXx8D3ZFk+cKJzJk2aJO/cufO0jV8QBEEQhG+2YCDE4d19bFpRj98bJC4hhgW3lZOSZ4o6L+AP0llvpXX/IEq1kup32yLHDGYtV/144hlfp9a4p4+3n9oX1Rafqmf8/Cw2PB9eR6WOUVIxJ5Pd77RGnVe1MIeaDR34veEv5ZMW5eL3Bdn7fjvjL85ClqG3ZYTEdAMJ6QaUKgXOYS+Nu/tRa5VUzMlgsNuJUilh63VjH/Kg0iiJjdcy9fJ84hKjt7Ww9jgZ7nPz1lO1hILh75WGeC1X3Due+FSR7TtXHDx4kNLS0tPW35o9nTz2Tj1dNjfpZh0/WVDMlROON5Hvm+Pxxx9neHiYhx566GwP5Qs53s9UkqRdsiwfd4nc15bxk2X5fuD+IwOYC9wny/KNkiS9BFwDvAjcDLz22WslSdITDkqdkiTNBwInC/oEQRAEQRA+S6lSUDwlldQ8Ix5ngNh47XE3FO+st7HuDzWMn59N7YaOqGNOm5f+tpEzHvgdr7qmtceFVndsPzy/J4jb7qN0Zhp1W8MFVYomp+Ac9kWCvvhUPWqNgs4GK7njLPS32elsCG+v0NM4zOzrinDavOz41FrI3pYRFtw2lpE+Nyn5RnzuAH5fkPgUPb0tw1GBX0e9lb3r2/C5g5GgD8Bp9dJ1yCYCv/PYlRMyvvGB3qddddVVNDY2sn79+rM9lK/N2aiU+TPgR5IkHSa85u9pAEmSlkiS9Osj5yQDuyVJOnjk/H86C+MUBEEQBOE8YErSk5JrPG7QB3B4Vy+yDJIkETrOTCif+8wXczBaRm8Wn1ZoJroGKRzc2k3RlBSu//cpXPeLyeRXWmiqDhfDMCXpqJyXhd6kpfvwMElZsZGg7yiVWklzzUBUGzIM97lIzDLg9wRIyTNiTtFT/UE7MlD/STdNe/oY7HLStn+AynlZOG2j11N+eu2hIJzrVq9eTU1NTdQ2D+ebM7LtvSzLG4GNR/7cBEw5zjmvA68f+XMLcGqThAVBEARBEL6II7FUS+0AxVNSOfjxsW0LYgxqXCM+HDYPsebRwdjXxZIdx7QrC9i5rpmAP0RCuoGpS/KQFFA8LZXGXX3ojBomXpJNQqohEtTGGNTM/lYhSBKSBN2Hh8kqTTjhfSQJ1Nror4NFk1Nw2Xy8+UYtyFA0ORmtQc30K/JpPziEY9CL3qjBPtTO2DmZuIZ95I6zsPf99qh+jBYdPncAjS7cv98bwNrtwjXiJTZBR0KaHoVSgd8bxGnzotIqI1tDCIJw+p2RwE8QBEEQBOFcVTgpmfpPehjqcpKcE8fEBTl0HbJitOhIzIhlx7pmCqtSzuiYDEYt4y7MIGOMGa87gDExhvhUA3JIJiZWQ8n0NJQaBfHJemIMx6Z/6k1aciqSsHY78HmCjJ+fjcGk4dI7Kmg/OET+eAtN1ccyfLY+N8VTU+hptCHLoFQrMCfroqZ+1n/Sy4RLsgkEQiRlxTHS66brkI3CSckgy/g9AbzOAGPnZGDrdZFdnogkgaQAW5+L5BwjAV+Q2o0dbF3dBICkkLjku2UkpMfSfnAIt91HR90QE+bnkDvOglIltm8WhNNNBH6CIAiCIJy3fO4ACpWESh2uDOhx+RnudaFQKjAl69DEqECWmHF1IV2HbXhdAZKy44hPM9B9eJiG7b1klydiOAuZKLVWRWp+dCEaSSGRkGog4SRr53SxanRF0RtU549PIqPIzGC3E3OKgcFOB/FpeuSgzFC3kwW3j6WnaQRjUgzt+4dG9dnTOMz4S7J598/7CQbC+/TtebeN0hmpFE9PY+OKBtKKTGSXJvDxK4cj1xVNTqZqUS5BbygS9EG4CuiG5+uonJ/NjjeaUaoVzL2xmJFBN03V/aTkGsNVWQVBOG1E4CcIgiAIwnnHNeKjaU8ftZs6MZi0VF2aQ6xZy/rn6+g6FF7nNmZKCtOvKiAQCNLbMkKsWYvD6iUYkGk/MITD6iV3XCIzripErR1dUv5c5/cGUSgllCoF1h4nO9Y1EwrK+I4UhelpGsbrCq/hcw376GywotWpKJqSSvPe6HV/pmQ9rmFfJOg7qv6TXoomp6I3akjLN7PrregKo4d29BGfaojKSh7l8wQJBcLzbMddmMmed9sY6nICoDdquPyeSiyZcaOuEwThqxGBnyAIgiAI5zQ5FM5KDfe7iInVkJB2/EACYGTQja3HSX+bg22vhTNMQ11OOuutLL63krxKC5klZmo2dNCwvZfCSck4rF4G2h1odarwtM/tvUxdkk9qgQmDWYta880J+kIhmf42Oz53gIEOO71NI5TOSqP6vXY66qwAVM7LQsowMNTlJKs0AUO8lo9eOkxsfAwzri5Eq1dRt7Ub+2C4OIveqMGcrENxnD0DNToVfl+QC24oJugLEvCHRp0TCsq4HX4USimq8qfBrMXr8qOOUaJQSJGgD8KB+75NnVxwfTEKxej7CucnSZK48cYb+dvf/gZAIBAgLS2NqVOnsnbt2q/UZ2xsLA6H4wufv3HjRjQaDTNmzABgzZo1jBkzhrKysq90/3OJCPwEQRAEQTintR0Y4s3/qyEUlFHHKJl7YzEZxfEYjNHTL609Ttb+z14yiuNpPxg9XXHalfnUvN9Oy75B9HEapl1RQG/zMAPtDra/0Rw5r7d1hAXfKyc130Rs/Jkr5nI6DPU4ObC5i9pN4S0pSqenUVCVRG+zPRL0Aez/sBNjko6ZVxeSnGekp3mYcRdlYkrS0X3YRt22HsbOyUAXqyYUlNHEqLD2ujDEazEl6xjuc0f6qpibSaxJS0KGgYA3SFJWLP3tx75kq7VKZBnqt3Yza1kRn7zehNcV3lqj6tJcPn7lMPkTknBYR1cA7WkaJugPofgGZluFr8ZgMLBv3z7cbjc6nY733nuPjIwzu2XExo0biY2NjQr8Fi9eLAI/QRAEQRCEr5Nz2MuGv9URCsqUTE8luzyRgx93U7O+g/LZ6eRWWNDFaQBo3T/EyKCHZF8wampmar6R3uYRWmoHgXA2aeML9Sy4bSzb3zi27kypVlA4MRkkCIZGZ67OZV2HrfS3Otj7wbHKmvs3d2EwaTGYNZhTddh63VRelIVKrcBh9WIf8uAc8dK0Z+BI9i+e/Zu7ANj6aiMKhcSUy/PY9EI9Gr2K2UlFXHD9GHqbRnCN+IhLjMGcpCMhw4BKrUSlVjLv1jK2rm6kdd8gCWkGymals/PNFjwOP8FgiG89MBmPw48hXstIv5vxF2ejM6nxjPhHPVPRpJRv5BTbfxg1f4cPfg3DHWDKhHn/DuO+dcrdLlq0iHXr1nHNNdewcuVKrr/+ejZv3gzA9u3buffee/F4POh0Op555hmKi4tZvnw5r7/+Oi6Xi8bGRq666ip++9vfRvp84IEHWLt2LTqdjtdee42UlBTeeOMNHn74YXw+H4mJiaxYsQK3280f//hHlEolf/vb33jiiSd4/fXX2bRpEw8//DCvvPIK69ev509/+hM+n4/CwkKef/559Ho9t9xyC0ajkZ07d9LT08Nvf/tbrrnmmlN+H6eTKJkkCIIgCMI5y+cK4LR5UWuVZJcn8t5fDwCQMzYRh83HQIeDw7v6aK4ZwGBSk1ZgYrDLwdQl+VRdmsuUy/Mom5Ue2dsOIDZeS8WcDOSQTOGkFCrnZTHj6kLm3VxKT/Mw7/xpP2//cR8d9UOEgud+AGgf8rDr7VZa9w2MOtZ12EaMXkVOeSLzv1NGZ4OVXW+3Uv9JDxtX1NPbNEJ2WTwlM1LQGzVMWpRL7jgLSOFpowq1gulXFzL3hhLkELzx//bS32Yn1qzFafNit3ojhXMAEtNjWXDbWL51/yRSC4x8/OphPA4/cYkx5JQlYkzUYcmMZaDDQWe9DVkOZxRt/S7KZqWHp5NKkDvOQs6483c/tW+8mr/DG/fAcDvhjR/bw59r/n7KXV933XW8+OKLeDweampqmDp1auRYSUkJmzdvZs+ePfz617/m5z//eeRYdXU1q1atora2llWrVtHeHv4liNPpZNq0aezdu5cLLriAP//5zwDMmjWLbdu2sWfPHq677jp++9vfkpubyx133MEPf/hDqqurmTNnDkuWLOGxxx6jurqagoICli5dyo4dO9i7dy+lpaU8/fTTkTF0d3ezZcsW1q5dy7/+67+e8rs43UTGTxAEQRCEc5bepCE5Nw5zsp6ephGyyxNQa5Rsf6OZWcuKeOup8F5zkxblYu1xoVArqJicyeHdfRze2QfAxbeWYbToGO53UzQpBZ1RTf0nPTRVDzD7W0U0bO9BqVKwc10zPk8QgIF2B+ufq2P8xVlodCqMiTFo9WrMKfqorQaC/iBIoFSdvcyU0+YlpywR+5CH9oPWqGOmZB1bXjqMw+pl8uI8Btqj1zod/LibebeU4bT5qH6/nWAgRFqhiSmX5bF9bTMBT5Dta5vRGzUUVCWDDM17ByLFX0xJOoqnpkatuVRrlCRlG6laoCa3woIkSSSmxxKXGJ46O9jlpLPOyt4P2gkFZfRGDRMX5lC/rZsJl2QjSRI+T0BU9TyXffBr8Luj2/zucPspZv3GjRtHS0sLK1euZNGiRVHHhoeHufnmmzl06BCSJOH3H8sUz5s3D5MpXAW3rKyM1tZWsrKy0Gg0LF68GICqqiree+89ADo6Orj22mvp7u7G5/ORl5f3hca3b98+fvGLX2Cz2XA4HCxYsCBy7Morr0ShUFBWVkZvb+8pvYevgwj8BEEQBEE4Z2n1amZeU8ThHb2o1BIpuUa2v9FMSp6R9oND+D1BJi3KZfc7rXhdAQA666yMuyiTuMSYI4Vb7FQtysVp9aJQSmxd3QiAlwBD3U6aqgeoujQ2EjVuV70AACAASURBVPQdZR/04Lb72bzqEOUXpGO3eiifmUFsvBZDvJbe5hH2vteOQi0x4eJs0seYo7Jfn+Zx+BjschLwhTCn6DAl6U/pvQT8wcj6O5VawZ732ph0WS56kwbXsA8IF2WJjQ+/AwgXyfmsUFBGrVGw6+1j1Ti7Dw9jMGvJLDWjNagxWmIom5mORj/6a6MpRY9Kc/wJZEaL7rjBm33AzZ532yKfXSM+9n/YSVJ2HLveakWjU7Hknko0YprnuWu448u1f0lLlizhvvvuY+PGjQwODkba/+3f/o0LL7yQ1atX09LSwty5cyPHtNpja36VSiWBQPi/B2q1GkmSRrXffffd/OhHP2LJkiVs3LiRBx988AuN7ZZbbmHNmjVUVlayfPlyNm7ceNwxyPLof29nmwj8BEEQBEE4p+mNGvy+ANljE+ltHgHC0zUHO8NVICWFFAn6jjr4UTfls9NRKBU07umj+v12cioScdq8UecdrTKpVI2uHKlQSZFKlnUf93DhTcW885d9EIJZy4r4cFVD5NyOg1au/OEEMorjR/XjsHrYuKKe1n3hL7Bag4ol94wnOcf4pd9FKCTTfdjGzrdacA37qJibicGkwWH1svnFQ8xYWoBGpyIUktEZNbzz1L7ItcFACF2cGrf9WJYke2wCbmf4s0IhkTfegjnFgN8XYNKlOZiS9YyZkkyMQYOtz0VqvpGepvDPQKVWMOnSnEiwa+120lFvxTXiI6M4ntQ8I6rPVEQN+IM4R8KBqSlZR+HEZCSFhK3XRcHEJIwWHSqNAr8vhCzLkS/swjnGlHlkmudx2k+D73znO5jNZioqKqICq+Hh4Uixl+XLl5/SPT7d17PPPhtpj4uLY2RkJOqz3W6PfLbb7aSlpeH3+1mxYsUZLz5zKsQaP0EQBEEQzhl+T4DBLge2PhdySMbvC+9Fl1NhYeebLSTnhvd162kaJrs84cQdSeGAUJKIVKH0OPwYTNGVQGU5XCm07cAQpTPSoo6Nn5cd+a19KCRj7XUTCsik5Btp/NSawaMadvQcdyi9zSORoA/A6wywY10zfl/wuOefTH/bCK//vpqOg1aGupxseqEerytATKyaSYtycdn9OEd8xBjU9LeMoNIe+6pXu6GD6UsLKZqcgjlFz4RLspkwPxv3sA+FSmL61QUM97vZ9VYLTbv7Ge73oFQqiDFoGOp20n5wiLQCM5fcVs7CO8Zy9c8mkVZgBsIVVdf8bg8fvtjAzjdbeO13e6Ke+ai+VjuSBOlFZvIqLVR/0M7ON1sY7nfj94XY+WYL29Y0sfZ/9mLtdn3p9yOcIfP+HdSfyeaqdeH20yAzM5N77rlnVPtPf/pT7r//fiZMmBDJ3H1VDz74IMuWLaOqqgqL5dh60ssvv5zVq1czfvx4Nm/ezHXXXcdjjz3GhAkTaGxs5KGHHmLq1KnMnDmTkpKSUxrDmSadi2nIr2LSpEnyzp07z/YwBEEQBEH4iqy9Trb8/TBt+wdRqRVMXpyH2+Gj5oMOLNmxTL4sD6/Hj98TYusrh6m8OJuRfhexiTr2b+rE4zyWyRp/cRadDTaSsuM4sKUr0j5zWSHb1jQR9IdISDdQOiMNTYwSvzeI3erBZNERCoU3P2+pGSCzJIFdb7VQPC0Va7eTvlY7KblGYmLVowKbynmZzFo2ZtRz7X63la2vNka16eLUXPuLKaMC0U8LhWQG2u0MD7jQ6tR43QHkENRt7ab9wLHtKiYuyCYuMYaPXjoc2UdPq1cxY2kBPm+QjoNWrD0uskrjyau00NdqJzHTgN8TZKjLhcfpx2DScGhnH7beY8GWUqXgWz+fhEIpseZ3e3DafMfe4zWFZBabsWSFs5b1n/Tw/jMHosZvStZxzc+qiDGEq656XX4OfNRFwBciNj6GgQ47MXo1oZCMSqPA1udiuM9N9+FhAC795wryJySd8P0IX87BgwcpLS09fR1+TVU9hS/ueD9TSZJ2ybI86Xjni6megiAIgiCcdaFgiL0ftNO2PxxMBfwhtq5uZNqV+YRCMn0tdt5/5gBls9IxWnQsu38SAV8I+5CH/jY7F1xfREedDfuQh9wKC0gy2epE4lP1UYHf7rdbufCmYlx2PwpJYstLhyLHKuZmMtjpYv/mTgDiEmJQKCUmLswhrdDEuidrgPBefzOvLqRt/yBHf3+uUEkUVqUc99ksGbGj2vIqLcTEHn8T+qM666288+d9TFqUy6YXGtDFahgZdJNfmUTO2MRI4Gnrc+Gw+aI2T/e6AgwPeEjJjSMlz0jBxCT83gBtB4bIKQ9Pma1+vw2jRYclKxaDWRsV9EF4auhQlxO1TsWkRXloYpTUbuqgp3GEmvUdmJJ16M0+9HEaAsfJXvrcAYKBYwkGvy+I0+bF5w5gTtHTtn8ock9JghlXF6KP00QCP61BfE09p437lgj0vmHEVE9BEARBEM46t8NP4+7R0yfddn+keIjXFUCpUrBpZT1+XwhLVhwJ6QZ8niAbnq+ns8FKzthEhvtdbH7xEDXr29HolFQtzEGrV6FQSGSVJqBUK9DGKPnk9aaoe9Vu7MAQH87A6eLUTFyYw0C7nQObuwh4g2SVHlm/J0P99h4uu6uS8fOzqLo0h6U/nkhK3ug1e64RL+oYJfNuKUVvDGe+UvKMJGXH4f9MMRmPw09Hg5XW/YMMdNr5+NVDFFYl43UFKJ+VQWKGgaoFOShUiqh7jbswC/vgZyosAsN9Lna93cpwvwuPw8/mVYc5sKUL+5CHpr39TFyYy0CHg7jEcMVTdUx4PZ5CKSEpJIyWGDzuAG/9Xy2bXqhnw/N1FE9JpeLCDHyeAB0HrdSub8fr8hOfpkehiF6PV3FhZlRGUx+nITEzjoMf9+Bx+qMCTVmGA1u60OjCwd6YKSkkHidgFgThqxO/ShEEQRAE4azTxKiwZMbSURe9HYFWr4rKZCkUEsjhSpAApiQ9ZTOT0Rs1mBNCmHRWdCVmxlblMTCkw+sMcGhHLyXT01CpFbTuG6Rhey+Lvl+B3zs6S2VMjKHq0lz83gBbXz0cqfTp9waJMWiYsjiPUEgmFJRRKGHm1UUnfKaepmHe/et+7AMecioSufDbJbiHvbTUDrFpZQOWzDhS88Pl5912H1teOYw2RkkwIKOJUWIf8lJ5kYmaDR30t4WLSzTST9GkFIzJOiYuyCGrLIHkPCNlM9MjmbKjkrLjaNrTT1+LnZyxAXIqEhnscIAU3gJiuN9F7JFAt2F7L1MuzyPoD+Fzh9dVpuQaeetPtYSOZO0C/hAfv9rI3BuLUSgVNO3pxz7oIaMkgVAoxLxbStn3YRduu4/iaalo9SqCwRBKZThwVygV6OM0SFJ4neNnOW1eEjNiufyeSixZsVFbRAiCcOpE4CcIgiAIwlmn1iqZdkU+r7VURzJh6UWmcBXOI7MF8yck0d00jFKlIC4hBtq3Q80qEnpqiC++DMlSBTufBlsr+sL5xMRXUjdQQOmsdD557Vh2L2dsIpIUzmiNDHgi7Uq1AnWMksFOBy01xzZDV6oUyMChndH7ctn6XGSVJB73eZw2L+/8eR+hkMycG8bQVD3A+mcPkjEmnuRcI801AzhsXhq295BeZGa4z01yVizDAx4OftRJfJqevHFJ+LzBSNB31KFdvYydk07x5NRImylZx4RLsqn/pAelUkHJjDTaD1ojU1Fb9w2y+O5KBtrt+NwB3HY/7hEfqQUmMovNxKfp0WiVrPvf2si2DzOWFkSCvqP83iAOmxe9UYN9MPzu7INueltGOLC5i4zieCyZsRzY3EXFhZn4vUGU+mMTzCxZscSnG5AkQCLyswUompxCUpYBg1ns3ycIXwcR+AmCIAiCcE5IyTOx7F8nYet1odYqMSXpGBn0kJgRi98bpLdlhP5WOwtvLydeaoW/fxvs3QBI7duhfCnY2qBzN3TuRjf1DrJNKjZ+ZGHaFfn4fUESM2JprxvC2uNi3EVZ7N/cibXbhcGsZfLiXJQKiQnzs9DolDRXD2BK0jHjmkKaPxUIHnWi/esAHDYvxdPSMKfo2Lq6kVizlpTc8N6DQ91OJlyShdfpZ+vqRmZfO4ZtaxopnZWGRquk6tJc9CY1iRlxuEa8VM7LomF7z7FtGGRGbZMQ9Ieo39bD3JtKAJkPlh+M2uJCo1Mhh2S0OiVb1zQDUFiVgkIt0XZgiIT0WHa93Rq1118wIKNUKQgGjmVc1TFKNDFK9n94bN2kLk7DwY+7kWWiMrZKlYRWF/1V02DSMv+WMuq39zDz6kL2fdiJa9hH0eQU8icmiaBPEL5GIvATBEEQBOGcEZ9qID7VEPkcl6gjI0eN2x0isySeWcuKiIuVof7DSNAXcWANzP4RdO4Kf65+AfPF5XhdZna/08q0KwuIT9HjGvHhtvtISDOQWZJA/vhkdHFqTEl6Wmv76W21M35eNrnjLFgyYolPNaBUKdi3sTMSGEkSlM9KP+4zOIe9BAMhDu3opWxWGhMuyaazzorD6qVsVjquER/xKQZ6mocpmxWeglpYlYzL5sOcog9vMaFR8e5f9uO0edHqVUxcmMO+jZ3Yh8LTRs0p0RvAh2QZU7Ke/tYR4hJjiE/VR/bbAxh3YSbOYR973u9ArVUwYX4ewUCI95+tAxmKJqVENn6PvM6Purjg+jFsfrGBgD+EWqtk8mV5SEqJgSNTRifMz8acrEelVuL7THl9rUHNoZ19GBNiSMg0oNGGv3ZasuIIBkI07e3nguvGEAqGaNo7ENkPUBCEr4cI/ARBEARB+PoEAxBwgzbui1/TewCGO0FjAFsLbP0DOl08utk/Bn8yvPwQpFeOvk5SRE0dRKVBoVJy2YJBFPkzQaVl3f/uRaFQUDAxCeewj5ScOHRGDZJCwj7oQavXUDItlZyKxMjaNIDUPCNX/XgCh3f1AVBYlUxK7uhiLrZeJ+ufryO7PJGRATemJB3rn6uLrCcc6HBQfkEGqhiJ9KJ4XCNehvvdDHQ66KyzotGpuPDbJXy4siESiHldAT55vYnpVxXg9wYZMzkFTUz0V7iBdgeWTAPmVD273mqlfHY62eWJBHwhNDFKWmoHmLokn4kLsulrsdPf7sA1PBh5X12HrZTNSmfH2pZIn/ZBDwoFXPhPpQQDwSNZRhlzip4l944nxqDGnKJDrVUx7cp8Plx5bEN7U1IMgx0O9rzbBsD0pQVUXpiFUh1+p0nZcYSCMod3h99n6fS0475P4R9LR0cHP/jBDzhw4ADBYJBFixbxX//1X2i1J972RPjiROAnCIIgCMLXo3svbPs/6K6GcdfC2GvAnHXya7r2hjN2cgisLSAHoOwK2PI72PFncA5C+zaIz4b4PLA2H7t23LVw6J1jn6u+gxRwY8oshmQTzTUDuEf8jL0gg21rjq35Sy8ykZAey75N4W0ccisSSc42Ysk6FqwqlArSCsyk5pvwugIMdDho3juAKVlPYroBSSHR3Wijp3GY7sPDZBaHK4CODHpGFZGp39ZNan4cHyyvi7RdcP0YskoSsA958Dr8pBWYoqqchgIypiQ9eeMsHE9SVhxbX23EaQtnFUcGPfg9QVprB4hNiGHiJTmkFpgYGfRwYEsXRZOTI4VrAMpnZeB2+Bh3USaHd/ah0amYcnkeSdlxtB8YorvRRnZZIpkl8ag0SuyDNuq2dmNO1ZNfmUR6kYnZ145hsNOBMUlHjF6FfdDDuIsyqVnfwbY1TeSUJ0YqdSqUCtIKzaQVmk/+90H4hyHLMkuXLuXOO+/ktddeIxgMcvvtt/PTn/6UJ5544mwP77wgAj9BEARBEE6/wUZ47gpwH1nz9f6DMNQMix4D1ad+e+8ZAYUynN0DaNoECTnQUwseK5iywNoKM+4K1/z/8LHweTv+ArN/DJ7h8AbSKeWQPDa8kXRyGeRdAHFpEJ+DHF+ArceJ3xNg5jWFfPhiQ9RQuw4Nk1mSEPncUjtIbqUlKvDrb7fjtvvCgZkzgDFJR0f9EO/+ZT+X/WAcphQd6/63NjL9MxiQ0cWpCfjC6+N0cWoq5mYeqQYqgSyhUEmEAnJ4T77awagN4cdMTSUlz0hv85HpmhLEmk+c9UjJNTL72iK2rWlieMDNlMV5aHQqiiYn0dtsZ6BjBGOSjvQiM7mVFtIKzZhT9Ax1OdHFqXE7fNRu7MRg1pJXacHnCdLXOkLRpBTMyXpKZqQy2OFgoMOBJEHD9h66Dw/TXDNA7YYOqi7NoXF3PwlpBna92RIJdlPyjBRNTuHQjl48Tv8X/usjnPvWNa3jid1P0OPsIdWQyr0T7+Wy/Mu+cn/r168nJiaGW2+9FQClUsnvfvc7cnJyKCoqoq6ujieffBKAxYsXc9999zF37lzeffddfvnLX+L1eikoKOCZZ54hNjaWXbt28aMf/QiHw4HFYmH58uWkpaUxd+5cpk6dyoYNG7DZbDz99NPMnj2b/fv3c+utt+Lz+QiFQrzyyisUFZ24au83kQj8BEEQBEE4/frqjgV9R+15HmbcDZYicA1B3Tpo3hwOBAvmgTEN0irg4/8HjeuPXTfx25BeBc5+WPoXeOf+8J83/RYMFlj0O7AeyeBlTQPXYLjAy9R/JmjOp2lXH+ufO0jAH2LSZblRRU+OCgWjq1c6rF5kWUYOyfS12QkFQ+x8q4XuQ8e2TJh7YzG9GSNsXFHPgtvK8LsDJGQYqJyXRU+TjelLC1BrVRjMGibMz2HbmsbI1hQGs5aqBTnsWNdCSq6R7Wubo+7fsL2HyZflRgK/aVfkY06LXtf3aRqdioq5meRUWBhod1CzoQOVWkFqgYmENAM1G9vZsa4VS5aB2deO4Z0/7Sc518ikRbkMdTuxD4UrdDptXvZvDhduSS0wEQqGkCSJ1tpB1DEqvC4/bqefynlZ5FYkMtjpRKNT4feGyCyOZ8dbLZROSwtvEyFJjPS7MSbp0MWpMVpE4ZbzxbqmdTz48YN4guG/N93Obh78+EGArxz87d+/n6qqqqg2o9FIbm4ugcDof7MAAwMDPPzww7z//vsYDAYeffRR/vu//5v777+fu+++m9dee42kpCRWrVrFAw88wF//+lcAAoEA27dv58033+RXv/oV77//Pn/84x+59957ufHGG/H5fASDo7d7+aYTgZ8gCIIgCKeX2wZqHUz/AdS+BPkXQmoFxKWDewh2/y2cyYtLhdyZoE8EQ1J4ewZTRjjQK7gIgn6o/Tvs+RtkTgZdPOx6Fhb/Hl6/KxxYZk8P95EzI1xxJRQI30sXj9cn07F3gPXPH4wEXD2Hh8ksjafj4LGgVKGSwlm4TzEl6bD1uxgZ8NCyt5/41NiooA9g+xvNXPhPJaz7Qw3WXhfzbi2j+r02rN1OcioSIQTV77Ux75Yyaj5oj9qP0Gnz4vcF0cQoCYWig04AZLBkxnHRzSWYk/QkZcd9bvETSZIwWXT43AHSi8x0Nlj55LUmFCqJspnpqFRKWvcN0nVoGNeIj5aaAboarGSXJZJaaKalZjCqv9yKRA7t7CU+zYBGp6JhRy8jfW7yJyQx2OnAafORVmCien074+ZmMtTlpGpBLs17+zn4sRMIr+XLrbRw6R0V4S04hPPCE7ufiAR9R3mCHp7Y/cQpZf2+rG3btnHgwAFmzpwJgM/nY/r06dTX17Nv3z7mz58PQDAYJC0tLXLd0qVLAaiqqqKlpQWA6dOn85vf/IaOjg6WLl163mX7QAR+giAIgiCcTr374bW7oWtXOFC74n9hpBMC3nB2rn0nJI2Bto9h0yPhayQJFj4Ke1+AvgOg1ISrc+57BSpvgI+eAKU2PKVz3DIYbIIlfwCfHXJmgeH4e+n1tQzR3+6ITLcE6Ki3MnlxHro4DU17+jEl6ZhyeR77PuwID0UhUTojDaVSgcfuZ6Tfjd6oxW33jerfZfehVEqkFZoIBWU+XHmsiEvj7n6cwz70Rg21GzsYGfSMut7rDKA1qFFrlcTGa3FYvZFjCekGuhttVMzJ/MKZsqA/RF/7CIPtDrR6FcnZcXQfshEKyOzb1MnUK/Jp3T+Izx1ArVXi9wbxeYIc3t2HjMyES7Kp2dCBHJIpvyA8ZXWww0mcJYb3nzkQ2U6iu3GYkulp9LfZ2fdhJ3NvLMY+5EFGRqVWoNGp0OhU+NwB+tvsOAY9FE5M/kLPIHwz9Dh7vlT7F1FWVsbLL78c1TYyMkJPTw+JiYk0NBybou3xhP89ybLM/PnzWblyZdR1tbW1lJeXs3Xr1uPe62ixGKVSGckm3nDDDUydOpV169axaNEinnrqKS666KKv/DznohNvQCMIgiAIgvBleEZg7Y/DQR+Es3R7ngsHbsiw8lp49+fhoi8fPnrsOlmG9/4dii8Nfw76wmv5xl4D25+C6XdB/Zuw/iFQqCE2KVwp1G0Fc+ZxhxIMhsIbn8vyqP32dr/TSvHUFCovyqR4agrb32gixqBh0qJcqhbm0Nc6QnejjVAwhNcZIBgIr8tTKKKzgnmVFjwuPxMX5KA3aph7Uwnzv1vOrGWFxBhU9DQOk5gRzhTmlCfwWUk5cRRNSqG70UblxVkUViWjN2konprCrGVFXyros/Y6ObSrl1cf282mlQ1s+fshWmoHGXfRsWI6Dmt4a4jG3X1MX1pw7HkkiEuIwdrjZNyFmcz/bjl5lUl01tvYu6GdoU7nsT0Ej2jY3kNuRSIehx9rtxODSU1qvhmP049SpaB8Vjpj52QA0NlgxWEdHfieLrIsM9Bhp357D417+hgZdH9t9xLCUg2pX6r9i5g3bx4ul4vnnnsOCGfpfvzjH3PXXXeRl5dHdXU1oVCI9vZ2tm/fDsC0adP46KOPOHz4MABOp5OGhgaKi4vp7++PBH5+v5/9+/ef9P5NTU3k5+dzzz33cMUVV1BTU/OVn+VcJTJ+giAIgiCcHo5eaD/yG3ZdPEy4CXpqoGIZbP4d+N3haZ2xSeFg79MCnnDm76hQEDSx4OgLr/vb+JvwNRv+Axb+B3TsCE8dPYGhTgfBQIi6bd1MWpTHzjebCfhCqNQKLv5OGV6XH0tWHHXbujEnGzi8sy/q+vzxSax/rp6Z1xQy1O3kwJYupl9dwL5NndgHPORWWqicl8W+Dzs5vKOXmcuK2PVWK267D6Mlhrk3ltB5yEowEMLj9OPzhaicl8mBLd2oNAqqLs3F2uOkdkMnloxYknOMjJ2Tgc8dQKtXR20l8XmsvS5qN3bQtm8oajsLW6+LMVNSIp/1cWr87iBjL8jk8M5eFv7zWNwOP85hL83VA+Hs3JAXU5KOT15rwtbrAhgV9EF4WunRH2HAH8KYpOf9vx6MXNNZbyWv0kLGGDPxaQa2vdbEtCvziTWf/umePY3DvPb76shG8+YUPYt/MA5T8onXRAqn5t6J90at8QOIUcZw78R7v3KfkiSxevVqfvCDH/DQQw/R39/PtddeywMPPIAsy+Tl5VFWVkZpaSkTJ04EICkpieXLl3P99dfj9YYz5g8//DBjxozh5Zdf5p577mF4eJhAIMC//Mu/UF5efsL7//3vf+f5559HrVaTmprKz3/+86/8LOcqEfgJgiAIgnB6aI1gzAhX2pzzU3j9HvDYQKEKZ+2KLwVk0CXw/9l77/i4CjPd/3vO9K4pGvXeJcuSey/Y2BgwHQIEEkgh+4MNm5AtIXc3u5vd5N5klyRsfiQ3YZMA2ZBGC7ZpNrgB7pa7rd6lUdf0Xu4fRx5ZyCSmJKGc7z+eOX3OjD+f8+h93+dBpYdYcHpfY5ZUMTyPqACtRWr5bN0xLRTH20Cpl0xh1n39bS9lwiXN52VkGTi1u5+GdQWICpGCGisDbW46j49SNi+Tojo7RqsWQYCOY1J8grPYRNgfwzsWQhDB4tRRtTSboy/1UL7QSWGtHVIphru9pBIpUik4ubOfwlobLQeH8I6FOfpyD6XzMpkY8AOg1SvpOzdO3epc8iqt6Ewqapfn0LC+EI1OidagAkBpeuch5iM9XkRRJOid3Y6aTKQQRYGlN5Si0atYdVsFyUSKzEIzQV+M5n0DzFlTQNEcOyVzHQS8UfyTkbSAA4iG47NaUauXZdN1YhRBFHAWm3EPhWbsA9B1Yow1n6xkfCBAy8EhSuY68BhDOItMqDTvzyNoLJrg8LautOgDSfAOdnhk4fcn5Pwc3/vp6glQUFDAli1bANi3bx+33347TU1NzJ8/nyeffPKi+6xbt47Dhw/PWt7Y2MjevXtnLd+9e3f6tcPhSM/4Pfjggzz44IPv6fo/6MjCT0ZGRkZGRub9wZQF1/wXtL4M+38oiT6QDFfatkPdjdPVvnX/CPseAZ9LyuPb9H9g61S1QKGClQ9I7p4bvgG/u2v6HAVL4cyzMP8uyKp/20tRaRU073cxf1Mhcy/LJ5VMEYvEmRwKcmbvALUrcznwfGe6QtawPp/LPlVFYDKKZzTEyV3SzJ9nJEjAE8Oep2fD52oRRQH/RJiAO0pGjh5broHscjMnX+2fYRAz2uujsM5GXrUVe56R/tZJRrr9KNVKcisysOUYUGmUWLTv/VEsFk7Qe3acsvlOmve70ssFAez5RjZ8rpZ9z3bgm5ozVKpEVt1WiW88TEaWkWQiSdPLPWmTmYVXFSOKQvr9yZ39LLyymEQiyaQrQF61Dc9wEL1ZzZLrygj7omj0qotem86oJhbx0rAuH+94mGPbe1lwVTEFNRkoVe/us/vdYSZdQQQBTHYt7tHZrZ1/ytZSGYmrS6/+kxq5LF++nJ6enj/Z8T+OyMJPRkZGRkZG5r0RC0umLO5eya2z9nopZ+9C1v0TnNsGTY9D+QbJuKX+Fqkl1D8MR56ANV+VRJ+7F049DROdEJyUqn8JwFEJK74Eaj0ULAPV2+faWTJ1rPlkJa4OD02vnIIUzF1fgHsoQMWiLI5t753RFnnitX7W310DArQdHQZAqRaJRZKIokDLgWHmXVGAeziMZzRIVrGZwVY3g21uskstrL2zijef6UgfLyNLtlmOZwAAIABJREFUj28igj3fyPiAn2Q8xbIbyyiqs2HPM731ct8TmYUm3MMhCmps1CzPofP4KIYMDXMvy2es34tCFNOiD6TWzM5jo5TPz2So08NAW4pNfzWH9qMjxGNJ8qutKJQCB7dIERPJRArPeIiSuQ5ikQQarUBelZXiRgcT/X7CoTgTw0GsOXomXdNVv7IFmcTjSVztHkL+KDXLcyhf6OTwtk5GeuxULMjClmt8R591cijASz8+xeSQdJ6CGitVS7M58kL3jO1ySi3v8m7KyHx0kYWfjIyMjIyMzLsnmYSTv4Ot90vvRQV89hUpSN0jVc0oXgMDJ8BeKmX4hd0Q8cKRn00fp3Cp5M750oNSFRBAmyG9vvYR6XVuI56AnglXAEVbAHseGCyS+At4Ioz1+4kE4liz9djyDAy2umk9OJw+RdfxUYrnOhAVYtp980I8IyGCnggbPlNLz+lxnMVmADqOjmDNMRCPpjjwfAfLbpBm/QZapYrmWJ+f3jPjLLuhjFf++wwqrYI5q/MYaJ1ArVVQuyIXa7YBhfJP46mXWWjiqnvrOfJiNwqVyMpPVBAJxLBk61BqRIY7vbP28YyGCAfjFM2xo7eo2fXLZuZtLKRuVR7xaAJHgZHcioy0MynAlh8cJxlPsfITFRx+sZ1FV5cQ8sfxT4bJr7aSW25htMfHUKeXojl2bLkGtv7gRPqcJ3f203h5AXlVVgZaPKRSApWLwZZ96eKv7ehIWvQB9J2bpGZlLg3r8zm1ZwCNTsnyG8vJKjG/hzsqI/PRRBZ+MjIyMjIyMu+eiU54+R+m3zd+Cnr2weX/Bi98RRJ5q78CA8dg9BxYiyBnHii1kqHLeeZ9Wgplt5VKYi+7QZrv2/olWPUA2EoYHdfw/H8dIRKQ7NedxWbW3VlF0B/l6Eu9DLRI2XyCKHD9A430t8wMkPeNh7FmS1UpS6YOzwUtggqlSGaBkYPHR+k6OUbl4mzG+vz0nBpjw+dqcRaZ2fdMB0V1diLBeFr0ncc7FiYeS7L2jipi0SSCQmDBlVIA+1h/gHg0ibPIhPgOTFsuRjKRJBKKo9Yp0wYwyUSSjCwdS68vxTceRhQFnKVmDm3pov/cJEuvK511nKqlWXSfGmd8wE/YH8Oao8dk1/Hsfx5FEAXq1+TzxtNtxMIJNAYla26vQq1RYszRMNjmZt6GQt58ui1t/NJyYIhlN5aRkaOn79wkLQeGZhjLnKf10DDFcx242t242t2E/VFWfaLykkXxwFu+U4CW/UNcdW89c6fmOI0Zb18JlpH5OCMLPxkZGRkZGZl3R8QnGblUboLxdgiMQcFiKbcvlYSN35Tm90QRFEoYPg0nfysFt1/7A3CdAv8Q5DTAgR/CaAvc8RR4bwelAQ78CDKrwFZBQmWm6aWetOgDGOn20t/qJhZJzBAEqWSKPb9tpWJBFp1Thi3ncQ8FcRQYKKi1ceD5DiYGAhgyNCy7voy9v20j4JYMTE681sfCq4q56cEFCKJALJJApVUQ8kcRBAEEZrSKgiQeq5fmkEymmBwK8MIPT0BKwDcRRhAFrvtSI3lV1nd9uydcfloODqEzqhFEAUOGmoxMPa2Hhkil4PhrfZACURRYfXslE4NSiHrv2QkWXlXM6T0DxCIJ5q7Lp3JRFtmlFs7tc6FUipTOd7LtkROQkmb89v6mNW2YEgnE2fPrFmqW5xBwRxnu8pBXmTHL7fPUrn4uu7Oa4S4vKq0CjWH23J/eoibsn97v7BsuapbloNIqMDt0fzSkvny+k8G3iO6SRqmKa7ZfWvSFjMzHFVn4ycjIyMjIyLwzYiEYOCJFKwgizLlJcu4stEkzfi0vwMH/C6v/Hp6/F5bfL1UBh6dytHxD8OwX4JbHIR6Dwz+R3EDX/iMMnQLvEJSvgwWfleIfBpuI5a1ltGd2rtZ4vx+jbXaFZ2IgQO6tFhwFRsb6JGdNs0NHQa2NtsPDlDQ4mLexAJVKiavTg2cslBZ95znz+gC2XD3e0TBGuxZnkYmzbwxSNMdO+Xwn7UenIyCySsyoNCKRUAyNToV7OEjJ3Eyi4TjWHCmMfXI4QMgfRW/WYM83oNFd3BDlYgR9UV577Bw1K3LY+9s2UskUjgIj1mw91mwDh7Z1pYVoMpli3zPt1K3K49iOXgbb3EwOBahckkVxvYO8KiuiKGB26MmvkvIFT+zsS++fSjHDJRMk8afSKBnrGye7LINk4i2qF8lhMxqWhHn5fCdBbxSLU4dnRKqsCqJA1dJs9j83PQspCNB1coyml3uoXZnLwquKMVrfPvKhuN6Oq9NJ26EREKBqSTZFdfZLvo8fJOLRBPF4Eu3bGOPIyLzfyMJPRkZGRkZG5tLwDYG7T5rP2/5PUHEFZBTAtgemtzFlSa6eK78iCUOlFozZ0Lt/9vFGWyQzF40Zlv61VCXMXwQ6u3SOWEgycFnyVyhEDaXzMiVTlgswO3RS/N9UBc6WY6B8oROVRoF/MsKS60rwjkotpRanHkEAv0dy5ew+PU7IG6VqafYMR87z6Mxq/JMRDjzfyYIrizn35gDr76rBMxaickkWWSVmRnp9ZBaacOQb2fbICW55cCE+IcLOXzQjigLFcx34JsKUNjrZ+YtzF7iIFrB4cwlq3aU9inlGgmTk6jmxs5/UlNtmfrUN/2RYOsZbdFg0nEC8oH0y5IsRcEfoPTdOdrkFUZxZWbvQlVOjUyCIQvo8ACqNgqI6G0qViNGqQRQFFCqRRGxaINYuz2Wkx8ecNXmkUnBoaxdLryvBZNcRjyYw2bUc3NJJMj593MrF2fScGieVgjOvD+IsNlO74u3zGU12HZfdWcP8jUUggMWhe9+iIf5cpJIpBjvcHH2xG99EhDmrcylfkIVBblHlW9/6Fr/61a9QKBSIoshPfvITlixZwsMPP8wXvvAF9Po/HNFxqdtdCrt37+ahhx5i27ZtF13f3d3N5s2bOX369J/8XO8XH67/KTIyMjIyMjJ/XpJJmOiQ2jcTcTBkglIHl/0TkIRX/nF6W4UKrMWw6m9BoYYr/0MyeGnfAXkLoP3Vmcc250FgXDqm2gCOatBd3PGy44ALs0NL8Vw73SfHUShFGtbnM9LrxT0cZNkN5YR9ETR6FQe3dJJKSRWmhVcVM9LjpaTBwcSgn6aXe2ncUMi+Z9vTVat9z7Sz8XN1mGxafBNTc4cCzN9YxK5fNgOSw2fQG+PF/3uKzEITthwDggjOIhNBT4TB1jgKpYhCpWB8wEfF4iwsDh2ndvUjiGDLNrD2jirJcObQMCde66NsfiY5ZRmX9DUolCLOQjOdR6XWVVuOgQynDvdIEINZzYIri1EoBTwjIVoODqE3q7HnGdDolUSCcQpqrJTNcxIKxEhEkox2+wgHY1gydVicOhwFBurX5uF3R4jHUyy4opCjr/SSSqYQFQLrPl2Ns9hMVonklhkOxLjq3npO7x3APxGhfIETZ7GJlgPD9DdPpDP/zr7h4uYHF6I1qOg7N05hrZ3MAhOekRA55RmodcoZERSdx0b/oPADUKkVOPLfX2fUPyejfT62PHw8/ft746l2YpEEC64sltqIP6bs37+fbdu20dTUhEajYWxsjGhUyqZ8+OGHufPOOy9J+F3Kdh9XZOEnIyMjIyMjc3ESMWkm78W/k6pvDZ+UzFkO/lgSatf/GOZ/WprvO/Oc1Np53skzlYTO3ZBdD52vw+bvguuEZOACUrWwdz/MvQ0aPwkm59tehn8yzBtPtbFgUxGxSJKFVxWTTKQY6fFSUGsj5I1CKoXOouHAsx3prPdUMkXTyz00biik++QYlYuyiUUSRIKxWa2KB57vYM0dlQx3eonHkmj0SoK+aLqi1X5kmJWfqODg852M9vqIBGPMXVfA+GCAkDdKhlPHmturePWxM0QCcWpW5DLS7cU3EUZUCpza08+iq4rJyNJRNMdOz+nxGbNuf4yMbAMjfX5K52XS3jRCw+UF7HuunfkbinjlZ2fSFb/cigzqVueSU57B4W1d1K7IxZ5vQGtS4Wp1UzrPyZvPttO8TxJbCqXImjuq2Pd0G3qzmnlXFPHa4+ew5ujT9zmz0EhJQ+YMUaI1qCistZNbmUE8It2voU4PLQdc6fsP0HB5AVqDinAgyuu/bWNySMr/M1o1HH2pm/mbimYcM79amoF0jwTxjQeZGAqRiCUpmmPH/g6jHz6ojPX7Z/3+jr/WR83y3A9V1c+zdSsj33+YuMuFMicH5wNfxnLNNe/6eC6XC4fDgUYj3QOHwwHAD37wAwYHB7nssstwOBzs2rWLe++9l8OHDxMKhbj55pv5xje+cdHttm/fzr/8y78QiUQoKyvjsccew2g0UlxczF133cXWrVuJxWI89dRTVFdXv+217dmzhy99ScoZFQRhVjB8d3c3n/rUpwgEpLnaRx55hOXLl7N7927+9V//FYfDwenTp1mwYAG//OUvEQSBl19+mS9/+cvo9XpWrlz5ru/bO0EWfjIyMjIyMjKzScSgc4/kqpmMS0LPVgTD52DFA5LpStP/wKnfSk6cG/4dTDnw3D2SSAQposGcB9c8DIPHYO6tUgafoIDBJjj+JFRvniH6YpEEokKY4fIYjyZJJlKE/TEGWiZnGLlEQnHmbyjklZ+eYcGVxenQ8fTHmJpVM9l0U69TF3XWVChFEtEER17qQVQI2HMNNKwvSFfSFEoRS6aG9XfXMDEYwD8ZYajTQ3G9HZNdQySQ4MUfn0oLsAO/75iKR8hFZ1IzMRhgYiiINVuP3qKh79wE5sxLNyNRaxSU1Nux2KWq50i3j9rlORx/dWYe4WCbm/q1ecSiCZZcV4YxQ42gkO5r7ap8PCPBtOg7f3+OvNBFSUMmg21uek9PADDpCnJ4m5TjZ88zotEriceSWDJ1WLMM6f2VSgVKpdQ26iw2c83fNHL4xS7CvhgN6wsoaXSkv1fPmPS7CHqjBL1SJSeVApNNy5y1eQTcEbQmFa2Hhug6MYbGoMKapUOlVvDCj05w3ZfmYcn88FdylOrZBjYanfKi7cYfVDxbt+L6+j+TCksV8vjgIK6v/zPAuxZ/Gzdu5N/+7d+orKzk8ssv59Zbb2XNmjX8zd/8Dd/73vfYtWtXWgx+61vfwmazkUgkWL9+PSdPnpy13djYGN/85jd59dVXMRgMfOc73+F73/se//zP0nU6HA6ampr40Y9+xEMPPcRPf/rTt722hx56iB/+8IesWLECv9+PVjtzDtXpdLJjxw60Wi1tbW3cfvvtHDlyBIBjx45x5swZcnNzWbFiBW+++SYLFy7knnvuYefOnZSXl3Prrbe+q3v2TpGFn4yMjIyMjMxMEjEYOg1KNWz6Dpz9PeQ0gtYOJaslt82JDihbB+v/BXb+m2T2MtoyLfoAeg9Ilb3guDSDd+RnM9erdGCQRF/IF6Xr5BindvdjyNAwf2MhOWUZCFOzZMuuL72oYHMWmmhvkqqIqWQKlUYxI6NPmn9LYcnUEvJHqV2Vh6gQpqpQ0xW32lW5aI1qUskUWrOKojl2dvz8bHp9frUVvTmbN59pp2KhE51JxXi/n51PNLP4uhJJyLxlzq7z+Cj1a/J446n29HtbroHlN5dz5f9XjzXbwDvBYNGQSqXY+oM2KhdnYXboOLa9b9Z20XAC33iYRCxIdyDKkmvL0hEHrnb3rO29Y2EqFmkI+aIYrOpZ6zOydLz5dDtjfX5K5zlYeHUJmRdptVQoRApqbGSXWUjGU2j004+ZerOGykVZNO8fmrFPboUFZ5GJg893UtKYiVqt4PTrgwx1eCibn0nQG8Xs1JFXYWWs3/+REH7OIhP6DDVBdzS9bP4VRXjHQrhHQxgs6g+8Q+nI9x9Oi77zpMJhRr7/8LsWfkajkaNHj/L666+za9cubr31Vr797W9z9913z9r2d7/7HY8++ijxeByXy8XZs2eZO3fujG0OHDjA2bNnWbFiBQDRaJRly5al1994440ALFiwgGefffYPXtuKFSv4yle+wh133MGNN95Ifn7+jPWxWIwvfvGLHD9+HIVCQWtra3rd4sWL09s3NjbS3d2N0WikpKSEiooKAO68804effTRS7xT7x5Z+MnIyMjIyMhMExiDc1th579LGXzLvwRL7oPQJEQmYfs3IDH1wNr+miTkyi+X3DfH22Yey+AAWxm4eyCjGNZ8FfZ8Z8q0RQdXPgRaKWi7vWmEvb+WHpbG+vz0nZngpn9YgMWp48DvO2g9NEz5AidVS7NpOSCJB5NdS2ahiaGpgPLm/S4Wby7h6Ms9hAMxdCYVK2+pIBqOc+D5TuaszodkiuwyM7bcKlztbqKhONZsA22Hhgm4IzRcno+AwImd/TM+Sn/zJJWLswj7Y5zaPTBjXTKeQm+cLZi0eiV9zTNz5yYGA8RCccoXzM64uxSC3igTgwHMDh2xSIL8KuuMvMJFm4tpPzpC39kJVBoF9WvzGe314RsPoVSJmOyzHTOzS82M9fuIhhNTlU0tnilDHLVOSXaJhY4pcd15bIy8SutFhd95VGoFvOV2KJQiC64sJh5N0t40gs6oYtWtlWSVmjnxaj/OYjNHX+wmmUxRszybFTeX0/RKDyF/jOqlOeRX24hHExc/4YeMDKee6788j66TY3hGQlicOs6+OYh/IsKa2yvZ+fhZ1t9dQ3ZpBkFvhEgwjt6snmHA85cm7nK9o+WXikKhYO3ataxdu5b6+nqeeOKJWcKvq6uLhx56iMOHD2O1Wrn77rsJv0WEAqRSKTZs2MCvf/3ri57rfEupQqEgHo9fdJvzPPjgg1x99dW8+OKLrFixgldeeWVG1e/73/8+WVlZnDhxgmQyOWPd+fNc6rn+lMjCT0ZGRkZGRkZi8BgMnYFtXwatRWrf9Lok4WYtgqh3WvSdp2efNNvX/ipUXgmnn5aWz78LStfCeCu07QCVHpbeC1d9F5IxKd9v/w+hciMhf3SWW2dyyvkwmUzSemgYW64BlUZBVqkZe66BaDhBOBBj729bWXpd6ZT5SpSjL/dQtSyb3HILaq2S9iMjdJ8eQ61Vcmx7D1d8YQ5HtnWjNaoYbHOj0ihmVKHyqqw4i8wcf3V2JS0WSaAzqWbk12UWGplwBSidl4nWqJqe2xOgcUMRO35+ZtZxxEsMK78YGp0StVbBxGAAW66BvGorolKg9+wEBbU2PKMh+s5OpK+36ZUe1t9dg28shKvTg96kYvXtlRx4roNoOIEj30jZPCf7npWqkv3Nk1x171z6W92oNCLRYJyDW7tmXMNgu4e5lxW842vPcOpZf3fN1PelwJChIZlMoVSKnH1jML2dxWlg95Mt6fendvcjKgooW5j5bm7ZBxK1TsmZvVKuolqrpHJxFsmk1Pq64uZyTu8d5PirfWSXWuhoGiGZSLH2jmoyCz8YpjbKnBzig4MXXf5uaWlpQRTFdBXs+PHjFBVJM6Amkwmfz4fD4cDr9WIwGLBYLAwPD/PSSy+xdu3aWdstXbqUv/7rv6a9vZ3y8nICgQADAwNUVla+42vr6Oigvr6e+vp6Dh8+THNzM42Njen1Ho+H/Px8RFHkiSeeIJH4w3+kqK6upru7m46ODsrKyt5WnL7fyMJPRkZGRkZGBsba4Fe3QuMd0vslfwVnt0J2HUR9cPoZKLsMRAUkL3io0VkhGoCy9WAvh8AIOGul2IenPyMFtdXeIM32Hfm5tI/WDGoTNN4OOiupQEqqEr0FQRCIhBIs2lyCezhIz5lxAt4Ic1blceD3HUy4JKMQtV7J6tsqGR8IkEqlsOUYGO33o9aJ5NdYSSHNsmWVmIlHEoz1+6lfm0/XiTEiwem/vudX22g9PMTEYICc8owZbZEKpUg0FGf+piJ6To4z1u8nryqDsnlO9v62BVGUgs+DnijxaAKDVYN3PEhJgyNdLQMwZGj+YLXsj2HJ1LP6k1UcfL6ThvUFxKNJYpEkCzYVYcsxsOfXrbP2CbgjHHmpm3gkmb6GTX81h1QK+ponSCSTzN9UjNmhJbcyA4NZg3fUhUIpEA0niIVnPsRmFb/761eqFFic0+2aoijgHZ9u/1UoRSKB2aY3rYeGqFnx7kXFB41UMkXIH8NgUVO5KJsjL3WTTKRQqEQWbS6h79wEQU+UjqZRll5fypEXutnx8zPc8Lfz0ZlmV5f/3Dgf+PKMGT8AQavF+cCX3/Ux/X4/999/P263G6VSSXl5ebr98Qtf+AKbNm0iNzeXXbt2MW/ePKqrqykoKEi3cl5su8cff5zbb7+dSERymf3mN7/5roTfww8/zK5duxBFkbq6Oq688kpcF1Q377vvPm666SZ+8YtfsGnTJgyGP9zGrdVqefTRR7n66qvR6/WsWrUKn8/3jq/rnSKkUqk/vtWHgIULF6bOD1HKyMjIyMjIvENOPwvP3yfN7L38oNSWKQjQ9brkutn0P1C8HAqXw+nn4MST0n6bvgMkwV4pxTl4ByTRt/t/zzz+6r+DAz+B638EaiP0HSCWuYC+cA0ai4nhLi/7n50O9tbolaz7dDW2XAM7n2jG1eFJr3MUGFl9WwWe0TDxWJLWQ0PoTWr6zk4giJJYSSVTrPt0DXt+1TIdRi7AFZ+vY/tPz1C3Og/3SJD+c1KbZFaJmQVXFhENJ+g4OkJJQybdp8boPjFGRo6eJdeWcmhrJ+P9AerW5FFQZeXoyz2UNmZybHsPsUiCpdeXMT7gZ6DNjcmmoXJR9pSxi5/uU+Nkl5qpW5WHPe+9uVMmYkkmXH6CngiiSiQSSBANxdAaVRzb0cfQBfcKYO0dVTMqaAA5ZWZseUbKFzhJJlMYLGpC3hhN23sJB2IsuqqYl//7NFffN5fXf9uGezgo3adiE5fdWY39fYpTcA8HaT86zMEtUlVRECQBffiF7hnbOQqMXP/AvA9Uu+N7IZVK0d40giAI7PjpmRmmRCqNgjlr8tJVcEeBEZNNS9eJMW752kKcReZ3dc5z585RU1Pzvlw/vP+unjLvnIt9p4IgHE2lUgsvtr1c8ZORkZGRkZEBlRHWfV1y8MyaA4IICg003AaHfgqrvgJjreA6Lrl43vqkNNN38jdStS8/QwpuL1gmmbi8laHTULIKOnZCyWoSWgcvvmJhcrSPeRsKUKpENny2Fu94mJA3is6sRqVREI8mZ4g+e56RkrkOtv7gJLFIAotTR8O6ApKJJGqtEpNdSzyaRGtUEQnEpkUfQArOvumiamk2Z18fpLDOxqLNJRitGsb7/Qy2uhnu9rLpC3PQ6FUU19vwbiwCMYXZpmP1rZX0np1krM/HK/99GpVWSXG9neJ6O0FfFKVagcmuJq/SSiwSJxyIEfBEyCo2U74wE2u28X3JaVOoRDILpYf/kV4vW/7rBEzlFq68uZyxPh/xqPS586oyEMXZ50wmIa8ygx0/O8vNX1tIYCLMlv86no5i2PPrFjbdMwdXu4fVt1UQCcZRqEQceUZM75PxSCKRpGl7D2qtEkeBkbE+P0abFmu2gaXXlxL0Rmne5yIWTbLwymImXAHsucZLDr3/IOMZDeEdC6FSK2Y50UrOttPtwKlkCkEQUGkUaD5An91yzTWy0PuQ8cH59cjIyMjIyMj8+QmMQccu0Bih6RdQf4s0m+eolAxb9j8CCz8LT90lZfMBFK+UjF9K1kiB7SEvRP2gs0lun/mLof8tXTj2cqkqaM4C3zDHhxYw3Odn8eYS9j3XQTIuPfxWLHIiIKA1qsgsMhPyRhGVAg3rC8jMN6HRK/F7IuRXW+meMsc4+8YgDesLCHginLsgqmDJtSXUrc5FpVHgaveg0SsprLUT8kdZdlM5kCIWStBzepzOY6MsubYUa7YenVGN3x3hjd+10XlcatPMLDJx+V015JZbSCaS5JRbKKy14Sh4a+Urg1gkjmc0RDScQGdUYbBo/mRixZ5j5PK7a9nz6xZi4QTNB4a45v4GwoE4oigQDkQJ+WKIojBDYJQ2ZtJ2aASTXYt/Ikx/8+SM/L2AO8qB5zu58R/mo9FKVbaQP5r+nt4piXiSoC+KSqNAO1W1C/tidDSNEg3FqV6WQ82yHFIp2PmLc8RjSfRmNevuqiGZSLHv2Xa8Y2EaLy9g4dXFaHQf7sqfdzRI57FRCmvtiEphxn1V65QkL/iDRfmCLI6+3M3q2yrfUQSIjMxbkYWfjIyMjIzMx5lTv4OXvwZr/5ck+nZ9EzQWybRlzo1QvAp2f2ta9AF0vyGJvkRY2tfnAnsZLLoHXv0XuPwbknnL5JQpSNYcqNwkicPxDlLnttE7+e9ULMzixGt9Mx562w6PsPmLc8mvsaFQiKg1Cq79m0aO7ejl2CtS61teZQaFdTZyyzPY/1wHY/1+VBoFvWcm0sfRm9WodUqGmkZxDwUprLNRsSiL7ReEnWcVm7DmGeg8PkrtyhwmXAHq1+TReXwEvzuaFn0Aoz0+zrw+yLjLj8GswWTX4Gr3IIgCQV+U4S4vI90+ShockiB8n1oh/xDRUJzRPh+pZIorPl+HziQFo+vNkovgQOskE64oiXiKdZ+uxjcZZqjDS8WiLE7t6ifoi5JTYUGjV110xlKtVSIKIrFInO5T4+x/roNYJEHj5QVUL8vBYLm0sHH3cJCjL3fTdmSEDKeelbeUk1dlRaVVYM814Orw0LzfhSWzlINbO9PfT9Ab5c2n2ll7ZxWiUqpaHn+1j5LGTHLLM96fm/gXIhpOMtLtI+SLsfjqEmkGM5pErVWw+tYKBlonKai1Ur0sB5VWyfUPzMeeb3hfKsYyH19k4ScjIyMjI/NxxeuCvf8pvdZZpfbOdV+HwCgk4pIANDrBNzR730QU4mFJ9AGMd0jVwYbb4JWvwS2PS8eIBcGUDfEYWPLBWoxgK6PSZcPnAf9kZNahI6EEiqlWt4A3Qv+5SXpOjafXD7S6cRSYGOnxUjbfiavDTTQcR1QIJBOSaqhblcu+ZztIxCTBet7IpajOTs9p6VjD3T5qV+VhtunIKbcn46yjAAAgAElEQVSg0ijZ/ctm4rEk9rzZ5gyDbW4MVg2th4bpOjFG4+UFTLoCHH6hm8khaQau++QYNctzWH1b5UWDut8v4rEEJ3b2cegCx835VxSx8Kqi9PuAO8KB33emK3lF9XYysvWEAzGGu73ULM8htzKDDKeOZLUkxC40cll4VTEqjYL+5gm2/3TanfTA7ztRa5XUr53OMkskkunv7EJi0QT7n2un8/gYAOMDfrY+coLrvtSIqBRZcn0pLzwite3GY8lZWYi+iTBjvX7mXlaQjvsIeaNvPc2HDq1BegT3jYc5vXeAeRsKMTm0mKxadj3ZzMKritEZ1SRiSSx2Hbbcd5b5KCNzMWThJyMjIyMj83FFEECYEiemLFBq4Zl/hYhvev2ntkDFRmjbfsF+otQKqlDDZf9LCmrv2AmeftDbpDnBkXMgqEBvAUMW5MwBpKD2lLaUwswkPWcmyCw0Mdo7083OckE7W9ATZaTHO+vSpWUCliwdVcuyiUeTNKwvwGTTEg7ESCZS0kNzpo76y/LRGlT4JsIYLGpEpUDXlBCJBGPkVVnJKbPQcnCIsX4/SpVI2fzZ0QGZRSb6p3L5YpEEqRTEIsm06DvPuf0uGtYXXNTExT0cxDsWQmtUYc3Wo9K8u0cx90iQw9tmxiw0be+hbH4m1mw9kVCcN59un9G+2XNqnOwSC4l4ksI5dmpW5OIoMCIqRBwFJm74ynx6z4wTDsYorneQVSLNEfaem+CtnN4zQOWSLOLRJN2nxmjeP4Qj30jtylwyL2h/9Y2HcRSYsOYYUapFuk6MMtLto+/cJEde7Cav2so19zfg6vBgzZkdzq43S223Nv2U8BHA7Pjwtzva8w1ULcmi5eAwFqceQRSkirYAq26p5MSuPkZ7fJQvcDLc7aVsnoOskg93lVPmL48s/GRkZGRkZD6umLIl986X/h4UOhhsmhZ9IIWK7f7f0HC79L59B5hyYf0/S2YwYTfs/jbUXAPVmyXxl5xqCXXWSv9m1YGthGgoTueJUQ5v60IQBBZcVYTZrmXlJyrY8+sWJgYCUpvbbZUzqm2xSAJbroHeszPFhz3PSP+5CYrqbAy0ujm1u58Fm4oRFQJqnRJLpo7qpdlYsnQEPNK83nnK5mdSUGNjpMdLUb0DW7Z0vvOVpHgsSdgfo6DGRt+U6HHkGzFYNPjGp+3rJdOUi8y8pSSBpzOr0Jum2yH7WyZ58UdSdQtgwaYi5l9RdMnzf6lkiomhAJ7REIIgMMuYPQVDHR52/uIcS66VzFHeisGiJqvUzJw1+ag1MyuSmYWmi+bEGcyzWzr1GRrG+iQBd/SlHkA6d9vhYW766gKsWQZikTjn3hyckYk4/4oiIkGpOgsw0DxJX7mFzAITAXeUeRsKOf5qL6kUKNUiy24o4+TOPuKxBBq9kjW3V30kql+RQAJBIbD85jKUKkW6mgkw2ucjFk7QsL6A03sHiIbiRENxNAY1Gc7Z4lhG5lKRhZ+MjIyMjMzHmZxGKZIhMAzR4Oz1UT+0vyZl8eXMhYgfvIMQOgNqA9z8GOz6Fsz9hCTyml+AK/8TjFnSnJ/RAcBAm5uu42PMv6IIo1XD2X2DuNo8VC/L5orP15GMpxCVImqtIj3HlIgn8I6GcRabcRaZGOmRRKk9z4BGr2LO2nzisRRHX+ph8bUlJJMpDm7pJBKMI4gCizcXo1IrOPJCz4yP1NE0yurbKlm0uSQt+gCySizp12deH6S43s6Gz9ZismsJeqO8/Ojp9HqzQ4u9wMhwpxtLpg7P6HQWXXG9nVO7+4mE4tSuyAUg6I2w83/OpUUfwNGXeyicY7/kebX+lklcHW4MFg0Wpx6jVTOjVVZnUuEdDzM+EODM64PklmcweEEWoSBI0QC2nHcWJ+EoMKI3q4nHkhTNsQMpcisyCHpjHN8xM+g+Eowz3u/HmmVgwhWcIfoATrzWx9IbShnvD6SXtRwYxpFvxNXhYWLQz6KrS0hMtewmEgmW31KORq9i4VXFmN8nR9G/NKIC2g+PkFlkmtESLAhSXEdJQyYHfj8db3Lm9UGMNi0Lryz+C1ztnw+FQkF9fT2pVAqFQsEjjzzC8uXL/9KX9ZFBFn4yMjIyMjIfV0bOwW9ul2b6ADZ+U3ryvLCUVHcDDJ2CQz8G1wmp2vfmwxCeilgQFXDtD6UQ9+w5Us6fQgV586V1U4T9MUL+KLufbEFUCNSsyCWr2Myx7X0olCK55Vb2PduGezhEcYODxssLsecaaD08RNWSbBZcVUwykSKVTElGHymBtsND2HIMKNUiKrWCoy/1pAPZU8kUB7d0seGztTMjHaYwWjXklElCL5lIMtrnxz0S5LJPVeObCHNyZx+2PAM55RmYbFrGB/0su74Mz2gIk12LyaYh4I7Qd26CulW5+N0RRnv9ZBWbiMeSnN4zQCQUp2JhFiqNgnAgjm8sPOs6Au7ZM44XwzMWJBZOoNYqaT86wnCnhxW3VNC838VQp5fMQiNVS3M4+HwnAD1nxllxYzmCQmCgZRK9Rc2aT1ZhyzMScEcYH/CDAKRS+Cci6CxqnEXmWYYt4WCMA893sPDqYhKxJKf3DiCKArnlGag0CkSFQCI+81qFqfiISHB2EHsinkSlVtC8f9p9Nb8qA41OyUi3F/dwkLE+f3pd/do8Shsy0ZkuzUjmw4LJpmPh1cW0HBjCnj/92VIpScC/tX0Y4NybLmqX56C/RFOdDyM6nY7jx48D8Morr/C1r32NPXv2zNgmHo+jVMoS5t0g3zUZGRkZGZmPI/EYtG6H4Bhkz5Xm8sJeuOEncOQxiHih9npIJqDqakns6azgH5kWfSCtP/kbWPV3oDZDy4vS9heIvmQiiat9Ele7Z+p9ijN7B1hybSndp8bRmdS88KOTaYHWfmSEsD/GZZ+qZs6afF559DR5lRlYnHo8I0EWX1vK0Re7QYCJIT+rPlFBOBinZkUOntEQLQemzWgC3ijWbP2MB2mVRoH1gkpff8sk2/7/E2m9m5Gt54a/nY8915gWMQICB57vwJghzRDGIglEUeC6B+aRiCVIplIIApzb50qLT5NNm25p1JvUOPKMjA1MixoAk10766sZ7fMx0DJJIpEiv9JKZoERV7ubicEgfecm0sJoz69bKZ3n4Kp764lFEuz6ZTMVi7LS4q3z5CgbPlNHPJpAVIqE/VH6zk4wPhCg+9Qo9WvzGevzIwgCQV+MtsMjrLq1Ap1Rnb4W71iI0R4/RXVxDm7pTC/f8+tW1nyyisbLC2aEresz1DjypYqi2aGbZRhjsmuJRaffWzJ1zF1fgFqnJKvEnA6KP4/OqGbvb9pYfVslOpOajwqCKFC7Mg9rtoFYNEHXibG0EVHP6TEKau2z9jFaNZzY3U9hjQ2zQ4fJNvu38+ek9eAQ+5/vwD8RwWjTsOy6MiqXZL9vx/d6vVitVgB2797N17/+daxWK83NzZw8eZJ7772XI0eOoFQq+d73vsdll13G448/zpYtWwgGg3R0dHDDDTfwH//xH/T09HD55Zezf/9+bDYba9as4etf/zobN2583673w4As/GRkZGRkZD5uTHRD5y5IxmDDv0vRDUqNlMk3eBwKl8FEJ7z5X1KrZ2YNLL4HXv+u9P6tBMfBMyBVEMs3SNW+CwgHY/ScmW0QEvBE0OiVCIIwqyrX3zyJdzREYY2NTV+Yw4mdfQTcEeZdUcThFzqxOPT4J8OotSp2/PxsWrTllFuoWpqdFn9KpUjtilw6T4ziavdgzzOw+vYqMrL0xGMJPCMh9j0z0wTFPRRkcig4I5LBnKmlZnkuZ98YTC8zWjXoLSpefrSF8vlZjA/606JPVArUrc5LC0etUcXaT1XzyqOn8U2EUahEVt5SPssAZqTHx++/15RuCRVFgc33NzDpCqJQiTOqYalkio6joxRU29DolSy7sZyTO/vwjIQQFQLzNhaCkEKjV7Lv2Y70PdFb1Gz4TC2HtnWhUisYG/BTuSiLojl2Jl0BdBXTAkupVJBVYqavefb313d2nOU3lmPLNdJxbAR7rpHiuXYsmdIcWoZTz9X3zWX3L5txj4TILDKx9pNVWDJ1ZJdYEATQWzRpAVO3MpfRHi8TLkn8lTQ48E2EaT86Qt3qPPKrPjrCD0BnVFHaKJkI2bINDLa7ScSTpKbaXE12bXqmVFQKlDZm8ubTbXiGg0QjcVbcVIE995217b5ftB4cYteTzcSj0v9b/0SEXU82A7wn8RcKhWhsbCQcDuNyudi5c2d6XVNTE6dPn6akpITvfve7CILAqVOnaG5uZuPGjbS2SnOSx48f59ixY2g0Gqqqqrj//vspKiriq1/9Kvfeey+LFy+mtrb2Yyf6QBZ+MjIyMjIyHy8CE9D9OugdoDXD05+dXpdKSQ6evfvAUSEFuB/5GYyeA2sRrHxAquQd++XMY86/CwaOSALyzqelVs8LUGuVZBWb6ToxNmO5zqQmGk6gMSrJr7YiiAIDrZMk45JYSSRTxKIJ8qut2PMN+N0REtEUGU49BosWnVnNoS2dM0Sbq91DQY0NURRYdkMpxQ0O3MNBHIVGNDoVJrsWrUFFOBjj+I5eIsE4/ou0W4YDM9sUlSoFC68uJrPQRNuRYXLLM6hYmDVl3iLQ9EoPjRsK0+2o9jwDnpEgOpMKZ6HkjplVbOamry7ANxFGo1OSMeXmeCGdx0dmzAEmkylO7+lHa1Zjy5baWs8/bJ9HoRSIhBN0NI3gGZFmDZMJafYxpyyDRDw5owoa9ETpPjVG7QqpRbVmRQ4dR0c4/mofKq2CdZ+uobTBgagQsWTpKF+YRf9bnD1zyiyULXCi0ioorLWht6iYdAXoPjmOZzREdpkFg1lDXqWVG/9+AeFgHJ1RhdagIplMkUqlGB8MEO3wYDCr0RpV9LdMsnBzCf6JMPFIEkEU6DoptSGfF9QfVTILTdhy9bzwo1P0nZ1AFAUaLi9ApVagnDLhadreQyoFPafHmbM6jzOvD7LqlopZv6E/B/uf75j1O4xHk+x/vuM9Cb8LWz3379/Ppz/9aU6flmZrFy9eTElJCQBvvPEG999/PwDV1dUUFRWlhd/69euxWKQ27traWnp6eigoKODzn/88Tz31FD/+8Y/T5/i4IQs/GRkZGRmZjwthL7S8AO5uyJoLx56cXpc7H9R6eP6+6WWFy2DOTXD6GRg4CvEIZJTA5u/B0V9A1Afz7gJLASRi0LwVRCVBT4SxgQDRYAydWY3OrGLxNSW4OjyE/ZKgyq+2YrJr2XRPHYlEikQ8STKRYvHmErpPjlFYZ8c7GsIzHOTM64PEo0kqFjkZHwjgHQ1SOs9JVomZIy92z/qYWoOSa/6mAWepGbVaick6uyVupNvH0Zd6sDh1lDZmcu7N6ZkzBNLtihdismqZszqPOavzZiyft6GQVx87y+FtXYiigEItsmBTMbFIgklXIC38AAwWzR8MPg/5Z8/FhfwxMrL0KFQijRsKOXJBa2VJgwOFUoHJomawzT1rX+9YEN/kTHfPgjorKq2S1544l15WszyH7DILQx0edvz0DJ/4p0XYc40oFCIVC51YMrX0nB4nEU+yaHMJ4/0+Xv35WQwZGpbdWIZ/MsL+Z6fNSOZfUcSizcUoVQp0JnW6TTMeTzDa42NyKMjeX7WSTEqqPb/aSmGdlR0/O8vym8o4/EIXCALzryhivD+ANevj4GYpkJr6K0YymeLY9l4Aalbk0HtmgqBH+h7NDh3+yQju4SDxqZnJPzf+iYvPpr7d8nfDsmXLGBsbY3RUEv8Gw6W5uWo00/+/FAoF8bj0R4NgMEh/f790nX4/JtNsB9uPOrLwk5GRkZGR+TiQSkH3G7Dn21LeXv0nQGeTcveCE1BxOex9aOY+vfth7degZA24TkLzNsgogtV/D1d8G/oPSQHuoy2gs8Cqv8UXNbH9Z6cZ6pDm+TR6JYuvKUZn1nDT38/HPxkhEoqh0atIJpJEgokZ4eDDXV42fK4WpUqBIELYH6e0MRNRFIiE4mQWmhhomQQBJgd9FM+x031qnMI6G9mlFhLxFCa7DqVGgARvSyKWYMGVRfgnI6g0CmqW59DeNILerGbFTeUzxNofI6vEzLIbyxhsdaPWKXEWmji2o5c5a/JQa9/Zo1ZRnZ2zrw/OWFazPIfJ4SBjfT7MDh0bP19HyB9DrVYwOSK1gHafHCUz38ho38xW3EgwgVo7LQzseQaql+by2mNnZ2x3bp+LxdeUMDSVpxdwRwi4I5hsWtQ6Baf39rPo6mKUahFXhycdyO6fjPDqz8+y8XN1aPTKdGXu2PYeKhY5Z7TLDnd7OflaLyWNDppe7kmLPpBae4vnOlh2QxldJ8bIq7Iy2OZGrVNwzf0NF834+6ihUIrMu7yQ/nOT6WWiQiCr2Jz+w4SoEKhdkcu+59pZdHXJX0T0ARhtmouKPKPt/TOeaW5uJpFIYLfPnndctWoVTz75JOvWraO1tZXe3l6qqqpoamp62+N99atf5Y477qCoqIh77rmHbdu2vW/X+mFBFn4yMjIyMjIfB0Zb4JnPQiwEmVWQXQ++QZhzM9grptw8Z7tfklEotXy+/l3pvdokuYBu+SLkL4Z5d8KLfwe3PAE5jfSfmWSow4Nap6R+bR6OfCPRSIJoKMG2H54kGoozZ00+qUSSzhNjZGTPfqA/t89FIp6ktCFzxvydLUfPomtKWXBlEYPtbjbf10B2hZfyhU5i4QTuEcnY5ejL3ay5vZJkAnLLrbOOP9zl5eCWTsYHAlicOurX5tNyUBI+FQucGDLemWlGhlOPyaYl6IviGQ0Ri8RZfXslgggZ76BSNT7o59j2HpbdUEbbkWGS8RTVy3Ow5hpoPjCEbzxMdqmFrhNjlM3LxJhjwFls4nf/5wipRIpVt1Vy4PcdafFVuzKH4W4v9lwDdatzOfv6IGXznUy6AjNE13mSiRSOAiP51da02Y1SJbL+7loG2zx0HR9n0dXFdB4bnbFfKgUTQwHKF2ZxZu9Aeln0AlOXCVeA579/jFQyRfXyXLxjId5K2B+j/egIpY0OPKMh5q7Lp2ZZzkfK1OWPkVuZwXVfbqTl0DBqjYKKRVmYbBquurce71iIaDjBsR29FNc7qFyU9Re7zmXXlc2Y8YOp3MXryt7Tcc/P+AGkUimeeOIJFIrZ4va+++7j3nvvpb6+HqVSyeOPPz6j0vdW9uzZw+HDh3nzzTdRKBQ888wzPPbYY3zmM595T9f7YUMWfjIyMjIyMh9lUimpcjfeIYk+UQnzPgU7vg6CCKv/AUbOgtYitXb27p/e15QjZfU1vwhzb5Uqf+e2ws5/l9b3H5JcPTc/DNoMQmIGIz195FdbKaixcXrPAGdeH2TO6jw8o6H0/NnhbV00bihAqRZRKsVZl6zVK7E4DZx9Y3DG/N6EK8jkYICBtknmXlaAIApEAjHefLqdkC+G1qBiwaYiju3o5cDznSzeXIKz0DwjJ80/GeGln5wk4Jba5jwjIQ5t7aJhfT655RkYMqTMvng0gUIpMOEKEo8lsWXrsfyB8OzSxkzMDi3esTCiKCAqBFJJcI8ESCSSOPL+eFvZpCvAUKeX0T4/hbU2RIXAkRe7qF+bT93KXBRKkYAnSu3KXJzFJtQaJd7xEKIoEIsl2f9cB3WrpO2cxdL5XvzRKZxFJkZ7fCy8qhitQcX4YACTTYtvYjpeQqNXSmK7MZNDW7vSy+OxJHt/00LVkmxO7uzH745gtM7cF0AQBLSG6dlOo1WD2TGduTcx6E/PLqaSSQrn2Ok5NX7BAUChEnEPB7HmGHAUmsgtz/hYiT6QZknzq23kV9tmLC/J0BKPJ/COhihpcGDO1KPW/GWqfTBt4PJ+u3omEhcv069du5a1a9em32u1Wh577LFZ2919993cfffd6fcXVvUOHDiQfv3ss8++p+v8sCILPxkZGRkZmY8yQydg97elaAaYEm9bJEG48DNw8reSgyfAmn+QqoGde6SKYP3N8Ow90mwfwLFfwNp/nFkZHDwKk5fBli+ivOW35FU2kFNmYaTHR+WSLGLhBCd39TNvYyGLNpcQDcVpPzpC98lxHAVGMgtMjA/6Kapz4Cg0olSJjPf7UaoV1KzM5fDWrhlmJ4l4ksFWN43rCxnp9vDqY2fTFa7w/2PvvKPrOst0/9und52m3nt3lXtJbCeO49hphBBKCC2ZoQ6XAQYYZrgzwMzAnUKZAYYJPSEwkEqqndhOcZe7LdmyZPXejk7v+/7xSUc6lgPpdsL+reUlnV2/I2+tdR697/s8gRiHHu9kwYYCjjzdTSKWpOP4KL6xMEV1TjKLrfgmQinRN0M0FMeRY2ak24dnOEh/m4fzh4dZtr0Ui13Pied68YwEuemvFpNZdGkBNzEQ4In/OknINzvD6MgxE/RGqFubTyIniVo9X+TOZUagJmLJlBGO3qQhHk3y7M9aeM9Xl1O+JCvtHKvTwNLri+k6NU5uWQbesRDDXV5qVuYgy2B26EkmZEa6fYx0+1i+vZSz+wdZdXM55w4OMdrjw5lnZuXN5YT80XlrAgj5YqmW1fYjI6x/TxW7ftmaEuXZpTa0ehX+iSBIwvhl7bsrsdjnzFrNEfgv/r6dldvLAGFUYrLqWLChgLbDw0iSMKtRqyQ0OhXeiTAaDcRjMjqDGoP51QnBwFQkZaaTkWVCdRmMUN4oNBo1ztzL4+J5KapW5Lyh8Q0Kbz6K8FNQUFBQUHgn0398up2zAlZ9CiY7wT8s9plcs6IP4Plvg6sctn8PPL3QvgvcVSLAHcQs4MXtoOZMYRojJ9G88HWiNT9BVps5e2CQSCCOyaZj+bZSOo6NULrQzYnnBmlYn08sGmdyKEjIHyWvws7xZ3tQa1U0rMtnvN9PT8sEepOGJVuKU6HkSCKDT5ZFW2Qsapzn9hiLJECScOWbkdQSzU904RkO0vxkFzf/9WL0Jg0qtUQyMaeUKIFnOJiqdNWuyWXNbRUc29GDdzxMSaOL4noXR5/p5poP16VETCQUI5mQ0erVND/ZmRJ9IGbWcivsnH6+D89wkK2fWIDNZcQ/GWZiMIBGqyIRT2Iw67BnG9HqNbgLLLgLLWmRDQ1XFdC6T1Q+/ZNhXPkWPCNBRrq8RENx3IVWShrdjPT4OLG7F2eOmXW3V+KdCOPMNXPTZxcxNRLCaNUS8sXoPDHG0i3F7Hu4g5IGFyWNLpz5ZrpPjVG3Nk/8OCTSKq1mu56ieiddp8bwDAeZGguy9eONqXlCnVFDcYOL2jVall4vqoo6Y/pHTHehNZWn6BkMcu7gEAs2FlC2KJPRHh/Hnu0hEoiz6NpCjj/by4INBZx5cQCbS5jKnG8eweo0sOqWcvIqMwhOxdDoVdhcRl6O4S7vbHyGRsWa2yqoWZWDVq98/FX480R58hUUFBQUFN7JWPNAJcHOr0J2PSz+IHh64KkviE/4FzNxQVQJJQ1c2AX5S6H+Vtj9TRHyLs2pWkkqISb3fVe89A2iMxl49lfnU2HUQW+U5ie7aNoqjEFi4ThHn+lm4wdr6DgyQm5ZBkefEe6FyYSYX1pxUxm9rRPYs0zY3AaWby9FTsroTBpaXxpEZ1CjUkskYknUGlVaBqBKJWGwaFi2rZSxXn8qEDwRT3L+0DDLt5ey4sYy9j8860BZvzaPrlOzURM2t5EXHph1nOw8MUYinkRn0BALx4mrJDpPjHFydx8avYoFVxdQuSwLo03P2en5RICQL4rOqGG8P0DQGyURS/LED09RvzaPU3v6UhltjVfns3BjIeODARZvLiIaTuAZCmC06ug+PU5wKorVZaDr1Dg6k4ad957BN22sIUmw/r3VdJ0cIxmXGevzs/MnLSzeXMTRZ7rZdFcdJY1ubvjkQvY/3M5Il4+gN8INH2/EMxoiEU3gn4ywZEsxNpeRRDzJxrtqef7+c8RjSYxWLdd+pA69SUPT1hJ0Rg3+yQiHnuiiqM5J1fIcbJkGNBpRrdQb06M8Uo+h08DWTyygv83D1GiQ/CoHOoOG8X5R+TXb9Wi0KmLRBKtuqaD5yS5kWcZs13P+kPhDhWc4yNM/Ps2We+p56ken0Zs0rL29UsRKaNPbHsOBGHvuP5tqSU3Ek7zwmzYyi63klGZc+ndFQeEdjiL8FBQUFBQU3qlEg2DNgWe/Jlo4zVnw0MdEyPr134LgJGTWwOjZ2XNqtsPQaYiHRESDuwa0Rtj+XTj3tKgcbvhbMDogGoCjvxCVQCC24EN4xhIp0TdDOBDDYNEydEGYvsTCCcZ6fWz6UB37Hmyft+zJwQCVy7LR6NTs/GkLyGC0alm+rRS9RUPdujJOPNvDwmsKWbKlWIiEpIwkwapby8krt9N+bIRj04IShPGEu9DC+cPDGK1arv/LBkZ7/dizjLTuHWSky5c6NhFLzjM/6WmZ4NqP1qE3a2k7NJwWhTDYPsWqW8rpbRln44drGOv2M9bnx2TTEQnFkSSRZdhxdBSTVUtf60RK9AGc2tOPPcvEwccuUL8+H41OTUG1qLANX/CSX22nZIGbQ492Ys8ypkQfiMrcmRf7Ka53pdpD47Eksizex3DnFBc8Ucx2HRs/WEskGCPki4loAEmmsNaJq8CCJEl4x0OE/TEKahzc/tXlhP0xLA49/skwz/2ilfLFWZx+vp+gL0rlsmxikQQhfxRn7iuz2bdnmbDPmZM881I/w51eAp4IF46PIU//zDd9uJb+c5Ns+GANe+47l3YNOSnjHQuj0aqwOPSc2tNHRqaR3HJ72nEhXzStcjqDdyz8Zy38ZFlGutQffBTedsjyfIOmP4Ui/BQUFBQUFN6JBCZhoBkGjkFoEio2wo6vin1nHoLzz8Ct/wPlG6DlERhrg5yFEBwXlUGVWkQ3dD0PeYtFi6ecFNeKBcQMYNgjzGKMDlj6YcIV70XdpprXKqjRqfCOhTDb9dRNm5RIKmEI4sg1M94fAMQ8W93aPGxuAxqdmud+PiuuQpSz2a8AACAASURBVL4YLfsGabq+hNEenzA4KbKy/9ELLLuhhERcRqNV4cwz8/wD5yhbPDsLp9WLUPLOk6PYs0ypteRV2pGTclrFEITJyMWYrDrUavE+Tu7uTd8pg3c0yOLNxZza1c9Ip5e8KjuufJGDt3BTAbZMA4MXpqhank3QK3L52g4Np4Li/Z4wG++qZXIoSCKWZKzfj9agYt0dldgyTfzhe8fRaFVEQvPNL0K+GJmF6bOHWr2a3HI7T//36dS2gmoH1360jszC9KgKOSnTeWqU537RSiQQx+LQc+1H68mrsBMORNlz/zmqlmenVUnP7hukdnUumkv8rF4JIX+UaDBOQY2To093pT0v8emZzngkgcmmI+BJjw3Q6tWsvEXEZ8RjCXwTYRw5UREVEoxjcxsxWLSUL82k89hYmoi3OMTcoXcsRE/LBEMdUxTUOiiodmC5RN7jOwmDwcD4+Dgul0sRf29zZFlmfHwcg+HVPbOK8FNQUFBQUHinMdoGgTGI+CCrXrRkyklY9jE4fK+o2tXcILaNtoKzHHQWIf7yFkPr41CxCfZ9T1yvex+UbxTXSUSh9hY4+EMoXAbbvgtaA7gqMGks5CZ9LNtWyqHHO0EGSSVCuEP+KI4cM617B9Os/G/45IK0YPDDj3cSCcZZen3J/LfV7WO0x5cKbXfmm1n77kq8YyEkwJVvoadlnNFeP2qtipU3lREJxcmrzMAzHEKrU6c5Vva2TFCxNIuyJVnkVzo4sauXzGIr2aU28irtaYHoS64rZvd9Z9nwgZpLZvNll2aw/+GO1Jxf39lJpkZD3PR/FuHINqPRqFm8uZDhC6KyqDdpWHJ9Eaf39OMdC5Nf6eDI010MdngB8XNbfUs5KpUK/0QYZPFhL7/Kjry1BJVKov+8h/5zk1SvzKHt4FBqLQXVDvQmzbxw+75zk4z3BzDZhPgZ6/Mx1usXVSCVlBLA/skIz/zPaW7/ynKSySTeidC8WUqACydGWbKl+FJP4J9EQmKk10dRrRNJLSHHZ8WZZySE1WXg6I5ulm8vY/d9Z2F6t7vQgj3byKPfOZGqECbiMuN9AY7t6Eaerg5v+EANZpuOdXdU4R0PceyZHpZcV4w730LIF+XZn7cw2C6yJs8dHKJmVQ7r31t92XLx3goKCgro6+tLBaIrvL0xGAwUFBS8qnMU4aegoKCgoPBOIB6FiQ4I+yAyJf5N9sBz/zB7TOEquOMBCIzAVD/s+ZZw9nzy88LURWcVIe0qLeQvSb9+xy6R1dfyCBz9pXD8dFXCC/8Pul6AvKWot/wTOWVN6IzqlJW/Si2h1auJhuNEgvF5+W37H+lg3e0i8+7Yjp6UwLhUJSmzyMp4/2z73kR/gOFOLyd397L6lgo8I0EsTgNb/qKReCSObzLM5HCQghoHOqOG1n2Dadcb6fZRty6P8b4ABdV2mm4oQa1W8dzPWihucFG9MgffeBi1VkXL3gEigTh9ZydYdG0RfecmU2JEo1MhSVKauQuAbzyMbzxMbrmdkR4vO3/SIlosAZNNR+OGAmpW5RLwRAj6oynRB6IKd3JPH2tvq2BqLERBjYPFm4vY9atWvKOiTbRiaRYbP1iDLdOIVq9GrVGhUkmM9vgI+aJpbqgzhHxRfBNhAp4wT/336dR6DBYtG++sZce9Z9CbNSy6pojDj1/AOx5m+Q1l864DYHXqMVouPdP3pzBYtJQ2uulpGafxqgJOPDdbRe1rneC6u+s5/Xw/E/0+ttzdgGc0iFanweLQ0XVqPCX6QDiopgyAEBXQQ3/oxJ5t4uTuc1QszeL2v12GPUuY6Aycn0yJvhnO7h9i4abCtMD5dxparZbS0tLLvQyFy4gi/BQUFBQUFN7uyDJ0HwSdHnZ9A0rWCOF39Fezx2gMUH8TPPE58A2Kub3Vn4ZIQOT1jc+28bHqM3D2D+n3cFeJKuKZh8Xr7pfg2q/D4DFh+tJ3EO6/De7egzO3BKNFh288TMexUY7t6CavykFJo2ve0n1jYcKBGJFgnImBQGp7/7lJ6tfn0/Jiv4glsOuoXZ3Li/97Pu18SYIN769hx71nQIIV28voPDHGxECA0gVuckpteEdDGCzadCdPoKDWQSQQ5/zhYc7uH6R2TS7OXDPRSIKWvYPYc0wceaoLZ56FiiVZ0CRRUG0nI8vEjZ9ZRPeZcVQqCb1JSzw2X2RJkoiKABGDMCOyQJje+MbDFNU7abgqj44j86sw/okwWoOarGIrRQ0umh/vSom+mWtWLc/GnW9hoj/AwccukFlspXp5Djq9mqJ6Jz1nJmYfAZ0Kz2iQswcGceVZ0tYT9sfoOzeJu9BC+eIsDj8+G6PROz3faM82pcxyJJXE6lsr0Ztem/ADKG50ozMJ85t1d1Qx0uUV77XOhT1bzAO2Hx3hwKMdqDXC+GXD+2uQSG9TnBsiPsNYn5/i6eet/cgICzYWpNw8L34OZrhUqL2CwjsJRfgpKCgoKCi83Rk9L5w7Q5NQs1UErK/5K4j6ROtm5WZR0dvzL0L0gQhzf/7bsPHvxL/B4yLqoWgVFK2B9mfFcc4yaPoIDJ6E3gOw+Rtw5GdCKB6+F6q3wvH7xbGhSeEK6izBaNVhtOpw5pspbnAy3u/HaNOhUklpH7ArmrKIx+JYHXqySqwpk5W+c5OEgzG2/EUDkWCcwFQEz3AgrdIDIkrg2LO9xGNJllxXzJFnugn7ReXt+LO9lC52k1uWgacjRFGDk57TQghJEhTWONPm1k7u6mPVzeWp+SejVcfSLcVEIwmGu7y4C63s/GkLKrXE8m2lLN9WykjPFIPnvajUWurW5tLy0mxVsW5tXiqb75JGI6MhMjKNGC16MottIJGqIgKULsrEmW/BbNMTmIqIKuNFTA4HKV2YSePVBRTWOgn6ooR8EQxWHcu3l2G06ug6OYY9y0Ttmlz0Jg1yAsZ6ffOvNRjElW8hHkvOqxYeeLiD6+5uwDsWIh6XceWZcRe+vuqY3qihpMFNSYP70vtNWiqXZuPKsxDyR8lwm3DkmNDo1Jx4rjf1HGl086vD7gILUyOz1eUZAQ7gyDGnoiVmKKp3Ys80oaDwTkYRfgoKCgoKCm9XZBkGjgt3zZO/AUeJcPHc8BUwOmHzv8DIadGOue5z6Zl97iqov0Xk8GlNgAQVm8HkhP0/gM3/CH3NYMmBx/9qNr/v9IOw+evwzN8KAxhrbvqaDOnGIfG4zJmXBjBl6DE7DFx3dwPNT3cR8EQoW5RJQY2D/Q93EAnGWPvuSg4+1olvPIxKLZFf5SAUiNH60iCNVxdgztCz7o4qDjzcgVavZtm2UsKBKFMj4gO8Si2lRN8MncfGqF2Zy74HO2jaWkyG20hPywTFDa5U9Wou7UdHWHd7JYMXpsgpzcBk1fHkD0+x9PritPnAnT9t4YZPLsCZa+alY+1MDYe47p4GnHkWQr4YWp2KkC+ayvyrWpZNb8tE2r2KGpypHDp3gYXr72nkhd+eIzAVpWxRJitvKsM8PY+nN2soqHHQ3jySdg1Hzqyjpj3bhD17Vry07h/E5jJQtTwb73iY5x9oA2D9HZUYrE66To2nXatssRt7tonARLqZCohHzeo2ojdpOX9kmJaXBihd4KZ8SSYZr0AwxWMJRnt8eIaDGK06MgutmOcEvL8cOqOGnLJ0F86sEhs3//Vizu4fIhaOk1eewZLriji2owdZFm20NatzU46x9hwTZsfsvcx2PVv+opGz+wfpOztJ2aJMKpdlzcseVFB4p6E84QoKCgoKCm9HJjrhzCOirfP3HxJtl+d3QCIiRJpvEHIXwfN/EK+Dk0Kk+QaFa2fVFnjx30Sbps4M274DJ/8X2neK61szhTFMx3Ppoe1yEnoOQHYDLLkLmn8yu2/ph4SgnIN/PEjF0mzG+nwMtns4d2CI1e+qQGdUM9bjJxqOs+EDNQx2eOhtnaSo3klBtYNYJMGp5/uxZRpw5Jh59uci1sHi0LPprlp6z05yak8fCzcV0rS1hGPP9KBSSag1KsqXZGJ1ChfNoQtTaAxqqldk0/xUN1angfp1eaj1anyj6fOGIK5/cncfZoceSQ0jPT4aN+Sj1qjmhaufOzhE9cocVt9agXcsxLkDQySTMq58C4mEjHc8zED7FKWL3BTWOVm6pZjjz4pZtsYN+ZQtnhUbgakIJruOGz6xgFgkgaRWoTfPtlFqNGqari9hrMeHZ7qS1XBVPtklL191i4XjnNjVl1btAtHWqTdpWHRNIaefF620detyKW5w4cg2TzuKqomFZ6t+y7aVIgE7f3qGkW5RLRzqmKL37CRb7q7/ky2fHcdGefanLanXRQ0uNn2wFpNN90fPuxQqlURuuT09wkECtVaNnJRx5ZvpOj2O2a4nv8pB6UJ3miAGcOaaWXVLOYl4Eo32nWvooqAwF+m1ZEBciTQ1NcnNzc2XexkKCgoKCgpvPhMXoOcgqPVgcsBkF6hUQgzu+74Qc0aHyNsb7xAOnHobXP03sOubsPb/wJ5/Ss9cMLth/d9AaBxQicgGdy20Py0E5lxqtom8P0cRBMbBNwD2IihYJq4zTdAXYd+DHZw7IBwnDRYtTVtL2Pu786y4qSxlsFFU78ScoScSipPhNpBZZEOtUxHwRBm64GHnT1rSbp9bkUFGphFXvoVzB4cITolcOUeeCTkBJ3f1MjkcpLDGSe3qXBKJJPYsA5FQgvB0XMFj3z1O0/UlIpfOK2bdtHo1y7eXsvf3olJ0wycXEI8lOb6zh8mhIIW1Dlx5FuFYCtSuzqW3dYJoKM6Km8rwT0Y4tqMnba2LNxex6hbRPppMyiK/T5axuo2oVKKltPvMODt/coZIMI7WIATeqT19OHLNbLizBuucmIGgN4pnJIhWp8aebUzNrV2KC8dH2fdgO1MXCdwVN5Yy2utj3XuqpvP8ROVwrqPlSI+X84eGmRoNUbMyh7wqBxMDfh7+t2Pz7nPb3ywl+49k4/knw/zmG4eIBNIF6I2fWUhh3fy5z9dCNBxnz/3nOH9YhL0788zUrs7FXWDGkWvBnPGnq4sKCu8EJEk6Isty06X2KRU/BQUFBQWFtxsT3aAxAwl46ouw4HbR5vnSf8weE5qEvd+Bm34A423Q/hzs/a6oDKrV6aIPhHFLMi5C340OcDaCf0iIvEsJv1gQQlNiWM4/CsXr0kQfCNdMz3AQrV5NLJIg7I/RfmSEonoXsUgC/2SERdcW4BuPcOgPnWz71MK0tj6by0DPmfmmKcNdXhrW5/Psz1pSb+PEc70sua6YjmMjqdmu3tYJYtE41ctz8E9EKah30tc6SXAqioTEkae6WbipEI1WhSzLZBZZee6Xs9mBErDrF62pebeOo6OE/TGKG1wMtHuwZ5tSTqF9Z0WsQnapjcmhIPXr83DnW1Lh6CAqVRmZxrT3MjUaSok+gFg4waHHO1l8bRHNT3YxfMGLdems8DPZdK+4SuYutLBwUyEv/LYtNTuYkWkgt9JO/fp8jBYdFvulc8CyimxkFaW37b5c9puk+uOZcLFIYp7oAy6ZSfha0WhVrH13JeWLMxnr9+POt5BTnqEIPgWFOSjCT0FBQUFB4e1EIjGdyxeFhz4mBFwyLkTYxUz1gbdfVAYbb4POFyERhlBwNttvBku2mA9svheaPgqPfkJk9mXVwXX/DF0vgpyAhtsg6AGDGYx2QAK9RYS5z2FiMEB/mwetTk3j1QUEvVHO7h9krMdH/fp8NDo1deuE+Uk0FGfbpxaSXSKEhizLTAwEmBwOYjDPbyHMKbMRmIrO064tLw1Q0ZTF1Eh/attQh5eyxVmY9WpIJkkmkxjMWmpW5XDmxQGOPtMNCNfQJdbiNIESDsbnmZz0t3m47u568qvFe2+aztSzZxtpfrKLymXZaHVqTu3po69ViMGQL0pepSNV4ZvBMxpk+IJ3XkZeIpZkpiPr4mrdq8HmMlKxLAtbppHxfj8mq266WvraTEzsOSbyKjMYOD/7rJUudGPP+uPXMzsMFDW46Dk9O1OoUkvYc16/mUpgKkLP6XFa9w/iyrdQtyaP8iVZr/u6CgrvRBThp6CgoKCg8HYhHhWVOZUE4+2zVTtPrxBuF5NRIGIczu+AG78PSz8GQychERdi7tm/h3gEDHa4/tsQHAdDxrRAnLb6H2mBHV+Bzf80W1XMqhV5gQ23wOmHYOXHIeKHrr1QsAyfN8nj/3lCtDUiHDqrlmeTWWRFb9Zgzzah1auQ1BIVS7KpWCLWLssyk0MBxgf8TA4GaW8eweo2ULc2j5a9AyALY466Nfn4xucLIqNVO09E6QxqbC4Dfa0TmKw6dv/qLNfcVYer0MKyG0oY7vSSkWWkdKGbI08LEag3a1h7W+UlM+q0ejUGi5bgVBS/J4xWp0FnVKM1aChfkonOoOb5X7eljh/t8bH61nL0Ri2ZRbPzeEFvlJ0/baGw2oFGp0qLJFCpJFRqYQrjLrT80UcikUjiHQkRjyWxuQ2pWbuJwQATAwFkZKLBOG0Hhyioc5JdZvuj1/tjGC06Vr+rAs9ICLVawpyhxz8Vob9tEmee+WUFpU6vZu1tFRzSq+k4Noo9y8i6O6pw5ZovefwrRU7KnHlxgMPTrbeD7VOcPzzMu764NM30RkFBQaAIPwUFBQUFhSudiS4IjIoKnm9ACDrDnJmqE7+G7EYx0/f8v0AyIfZf8w8weEIYrkz1iQy/eBgKV0BWI3zwMbiwR7x+8KOw7KNQdxO0XpThJ8vQ3yyqgYvvFLEQ77lPiMiarcI5VJZBnwHDrUxMFqRE3wznm0dYeXMZmUVWIsEoHUdGabohPUy658w4T//4NPFoEkklsfjaIrpPjxP2x9j2qYXISZmeM+Psue8sjRsKsLoMs/eRYNG1RSQTMvYs0U6ZTILJpmXfQx1Ur8hBUosq2FifnwvHR6loymbJlmIigRjDnT7KFmWSV2EnGo7jyDHRf26S3PIMBjtmK1wrby7DmWdmcjBAe/MosixTtyaPJ35wkpJGN/7J9PcNMDkUJCPLlCb8JocCjHR6CXoiLL2+hMOPd5JMyEgqiSVbimk/MsyKG8vILn15oRYOxji1u4/mJ7tIJmRyyzPYcGcN4UCMP3zvRKpa6cgxUbLAzbEdPYx0etn68QWXrKT+KQbOT/Lsz1tTP/OqFdlkFdsY7fGx76F2ttzTiCv/0kLVkWNm04dqWXVrOVq9GqPl1Zu6XIx/Msyx6YrtDJFgnKELU3SeGMNs15NTnkGGWzwPsXCcwFQUlUZKuakqKPw5oQg/BQUFBQWFK5mhUxDywoXnRHRD4TJRpctuFBW4yS4hunZ8RYixd/1MiERPNzz9JajdDkUrwZYHiRhs/XdQa2GqF87vBHc1HP+1qPZpTBANQ/kmEeUwl7xFcOYhUeFrfDdEQ8L18/xOqNgE3gHx7+J4hzlkFds49HgnJfVOqpbn0HZomKELbVQszSKvws4LD7RRvy4/lX13/vAwNatyOPSHTgKeCBaHnlN7RBvniWd72fThOiYHA8RjCQxmLYlYkoOPXUhV/QxmLRvvqsU7GiLojWC26lhxYxkTgwE8Q0E0WomnfnQqdbzVaaBmVQ69LRPIssj1q12TS2Gdk1gkQXapjYIaJ7Is45+M4psIs3hzEcd29oAsZtn0pvkfrbQGNVp9unPkTCunfzJC694Blm4pJpmEwloHerOGquXZZGSZ5rWHzmWk05sWMTHYMUVPyzi9rZNpLaqTQ0FqVmnRaFUMtk/hHQu9auEXCcY48kxPmqBvOzhMXoUdV75FCOW2yZcVfgAarfo1C67J4SATA35UahXuAgtWpwEk6ZLzhb6JSKoK6Mwzs+1TC4gE40yNhAhNO5pODgXIr3SknrXXQyyaIDgVRWtQYbIqM4UKVy6K8FNQUFBQULhSGTotBFksLLL6VCpRbbv9VzDaCoveL+b0knHIXypC2QdPCFOXGZp/Ctf9E6h0cMdv4PTv4cyDor1z+T0w0irm/SQJon4YPi1er/0cnPodaHSw5MPCHVSWxZxfTgPs/kdo+phw//zt+8S9am8EkxNn8dL0ahxQtSyL881DVC3LRm/WsPf355kaFfsH2jxs/GANCzYV0vxkF2F/DLVGxeLNRSnBZM82YbRosTj0+CcjJJMyw52itS8WTmB26MkpzUhr9QwHYnSdGsPi0E9X8hLYXHoMZg3Xf7yB9uaRtON9E2EioTiLNhdx6DEhHFr3CvMWlUZi6ZZiyhdnpa4NoFKrUiJroG2Sq99fw0CbJ9WFqzOoceSYcOaltx46csw488xMDATwjoU5/EQXJQtcLLmuCJ3hlX08G++fHwqvN2jwDM3PJ/R7IuhMGuLeKCr1HzdjuRQhf4zhC/PnSD3DQdoOD9OwLh/pTdA8yaTMQLuHp+cI9IwsIzd8ciGObBPLtpWm8vpAmN8kYrNtsxMDAaZGQ/gmwhx8VPwBQW/SsOLGMkzWAJlFr731FURL7YFHOug8OYbVZeCq91ZTWOv8o4JdQeFyoQg/BQUFBQWFKxXfEHiHwFkOGYVw8EeQ0yjm7174NvhHhGCTVGKW7wMPi2MupvMF8dWaI4LeQVQFd38TNv09FN0M2XUw1iHMXF76d+g9KLL+ElFRHZzJ91v4PnjuH8U9/UNw4oHZ+7Q8Cs4yrOWTbPvkQtqPDjPY4aV8cSbOXBM9ZyYIeUXlLhJMN02Rk3B8Z08qgD0RT9L8VBebP1rP9s8sJBZNEB6OsuHOavrbpjj6dDejPT5W3VLBrl+1YrLqLtlm6Z8I07ixgEQ8yW++fohkQqag2sG691QweQmBFPLHCPujuAos+Cdng8yTcZmMOSYmxQ0uWl4aIOSLpkRuRpaJkDfK2tsrCU5FUWtVZBZZycgyzHOXNGfo2XJPA+ebh+ltFSHi5YszX7HoA7BlXqJ6JkkU1DqZGu1P2+wusHBqdx+NGwtQqSSO7exhpNtL6UI3+ZUOwoGoELOSRNATRWtQ4y6wYJmOkrA49ORW2uk6MZZ2Xb1JzDvGY0lGen2veO2vlLFeH6f39KUJ9KmREL0t4ziyTdSuysXmMtB+ZARHjgmVRkXzk13pF5HhwCMXRHQFoh30pd+d54ZPLnhda4tGEuz9fTs9Z4RpjW8szJP/dZJ3f7kJd+HL5ysqKFwuFOGnoKCgoKBwJRHxi6rdeAdoDeCuhPAkXNgl9ucvEVEK/hHxeqYKFw2I6qCrQoi2udiLhFA78/D8+wVGweiEqX7Qm0GtE9cYb4fj94t20vVfgLE2MUN4/NfiXgVNMDA/043+I7DaiDPPzPK8MkBUwh7592OpKphGp2LFjWWpvLycMhsavSpNaIn3BslkkmgwTjQcp6/NQ8gbpXxpFlv+soHRHh/51XZu/3ITE4MBwoE4/W3p7qJlizKxugwceLSDurV5GMxajBYt55tHKW50pcLIZ3Bkm2jdN8SyG0oZ6phKCY6ccltaYHhueQYrbizl5J5+mq4v5tSefsqXZHHoiU5yyjIobnTRdnCIlpcGWLipEINZP88sxpFjZvm2Mpq2yq+pQpRdkkHpQjed02LMYNbiLjQjJ2UiS7PoODaKRqeiYX0+JquOLfc04Mgz8+QPTqYiL9qbR1h0bRGFdQ4Gz3uIR4Xr6bGdPVhdBq67pwF7pgmNVs3ia4qY6PfjHRMCu3JZNqPTYi8RT6Zm6d5I+s5OpNY6l4mBgHjPFi3lS7IoX5JFIp7kxf9tS6v4qTWqVCvmXJIJmZAvfdurJTAZTom+1HWTMpPDQUX4KVyRKMJPQUFBQUHhSkGWhbB66guz2+74NTz2aVjwHpHFN3QaqraKCl98ToVLUglTF1e5mLPziRZFHCUil2/wuDCF8Q+n39OaB2EvWDJh1zfEdZo+IuIfLDmgNUI8KIxiQh7o2SfO8/SK+cELe9Kvl9+ErLWQTCRRq1Uk4kmO7uhJi16IR5OE/THqr8rDkmHAMxJktMeHyaZLhanPYHMb8Y2H6To9jlqtorjexbFnull9awVHn+6mdlUumUU23IVW+tsmWXRNIWdeGkAC6tbm0X16nM6TY2y8s5ZTe/oobnTR/FQXIV+M2tW51KwSs4YqtcSCDQVYHHrq1ubx/P1nWXFTORaHHo1WjSvfjGlO1U5SSZgy9CzbWkJgKkrJAhcZWUbkpExRvZP9D3Wkjt37+3aMVh3VK3Iu+d/+WtsCLQ49G+6sZdE1AWKRBI4cEza3Eb1JhwxkFlnRGdVkl9rILBQtjd2nx+cJqZO7elGrpZSrqVavZun1xRx45AL9ZyexT7t12rONLNhYgN6sxTsapu/sBIPtU0iScFstrHW8pvfxcsiyzFhfgPxqB2N96W2tRfXOecerNSqWbC7GYNZydv8gGVkmVtxYht6oQWtQEwvPqTJLYHVdOsPwlaLVqzFatYR8sbTtBrPy8VrhykR5MhUUFBQUFK4UJjpFxMJcvAOikqfWQe5CUVELT8GmrwlDlxlFdfWXQWeG47+BLd+azdjregFe/FdxzOZvCrOYmagGd42o3CWTwvUTRM/l4XvF944SKFgmZv0W3wkFK0Tsg39EVBk1RnCWwcQFcbyznFjRRi4cHUeWZcwZOjQ6FeFg+gdjEPlrNWtyaX68k4b1BUwMBlh3eyVHdnRTuiCTZELGlW8mMBll509aUud1HBtl9S3l9J2bYMmWYvTG2Y8y3acncOSY2HJ3Az0tE7QfGUlVEfc+eJ4Nd9YwNRpKfVBv3TeIM89M09YS3IUWAp4IgxemaH1JiObOk2Ns++SCVLTCXPQmDZIEQV+UI091AdBwVT75VfZ5VUSAMy/0U9GUhfoS13o9GC1ajJX2tG1Wp4G6NXlEQjE0WjVqzew9k8nkxZcQj9CccPZYJIF/MoLRqsU/FSEUiGA06zHZ9OSW2+lvm0RnUBMOxMittNN4VT7OPBOuvDe2yiVJElXLsuk6NUbV8mzam0dQqSUWby4it+LSItPmNrLixjIW2Lfx1gAAIABJREFUbChAq9ekZkSvem81u37RSjIpgwQrbyojs/j1zfdZHAbW31HFM/eegelfw5IFblwFSrVP4cpEEX4KCgoKCgqXG+8gDBwVVbT1X4S2p2fbNTXTVYm934GF74Xq6yEwAoWrhclLcEIIPmse9ByERe+Fxz4FyZiYxytaCXW3iOvLCPEX9YM5SwjI/d+H5R+HzJr563JXgadHfG/OhH3fhfHz4rXBDjf/ELZ/XziIShIhTQ67d1mpXaVGa1SjUqlIxpOsuKmMc/sG6Ts7SWC65c6ZZ2FqOERlUzbP/aKVWCTBVe+ronJpNgcevYCclMmtzJg38yYnZUZ7fTjzzRTWODFMxwLEY0n6WidQa1x4xyOceK437bxIIM5Yjx9XfrrJysRAgBOeXrZ9aiHP/M9pErHZ0uTCjYWXFH0gREluhR2LI0x2iY3hLi9n9w1y1furGe70zjve6jKgkt5aww+9cb5zpyvPgilDl9b6WNmURW9restiLJygZnUuWp2anfe2kl/toGxxJlnFNmxuI2F/lNLFbvQG7WuKhnil5FXbSSaSdBwfZfVt5bjzrWSWWNDpX/6ekiRhsqXPVFY2ZeHKt+AdC2Gx63HmmdFoX7+jZ+mCTG77YhOe4QAGi47MIgsm6+uPqlBQeDNQhJ+CgoKCgsLlZOSciF2I+aF0PaAS1bXidbD/uyCpoXwjdOyCiQ4wuyG/CZ79GnS/OHudvEWw6APw5OdntzX/ROT5lV0lIhx2fwMSEbj+X+GxT84ed+5puOtxYRwzdEpsM2RA2dXwzFdAZwG9FRbcLs6fCYU/fp8QkBXXwpOfY2TLS1QsTbDvoQ7UGon6dfkceryTsD9GTlkGa99dSTSSQK2ROP5sL4uuKUSWJRZuKkSSwGjT8cIDp1NFTDkpZscuRpZFNp19jtmKVqemdJGbwfNTlC3JRKWSRHVnGle+Gc9IEFOGDq1enRZ3sHBTIc4CM9s/vYhTz/cTjyZovLqA/IsqaRdjzzKh0ahYekMxEX8cWZZJREXsQ9uhYaIhMR+o1qpovLrgktEDbzU2t5EbP7OIlr0DDHd6ya3IILPQSttP01uAy5uyCHgiBCYjOHJNHH6ik/PNQ2z/9CLMGfo3VezNRafXULY4i8J6FyD+n18LMzEQ7oKXj5t4Lai1KrJLbX80b1FB4UpBkuc23b+NaWpqkpubm//0gQoKCgoKClcKgTHo2gu9+4V7Z+ujQlSt/oyo1CUSoDOK2Tq1RpittD0jqnML74Bj90PVZiHKXFXi/JO/Tb9H/lLhzmkvhYhH5Pbt/Q50PCf2a01QvAoKV4l7jrSICqLeBvv/U1QeC5ZD/a3TraXTQmzZx0S1MREVuX5aC+3+Bey49wxyUmbFTWUcfOwCyGIerrDWQVaxDe9YiKxiKxlZJvY/3JEy6dDoVFz70Xqe+tGpVNucpJJYdUt5ml2/wazh2o/U45sMozdocBdZUwJwaiTI879po3ShG41OzYGHOwh6o7gLLVSvyGH/Qx0sv7EUtVbFSKcX71iYmtW5lC3KxGSbrdLIsoz0KqpzIz1eOo6M0nliFEeumYXXFKI3aBjp9pJMyGSV2Mi8As0+Qv4oL/ymjVg4QVaJjY6jI2h1Kpq2ldJ+eJjzh0dYsqUYm8uA0apl38MdrL+jmoLqN3aWT0FB4Y1DkqQjsiw3XWqfUvFTUFBQUFC4XIy1idmqRBxaph03Y0F4/l/g2q+LjLyi1WDNhp1fg+6XxDGDx0XZa/H74fBPxNcdfyvaQC/GXgRI4txoQAi59X8tMgFVGshZIKIa+pvFsWo97PlnMcfX+G5RbcwoEoYz8pzq2+F74eYfiZnEhXcQmhhjciyAPF1li0eTIIsWx4UbCznfPMy5g0NULc9haiyEWqtOib6Z40/t7qOg2kHf2UlAtHV2nRpl0121tB8ZQaNXUbsql6d/fDpVsTPZdNz42UW48ixkZJm47u56pkZC6PQqrv5ADcOdXjzDAfY/1EHJIjdGi5agN0YoEGPRtYWUL8maJ/JejegDyCqykVlgZcGmAvQmDRqNqEr9sTDzKwGjRcead1UwdMGLdzzE+vdWoTWoGWjz0HlijC1/2ciBR4Q4V2kklmwuRvXGjigqKCi8hSjCT0FBQUFB4XIhacCWNxvVMJfJTtHuOXgCbLmzom+Guu2iDXP9F0QeXyImDF3mOnrqbVC4EqI+OPYLeNfPoO8gvPCvQtCZs+Dhe2avWbgCnvuH2dfH7xcOn7mLxFzgxUR8oNKC0YkqpkGtm1UFao0QT/Xr8tj3YHuq7fLIU10suraQgCcy73Ke4SDr7qhiuNNLLJJAb9ZQszIX32SExdcWEYnEOHdgKK1NM+iN0nVyHFeeEFl6o5asYtGGaHYZMVq0eLKN1K3Nx+rSMzEQJBZNsvS6ErKKra9a5L0ckkrCbHsTEszfZCwOAxVLxRxpyBfl7IFBouEEK28p59SevpQ4T8Zlmp/sIqdcaWlUUHi7ogg/BQUFBQWFt5pkAoZbIB4Bswuy6kVu3wwGuwhslySQEHN3OrOo2M0QD4sKnJwQog/gxX+D1Z8Fa5Z4bXKLquJL/y6MXl76dxg6KfZ17BItoDPzgyqNEHJzqd4Ktnxh8GLLB++cUHC1TuQM3vQDCE6gd+TgUplxF1oY6/Uz3u+nuNFFLJJIm7UD4aa55rbKeT+WiqXCZKTx6gJMGTrMGToioQSOHCMv/LYNs11P5BIOoVOj84PYAbRaNTllGeSUZaS2ObLNlzxWAfxTEc7uH6KyKRuDWcvAec+8Y7yj4UucqaCg8HZAEX4KCgoKCgpvJckktP5BGKYERkQ755I7YfQsLP2QyNxTaUSQuzEDSMKh/4HlfyGE2wzWPPFVrRMCUZaFkHzhW2Lmb/v3hQNn5/MQC0F2najgzaXtabj6S0L4yQlxb0epaB2Vk2DKhMFjcPpB2Ph3cOCHwsHT7IYNXwFbAdx3izg2v4mCjf/A6nfV4RkKEo8lyCyyMjU6P3zbYNLiGw+z5LpiTj/fRyySoGJpFq5C4YgY8EQI+2No9Gp6z04w0uWjdIEbvUWNJKkY6UoXqKUL3G/s/9GfKUFPhImBACPdXhy5Jtz5Foa70h1KTRmKY6WCwtsVRfgpKCgoKCi8VSRionXTkgvjbSL/rnSdMHlZ9alpd8+gEIVXfRH2fAvWfBbqbhbh6+/+hQhgNzqECcxVfwMtjwkzmH3fE+JPrYW1n4NnvgS+IdGqWbkFjK5Lr0mWweSC9Z8X831XfXE6DmK6nTJ/KTTcJlpAZ2b+ElFAgue/BTU3CCHb34z63KMUlk6Rv6QJb9jJ0IUpEjEZi0OfytMDqF2Tx5GnutCbNNSuyaOg2sGpF/p47met0/tz2XhnLQA5JTa84yESsSQBbxSVSmL59hKO7ehFpZFYen0JNvfrC+JWEKim8/46T4zhLrRQtzYPz0iQSFC4k1YszUqrniooKLy9eNOFnyRJaqAZ6JdleZskSaXAbwAXcAS4U5bl6EXnaIF7gSXTa/ylLMv//GavVUFBQUFB4U1l4DhEvHD0l8JMpXgtaExClD32PtG+CWKe7vlvw/K7IewRAeozc3vWPLjx+0I4WrJEJVBrhPf+VuTyTXbBkZ8L0QeiTbRknWjjzGqAkdOz66m6HopWiSpfIiIE5+5vzoo+EIHxVVtE1fDoLyFvsRCoRqeId1DrhPAD6HoRvP2oTvwa+43fx74yl3g0QX61nYE2D0FvFKNFS+v+QWKRBLFIghO7ejGYtfScnkjdcq5rpMGiY7BziqnhECPdPmLhOGVLslhzWwXj/QGQ4YkfnuKGjy+44s1UrnScOWacOSYmhoIcfryLRdcWsfHOGkL+GCabDneRFXPG22+OUUFBQfBWVPz+CmgFZqaBvwX8hyzLv5Ek6UfAR4EfXnTOuwG9LMuNkiSZgBZJkh6QZbnrLVivgoKCgoLCG8/oWRF/8MyXIDAq5ufylwlHTYlZ0TdD1A8qtRBcM+QvgeobYKpHzAGe+v1sLENGIWz9f0K4zaC3QdV18PsPi3bQdX8NJWtg+AyUrBbRDvfdKvZt+KoQjTOB7XNJTP991ugQArL+VjjxAGjNEJ+zvoLlIvT9wm7xfotXo9GpceVZUuYrQ51TnNjVB4DWoGb97VUMdEzPkklQtyaPvKpZ4Tc1GmRqKMT+RztIxsWsYNepcTbcWUPLSwMs3lyEbyzM0R3dbLyzFrVGsZ18rZjterb8ZSPnm4fpOzuJxaHHXWTF5jJe7qUpKCi8Abypwk+SpALgBuCbwOckYZ21EXjf9CG/AP4v84WfDJglSdIARiAKeFFQUFBQUHi7MdUHnl449wQMnoRldwujFN8ATHWL/ZXXQvEa6N47e57WBEgQHBeVv2P3QdkG2PX12WMWvQ+KV0P3PpjqBUklIhlmxFvtNjj6K/G9LAs3T0s23PBvMNUPD90t5vOyGqDvsGgjrb5+toIHQhS6q0U4fE6juP/KvxT7LFmixbR8k2gBVeuEMDRniXnDsfPgTjdxySnN4F1fXIJ/MoLepCEj00TpYjcNV+WjUkkiFH1OSHc4GGdqLJQSfTOcebGfghoHGq0QegNtHnwT4bRQd4VXjyPHzPJtZSzbKl8RgfMKCgpvHG/2n8W+A3wRmAn+cQEeWZbj06/7gPxLnPd7IAAMAj3Av8qyPHGJ4xQUFBQUFK5Mkgno2APtu+F3d8G+7wujlWe+LOb49vyzEE1nHoJHPg4N7wKTU5yrMcDGr4r8vOZ7RXvnmr8S19z096J1E+D4r6Hs6tl7TvXByk+Aq0K8NrmFecxc/MMw2SPm+mZy+cIeMGeKts6sWiH+JJWIhtj6H6KV1OwSxi5XfQkMTtj8DSHy1nxWzP71H4HIlKhUlqwR7z3sg/Zd6W6kgMmmJ6vYRkamEGl6o5asIhvuAmua6AMw23SiInoxMlStyOHsAdHSmldpT82iKbx+3mmibzQ4ytHho5ydOEv44uq6gsKfCW9axU+SpG3AiCzLRyRJuvpVnr4cSAB5gAN4UZKkZ2VZvnDRPe4B7gEoKip6/YtWUFBQUFB4oxhtE0JIoxViawa1TrhthqfSjz/wAxGIPnpOCMALL8Dp30HtjXDmQTi/c/bYVZ8S0QoTF2ajHPRWCE3CC98WrZhXfwlGWmHBe2D/f6XfPx6C0LgwgknEhGB0loEhQ8wWFi4X+YA5DeDpgwc/Iip4INZ2/bdFHIVaI4RlPCoqj09+fs4aPw3BUeFQ2n8ESte/ph+jxWGgtNFNy4sDJBOzVb/69fm88MA5IsE4zlwzuRX2VPVPQWEu5ybO8dndn6XP34eExF31d/HRho9iN9gv99IUFN5S3sxWzzXAjZIkbQUMiBm/7wJ2SZI001W/AqD/Eue+D3haluUYMCJJ0l6gCUgTfrIs/xj4MUBTU5M87yoKCgoKCgpvNb0Hoe8oZORD2zNCRM1FktLNU2ZIRCHsBXsx/O6Ds9vzFsOzX0s/9vC9orJ36Mdijq/+FuH8OXBCCLQTD4h2T70V9Bbh8nn+GdGC2fQRYfwydAo2/K1o/4z6ofmncOv/iNy/sEeIwr3fE62j8Tlh61VbIOSBIz8TQhMgs0Y4jM7l4A8gdyE8+gnY/h3x3gyvLfy7sNbJ9k8vpHXfIOFgnJJ6F3qjmmXbSomGhfCbGAwobZ5vEVORKXq8PUiSRImtBJWkQq/Wo1ap//TJbzHheJj/PPaf9PnFXKmMzM/P/JyVuStZk7/mMq9OQeGt5U0TfrIsfxn4MsB0xe/zsiy/X5Kk3wG3IZw97wIevcTpPYhZwF9JkmQGViLaRhUUFBQUFK5ceg7Ao5+Ca/4BHvskLL9HBLNbc2ddOeMRyKwVlbfEHFPrpo/BsV+Czgq3/wo6X4DMatH2eTHxsKjObf8euMuhejtMdYo5O1sOnHlEiLH6W6DlUWh9FGq2CRfR7v1w/ilRDbTmwrKPCYEmqaDzRRHfcOBH4O2DvCXzK5OZtcK8ZUb0gTBymeoRc4mx6TD1ZELMHSaisPufhJHNaxR+kkqioMZJQY2TaDhONBRnciiAKQH2LCNavZqFGwpRKxW/N51eXy/Ng80YNAbUKjV7evewu3c3CzMX8p7q91DtrL7cS0zDE/FwcOjgvO39/kvVHRQU3tlcjhy/vwF+I0nSN4BjwE8AJEm6EWiSZfnvgf8CfiZJ0hlEZ//PZFk+eRnWqqCgoKCg8MqI+EW1r+5GMQtXvBrOPiEqaOu/IITfZBeUbQRnOdz6Yzj1oGgDbbhVzP91viCudWEX3PZTiIWFA6feJmIgZihcKcxgwn4hFF2l4C6FaBDsZeIeEZ8Qc9XbxAzevu+JIParvgR7W8FRIqqRk12Qt0gIxPM74NB/w/ovgqMI/GNgzYb2Z2fv7ekWpi0XM9El5ganpoWfuwrG28X3U32QfGPm73QGDTqDBotDye67HHRMduCL+Xik4xHseju7encB0DbZxq6eXdy39T4KrAWXeZWzZOgzaMpu4sX+F9O255nzLtOKFBQuH2+J8JNleQ+wZ/r7C4gZvouPeQx4bPp7PyLSQUFBQUFB4cpm8BQERoRTpzVPCJ7AmIhh0NumK17fBFueqLDFw5CMCYOVpR8S7ZcP3D5bEQRxrn8Uxs7Bsfthw1eEaBs9C6VXCaMXtR6K60E3p71RZwLn9OuIH3oPQc9ByKmDs4+L7ZIkzg9OiPvkL4Vd3xAice1noWMX7P4G3PQDYfQS8cHGvxP3RxbGMTqLELRzKVophF5wXHzf9BH43YfEvoJlIoBe4W1NIplgIjzB/a33s718Oz8++eO0/ePhcTo8HVeU8DNqjHxm8Wdom2xjOChmbd9b817q3fWXeWUKCm89l6Pip6CgoKCg8M6g/4QwcOl8Xpi5FK0QlbSMIiGOltwFeQvFrJ1KA31HRHXtvptn5+au+xYixegi1Drhyhn2wDNfgYprRHxDIi7OzWkUbpsvR99h6Dso7h/xCtfOwCj0HhZf23eI6t/Ov5s9Z9c3YNPXRNC8Sg2tj0FBk3Ak3fItaHtSxDksuQtqboBzT4p1Lv2IqBhqdELMDp4QJjXJOGTVwTX/9zW3eSpcOahVakxaE7dV3YZerefTiz/NS/0vcXTkaOoYjerK+2hZ46rh/q330+vrxaQ1UWIrwaRV5kEV/vy48n47FRQUFBQU3g4ExsA/KETRgveImbozD4vZtqJsWHYPyAmxzSciB1j0AVFRm2uW8uK34Kovw1NfmN1mzhSiqaAJbAVi3u78DiGy3ve/ULruT68vEYOufeAogye/ADf9Fzz1RbAXwrFfiLD1rhfnn9d/BK79OvQfFRl8Eb+oBHq6hLgD4UBatArWfV7MDXr7ofknorrZ/pxoQ3VXihbX/CYxq6jwticYC3Js5Bi/Pvvr1LY76+7k/7N33uFRlekbvqdlMqkzyaT3hDSSQBJCB6VZaPa26grYWEUFxbKIiqILVnRFV0V+6mLFClYEBKT3nh7SQ3qdyWQm035/fGbCGATsrp77urx0Dud85zuT4DXPvO/7PO3d7RxrO0aSLolEbWKf66wOKx2WDnxUPqiV6t9yyy5CvEMI8Q75Xe4tIfFHQRJ+EhISEhISP5bmUuFSqVCJObmNj4ImQASt+4TAkfdFS+b+N3pFH8DBt0Tb5ImYWsBTKypt9UeF6PMKgK/ug4tegAGXC4MXpQYisiF21A/vy9gAnc1CkBrrIei7ObvMq4Xxyqi7RKum0lNUAX3D+q6h0cKOF6C1TLzOniZiIwZNBw/v3ky+yh2ikukfJTIJz7pbiE2FSlQ8ty8V5jYR2eKZJP7nKWsvcxN9AO8WvMtDwx7CYrcwInwEwd7Bbn9e2VHJW3lvsb5yPVnBWdw84OYzNoBxOp1UGippNbcS7BVMuI80lych8XOQhJ+EhISEhMSPwdjYW+EKTIStS7473iBy7C59Dco3Q/xY0W75feRK0UZ5YqSDyhM2LARdnHDL7GoVM3dqPzE36BUIAXFCRP0QdUfFP15aYbSiixEiT58IeZ/Bp7eJsPX1DwsRV7MfMi4T0Qxlm77bhxfok+HAW73rHnxbXPfl3UK05n8qnEpTpor2zZJ1kDoVtj4nKpyDZkC/c+Haj6X2zj8ZHd0dfY7ZHDbi/eMZGDzQ7XhLVwt76/eyqXoTwZpgJsVPYkXuCg40HODtyW8T5n2SLx2+t+76ivU8tP0humxdaNVanj77aYaGDf1Fn0lC4q+EJPwkJCQkJCR+DPW5ULNXiLKDb4ucPblCCClPf5DLxeycb5hopyzd6H69XziEpIs5OLWfyL+TewjR13JCXG36paDWQnAaeAdCcMoP78luE7l85jaR7ZcyUbR3jrkftjwDFdvFeZZ24TaaME7k/K2+DaKGwpVvif1EDoZVt7iv7bCJZ+pqha/nQcYVMP5hqD0onELbq8Xeh98m1vWPAu0fx9xD4pcjyjcKPw8/NwEY7h1OhG8E+c357Kvfh8PpIDskm+0121l6cKnrvCRdEhcnXszHxR9T0V5xWuFX3lHOvC3zsDmFG2ybpY17N9/Le5PfI8zH/VqH00GNoQa7006Yd9jv1k76W9Pc1YxCppCC6CXOGEn4SUhISEhInClWs6iKWYyQMEEYpxStFS6dk58BmUq0buZ/Jlo9E88V8QctpaKCl3mNEImj7xFtk1aTmO0z1ot5uM4W4eSZeI7Iy5MBYRmnr5yZmntdRIfPEq2iunhxXcV2cTx1KkQOFXN9X93XKzKLv4aGXDhvsZg9lH0vC6/fOeAZIKqHYQMhfoyIjajcKXICPXzBWy8iJkJ/fafEBlMDNcYafFW+xPjFoFKofvV7SggifSN5cfyLPLbzMQpbC8kMymTe0HnUdtZy/ZrrMdvNAHjIPZiTPcft2qLWIsZHjwfA82TZlN+j1ljrEn09tJhbaOxqdBN+bZY2Pij8gFcOv4LVYeXChAv5x8B//Ki2UIfTQUVHBY2mRoK8gojxi0H+/b8HfyBau1rZUbuDelM9ZpuZWP9YsoOzpRlGidMiCT8JCQkJCYkzpa0KcIpIBKsBvpgLzu8cOUu+gUuWw+q5YLcIwRc/HmJHi5ZKmVyEpzfkQ94qGHyTEE9DZsI3j8Cmx0WVcPISISx10SIa4lTYLFCfJ4Rn8deiKhc9DIrXiWzA4DRx/7iz4NC7QvSNmedeWQRRtas/Iubyxs6H4/tFBTBmlGgVVXrAOQuhow5U3mBqEHN7CeOFi6k2RlQFf2XymvOYvXE2dZ11KGVKbs28lfNizyPEK+QvU+X5pajrrCOvOY9Wcytx/nH0D+x/RoIsMziT/zvv/+jo7kCr1uLr4cviXYtdog+g29HNoaZDJGgTONZ2zHXciZNREaMI9go+2dJuBHkFIZfJcTgdrmO+Kl8CPAPczjtQf4DnDzzvev1JySdE+0VzY8aNp70HCNG3rmId87fOx2K3oFaoWTxqMRNiJiCTyc5ojd+affX7ONx0mLfz33YduyLpCu7KuQtvlffvuDOJPzp/3K8zJCQkJCQk/ghYOqFsC5RtBcNxIfS0seK183sxDAffgYgs8d/B/SFhjKjemdpFbl+/8bDzJRGA/s0jEBgPuR9D/4vENYZaYZ4SkXN60WdoFHOG714B7/1NuIoOmg6H3xeib+Mi2LRI5Ol1Noj9BPYTERAn+0ArV4qq4doHoK0aRt4lYirWPgAaHexfATuWQkOeEH/plwr3zoC4X130We1WjN1GFu9aTF2nMMuxOW08f+B51pSvYd6WeZS2lZ5mFYkeGk2NzNsyj9kbZ/PwjoeZtmYa6yrWnfH1/mp/onyj8PXwFet1NfY5x9BtwEfl43od6BlIojaRQM9AKjsqT3uPBP8E7h96v6vy5iH34LFRj/XJCNxVt6vPtZ+Xfo6x23hGz1LRUeESfQAWu4X52+ZT0VFxRtf/1ljsFupMdawsWOl2/P2i96W/AxKnRar4SUhISEhInIqirwAZrF8A7VUQPhgmPwW1B/qeq1CA1SEC0gPi4cCboqoXlgmDb4BPZva6YnZ3inVrD4mWUBCxELpY0Meffl+lG2DNvN7X254T1cJzHxPh6mP+CZpAKFkPBV9A2ABIniSiGAZcCYfe67124N/EPnqo3g3xZ0FrOfgEi1bOgHjImSEcO0P6/7j38CdSa6xlfeV61pStITkgmbHRYylsLaTL1uU6x2wzs65yHQargefGPidVPM6AwpZC9tbvdTv25J4nGRw6mFDv0B+93oUJF/YRjpcmXsqxtmMYrUYS/BMYGDyQB7c9iMlmYlTEKZxpv0OlUHFJv0vIDMqkuauZUO9QYv1j+5yX4J/Q51hqQOoZV4AbTA0u0ddDl62Lpq4mQr1DMVlNaD21f5jWT4VMgVKu7NMGC2C0npnYlfjrIgk/CQkJCQmJk9FeIwxQvALhg2kQP04EkTsdwgUzdhQcWOHuzplxhTBTCYiHXa+I6hgIg5f6oyLeYOuzvecrPES0QmA/uOglUeXT981Bc8NuFUYueav6/ln+p2Azw/EDkD1dREkc/K4dTBcnzFg6joN3MIx7QDh66pOgfKsQpwVfiHN9Q8HcLuYRxz4goiQih4Jv5G8m+qwOK2/kvuGKDzjcdBitWss1qdfw2tHXyNBnYHfaCfAMIM4vjl21u1xZcp5KTwwWA0q5Es2pQu7/opxMILRb2vsIoDPB4XQQ7RvNolGLeP3o6zicDm4acBMjwkcwKnwUCpmCtRVrWVuxFoDs4Gy2H99OTmgOeo3+lGurFKrTRj8MDRtKP/9+lLSXAODn4UeGPoONlRsZEzUGD4XHKa8P8QpBrVC7PbtGqUEhVzBn4xyK24qZFDeJK5KvIMo36kzekl8VpVxJuj6dKN8oqgxVruP+an+ifaN/x51J/C8gCT8JCQkJCYkeWsqg5ZgwaWkrg8YiCM+EK98GiwE+mwPnLxYzcTGj4PLCrEfVAAAgAElEQVQVQoA5HRCeDTv+I6p9XW29oq+Hzkbw1PW+Tr0AqnbC2feKNky1FgJO88Gtq01U4Sq2g/Yk5/oEg9ofEs8TQey+oTD2ftj8tGjltFvFeQWfi3+UnjDidjj6gXAABVFxPP8JqDsM5y4WgrF8KwQmgO/pZ7N+KeqMdbxf9L7bsTZLG6FeoSwYvoAOSwdx/nHkt+STEpjCJYmXUGOsweF0IENGlaGKo01HCfcJZ2TESBK0fStDf1Xi/eNRyVVYHVbXsQnREwjx+nHmIIZuAx8VfcQLB19ALpMzvf90JsZNxO60s79hPwGeAQwMGojZbibSN5JYv1i6bF2sr1zPHVl3/CLPEu0Xzbyh8yhqLaK9ux27w86/9/+bLlsXL45/EZ1aR5w27gcrwdF+QrTO3zofs92MRqnhkRGP8MDWB6g0iJbUN3LfoL6znkdHPvqHmCVNC0zjsZGPsfTAUvbV7yNNn8a8IfOI8I34vbcm8QdHEn4SEhISEhIADYWw7zXhyqlPgq5mEdLuqYPWChGFcOlyMLVCcCpsXAxNBZAyWczk1R8R7Z8bF8PEJ0VsQ8dx93v4R8CER8SfWbtETEO3WczMnUr0ddSK7MC2KlG162qBcx4Thi3mdnGO2leI0brDYn6wB79wGPoPESo/8G/i+h5kclF1dDpFiPzou4VDqE+wMISRqaCzCUIzICBBHP8V6bR2ktecR3l7OTF+MShkCmzY+pzz7C5RNfWQe3DnoDtZW76Wr8q+YsHwBdz77b0EaYK4PuN6RkWMospQxaqSVVyWeBkx/jEA5Dfns+34NrpsXYwMH0mGPuMv5Q6aqEvk5Qkv8/Sepyk3lDMxdiLXZ1x/RuYuJ3K06SjP7HvG9frD4g+J9I2krL0Mu9OOj4cPKpmKvKY8ak217Di+A5PNxEPDH0Lvdepq34+htK2Up/c+jd1pdzte0FLA8weeZ3DIYOYNnUeirm81XS6TMyFmAkm6JJq6mtBr9FR2VLpEXw9rytdwa+atJ203/aVxOp0cbjzMl6VfYrAamJowlcygTFf1WiaTkR2SzeJRi8lvyafV3IrNYaPL1oVGKVW4JX4YSfhJSEhISEjYuoVws1lE2+XRD4SBS/JE0TqpUIo5N5kMfAIBO2gjQJ8gnDgLPhNB6xe9LNY4vBLSLgWNv6i22czCwKVyJ2i0sGe5MEcxGyFykFjnhzC1wo4XRN7eR9eL6iLA6lvgwv8IB1GllzjusELeavfrO46Dh5do+3TYYcpzYr7PJxiih8KWJcKV09IhAufrj4pZwNiRInLiV6Dd0k5ZexlOp5M4/zi0nlqcTiefHvuURbsWARDtG82VyVeyIm+F67ow7zCazc2u192Obr4s+5KRESMpai2iy9bFrZm3opQr8fbw5r2C99hYtRG9Rk+SLglDtwEPhQfT1kxzzQm+evhVlp2zjGHhw36VZ/0jIpPJGBI2hOXnLcdkMxHoGfiThG9RaxEAidpELki4gCjfKO7ZfI+rkuil9GLmwJnMyJjB1pqtVBmqmBI/hcGhg3/R5/Hx8CHMO4xqY7XbcX+1P2mBaeyp38MjOx7hpfEv4av27XO9XCYn1j/WJeq+vw6I9k+V/Lf5cuBo01FmfD3D9T5uqtrEU2c/xciIka5z2ixtLNm/hK/KvnIde3DYg1yedPkPupHa7DaazE14q7xdxjwSfy0k4SchISEh8dfGaoHKHaIC57DC9n+LfL3GQqjYKsSVuR2UajHrZ2qGiEGiRbKhQAiu5MmilbMhX1zfg0+wEIOdjaJNM2UilO+AIf8AXYwwXDndB+7Wcuh/MeSvFnl8KZPFNYVfwaF3IHQAbHlaiDqvQNE6um6BEJs9eOlFHIM2BhRq0f4p94DCL4QTaEiGmFu0dUHW34XI/RGiz2AxYLAa8FX5nvSD9YnUGmt5r+A9Pi39lKauJibHTmZW1iyQwbP7eucfKw2V+Hv488iIR9hWs40kXRL9tP24e/PdbuvVGGtIC0xjWNgwnt33LEGaICJ9I/H38Oebym8AYeAxf+t8bs+6nWZzM1ckXYHZZkbrqaXb3s0nxZ+QHZJ92nmwPxt+aj/81KfJiDwF4T7hhHqHck7MOXxZ9iWh3qFu7aMmm4mKjgr6B/Rnbs7cU65VY6zhYMNBqjqqyAjKICMoAz+PM9tbSkAKszJn8cC2B1xVvwH6AeQ25zIuehy5zbkcajxEnanutL+fIMLmM/QZHGk64jo2O3v2b9ZKubl6M1aHlVDvUP6W/DcauhrYW7cXnVpHf72YsS1pLXETfQBP732a4eHDTzqLWNFRwfIjy/m6/Gvi/eO5Z/A9DAoZ9Js8j8QfB0n4SUhISEj8tak7BEVfQ/rFonrmFyVm4zy8RGWuqVAIo5VX98Y3xI+Fbf8WJioAiefDyDvg3Svd1zY2iOs3LYZL/09U/Ly0Qizq+51e9Nm6oTFf/DvubCEUq/eJCuPw2yEoCd65ovd8UzPsflXEORwUpih468U+QtKFGU3JenFcFwfnieoa6x6EZmGOQdVuETcx8QnRiqryOunWao21HGg4gNPppMvexTv57yCTybg+/XrGRI1xm6lqNbfSam7F7rCz5fgWttdu5+qUq0kNSOWr8q+Y++1cbsu8zc2t8+J+F7OzbicHGg4Q5xdHUWsRd2bfic3h3vo5OmI0HnIPcptyuTXzVkrbSonyjcKJk03Vm1xCxIkTi93CyoKVvDj+Rd4ueJuVRSvRKDX8PfXvGLuNBGjcM+IkTk2GPoPpadP59/5/k65Pp6O7o885HZYOwr1PHabeaGrk3m/v5XDTYdexuYPmMi1t2hll6fXT9cNsM3Nr5q1027tRyVXUGGv4uPhjbh5wMyCqfyfGS5yKYK9gnjr7KQ42HOS48Tjp+nQy9BlndO0vgQNR1b+u/3Us2bfE9Tv/dsHbvHHeG/TX9z9pXEWXrQuT1dT3uLWLp/Y8xbfV3wKQ25zLzHUzeW/Ke/TT9vsVn0Tij4Yk/CQkJCQk/tpYzZB5DRx+V7RU9pB4rpiJ08VBa1mv6POPBFNTr+gDKF4j8vIcfS3WkSth0jMiBsFiFI6aUUOEsDwd9UdEFbFmr5izU3lD5XYxQ3j0IyFUv09zCYx/WIS065MhZYrYV0Ner+gD8Ux5qyFySK/o66HwC8j+O1TtEa2o8WPcKoBVHVXctuE2KjsqmZU1i3/v761y/nPLP3lh3AuMjhxNZUclZe1lPLP3GbRqLdf2vxY/lR/X9b8OnVrHA9seQClXMj1tOtuObyMrOIsDDQeQy+SEeYfxSckn4u1tKwbgvaL3WDBsAc8deA5Dt4HzY88nTZ+GUqbES+Xlto8QrxCeHP0kBa0FyGQyuu3d6DV65mTPYV3FOjZXbwbEh+VlR5YxOHQwwzR/nXbPX4JQ71BSA1LpsnVxqOEQNw24iX31+9zOOS/2vNNWyopbi91EH8CLB19kfMz4M3bSDPUO5eOij6nprHE7rlaokSFj/tD5hPmEndFaABE+EUT4/D5mKaMjRrOjZgc7a3e6fdHRZevim6pv6K/vT7RfNJ4KT8z23sr+AP0Awrz7PmNtZ61L9PVgsVsoby+XhN9fjD9GKImEhISEhMTvgd0q5vDaK0W+3YkUrxUtmg67e2UuONVd9J14/pCZ7sc8tRCeBf5RQmjVHYHwgT8s+pxOaD4mAuPr82D9w8KMpWK7iIc49g0MvglWzxLC72QEJIgcPoUHBCWLvL/itcK05vtU7RRunSejqQhC0+Hjm0Qr7AkcazvG5PjJ3DLwFvw8/Pp8ePyk5BPWl69nbflaHt/9OFckX0GCLoG1FWsx2oy8kfsGrx55lQsSLuCq5KtYsm8Jec15/D3179w/9H6StEl0Wjv7bKmopYjS9lKmxE/hsZGPYeg2cKztGCFeIXxQ9IHbufWmelosLfzf0f/D2G1ke812/rXrX1QYKthQtaHP2nvr97K7djdt5ja67d19KosSJyfMJ4wInwi6Hd0cajzEPwb8g2jfaOL943l05KOcFXkWCrnilGucKF56sNgtWO3Wk5x9cvReeh4b9ZirPVQhUzAnew6J2kTemfwOE6In/LgHOwMaTY1UdFRgtvXd/w9h6DaQ15xHcWsxFtvJ4zMy9Bk8OPzBk1b1mrvEjGu8Np6XznmJJF0ScpmcsyPP5vas26nrrMPucDe58VR64qvq2+Lqrfzfzrw028wcajjEF6VfsLt2N+2W9t97S394pIqfhISEhMRfE3MHHNsAhnqwm3tNU07EYYWuJiHIkieKubrGQtHqeWLgOYCnnxCFo++G8i0QlCIiG0xNoEsADw2MuRc0ur736aFkPXwwHbqNMGYelG12//PaQ+L6oTN7K5Bn3QtbnxECVaOD8Q/CqlvE7N7uZWJGUBMI4+7ve7+4s0XFMywTag/2Hs+4XIjFxHOFcN3/JvQTH5wN3Qa+qfqGVSUiR1CGjFmZs1hZuJLGrkYAfFW+bK/djl6j57r+1/H03qddgdPrKtYxN2cuz+17jgsSLkDrqeXZMc/ycfHH3L35bryV3swcOJNgTV8H0cGhg9lTt4fS9lLShqUxJHQIm6o2EekTicnWt8VNJVcxb8g87A47WrUWo83IceNxon2jaTG7C+EAzwAq2iuo6KhgdclqgryCuLb/tWQFZ7mFd1sdVqo6qrDYLUT4RPysGbk/AwqZgmlp01hZsJKtNVs5bjzOndl3opArGBo2FK8faBU+kXj/eHxUPm75gufEnEO4z8lbRMvayyhqKcLmtCFHTpeti5zQHHJCc3h/yvsc7zyOVq0l1i/2V3FrtdqtbK7ezKLdi1DKlAwNG8qM9BnE+ced8rrKjkoe2fEIu+t2I5fJuSr5Km7OuJlAr0C38xRyBamBqVydcjX7G/a7/dl5see5/jsnJIcXxr3AztqdfF76OTetuwmlTMnS8UsZFTHKdV64Tzhzc+by8I6HXceGhw0nKSDpZ7wLvy8Op4PVx1bz2M7HXMeuTrma27Nux8fjzFp6/4pIwk9CQkJC4q9DV7toa3TaRUTDqpkw4G/CNCUkXTha9uATDHYb+ITCmn/C4BtEVp+9G2JGiKpf3XftabGjodsg1t71MkRkQ/zZIvhcnwIevqDPOfXeWitFdc31Lb+z7znDbxOzhdW7IfEcIdw8tXDpayKawdIpsghjR0HUMNFa2tkI8WeJSmLaxZAr2icJSRN7/PRWYeiSPFGIv9jRQrS+dQkkjBPzgYG9NvglbSUu0Sd26eS/uf/lkqRL+G/uf1Er1PTT9cNisxCkCaKgtcAl+nrYXL2ZrOAsqg3VPLbrMYaEDGFQ6CA2VG3AaDXyeenn3J55O9PSpvF2/tvYHDayg7O5MOFCjFYjLeYWHDKHK0qgoauBqQlTeb+wN/dvbORYDjQccLWLKmQK7si+g//m/pebMm6isLXQNVOYrk+nylCFh9yDhq4GDjUJUb+pehNvnv8m6UHpALR1tXG05SjVhmq8Vd6UtZURp40jNTD11D/bPzE6tY68pjxSA1O5LPkydGoduS25jAgbcUaiDyDWP5ZXz32VZYeXkd+Sz8TYiVyedPlJ4yWONh3lxrU3uirCcf5x3DbwNt7Jf4dr+19LpG/kr27CUthayPMHnuf69Ospby9Ho9RQY6jBYrMQ5x930qw/p9PJx8Ufs7tuNyCEyzsF75ATksM5seec9D7Dw4ezaNQilh9ZjlqhZubAmWQFZ7mdU95ezkPbH3K9tjltPLLjEd6d9K5bZMak+EnE+MVQ1l5GoCaQtMA0AjXugvN/iaqOKp7e87TbsXcK3mFS3CQGBg/8nXb1x0cSfhISEhISfw0aC+HIh6J90VAvRNmMNdBtgqodMOBKqE2G0o2iypX1dyEI81YJ58xD70LS+WItpxOyrhVmKjK5aOE89B4Mu1UIt/Itoiro4ScE18ArTr03EAItdaqoRBZ8Jqp7CeNEVRLEXlQaIfqC+wuHzrUP9F4fP1ZERugTofhr4UCqjRYOnrVHoGqXCGwf80+x/7YKaC4V8RPbnhPnDpslzGDqc0V0RUC8aFG98EXXbVrNrX22brAaSNWl8vf+fyfAM4CytjJGR43GR+lDXkten/MdTgcKmQIvlRfjo8fTT9sPD7kHj454FLPdLPL7HDaygrLICc7B7rSzqXoTO2uF2YvJZnJrL60yVJFty+bmjJvZWLWRCN8ILky4kDmb5rjOsTvtrMhdwX2D76PeVM8To5+g2dxMU1cTNcYa3sp/C4Ab0m/AV+WLwWrA5rCxt2Evfh5+OJwOjjYf5cFtD7qE7BXJV6BWqjFZTQwK/WUcEh1OB9WGaix2CzJk6Dx1tHS10NHdgY/Kh0pjJb4eviTrktF5nqJ6/BuhUqiYkT6DeVvn8Xnp5yhlSm4acNOPrial69N56qyn6LR2ovXUulVZe7Dareyo3cEFCRews3YnZe1llLWXkdeSR42xhvL2ciJ9I3/W81jsFlRy1Unv30NFewWXJl7KE7ufwPndFzTvFb7HzAEzeSP3DWZlzeozm2jsNrpcZk/kYMPBHxR+fmo/piZMZUzUGJxOJzXGGjZXb8ZT4YmHwoNI30jautv6XFfXWUenrRM9vcJPo9S4qqL/a5htZkraSqg31RPmHUY/bT+MVuNJW4RPZjAk0Ysk/CQkJCQk/vwYG+DbpyAyWwiinjbJUXeBoVb8d+gA6H+hqKA1FYqWS5UGLnwJDr0NI+6AzmbQRomWzPBsIfyOfiQMYMbMg2+fFGv1v0i0UGq0EDUYVKcJxjY0QFsleAeBhw9c+LJo0xx2q6hENuSJbL3ybeL8lMlCrJ1I6UYR1P7tk3D8O4ONtkoxJzj6HiF41z0IFd+todHBlIm9Fcb2KvAJETEQB96ES18Xlcob1ov35jui/aJRyVVutv39tP3YU7eHtRVrSQ5I5srkK3kn7x2mJEwhxi8GuUyO44RW2jGRY/CQexDnH8fe+r28eFAIy7GRY7ks6TKsDivvFLxDg6mBsdFjSdGlkKhNpNPayeGmw1yVfJXbegCrj63mwoQLuSr5KsJ9wjnQ2HcOs9nczLH2Yyw7vIypcVNRyBWsOrbK7ZwdtTvIDM5kS80WABwOB8uOLCMtMI0XD72IzWlDrVAT7x/PNxXfkKxLpspQRbhP+I8yD+nBYrNgtBpRK9TkN+fTZevCbDNTYaign7Yfu+t289z+5+iydRHiFcKC4Qv4145/kRSQxP1D7/9DVG3itfEsm7CMamM1nkpPon2jf1KLpVqpPmm1DMDusLOrdhdrytZQ11nH+OjxjI4YzYq8FTR1NZHfko/BavjJz1DXWcf6ivV8VvoZ6YHpXJ58OSkBKa4/rzfV02RqQqPUEOMXw4fFH7pEHwjjlbrOOnbU7iBQE8hdg+5ym23UqDQMChlEeUe5232TA5NPu7daYy0HGw+yePdi1+zpJYmX0NLVwvS06ciQue1leNhwgjRBP/Wt+FWx2q10O7rdXH9PRZe1i/cK32PJviWAaC1fMHwBYyLHEOcXR1lHmetcjVLzs4X/nx1J+ElISEhI/Hlx2EX7ZWuFEGzfLBSiL/MaUeFy2iHjCij4AjwD4NBK4WjZg7ULqneJds2mYjDWiSrY7lfE2j4hED1cVAhlchGj4BMK5jZInSLiF06FoUEIrs4mYbRSvFYEwmujYdSdQjAq1MKYZcvTkHmtuM4rEEbMBrkcqvf2VgUd1l7R14PdKpxF7TYhYusOiZk/tY9oW+0hZSpY2oUTaESOCIhHBpe9BuGZrtPi/eNZOm4pC7YvoN5UT2pAKrdm3sorh17BZDNxU8ZNzNk0hyuSr+CZfc/g5+HH3Tl3s7tuN932bi5MuBB/D38W7lzIzAEzGRg0kAFBA/D38KewpZCC1gJeOvSS6wNu2dEyrkm5huFhwznafBSFTMHAoIE0m5tdAjTQM5DJ8ZMZEjqEdks7ayvWEuET0UdwJuuSqeyoBGDL8S38LeVvfX4koV6h1HXWAeCt8kYmk5GuTydIE0S7pZ1JcZOI8o0irzmPzOBMAjwDqDJU0Wxu/tHCL785n1cOv4LD6SBDn4FaoUbnqUOj0GCymmgxt/D47sddH+rrTfU8sfsJ7sy+k3ZrO4WthYzQjPhR9/y18Pf0x9/T/xdZq6KjggMNB2jqamKgfiAZQRkUtBRwsPEgY6PGsqZ8DZ+UfMKU+Ckk6ZKI9ovm02OfntSQx+6wU9FRQb2pHr1GT6x/bJ8gdqvdyvIjy1lZuBKAvOY81lWs4+1JbxPqE8rmqs08uvNRms3NDAwayGWJl3Fe7Hnsrd/rtk5PtfCzY58xPW06QV694kspV3J16tVsq9lGnUn8fg0LG0ZOSA6mbhPlhnKUMiUquQonTsK8w9CoNFR2VPJF2Rd8UvyJ2/N9XPwxt2XexvqK9bww7gXmb5tPm6WN7OBs7h1y7xm32f5WOJ1ODjUe4vXc16k2VHN50uVMiJmAXqP/wWuOG4+zv34/z+3v/ZLLiZNFuxaRFZzFE2c9waJdizjYeJA4vzgeGv7Qaecs/+pIwk9CQkJC4s+JpRMOvgnrHhItjAqVEHLDbhUi6+Db4jyfEJGx114NXX3bGLEYxWxcxXZRDcQJWdNg32tgrBetoHmr4Kp3IHSgaNWMyALfkFPvr3ofdFSD0gtK1orMQBAxDDV7YerzYh7PaYNRc4TQ9PSHsfNFJW/PciHcEsYJkbj/v+L5PLVCeJ6IRguG49ByDNT+Yj6x8Ath4hIzUsz0+YSAXAWNRZAwXrSoVu+Cz2ZDSDqd3gEUtBRQ0lqCXCZnyZgltJpbaepqwmQ1cc/gezDbzRxtOkqXrQu1Qk27pZ12SztP7nmS/gH9USlUOJwOajtrmZY2Da1ay4sHX6TZ3MyiUYv4tPRTbki/gSBNEBNiJmB32FlbsZYvyr5gePhwAj0DmT90Ps3mZjq6O5idPZt2SzvBXsEsPbCUFXkriPOL45bMW3j50MvckSVm+lotrSTpkrgj6w42VW8CoM3SRoI2Ab1GT1NXk3iblBqmJkxlbcVaskOySQ1I5Yk9T2B1WPnP+P8wMmwknkpPXjn8iuut3VK9hcnxk3905a3aUM2XpV+SFpjGQP1ADjUd4rn9z2F1WIn2jWZ29mxK20u5OPFi9Bo9ec15bKvZRoWhgrzWPAqaC5iWNu1H3fOXxuqwUtJaQoWhggB1AEkBSWjV2p+1ZrWhmlvX30qlQQh0jVLD02c9zYPbH6TF3IJKrmJ62nQ2V29mTfka/jXqX3xa8inhPuHE+sXidDpd2X9Op5ODjQfJbcrFaDWS15THuJhxTE2Y6ib+aow1fFj0ods+Wi2tFLcVY7Qauevbu1xfIBxqFPOfoyJGMTBooOu1DBlx/nF8UvIJ2cHZJxVeSbok3pz0JmXtZXjIPYjXxtNmbuOVwlcoailiQNAAVuStwGg1cnbk2dwz+B5K20pRypW0Wvr+v6nb0c3hpsPMzZnL+1Pfx2Q1EeIV8oc0NylsLeSGr2+g2yG+bPrXrn9htBq5MePGk57vdDr5qOgjkNGnut/t6Kbd0k5WSBYvTXiJZnMzfh5+f4jW5z86kvCTkJCQkPhzUn8ENi6CgVeLCpdvMOhiRUWt5gSnPGO9aG1sKhYzdpXb3ddJOk+EpPd82658Hi57HVpKhOumwgPOukfk9LWWC2MVr9N8AKnLE9W1+jxRLewJW+/BZhFVPlsXFHwODoe4T+5HInR947/EeQqVqGgGJsKEheJ5h8/q/XMQc4kl66HwS/FaJoeRc0T7aHAqpF0C1k7Y9KRoFV1zj8gBHHwDNBZgih1JraWZ3XVbqeusw9/Dn1Ulq2jvbuf69Ot5eq8wWLhl4C0k+Ce4PqQ5nU40So3LQCWvJQ+FTEFtZC3PH3gegPTAdB4b9Rit5lZUchU+Sh+i/KIYHz2eT4o/QS6TMz1tOiAEwO663ayrXAeIkO3padPx9fBl8e7FrvuWdZTx8qGXGagfyH9z/8uk+El4q7zJCc5h/rb5pOvTGRo6lD31e6g2VIsKpNofh9NBiHcITqeTTH0mBxoPMH/bfNfbWN5ezrT0adz6za1uP6pqYzVx/nEnzU87FfWd9Wg9tchkMpotza73BKDSUElHdwfhPuF8XPwxtZ21DAoZxJxBc3gn/x3aLe1srtnsVrG0Oqx0dnfi6+F72viEX4rNVZvdRNGFCRdy9+C7f5b4y2vOo9JQibfKmyGhQxigH8Ci3YtcLqxWh5VXj7zK7Vm3837h+xw3HOecmHOoMlSxpnwNndZOBocOpqy9jI7uDvbV7UOpUJISkEKETwQBngFUd1QTp42jqqOKQ02H8FR4opApsDvdYxCUciUVHRV9hMehxkMMCxvGTRk38crhV/BUeDImagwfFn2IWqFmdvbsH2xlDPUOJdQ71PX6g6IPeO3oa8zOnu2WQ/lt9bcEegYyNWEq9Z31RPtGu8QwgFwmx0PuwZT4KSgVylP+/lUbqtnXsI+qjioygzIZEDzAFXtxMrrt3RxuPMzO2p1o1VqGhg0lUZf4g+efCYUthS7R18PrR1/ngoQLCPbq6+Db3NXMR8UfcVG/i/BSerm59urUOtd76OPh84cUun9UJOEnISEhIfHnxNgoZvh2vSxeT3oKLn6lr8gCUQGLGgZyBUx+VlTPFB4ilN3WDYH9oLFAnGuziNbKKc+DxSAqcXKZMGMJjIe2aiEAVd4QGOeeAdheIwSXoVZU0pwOcQ9PP7B+L45A7Qc9VYPQdCHmfEKE8QoIMxpdrDBf8QoQ17eWierjOQvFtR5eULgG8j/tXTckHbo7YcDl8O0T4nm8AuCCF8BsgOgRsPNFWs9/nA1TH6VTJuP1b+90VcVkyLg7526e2/8c++r3kRaYRm5zLm/mvcmC4QsobS9lcOhgPi/9nBvSb+ClQy9hd9qRy+Q8OPRB/D39uW/wfeg99ZR1lHHflvuYGDsRvfdIcH8AACAASURBVEbPs2OfpcpQ5TJaAXj+wPPcN/g+mrqaXKIPoMHUwLaabZwbc26fD+al7aXMyZ5DZkgmuU25ROuiOdZ2jAkxE3i34F3mZM9hRMQIVhWvoqyjjMlxk8lrzqOso4xHRzzKkv1LsNh7M9YifSIxWA3srd+L09nXbdXYbcRsM5/UhfJE6jrrMHWb8Ff709HdgclqItQ7FIVMQZx/HGXtZW7nL9i2wGUks69+Hw6Hg8dHPc6dm+4EwGQzkdech0ahYdvxbawqWUVWcBaXJV6G1WnFR+VDtF/0KY1Kfir1nfU8uvNRt/d+9bHVXNDvAoaEDvnJ65rtZsZEjWFs5Fi6Hd3oPHXUGGv6nGexW5g7aC4qhYq538517ePDog95ePjDPLDtAWQyGZclXUawJpjZG2cDon33ybOexNvDm8W7F7OlZgtx/nFcnHixq9UTIMY3hkRtopvY6kGv0SOXyTHZTMT5xzE+ejwNnQ1MipvEsPBhZAZnYrVbqTJU0WXrQiFTUNxWjJ+HH2mBaS63zXZzO6tKVqGQKU6a2fd1xddMS5vGsbZj/C3lb7xd8DbVhmr8PPyYkT4Ds9XM2Oixp3w/6zvrmbtprpvJ0r0593Jt/2tdldHvs+P4Dm7bcJvrtb/anzfOf+Nnhb2fWGFVypWMjRpLakDqSf8+gZiJjPCJYFXJKm7Luo03ct+gwdRAmHcYi0ct/knztBKS8JOQkJCQ+LOi0sA3D4MmAKa+AEoP0YYZdBIzhfgx4KUXAszcKapmh9+Hz24HbSycNRfyPxfVNxDVuOYi2LIELB0waIYQZRaDEJzfPAwdNTDgKjGXp/AQBjAH3hSia98bvbmBuZ/AsFtEta4H/ygxx9dUJASc53cVFHMb+IaK9kybRQi3HuLOErmB+Z9Cx3HRDpo6RTx3D2o/yLxa7HPTol6TG1MLfDEXBl4l5h93/od1jjaeOPgC16Vd5xJ9IGZsPi/9nFERoyhpK2Fy3GTkMjm5zbkYug10WDqI9YvliqQr8FB4sOycZbRb2lHJVBS1FbFw10IcTge3Z93Oe4XvcWP6jbx29DWazc0EaYKYlTkLPw8/QrxCRLun045aoT7pB/AjTUfccs18Vb7MSJ+BWqGmo7uD/fX7OS/2PO799l6uTLkSXw8RYq3X6Hl89+MYrUa8Vd6kBKbwRZmY7Qz1DuWBoQ/w0PaHXLN1s7Nn8+C2B4nXxjMxbiKfl37uuqdeo6faWM2xtmMk65JRKvp+tDJZTawpX8OSfUswdhsZHz2eKfFTKGkrYdmRZShlSqalTWOrfCuFrYWAMLX4fgzGgcYD5Lfkc9OAm1hTtoYNlRv4suxL7hp0F5UdlVzU7yKUciX3b7ufJF2SyEwcNJeLEi9Co9T02dfPwWg10mxu7nO87fttxj+SFG0KPiofStpK6LJ2EesbK+Yuv5uL6yE1IJUgTRDP7X/OTXyabCYONx3m1kxRmdV56vBR+XB71u1UGapYVbKKJfuW8I+Mf7jmT9/Kf4sWcwu3Z95ORUcFKYEpjI4YTZhPGJ5KTybFTeLLMlExl8vkXNf/OgboBxDjH0O3vZsVuSvop+vHJYmX0D+wPw2mBl49/CofFH0AwPlx5zMuahzP7n+WeP945g2ZR5BXEB4KD4I0QVQZqk7680nwTyDYK5gnz36SPXV7uDnjZoI0Qeg8dfh5+BHqHXpaE53i1uI+zrpLDy5lXPS4k8ZedHZ3usyWemi3tLO/fv/PEn79A/uj1+ix2Czcmnkrq4+tZn3FevbU7WFuzlySA9z/v+yt8mZ29mxmrpvJSwdfYnL8ZEK9QxkTOYYEXcJP3sdfHUn4SUhISEj8OTHUCWEz6WlRyXM6YM9rkDoJsqeBh7cQeh6+ot2ysVAYoPhHiOqZuU20RLZXw6bHRcj5uY/Bhseg/wVQs0+Iu/Yq4ZZ5yf+JdlGvQBGpkHWtWLtso5i900YLI5iGfCEWe+hqheJ1ohpZtUuIPJlc3D8iByYs+M6gRSHEnsUAKVPg63nuz1u2WewvPBtCM+CLu6DoKxgxBy55VYjIkAyQAeb2XtHner9qxT0+nYX1kuW8XvQqKoXKrfLVQ7ulnURdImdFnEVpeylatZaFIxayp3YPU+Kn4MTJc/ueY0jYEBJ1iYR6hYIcXjr0Eg6ng+zgbKJ9o7kj6w6W7FvismBv7Gpkyb4l3J1zNwqZggpDBSq5ig+KPuDa1Gv77GNg0EBym3K5IOEC1lWsY+HIhSzYvsC13riocRS0FDAtfRp1xjoqDBUMCRmCQqbg9qzbkcvkBHgGsPTAUmJ8Y7gj+w4ygzORy+QkaBPYWbsTh9OBXCbHbDeT15xHSkAK16dfj91hJ9Y/FpPVhMVuoaS1hA+LP2Ry3GRMNhNeSi9CvUOJ9I3kaNNRFmxf4Nr32oq1eKm8GBk+kq01W+l2dPPa0deYlTmLwtZCfFQ+bu2APWjVWo53Hmfn8Z3MSJ/BA9sewImTpQeWMj19OsuPLGfOoDncMvAWFDIF/QP782Hxh6QGppIZnNlnvZ9DsCbYbcYNhCiK9ov+SeuVtJWwtXorKboUajtr0Xvq8fP343DzYW4ecDMOh4NWSyt2p504/zi0Hloauhowfb9S/h2rSla5HDSTdEkMDRtKtaG6V8TJ4IuyL/i6/GvuyBa/h/vr9/PKhFeo6ayhxliDl9KLYO9g/jnkn1yQcAH1nfUEeQUR7h1OvDYemUzGhf0uZEr8FLf22m0123iv8D0A1Ao1coTJ0B1Zd3DnpjuZFDeJEK8Qon2juXnAzcz6Zha1nbVu76daoWZuzlxXK+P34yHOlBMjDxK0CShlSkraStxceU/E6rBi6HZ3R5XL5KgVJ3dbPVNi/WNZfu5yKjoqeHDbg66/oztqdzB301xWTFxBgCbA7Zqc0Bzenvw2JW0leCm9SA1MJcLn181o/LMjCT8JCQkJiT8PFqMIaccJYQNh4lPgFwEl66CrDcIHiOpb/FjYsFAYqehiIf1S2PJM7zqJ58Kg64U5TMV3M3+t5cIU5rLXRXTCvjeE0YrTIYTe+gVi3i4oFUbeAV/eI1w2h94iKnSbFkO/CUKU+UcJwdhD7UHRppn/qagIRgwSAi35fEAuYiMuXgZr54vW1YuXnfz5NTr4+n4hai9eJqIZHHbRXqpPEvc8+pEQrt/HO0hURB12kKsYFTaKjdUbSdGl9LGLnxAzgSZTE54aT9ZWrAVEe9iSMUto6mpi0e5FzEibwaaqTa4A9Tuz78SBg0dGPILVbqW0vRSLzcItA2/hlcOv0GYRlaI4/zgqOypZflSY3ShkCmZlziK/JZ8rk67kg+IPcDgdxPnFkROaw7P7nuXmjJtZOm4pSw8sdcvx2lC1gcGhgwnSBOHr4UugVyD9A/pzuOkwrx19DRBtb2+c/wYKmQKtZ+9sWkZQBh4KDxbuWIjRaiTKN4oqQxUfF3/M2MixeHt4syJvBWOjx5KkTUKj0jAibAT76/dT3FbMxqqNxPjGMHvQbIpaivq83VtrthLlE8Xz456nw9JBlbGKSJ9IZg6YSbBXMGqlmtERo12xEjJk/L3/33kn/x2azc04cfL46MeRy+SuXLdkbTILdy5E76Un1i+WwaGDmRI/hSZTk6saq/XUnrGV/qnwVfvy0PCHeGzHYxxoPECgZyAPDX/oJ1WFDN0G3i98H1O3iVi/WDosHXj7eHPXprtw4mRS3CTsDjtfV3wNiDbMeUPn0WZuY0zUmD4VrQFBA9zahYtaixgbNZaDjQeZOWAmWUFZFLaIyqrNaaO0vZQw7zDuGnQX16+93vU7lKJL4e6cu9GoNAwOHYyHwoOT8f2Zyp596tQ6bhpwEysLV/JZ6WdkBWdxd87dNJgauHPTnWToM1g0ehFvnP8GR5uOcnbk2Thx4nA6iPWLpZ/up1fYeuin7UeCfwIXJ17MkcYj2J12rk+/niONR6jrrCNNn+aqhANoPbVcl3Ydi3aJDoRBIYMYFTGKHcd3UN5ezrmx55IamPqT9pKgTaC+s75P1l6FoYIaY00f4SeXyekf2J/+gf1/0v0k+qJ4+OGHf+89/CIsW7bs4Ztvvvn33oaEhISExG9NSzlU7YW2cij7VgSyYxdVNblSBKMHJQsXz9yPAaeoqPW0bebMgF0v9Zq3gHC/TJ0qjp9ItxGih4kg+M5GOH5QzOitniXaKwFMTSJiYcAVooJXtVNUFJ124a6pCYDkiaJiaG4TFcJz/yUEozZGtJ0GJIiZQ4dN7FepFqIueRIMvlG0fzYX994TRMxE8kQRNG8xiH2UrAefIBETETtK7CssXVQ6wzKFa6fTKYTiOQth7/9RcM58XjYWcqj5CBPjJhLnH8fw8OEc7zyOSq5iWv9pDA8fTnl7OW8XvO26vQMHwV7BBGmCONR4iEifSBq7Ggn2Cqapq4m0wDRGR46moKWA5UeXs6duD2a7mRi/GJIDktlXL2Iorki+gpcPv+xa14mTvOY80vRpRPtFkxWcxeT4yQC8mfcmDhzkhObgrfTmw+IP+1j6Dwsbhq+HL/20/Xh237OsKV/D1PipHGs7Rqe1k39k/oM4/7iTzufpNXrOjT2XWL9YRkeOpri1mAZTA5cmXsp/8/7LLQNvoai1iC/KvmBD5QbCvMOwO+28X/Q+dqedZnMzGyo3cH7s+Wys2ui2dqIukTCfMD4o/IDjncfReepotbSysWojhxoOkRmcSae1kyuTryRRl8iI8BF8VfaVqxJ1Teo1LD24lGjfaJYfXc6b+W/SaGrkrpy7aDG3UGOowc/Djzj/OPzUfizYvoAl+5ZwuPEwSbokt6iBn0qgJpAJMROYmjCVa1KvISMo4yfNExa3FLN492LuG3wfC3cuZHTEaF49+iod3R3IZXLOiTmHdwvfdZ3f3t3O+bHnU2+qJ7c5l/Njz6eju4MInwjuHHQnX5d/7ZbvBkIAVRoqyQzOZELMBLeYjGRdMpf0u4QNVRvcRGSTuYk0fRpFLUW0WdpcQqy2s5bazlqUcuVJf28qOirYW7+X69Ku49UjrzIyfKSrtdJqt5IWmManpZ/SYGrA6XRySeIlZAZnEucfR5x/HPHa+D4i6MditVvJb8mnuK2YYWHD2H58O2sr1lLaXsr6yvWMjRaxGHXGOsJ8wvBR+VDeXs7RpqOEe4czImwEdSaRl/js/mcpbitmf8N+viz7khFhI37y70+bpY2Pij9yO6aUK7km9RoCPH/eM/8SlLaV8nnp53xW8hkOHARqAn92tfO35pFHHql9+OGHT/rtoFTxk5CQkJD438RigKrdIvogcogwaPGNEFW2j2cK85OAOOFY6dSLKltblZi7O9hbDUCuFK2Y38dqEq2PDnenP9R+orIHQrh1NvaNgTDWi/N6aC4R4tNhB7tZnB8/FrwDRZVywyMQM0qcO+Rm4Uia+7Go9BV8DpOfEc9a/DVEDhMVu4FXizWrdou8wOD+IiJCoxPrd5tERbKrHULSRKXv+H5R5QTh6HnWPeAbLnIETc1UDbqGmaUrXQ6Kha2FTImfQm1nLeE+4STrkllZtBKdp65PlQWEw56f2o9zos8hOySbTmsn/mp/bsq4iSZTE94e3m6ZXPkt+cT4xZAVlAWIqtbJPvwZrAa0HlpK20tZWbiSGWkz0HpqUSvVBKoCSQtMo9XcSk5IjqtC1kO0XzRquZq38t6isasRgEd2PsIL417A6XSSrk/v+7M/AV8PX1dF5JUJr3Cs/RhVhioStAlUdlS6WvNsThuv5b7GoyMf5Y6sOzDbzXirvAnxCsHhdJCsS3bN76kVaibGThSitiWPvJY8zo09l4e2PcQL41+gylBFSVsJ4T7hNHQ1UGWo4quyr1x7ui3rNr4s+5KR4SP5z8H/uILLs0OyeWj7Q67qaV5LHpckXkJ1R7Vrn7vrdjNn4xzemvTWLyL+Tnx/fgrNXc00djVy/9D7MdvNXJN6Df10/WjpanGt3/Nz60EhU1BpqGT5keXckH4D1cZqxkeNJ9Y/1tVi+31CvEIw28wMDhlMQWsBs7Nno5Qr+bL0S8ZFjyNFl+L2hUMPhS2F+Kn98FZ5U2OsIb85n4U7FtJqaaV/QH8eGfmIW9A7wOjw0Xx+7HNkyLg86XL21u1l9bHVAIR5h5EWmEaQJoh4/3iONh3F2G10qzb/Euyq28X++v3UddaxrmIdQ8KGMC56HBsqRebn6mOrifCOwEvlxbqKdUT6RPLPLf90tYbePOBmFg5fyOxNs93W7bR2svX4VoK8gn7S70+cfxxXJV/laoUFuD3rdmL8Yn7G0/4yVBmqmLlupmuedGXRSuYPnc9VKVf9zjv75ZCEn4SEhITE/yZlm6HuMMSPE/N5xzZCznT4cIbIvavYCt8+Ls5VqOCil2DMPGFqEjYQikQ7Fs0lovpVe7B3bQ9vMZOXcwPsPuGL0+jh7iLRJwR8gkEmc5+ZkyvFsR689aLS5+kHyITY2/e6+/MUr4VrPhTVRocDEsbChn/Bpa+JPfTETDQXCXfQ/FWiLTQkHeqOiipk5jVCcHa1wqDpgByaCsT1Gp0wodm6RKzTkC/et6vehe3/xnHeYnIdHbRUvO+2rS/LvuTGjBtZdrj3fWjqauL8uPPJb8l3HdMoNSTqEiloLmBQ6CAqOyrReepwOB1Y7BZkyChpK+nzYzzQcIDLEi/j/iH3E+IdgrfKG6Vc6Va5C/MOIys4i521O1k6bil76/ayqXITdw26i+PG4zR0NaBT6xgRPoIGUwOFrYWo5CpmpM0gQB3AF2VfMCx8GGsr12Jz2LA5bDSaGjkr6qzTVqgsNgvHO4+jkCmI8IkgXZ9Op7WTQcGD+Lb62z7nl7aVkhWcxapjq4jyjeLd/HdJ06dxY8aNdNu76bZ3E+YdRkd3B0/vE1EYngpPjN1GAjQBwghHriLEK4SFOxdy16C7GBIyhLTANDq6Owj0DCRZl8yTe55k5oCZLtF3cb+LifGL4arkqzDbzbxb8C4Wu4XVJau5Pv16dtfvdu3xeOdxDjUcIic05xcXHD+GwuZCdtbtpNPaiRMnlR2VZOgzeP3I60xNmMrKwpUYug0EaYTACNIEMTpyNN32bqx2Kx3dHTy7/1kifSLxU/vxcYkINc8MzqS2s5ZNVZvQKDVMT5tOZUcl/xn3H1bkrWB95XrXHuYNmUdLVwtft3/N+OjxvJ7r/vcywjeCFw68QFl7GXdk3eHmIGp1WNlVuwtPhScxfjHi9+o7kfrA0Aew2C0cbjrs9iVJbWctm2s2M73/dNZWrmVQyCDazG2n/DkUtxZT0laCWqEmJSCFcJ/wU76veU15rMhdwc7anUT7RXNH9h28kfsGlydd7hJ+TqeTamM1G6o2uHIST5wHXHZ4Gcna5D4RFyDMivKb83+S8PPx8GFW5izGRY+j3lRPpE8kKQEpKP+fvfMOj6pM3/9n+kwyyaT33khPCCGU0EsEFAtNRWFBEV3sde1iQ1FXsRdAXXUtCKKLoHSR3kIN6Z30Nskkk0zL/P54zYQY3HX3u8Xd33yui0tz5syZ95yZ5Dr3PM9z39L/vCQpaC0YZCL0+onXmRA64aJfJvw38p+/yk6cOHHixMnfS2+vCDBPuFwYnpRsh6jxYg7P3itaJve+3L+/zSIcMHNWCAHWViFE0ukvhFvnlW/B2a9EkLpvImTfCRuXiircxEdEVU/rL1oru36qPmj9RHB6W6UQiH0B7ABj74FzP0UoBGWAUivmAEt3iTZOV1/Rspn/F+hs7H/O17/vn/2TKeDKd4QwvTBbUF8JMpmYF9z3Sn8FDyA4Q4jAqTeJmb6Db4FWWMfT3SaONfY+UUXUeIp2VpkCxj1AqU8kZRfcEPchk8iw/azqabKZKNGXcPewu8lvycdL7cXooNEcrj1MpEckRouRtWfX0mXpAvojIPxdBofaJ/skc6D2AHFecXyc9zFz4uZw+9Db+eDsB+hNekK0Idw//H7aze0EagPZVrGNYLdg7si4g9yGXGI9Y9lUtonswGyiPKKYHz8fk81EoGsgp5pOsbd2L0HaID4r+IxZsbNYV7gOqUSKu8r9otXFTnMnvfTirnSn1lDLO6ff4ZvSb5BL5Nwx9A5GBI6graeNaRHTaDQ20mBsGPB8jVzDs4ef5Z5h99BgbKDH1kOEewSnGk8RoYtgY/FGStpLuGbINdyXeR9mm5mydhHSPTt2Np3mTgJdA/kk/xMeGfEIXxR+wVDfoQz1H0qQNghvlTd6kx6VTOW4WV6YuJDDdYcd85Team+WpS/jleOvIJfKB8VdyCQyCvWFnO88z9SIqRyqO8SZpjMMDxjO8IDhF81V+2dT31VPvbGedQXrCHUPJdojmrrOOgK1gchkMrKDspFL5Wwu20ynuZN7M++lydjE9xXf46P2Efl1EjlWu5XzneehE5amLOWb0m9I802jraeNVRNX4aXywmQzYbQYaTO3DRB9IOJClqQsQS1TMypoFOUd5eyp3oNSpmR27GxONp7Ejp0fz//IgsQFTI+YzubyzcyOnY2l18Kq3FW8dfItbk67Gbvdzpsn3yREG8K8+Hn4qf2o66obdO4nG08S6hbKpNBJ7KjawYnGE7wx+Y2LBpCfbDzJTdtucoiyKPcoXp/8+i+a6HSaO3np2EscbTgKiLbTV46/wk0pNw34MmVcyDhey30Nq91Kl7Vr0OcYoKKjgquHXM3Lx/v/lqpkKrRK7UX3/7V4qD0YFTTqH37+v4qft4mD+Fv389+f/2acws+JEydOnPz3IZEIASeRgs0sWiKt3f25dybD4Oe0lou2z9ipsPFmIcQuWyXMXmRKSJ4jws59YuHjK8Vx8/8iRJKrHwy/AY6tFW2X4+4Tr7F7BaRdLaITJj0qZvhc/UXFTxsgWjtdvMQ83wfT4fqNULUfjq4FqULM1Zk6xD+ldqDhi80i9ku7GuRqYdTSt732pKgIjlwGpz8X5z36TgjKBN94UfWz9EBcjrguUrmYF8z/i3ANvfx1kWeYv1nk9kWMxd5RQZQuikj3SBqMDUwInYBCqiBIG4TR3O+c6KZwI8QtBH8XfxqNjWQHZdPQ3UCxvhiNQoOPxoczzWccog/EnN62ym0sTFjIuJBx/Hj+R0C0310WdRl3/3A31w65lnpjPSX6EjYUb+CyqMvQyDW09LTwwZkPmBIxxREWD0LcvDj+RQ7UHCAnPIe27jaUMiW1XbWcaDyBvkfPzJiZKKVK3jv9HjkROeiUOqQSKben3463ynvAx6Pb2s2B2gO8c+odzDYzCxMX4qH0IM4zjtvSbxMVTJUn+2v3Y7QahdgNHs3p5tOO1thh/sNo6m6iwdhAtaGaUPdQxgaPxVvjTYm+hA/PfchQ36HcmHIjpfpSui3dPHGw3+0zShfFuOBxdFm6CHAN4I/H/siMyBmMDx1PeXs5O6p2EOgayNzYudycejN7a/YyN24uCqnC0UYK0NLTwtnmswzxHMLE0IlE6aJYlraMio4KtpRv4ba020j3T8faa+XRfY9yrOEYABuKNzArZhYPjXjob2YS/l9p6Gqg3dTO3Zl38+f8P/Nl0Zek+aahU+qYHz+fg3UHSfNJ4/LIy2k3t1PQViDMdEInMsRzCN8Uf8NL41/i04JPae5u5rKoy1DJVIwJHsNnBZ8xJWwKrnJXXjvxGjck34BWqR2UkwiidTHAJYDVZ1bz/JjnuT7hembFzOJU0ym2V253xIi4KlwxWoxE6CLwVHniqhDmPiAEwyvHX+H2obdjs9so7yjnj0f/yK1DbyXeK94RBdFHul86H537iEZjI7cPvZ33z75PRXvFIOHXY+3hvdPvDajElXWUcbzh+C8KvwZjg0P09WHptWCz2wjSBjE2eCzDA4bzfcX3jrgQs8180RxJJOJ492Xex+7q3XioPMjwy+D9s+/zwrgXfsW7/O+npbuFMn0ZBouBms4adEodiT6Jv8p0KM4zblBY/MLEhf8z1T5wCj8nTpw4cfLfiEQCWUugaJvIzUudJypx+ioRgeB6kRak2EtE/IJMJZw5e/Rw6nNhCAMQkCqqe43nhOjrw94LnfVCcGn9xGvsf7V/Hf7J0F4LujCRBdhRLQSpTAUqlXAFPbZWzNm1lcGPP4mXKcuhcj94hgOS/krihXTUiHbMzMVw6AKjme42UdW0mmHWGiFc606JGcDEK8Q57HhCrDVqEsx5H058IgRmzBQhgH1iIGYqqHUcaDzGgz8+SLu5nYezHkYqkfLRuY8Y4jmEGI8Y3JXu+Ln60WHuQC6VU2OoIdU3le/Kv+P9POGOKUHCoyMf5bXc1xgbMnbQqRgtRlp6WpBL5CxLW0avvReDxUC1QYhdrVKLQqIgwTuBudK5dFu7+aLwC4xWI29NfosHfnxgwPFaeloo1Zc63D8nhkzEYDEMMJx55fgrLB+1nJaeFhGe7ZPEqgmrcFW4YjAb6DR30mJsAYk4XkFrARNCJ9Bh6qCyoxJXb1dCtCFUdlQyzH8YVZ1VvHv6XQBuSrmJT/I/4bGRj3HecB6A0vZSR3Zbr70Xu91OkncSG0s2OoTZecN5TjadZHzIeDGnKFM5IjPK2su4KuYq/nTuTzwy4hFaeloobCvEaBU5gACnmk5xoPYAq6euFgHY2Pmh+odB17tUX8oDwx/gh+ofeGCvuHYZfhm8PfltKjoqWLZzGYuSFjlEXx8bSzYyP2H+oFy1fyatPa18mPchQdogNpdtduQBHqo7RH1XPRNCJ/BhnnBaXZy8mFGBo/i65Gt0Kh0xHjGOWbytVVuZFzuPe4fdS15rHiqZCoPJwKMjH2VD0QbWF69nTtwc5BI5cZ5xnGs9h0qmYkLoBKJ10fTSi1qmpsPUQZWhik5rJy8cfYHHRjzG0fqjA7Ijb067mdWnVzMnbg4vj3+Z548+P+i8SvQlhGhDqDJUYbVb8VH74Ofix6yYWXxd+jW99l5GBo5EI9fQaBSV/o3FG5kcJsQxZgAAIABJREFUNvmiLcc91p6LitXaztpB2/pQy9W4K90HOWeGu4dzvOE4Y4LGsPLYSkcVa0bkDHZU7eCREY/w+P7Hqe2qRSPXsCxtGWeaz7Ctchv3DLuHCPcIzjafZV/NPm4fevtv0mmzXF/OiiMrSPdL58fqH0nxTaGyvZJNpZtYPnr5RXMLLyTaI5q1l6zl43MfU6ovZVbsLKaET/mHDIt+qziFnxMnTpw4+e+ip0O0LMo0IqC8fJ8wdZGpRCUscpzIz5v5mghSN7ZC9CTIWCjaN2f8UVTrmov6RR+IecGqg0IAuvoOFGJuAeAeJDIBm4pEGLtaJ1pClW6gchOGLq5+wjlz5C1Qdwa6GsEjFLJugvjL+2cOg4aCsU2Iyl3PQNq1EDFWmK3IVXD8T6L6l3q1yAbs0cOkx6C7Vby2b7zI8Ru6QAhfVx8xf2g2ijbWb24V5jQAZbvE3GDGQnG+lQfgkufALwm0/lRj5t6t99Jp6USChC6LCHB+MOtB7NgpaivCU+0pKl+7biPaI5rHsx6nsrOSU839GW527Gwo2sD8hPkEuAawrmjdgKrfzOiZfFn0JcX6YnZV73JsnzdkHgGuAUR7RKOJ0fDo/kfptnbjofLglrRbaO1u5VzLOcwXivGf6LZ2k+idyLmWcwRqAx0GGn302nup6axhQcIC/Fz86DR30mPrwY4dL5UXZ5rPCCt/l0A+OvcRxxuPE+YWJpxFT71Dp6UTfxd/nhz9JFKJlH01+7gt/TYsvRaidFEEugTy1sm3mBo+dcBsmEqmIkIXwZG6I0wInTCgGgfCREKr1PLn/D8zNXzqgEB4gCdGPsHKoyt5buxzWGwWbtp+04DHO8wdHGs4Ro+th8K2QmI9Ygddm5zwHApaCgaYaOQ25tJl6WLl0ZXiPft5luNP7+PFWt7+mRS2FrKjagc3p948KAS+oqMCtUxUG212G2vOrCHGIwZvtTcJXgkOAQzi/f286HM8NZ6k+6bTa+9FLVWzrnCdw+Qn1TeVEG0ISpkSk8XEaxNfY/WZ1WytEDO+Qa5BzI+fz6TQSRgtRorbillXtI67M+6mvKOclp4Woj2iwQ4TwyYikUjIa8kjxiNm0Pvqq/Glraff6MlLI6rCSd5JzB0yl0ZjI+uL1vNh3oeOfbosXWT6ZRKkDcJutyO5YDbYQ+3BVbFX8fqJ1we8zlD/ob94bYO1wfwh6w88su8Rx7ZxweM4UHuAb8u+JdM/kzcnv0mTsQkPlQeeKk/8Xf3x0fjw6sRXHcJvfeF6/LX+3Jh8I+eazzEmZAzTI6eL/EH3sN+kGPq2/FuGeA5Bp9ARoYtge8V2ErwTmBM3h1J96d8UfiBaz58d8yxmmxmXvg6S/yGcws+JEydOnPz30FYF3/8BCn9qnRpyGeQ8LWbgtj0KU58W1bn1i4QIu2oNYBdzb1sfgXEPCKOTyY/3xzlcSMWPIjJh2nOw/zUhBgPTIOsWOPwW1J8Rrxc6HMzdol2zvVpU/n54DuZ9JCIVSnZB+GioyRXCLG0BFG0WmYIgsvxcvODAq2LWsLVUxDCAaMvMeUa0pnbWC0OY0CwheANSwCNCCMGcZ4Vjp6ldVCL3vgTnvhHZhT8PtdZXigph8hxwDxEi2ScOpFIa64/TaekEhANmfms+c+LmYOm18OLRFx3tYCMDRvKH4X8g3D2cd8++y/CA4YwNHsu8IfPEzJzSnf01+3n71NtolVoeHfEoBpOBE40nGBk8kvMd5/FQDTawCHYN5rERj1GsL+atU285RIfepGfNmTW8MPYFlh9czhUxV/BZQb+lv0auwdJrIdM/k3Mt52g3teOr8XWcSx8+Gh82nt9IS08Lid6JDkF3W/ptNHc34+/ij5vSjUlhkzD3mhkXMo5Xjr/iMLVoMDbw5MEnWTFmBd22bt44+QYg5uSeHP0kK4+sxGA2cMfQO9hSvoUAlwBmx82my9xFsb6YrICsi36UpUip6BC5aH3IpXLMvWaWH1zOs2OepbW7FZVchVKmpNs60Hm2L7j9xuQbqeus4/qE6/m84HOsdivjgscRrYseZFQCwtiljzZTGyFuIY6KJYj4i380hP3XUtNZA0CEe8Sgx2QSmciwvIDW7lbmDZnH9ortaOSaQc9xkbvw5MEnqeuqY3HyYpq7mx2PVXZUkuGbwdm2s+Q25eKqdB1Q5aztqiW/NZ9ZMbOo7qxmSvgUNpVt4tuyb8nyzyLVNxWtQsuW8i0crj3MdYnX8dLxl3h1wqvsOb/H8XkLdg1GI9c4zHaG+Q9zuH3q1Dp0ah15zXkcrDvoeG2FVMFjIx9jf+1+Pjj3AVPDp3JF9BUDrv/MqJm0dLewrmgdrgpX7s64mzTftL96fXPCcwhyDaK4rRiFTIFOqXPEiRgtRvw1/rjKXem19+Lr4kugNpAt5Vt4aO9DjkrgnNg55DXnkd+aLyJamk/x0fSPfrNtj2abmQO1B7hmyDX8pfQvZPpniutoh4r2Cob6/bJY/jlyqfw3YTbzr+B/86ycOHHixMn/JiXbheiTSGDU7UJcNRcJg5cRtwjHzV3PiH0762HjEoieIgLaoycIgxdTh2iDTJ4tZt4uJChDtE0WbRPHaysTFbfjH0LSVaJd1MVHhMGX7gL/RJAqxXrkKvHcmmMQNExEJHhFivw+W7doQQ0fDfWnRNXQ96cQZM9wkTHYR68VjqwW84a5YoaIYYuhYi8kzRZtpQEpoiKp1oFvLNisQvQB/Ez4AKDQYO+10uMVgTwoA4Wq337fU+2JUqrE3Gum09yJu8qdFJ8U3jz5pkP0ARyqP8SsuFmcajzFZVGXoVVoKWwt5PZdt+Ol9mJ27GxWn1kNQFN3Ew/te4gXx73IqOBR7KzaybiQcdwceDOnd512tDZGuEeQ7pdOb28vXmqvQZWm1p5WmnqasNltdJg6uDH5Rg7VHcLf1Z+ZUTP5+NzHeGvErN7Oqp08MuIRnjj4hOPmNdI9kmpDtSMyYe/5vVyXcB3vnn6Xd06/wx+G/wFLr4X3Tr9HQVsBo4NG46vxHeRkWNdVR7up3TGbCKIa9fqJ13lj8hvsr9lPglcCEiScN5zngR8fwGa3iWP12rg08lI2l292PDc7KJu8ljwSPBPwUnnhrfYmSBvEzKiZNBmbyInIwWgx8uP5H0n3S2dR0iLePtXf6hvmFoa32psA1wC+LPqSW9NvpbitmBtTbiTeKx61TI232puswKxBsRt9DpkAG4o28Pv031PdIa7RhNAJXBF9xf8pnuFvUWOowWA2kOiVSG1XLTnhOWyr3OZ4fG7cXPZUD3RL9VB7sK5gHQuSFtBmamN90XqkEilnms/gKndFJpU5BO0HZz/g1vRbHY6z8Z7x1Bvree7IcwS4Bgxo3+zjbMtZJodNpsPcgbvSXVS5Ws8xKWQSbaY2Htz7ICqZillxs5BL5HioPJBKpSxKWoTVbkWCBIVUgQQJ92feT6+9l5zwnEEmOQneCazJWcPaM2up6azhrmF3seLQCoeT5Hun3yOvOY+Xxr+EVqkFIFAbyH3D72NB4gLh9uo62CDp5/Tae9lZtZMDtQe4MuZKjjccx13pzorRK/B29eaPx//I4frDxHnEcVXsVUTronnx6IsDTEzWF6/nvsz7yG3MRSaV8ejIR3+zog9AKVMyMXQiANnB2aw+vdohyl3kLqwct/I/ubzfDE7h58SJEydOfru010D7eeFA6R0tIg8A0q8Xs2rt1dBSKgRhU4Ewa9F4ijk3twBRbXMPFGLv6BrhYDn5cSEW3QJFWHrZD+KYQRnC+KTxnBBopbuhvQrkGogYDTuf6l9XylyY8DDkfwMJV4iZwMlPgMJVVNOKtgrzle2PgX+KqK6d2yjm8OJmQEjmT2HunmJ28Oe0lQshCWJNURNAFywqieMfEKHvPkPA66fsq9oLoiiKtopQ+WPvOzZZJzzMpt52nvjxOVaOW8nE0IkO845w93AeH/U4Txx4gpaeFgJdAtHINY6qzIUYzAb0Zj1fHf+Km1JucrRWjggcMeDmvY9zreeQImWY/zCePvQ0t6Tdwh/H/5GKjgo0cg2d5k6+L/+eGI8YOiwirPvCm083hRtl+jIWJC7gtdzXkEvlpPulE6uL5auir1icvJhjDceYETmDaI9oitqKeGvyW5Try9EqtZToS/g4/+P+9VsMjlY6a68VlUzF26fedpizbCnfQopPyqDz0Kl09DLY2a/B2EBJWwkR7hEUtRVR2l7Kt2XfcnnU5Qz1G0pBWwF6s55ZsbNI80ujvL0cD5UH9V31HKo7xENZD2EwGbg/837OG87TaGxkQ/EG7Njx1fgyLXIaxfpi4nRx3JlxJ6X6Unw1vkglUt48+Sa3pt/K6abTeCo9WV+8nsdHPI5SpmRvzV5yG3O5N/NeTjedJrcxF4BJoZNo6W5hdsxsNpRswGq3svr0al4e/zKeSk/iPOII1AYOOs9/Jn3tjn/I+gN37rqTiWETuX3o7RgtRod47mvDBLg08lL8NH4cbTyKVCLl+sTr8VZ7Y+218vTop5FKpDx7+FnH/nbsmHtFW/CEkAkkeiXySYHI7Ww2NhOiDQEg1iMWXxdf4WbqP5x2Uzt1nXXY7DY+L/ycRO9EWnpaBmT7vXnyTZ4a/RSzYmbxau6rTI+czrsn33UEwY8PGY9KpiLTP5Mgt8GRC1KJ+F1I9knGbDNzpvnMoPiA/bX7qTZUk+Cd4NimkCoIcQv51de4vKOcTws+5d5h9/LSsZcc61uRvYKXjr5Esb4YEL+f1bnVLEpexPiQ8YOC1WUSGUtTl9Le006ULuoXX6+2s5by9nLUMjXRHtH/sYiQ6RHTKdGXcKzh2IDKv9FqZM/5PUwInfAfWddvCafwc+LEiRMnv02qj8AX14vZObkKpq2EIZeK+IOkq6ClWLhq9rSLn8NHw84nYeLDkLdRVOn6uOIt8d/hS4Qgaj8vWh/VHjDhQZHB11oq/pXugozfQdKVYqbObofv7h+4tjNfwuVvCPMU/0SQyeHwO6JNc9JjIFcKA5bWUrjsVfjm92L2DqAhT6xVFwozXwXDYLt34i8DXQhMex6QwF9uE3OJvgnCwdQzsl/0gYiIGHIpFG6GqkPCBfSS5+lRu3FeLuXlmp3sLRE5bi8cfQGb3cbY4LHoVDqK9cUUthZyZ8aduMhdiPWIRSPTkB2czb6afQOWFawNpr6rnmmR0yhoK3Bs7zB14KHyoJLKAftLkJDbkMuMqBmEuIWwqXQTnkpPqg3VfFH4hWM/b7U3CxMXsjhpMR/kfUCvvReFVMHDIx7my6IvqTJU8buk3+Gh8nBEMCT4JFCuL8doMRLiFsLbJ99mWfoyeqw9VHdWMzpoNF8WfTnIil3yUx9hoGsgKpnKIfr62FK+haWpSx25hQqpgjuH3kldZx0SJI6baIBhfsOQSCS8e+ZdLou6DIVEwWMjHqO2q5YnDz3p2C/OM4403zTK9GUMDxzO6KDRROuiqeio4C+lf2GY3zB8XHwcRjUgYgYeGfEI75x8h3sz76XWINxK23rauDL6Sm5KvYk1p9fQY+vBV+PLosRFBGmD+KLwC5J8kpgQMoFmYzOeak9uSbsFCRKONxznpeMvsXrqasaEjKHD1IG/qz97qvdg7jXzReEXZAVm4an2pL6rntrOWiQSCcGuwfi5DqxeGUwG2s3teKg8HNWpX4Oviy96kx6zzYxCpmB75Xa2V27H38WfcPdwnj/yPHOHzEUj0yCTyjhcd5iG7gYUUgVXxV3FHbvvcLwH+2r38cDwBwa4MMqlcrL8sxgybghbK7fS3NOMVqlFLpUzP34+kbpI3p78Nla7lQ1FG7gu4TrRLtx6jmkR08hvySc5I5lg12BeO/naoPWfbDpJtC6aEn0JW8q3cPvQ2+mx9aCUKglwCRCVwrBJf/UaqGQqVDIVCqli0GNSiRSFVEGvvZcOUwcuCheUMuWvvr4AXeYuMvwy2HN+z4DPKxIcoq8Pg8WA2WZ2COI+FFIFHeYO9lbv5bHRj1200njecJ7TTaepMlRhs9v4NP9TUn1TuSnlJlp6WgjVhhLlEfV3r/8fJdQ9FE+VJ18VfzXosRrD4C+y/n9Etnz58v/0Gv4pvPfee8uXLl36n16GEydOnDj5tXQ29oshpevAx7qa4dOr++MNem1Q9L0wSQkdIdwsv/6ptdPeK6p0Aali/8Sr+l03+5DKwDtGGK0Ufie2NZ6DtGtExa9yvxBV3tEir88tSATA734WApJFWPzPCUyD9PmQ+yfh2mlsFmYufgkQkAZmg3i97rb+Nsw+2quFuNv6EAxdCBFjoDZXzObF5oi5v7ZyUT3c+qCoKPaJSl2wMHeRXfDdrVwFIcPBK0K0vUZOgPgZbJd2s+TQE1R19d/0jAwcSYxHDN3WbiQSCYu/X8yh+kM0GBuI0EVQZahCpVCR5J1Ea08rNZ01eKo8uTfzXkJdQzFYDVh6LYS5hTkCzGs7a1mQuIBDdYccN5ream9SfVP5tuxbRgeNprK9EmuvlQmhE3j9xOsDKmjd1m7S/dLZXb2beUPmkeGfwbXx1/Jq7qvcmnYrVYYqNpVtorm7mRTfFGQSGSqpiiC3ILot3ZxsOsmi5EVk+mVisVtYdXwVl0dfjo+LD8cbjjteJ8A1gHD3cGy9NubFzaO1p5XD9YcHvDWt3a3cknYLl0ddTrBbMDOjZ7KucB0SJMyLn8fpptP02HpI801jcvhkVuWuYnLYZAxmA3bsBGgDeOPkGwMEZ0tPCxNCJvCXsr9wrOEYBrOBVN9UilqLGOo/lBhdDPtr9w9qQ7Tarbgp3chtyGV86HgO1x/m5rSbKW4r5ljDMa6MvZLsoGz21uwlMyATs82Mt4s3b5x8gyP1R5geMZ3PCj5jf+1+jjUco6azBn8Xf8aFjMNF4cLp5tNsLt9MmHsYMomMKeFTqOuq42DtQWq7asltzOXLoi9xVbiiVWrRqXQAnGk6wx/2/oGXj7/MicYTxHvF/+owb3eVO+Hu4ZxoOEG6XzonGk8AMC1iGlKJlOMNxznecJxjDcc4Wn+U2q5a5sTOYW7cXL6r+I6itqIBx5NKpIS5hVFlqEKr0HLPsHvYUbUDU6+JWM9Y3jv9HsMDhjPMfxhquZo95/fw9qm32Vezj5nRM9lzfg9GixE/Fz+81F6Ud5TjqfbEV+1Lkb6Iyo6BX2aMDhpNmFsY26u209bTxuH6w471LkpexJWxV+Kucv+r16BEX8Kx+mO4yl2pNlQPyPq7LuE6UnxTWHt6LSuPruRM8xnC3ML+rrB0mVTGycaTtJvbB+TtTQmbwo/nfxz0ZcjY4LGMChrF8Ybj6E16vNXerBizghEBI5gXP++iM5/l7eUs3b6UjSUbOVp/lPzWfH6f9ns2l20mwTuBV3Nf5cO8DwlzCyPOM26Aac2/EqVciVQiZXvl9gHb7xh6B7Geg02Q/hd58skn65YvX/7exR5zCj8nTpw4cfLvp+IAfDoP9r0sgs4DUsHjgpuLtgrY++Lg5yVcDr1mIZKqDw18rKtJzO35DBHZdhfSXAjTV4JCA/mbxDZrD5TuFGYn4x4Qs3j1Z+H0Z8J1c/8qwC6qaeZOIeD6UGoh+y4x0xc8TBi11P4kMFx8RPunRicqb11NUDGwcoZEIlw2C74VsQr7X4HkWeJ5AcnCfbSnA1Jmi5y92BwY+XvQeIvWVbeLBGxrdKKFNH2+qCi6eAmXQ7maDnMHepOem1NvJsQtRGSNtYtqWYpPCgWtBVwTfw2rjq+itaeVANcAfDW+RLhHcPWQqxkVNAq5VE6zqZnvyr8jwDWAVJ9UmrqbqDZUY8dOt7WbR0Y8QoBrAFkBWSR6J/Jh3ofY7DbGBI9hU9kmlqYuxUPlwfaq7YNuPocHDGdb5TaONRxDK9fipfZiSvgUZDIZY4LHMDt2NpdEXEKHqYN9tftwV7rTaGxEo9AwPXI67gp32i3teKm9yA7Oxmq34ufiR3ZQNm5KN6ZHTmdB4gJ0Sh1Tw6dS0VEBiJvhBO8E2k3ttPa0sjBpIe5Kd/bW7CXOKw6dUkeLqQWNQsOn+Z8yM3om8+PnU9NZw+eFn2PptZDXksfk8Mlk+meikCn4rvw7x3l5qjyJ9Ywl2iPaITIDtYGU6ktJ9kkm3D0cqUTqiJO4kFGBoyjWF3O+8zwLEhYQ5xnHS8deoqS9hAZjA/tr9xPtEY0ECWqFmmTvZFafWT3gZv+6hOsoby9Hb9IT5xnH79N+z/qS9fi7+NPc3Uy7uZ2DtQeZHD6Zlp4Wnjr4FPtq97Hn/B4hyH3T+SDvA4b6DyVKF0VtZy03bL2BSoMQRHVddeyt2cv0iOm4Kn72Bc4vEKmLxM/VjwCXAIYHDhfvWVA2Wyu2Mi1y2gCxviBxAQUtBbip3KjsqBxUsYrSRZHpn8mCxAWMCBjB1yVfs692HycaTxCqDaXOWEdRWxGJ3okUtRWxs2onIIK5D9QeYEHiAj7M+5DrE66n09xJlC4KpURJgb6AUPdQjtYfdcx8eqo8mRQ+iVNNp4jxHOjqeWPKjcyInIFSpqS6o5rdVbvZWrkVq82Kp9oTlUy0buc25PK773/HlvItfF36NVcPuZppEdMIdgtmcdJicsJzeObwM3xb/i2dlk5K20vFjGzwOLw0Xr/q+mqVWkLdQnFVuLK/dr9je2NXI3OGzOFI/RHHtmkR08gJzyHFN4XpkdO5NOpSFiQuINk3GQ+1xy/mOW4p28J3Ff2fc0uvheygbOK84thfs5+h/kPJDsrmzVNvkhORc1Fjp38Vvi6+BGuDyW/JRyPXcM+we5gYNvFfnk35W+GvCT9nq6cTJ06cOPn30lYJX8zvF1L6SvjiOli6RxidWE0iHsE9WOTY9eEVBQ1nhXtl9p2Dj+sRBqEjhZvnz+MYQrNE+2foCDFz13BGbLfbwS9RVMxaKyDvpxYhS5eoJAKc/kJk7p3dIILYfeJEWLuxRYSkSySiyjjkMuG2aemC6gMi/sHYKqInQjJFzEMfqdeIyuOo28V6pjwlKoaGWtj1lKhQjr1PuJi6+Yt5xF67EIUK1d+8xBabhf21+3nx6Is0dzdzScQlzIicQaJXIkcbjjry6lRSFSGeIdyXeR8bijZwV8ZdeKg82FS2iar2Ki6NvpTC1kLs2EnxTqGppwlXhSurT69mQ9EGnh/7PKODRmOwGGjtaWX1mdWEakPZUrHFcbMsk8jwUnvxxKgnUMlUhLuFc13CdQMs7YNcg9DINXiqPMkJz+GS8Euo667j8QOP02Xpwlvtzf3D7yfINYjd1bsJdwsnwDUAvUlPvbGek40nCXYLZu3ptVwdfzUmq4luWzcGswGlVImn2hNvtTf1XfX4anyp6awhQBuAWqamrrOOTSWbmBY5jduG3kZFewX1XfVE66Ix28zsadjDpZGXsvLIStL80mjoauBs81nH3Fwfec15hGhD6LZ0MyF0Anuq93BD8g302Hooay8DRHTFusJ1jAseh1wq55P8T6jprEEhVbBizAp2VO7AYDGgVWi5IvoKsgKzaOlpIck7CalEisFscMyv9bG5fDMjA0eikCpQy9UDZjO3VW5jQugElqYuxWa3IZPIOFR3iP01+0nyTqLN1Mb0iOl4xHtwsvEk31d8P6A1sKitiClhUzBajdQahHlKtaGaNlPbgDXUd9VzvvP8r65KSSQSR/UlvDscb7U3Ld0tXBZ9GRXtFbww9gVaTa24K91xV7rTY+3hwb0Pctewu9hasdXx2ZIg4bKoy9DINaw9u5by9nJGB40mwz+DtWfXiviNobfRZenCaDUOal0G0absKnel3dzOUwefIic8hyujr6S7tZt1Reu4Oe1mTDYTUomUSPdIAl0DGeE/AjeVG9MiplHbWUuoeyhJXkkoZUrqu+q5c/edDoG6hjU8kPkA1ydej9FqZFXuKoe5EcCq3FW8MuEVHsx6EICC1gIO1B4YsMbWnlZ+rPkRpUxJqHvor7rGCd4J+Ln44eviy2f5n+GicGFh0kISPBNI8EogryUPqURKUWsRS7Yt4d2p75IZkDkoRP6XKG0vHfBzpn8mJxpPsKNqByDMoCLcI7g06lLaTe2/6ph/C4vNQkVHBQazgRC3kEHmOX3oVDrmDZnHpLBJjnlZJwKn8HPixIkTJ/9e2qsHVs9A/KyvFDNz+14WFbZpz8HXy8T/SySizfGbZcIMxWoWrZstJeL5crVwvqw+IoxcLntFzPg1noPwbNHCuWelMHxJuxp650DtCUi8Ugi4gs1ipm7ELWJWr+Y4RE2Est2izXL7Y0KsZd8Jpi6QyKB0uziX0BFCkA6ZLip3NT9VK4KGwpQn4eAbMGQaRIwTlcygoWIuce9LIhdQqoCdz8CctWL2cNLjIsKh1yZC3yVS8S8oeWB750+0dbdRoi+hzdRGhFsEvq6+1BhquGNX/yzUxpKNrBy7kscPPE63tZvbht7GNyXfUKwvZlzIOC6NvJTpkdORSWV8lPcRd2TcQYm+hI/OfcRQv6FEukdSpC9ib81eR3tnS08LN22/ibcmv0VhWyEtxhayArOIcI9AKpXyXfl3BGuDWZi0EKlESre1mxJ9CUk+Sfwu6XfEe8Wzo3KHCIn3jKGyvZLHRz2O0WLkTMsZGrsbWZi40FFNXHV8FQ+NeAipREqQNggJEio6KpBL5eQ15yGXyvld0u948diLLEtfxkuHX3Jco+zgbOI84jCYDBS2FfL+2fdJ801Dp9KR6pPKkpQlvHfmPdyUbrgqXCnXl5Pim0JLTwvBbsFIJBLS/NLIb80n3Ted7ODsQcIvyiMKV4UrTd1NXBd/HeNDxvNZwWeO1sSDtQeZGDKRd6a8g8Qu4fVTrztEmqXXwvKDy3l69NPUdNbgo/FhVe4q/lzwZ1J8Urgr4y62V23HTzP4RlcpVWLttVKqLyXCLYJpEdNYV7TO8fjB2oMUtBbQ2tOK3qR3CECtXIvJZnK4UcqksgEQ2HcWAAAgAElEQVQxCH30iaw+UXexeT6ZRIZW8evn/C5EI9eQ4JWAl8aLqo4qvi75mvfzhDGRt9qbF8e9yJoza9CpdByrP8bz457nQI0QRjOjZuIid2HxtsWOuItvy75lXMg4rhlyDS4KF5YfXA7AYyMfI9QtlLyWvAGvH+AawI0pN2K1Wbkk4hIO1B4gyTuJVN9UPsn/hNdPvI5UIsVut3NHxh38WPMjS1OW4q3xZmzI2EHnU9RWNKgq+cbJN5gUPgmFVOH4EuBCLqzQqmQq5BL5AEddEGHue2v2Mt99/q++tt4aby6JuISJoRORIkX+098Pc6+ZN0++OWDfF4++yJqcNbip/raja6+91xFV0UdmQCbvnnp3wLaKjgouj778n+IG2mnu5NP8T3nr1FvY7Db8Xfx5deKrJPkk/eJzfDQ+/+fX/V/DKfycOHHixMm/F42XmFe70LpfKhPi5vP5kDBTzNnlfgTXfCrMUDzDRVultUfsf/ANyFoKqfNApRNi78h7EDu1f27Q1CHcMGtyhRmLVCZcPSUy2PsCZCwQFbqWItE+KleKAPSEmaIddOrTom2yvRq0AWDugtpT4BsHm+4QghHEjOCYe8DUKeb2YiaL16jNhbbzcNnLwiFUoRHi0GIUDqQSiTi2yQBXfwx9YcHho8COmHPU+ohzvwh6k54TDSc4XH+YL4u+ZFnaMnZU7eBcyzlGBo7k5rSbefdUv+NgbVctLT0tLE5azHun30Nv0gOwp3oPMboY0n3TsWHjzmF38u7pdznbfBaA3dW7xVyTNmyQAQRAVUcVKd4pTAyZSE1XDWabmVEBo5gbNxeNXMNn+Z+xrWobHeYOQFSMVo5dydTwqQRrgznZeBJrr5UM/wzMNjNNxiaiPaJZX7yeaoOY8fRz8eOaIdeQ15LH9xXfk+yTzEP7HnJUnmZEzqCiowI/Fz8mh03m1eOvMjJwJBHuEZxrOcf+mv1MCZ2CSqFiU+kmHhj+AAdqD9BkbMJkM6FWqHl85ON0mDswmA2MDh4tHEJPvcXs2Nl8U/oN5e3lgLixL2or4qroq9hYutGxvnTfdORSOe5yd443HMfPxW/QPNru87tJ9UvFV+PruL59dFm6yG/NRyFVsK5wHbNiZwmDD3MHq46vYknqEiw2C+5Kd8e1BLgy5krWnl3LXRl38fC+h5k7ZC5Twqawq3oXOqWOVN9UMgMy+VPen2jpacFT5cl9mfdR11VHib6EGkMN8xPm46USrbUXtqnKJDKUMiXjg8eT6JMIiNbKRUmLBlRsf5/2+4tm8v01bL02TjaepFRfikKqINgtmMqOygGCuqWnhc8LP2dBwgIMFgNVhiq+LPwSm92GSqZCLVdzuvn0oIzDvef38nT20zy6/1HHtiN1R1iQsIAnDj7hqLj1tX+ODhrNK8dfobyjnCDXIM40n8FF7sK9w+6loK2ADlMHcZ5x7KzaSZJ3Ei3dLUR5XNzl8sJqXh89th6svVYCXAKYETljQB4lCPOfPkLcQrgx5UbePd0voob7DyfBK4Gm7ibyW/IHOH7+Gn5urtLa3Tpon4qOCrqsXb9K+JmsJvJb8lmUtIj1Resx2UyEaEMGGsn8RIR7xC9W5v4eCloLeP1kf5B9g7GB5488z1tT3vqXxo/8r+EUfk6cOHHi5N+Ld6wIKP/+wf5tU58R+XTj7hcCrqMG4i8HY5swflG4COGUNAfOfinaMA+/I1w5Z70r5uGCh8KPL4hjdTaKucGj/S6JjL0f/FPh+FohCkOGw6Y7RfXNsY6fIhs6akSr6I7HRTuoXAWXvgyBqaI62Sf6+jj8Tr+QLdstgt5jc0DrBWc2CDG57xU4/9NsjX8SjL1XzArarNDdAjYTHHxdxDGEZ8P1X4Hil2dSviv7DjelG3/O/zPXDLmGL4u+dFSQKjsqSfJOIicix2GNb7eLmzKVTOUQfVG6KObHz8doNXL3nruZHjEdN5XbIFFyoPYAaWlpItj4Z9WIbls3eS2i4nag9gDBbsH4afzYXLGZy6MuZ33J+gHH2l29m3pjPedazvHg3ge5JOISartqWV+0Hrvdzuy42ejNeofoAxEBUNlRSaQuknEh49hcvnlAu+GW8i08NfopPFWe+Gh8WJK6hF1Vu9hSvoUM/wzuyriLLksXXnIvrom/hu/LvmdMyBjK28v5IO8DXpnwCmvPrnWIDhe5C4+NfIxnRj9Du7mdL4u+HHAOJ5tOclPqTWQFZmGz26g2VHP3D3djx85zY55j7ZG13Jhy40XfN1eFK83dzUTpogZUf8LcwkjwTkAtU2PrtfHOqXeEWYxrAAsTF3Ku5Rwd5g5uG3obpfpS9CY9Y4PH0mXp4pbUWwjWBtNh6WDt2bWk+aZxY/KNdFm66LR0crjyMA8Mf4Buazc+ah+K9cWOIHqAR/Y/wooxK8gKyEImkbGzaicBLgHcOvRWVDIVl0ddToBWVG00cg1LUpaQHZxNQ1cDga6BJHonopANdqj8a5S0lVCsL8bea8ff1Z+3T71NqFt/G6NMIuPqIVfj6+JLY3cj8V7xVHRUYLaZifGIwc/Fj7dPvc3IwJGDju2t9h5QRQP4uvRr/DR+3Jd5Hy3dLcikMuq66vi88HOMFiOWXgsKqYLrE6/njRNvEKgVsSY7q3ailCnZXL4ZjVzDtfHXOrIjL0a0LhpXhStdli7HtiuiryDQNRCZVMb1CdfT2tPKtoptuCnduGfYPSR591etFFIF1yVcR4R7BKebThPjGUNtZy23774dAK1Cy9tT3ibdL/3vut4D1ugRPWjb9Mjpf/W8LkSj0DgyJGfFzkIhVXCo7hDTI6cP+OIgShf1N8Pmfy19OY0XcrLpJHqT3in8/g6cws+JEydOnPx7kStEXEJIlhBY7sHCCbNkJ2x/vH+2ruqgiGnY8zx01IrWzhkviTbI8h/Ez5HjxXMmPwHFO0WVruwH4a4ZPxOufFeEsPslCVfQgk1iVlDhAi1lA0UfiMrgtJXgFSPmEPuwmsTrpF4NvkMGn1OfY93BN2D8H4TwqzwAqdeKc6w60C/6QFQxY6dC+V5hEtNeJWYfi37KLxtz918VfU3dTXRaOmk1iW/uPVQeg3L3VDIVE0Mn0mxsJskniRiPGBYnLUYj1zj2uTTqUgwWA6/lvoYdO0q5EkvvRXIFf8JkNaFVaNGbhXDM9M+kqqOK7KBs7vvxPsd+/i7+TI+cjko+eB5RI9dgtBj547E/kuSdRIZfBs8dec7x+InGEwMEQB8VHRV0WbqI0kUNCFLPCsgizVeI0heOvsDDIx7m9l23O4ThD9U/CEOSpBtQy9QkeiWikqkobitmcthkxoeOp9vSPcCu3mg18nnh59yVcRdWg3XQWgCKWovwd/EnryWPVJ9Ux3Vbc2YN40PGE+waTLRHNKX6/lmoiSETUcvUvHT0JVaMWcHyg8vptHQyKWwS4W7hPLT3IWy9NqZFTmN27GzWF6+nvqueXVW7mBo+lTVn1rAkZQk7KnfgpnSj09yJ3qRHLVMT5hbGLam3gETMvll7rXxX/h13ZtxJdnA2Z5vPEuURxReFX1BhqBh0PgdqD9BuaiczIJNh/sMo05cR4RbBEO/Bn3edSndRwfX30NrTikwiQ6aQ8ebJNylsK2RU0CjH40tSlrC5fDPnDecBSPZJ5rb024j3ikchVdBj7cFH44NMKiPBK8ER2A4wd8hcR2zHhXSYOzjbenbQDJ1OrePRkY/irfbmtROvYbQaaTA2UN1ezfz4+Y61pvmloZapidBF/OJ5RXlEOULaC9sKmRk1kytirqC2UwiXYG0wz2Q/w23pt6GSqS6am+ip9kQj1+DrIuZR3z/bn8nZaenks4LPSPZJRi79x27jE70TeSb7GV44+gIGs4EpYVNYnLz4ovESv8SlUZeS35rPR+c+QiaRcW38tcyNnUuGXwa7qnaRGZApQuxd/+/VPuCi7aJJ3knolLp/yvH/f8Ep/Jw4ceLEyb8fpQuEDAOG9W/r0feLPoCpy+Hrm0VkA4h5vm+WQdp8EZfQXgVHVovZPrkGpj4JXy0RIg3EDN+Eh0SLqKVHxCC4eArBWLFPuHj+HHMXGBrA1jP4MWOLOIZEJgLUL6z6pV8n2kPtvf2B7FI5dNaJ6mJz8eDjVR2CS56DvL+I6IeQTBh2AyRfJUTxX8MuqlIhmhCWpi4lxiPGYWmvkWu4Lf02h7nLmOAxeGu8ueuHu9ApdTyQ9QCTwiaxq2qXoy2tr0WrubsZN4UbcZ5xA9oUh/kPo7CtkKG+Q7k+8XpkUhmhbqHkNuTi7+JPo7FxwPIajA1o5BrRwumXMaB9b1naMsw2MznhOajlao7UHRnw3MqOSqZHTHe4L/aRFZDFF4Vf4KPxYZjfMI42HOWOjDs4UneENWfWEOIWwg3JN1DTWTPIfKSorQhXpSv+Lv58cPYDajprWJy8mGcPP+uYa8vwy3CYr4AQms3dzeyr2ceIgBEDYh8uCb8EuVROt62bzwo+IyU7hVvTbsVqt2K0GPFSeVHZUcmUsClk+mdSqi8l0TuRYG0wHioPh0HLoqRF+Gn86KXXMYsGYk7td0m/Q6fS0W5q50zzGYb5D8NmtyFBQktPCy09LWQHZ7OlbAsd5g6WKpbyacGnjjZQT5UnT45+EneFO18UfUGcZxzfln6L3qS/6Dyeq8KVg7UH2VuzF4Abkm4gzitu0H7/DBqNjZhsJjYUb2BR0iKHaMtryWNO7Bx+qP6BTkunQ/TNjJrJlPApbKvYhsFicFj1p/qmsihxEQsTF9JmaqO+q54UnxQ+L/ycaI9oUnxSONMsjJw0cg1jQsagkCkGCD+5VM60iGmk+qYCcEfGHTQZm1hXuI4FCQvw0fjgrfYmUBtIhFsE/trBeXY/J9knmZXjVtJt7cZkM/HB2Q8c7Z3XDLmGG1JuIEIXgbXXSnFbMXVddY7XaTQ2olPp6KUXtUw9aF4QoFRfitlm/oeFn1qu5ooYYR5kspoIcA34ux0vQ9xCWDFmBecN5x1/D5QyJVGeUVwTf80/tK6/RrxnPEuSl7D27Frs2PFUefLwiIf/ZnSGk4E4hZ8TJ06cOPltoP2Z85qlp1/09dFRKypheV9B0ixhlLLneSGyxt3fL/r6OLoWZq+GXSvg/GHRGpp9B+Q8Ldw/pTJhotJHxiLYco9o65RIBwpRXYioHH5xnXDc7KgVYjQ0C5oKRe6ewkW4i4ZnQ2e92KbWiXUWfT9wbZHjheCLzBZrCUqD9Gt/1aVyU7rRaGzk+aPPA6It7p7Me/jw7IdMj5zO+2ffp6VHCNNvSr8h0SuRqeFT2VqxlWcPPStaxXzT0Sl1NHb3i7bNZZu5Z9g9zIicweig0ZxsPEmidyIuchc81B7Ee8bTbm4n0DWQRmMjab5p+Ln4sWznssFvp0LLJ/mfMCtmFtclXEd9Vz2hbqH4uvgisUuQSqTsqNpBTngOO6v7RZ7JZkIhUzA3di4bSzbSSy8zImaQFZBFc3cz4e7hxHvGc2XMlWwo2eCw/q82VPPs4WdZNWHVoLXIJXLK2suw2CyYek1MCJnA5rLNA8xMchtzyQrMQi6VY+21MjpIzPnVdtVyd8bdjA4eTZm+jFD3UOo76yloLSAzIJNM/0yK9cV8fO5jrHYrAa4BrMhewcaSjWwq24SvxpdQt1C+Kf0GT5Unz495ngSvBBFw7RbK2rNrCXMbnJN2tP4oKT4p7KvZR4pPCqebT5Pum06RXgjyaI9oNHINduy8OP5FtlZsHTD712ZqI7cxlylhU0jxTSHcPZxP8j+htaeV+4ffPyCmwEXuQqZ/JlvKtiCTyMgJzyHRJxFrr/XvbuH8NfTaezneeByVTIXZZsbfxZ8GYwO7qnYR5xnHTak3Od7XULdQkn2S+TT/U4b6D+WrU/3h3KebTrO/dj9H6o8gsUtYlLyI1u5WFiUuYs/5PVw95GquS7iOdlO7iJBw8SPULZT3L3mfzWWidXNaxDSSfZIdx4z3imfNJWtoMDagVWgJ0gZhsVk41XSKd8+8i0KqYHrkdFJ8UpBJZb94jkqZEqVMyVfFX/FJ/ieO7X8u+DNxXnFcFXMVOyp38NDeh7DarUiQcGfGnSikCgpaCxgXMo62njaSvZMHtE/CT6Y2fTPB/wcCXQdXG/8eXBQu/7IvB36Ou8qdm9NuJiciB4PZQLBbMMHa4H/La/8v4RR+Tpw4ceLkt0FAGoSPEcHpICIdfo5CI1o1Jz0OKi1894DYLpEI98+fEzUB9r4sRB+IquLOpyBnBXS1wZwPhDjs0cOQGSIbsLtNCLgJD4ksP3OXcAMddRvUHAUk0FIMPvHCrXPLA9BaKiIkpj0H5fvEeoYvFdXGbr1wBo2eLHIDQQhDr0joahFGNr9g4PJLlOpLHc6HIJwX3z75Ns+NeY56Y71D9PVxrvUc40LGAaJVbH/tfmJ0MShlSqx2K0M8h1DYVojJZuLV3Fd5cfyLyKVyLgm/BL1JT7upHYlUiLUglyDiveKJ1kWLqoRczbXx1w5oR/NWe+OmdONU0ynuy7wPd6U7HioPLL0WyvXl+Gh8MJgNJHkn4anyJNg1mJqfQua91d7IpXJGBI4gKzALnUrH4brDvHD0BZakLEGKlNL2UiQSyYC8NwBrr5Wy9jImh00eUDGcnzCfGkMN3mpvsvyz8HXxZUPJhkHXtdnYjE6pI94rnjmxc1i6fSkvjHuB+3+8nwWJCzjbfJbvyr9zVOxaTa1cEXMFj+1/zHGM+q56Xj7+MtcmXMumsk00dTfR1C2iRXLCczjVfIrLoi7DR+3D7urdNBgbyAoYXOENcwujWF+Mv4s/0yKmUdBawIjAEbT1tDHUbygV7RVsKNrA8lHLqemsGTATeeHnpMvcxaVRl7K1YitZAVl8V/Edn+Z/yh0Zd9DQ1YCnWuQM1hpqeXnCy3SYOqg31rO9UmQtjgochYf6n5vB5qX2orStlDHBY5BJZSxMXMiq3FVYei3CPKf1/7H33vFR1fn3/3N6ZiYz6cmkV9ILoYOAVAHBgqJiw15QUEFsa1+7rq5d7B3ELqgI0nsLJJSE9N7bZGYyyZTM/P54y8AYdld39/PQ/f7mPB4+NLe873vecxPvua/zOqeMsZFjWV+7nilxUwAwO8yeCuCpONh2kLSgNDbUbeDpfU/zwqQX2NW8ix1NO9hUvwmVTIUbN1dlXuWRko40jGSkYeQ/nF+AKsATVg9wqP0Q16+73lMZ/7z0c96f+f5v6rM70WPrta16HeOixvHwroc9/bJu3Lx86GVuzr2ZNVVrWFO1hofGPESYOowbc27k0+OfYh+wc3HaxcxInPEvr/v/Ivzkfr/b2MYHb/iInw8++OCDD38O6CNFda65SJizBMTDmFtgz+snjxl3Oxz+QmzfdkrAu9stqn6aYJGddwJZc+Gz01TRJFJQ+wtSpo8WhHLXK4I8pp8jHDmjhsGlnwnnzaZC2PwkzP47nPuKIJNHv4bUGTD1QUEOlVpYe6+o9IGQk577CoSkQk8tSKUw6V4x19ajwkFUNiBkqurf/mDd0ttCaVfpoO0Wh4X2vnasDuugfTLJycqEQqrAT+bnCcRWSpUsG7GMpt4mnC4noX6hWOwWQvxC2FS/iQpjBXlhebT1tqFX6RkXNQ65TO6xhge4IuMK4vXxrKlcQ0ZIBmlBaRxsO8hHMz+izdrGs/ufZXjEcEL8QjDajXxY/CFZoVmcHX82K0tWcmv+rbT2tqJT6jBoDfQ6eintKiVKG0WzpZmSzhKyQrPYWr+V2UmzWX54OVdkXDHI4RJAKpGSE5pDRnAGZocZvVJPYVshQ8OHUtJRQk54Dq8Xvs6w8GGD+iIzQjIIVYeSEJBAZ38nWoWW7v5uMkMyifGPYbhhOO197djtgvjtbtrNvCHzBq330c6jRGujuTrraj4t+RSHy8GE6AloFVr+duBvXJd9HRa7BavTSo+tB3+FP9H+0Z75BKoCOTvxbJp6m0gNTGV11WpC/UJZX7ueDbUbuDrrakL9Qrl75N38ZcdfPMRmf8t+r3nkhOaQFZKFyWbiy7IveWXqK1QYhanKiwUvcnHaxVT3VCOTyHjv6HvckHsDh9sPe0jzupp13JZ/G9flXIdUIgVERdY2YEOv/PcldkqZkkszLuWdI+9wadqlBCgDWDR0EVanlShtFFaHFYNGmNq43W6azc2kB6Wf1nwkMzjTIxW1u+xYHBZwQ7u13VPRBDySz9+Lfmc/nxZ/6uVY6XQ7+bHqx99E/HLDcgf1FOaG59Jn7/Os6Qm43C6vHtu3j7zNx7M+JjcslxkJQl4cp48bJPFs7W2luqdaSC0Dkv6rRL3J0kSDuQGdUkdiQOL/L0LQ263t7GjcwdGOo+SG5dLV30WUfxS5obmn7cn8X4KP+Pnggw8++PDngT5K9MP9/BAEJcDUhyB6uKjIBcSCJlQ4a3ZVQmgK1Pxi8jFmoZB5zvtAnG83Q2C8IG1BiUJyeSq0oVC7U7iBRmQJwue0CfmlqUHIP0tWC2JX8CHU74VRN0BvK2x89KSktPg7QeAUGjDknCR9J7DtOZj9EiScIaqHW54WVcCxt4pew9YjEDPsNy+PY8DBO0feIdgv2CNJPAGD1kBJVwlWp5UJ0RM8vVogLP+3NGxBJpGxbMQy4nXx2Jw2msxNhKpDueHnG5iVMAutQssowyj2NO8h2C+YkYaRGLQG+p39DDcMJ1IbedrcrDBNGBcMuYC5KXOR/GJ0c17KeRzrOMZd2+7imQnPEOYXxorSFWxt2IrVaaW0u5St9Vt5cvyTWJ1WnC4nGoWGvS17+bj4Y+J18SwdsZRvj3xLVmgWWaFZ7Gna46lsra1ey4LMBV7ulGMjxyKXynnnyDsYbUaUUqWnOpcQkMA3ld+QFpJGZU8l0+KnMTRsKIXthcgkMuanz2dX0y72t+zn+pzr6bX3cm32taQFpRGmCaPV2kpKQApPjX+K1wpfo7irmABVwGkJUFpQGl9VfEVmcCZXZ12NTCLjYNtBTwSCCxdvH36bh8Y+xKb6TYIAZVyKv8KfCE0ELrcLrULL8wee592z3mW0YTTdtm5ywnKYlzIPk9NEs6WZQ22HuCH3BvY07aG6p5rL0i/jm4pvkCDh2uxrCVQF0j/Qj0FjYG7KXJ7a9xQPjn6Qeks9HX0dHO88zrCIYXxZ/iUWh4W/F/yd24fd7lUtfevwW+SF5RHtH02btY13jrxDnbmOi1IvYkbCDC9TnN+D0ZGjUcvVrKtZx8yEmWiVWlp6W6i31JOgT0Cn0tFgbiAnLAcpUoZGDKXWXMtIw0gPwY3XxZMcmMwP1T94xnW5XYRrwnlh0gu8VPASVSbhnHqqccw/gtvtxuFy0OcQmZMOl4POvk76T9Pze+K+ajQ3YnfZidRGnpYUzUyYyZrKNR5SH6mNFLLl/g6emfAMJZ0lvFok7mGFVOH1ksY+YEcqkRKsDiZYHXzaOZd1l7F442KP6+WE6Ak8OObB/wpBOdx+mEUbF9Ft60aChOtyruOa7Gv+I9L/Z8eAa4AVJStYXbWa81PO94oEyQvL44VJL/xX4in+KPiInw8++OCDD38e9HbCj8uEjHPsraDSC3KmChRVOmsndJTBhkdE9II66GRWX0S22N50EEKHCAOWjPNEKPvPDwq5JYiKntsNBe9D3uVgyBZjZ5wDH88V44GoIG5/ARIniB698EwRufDrPsKKn+HqH6GlaPDnkcpBFwHGGhizWOT9gfgcxjrInPu7lqfR0siXZV8Srglncf5i3j/6PkabkWj/aJYOuwuHXY1eFo1U2c3MhHNoNDeQFJBMsJ+IOZgSO4U1lWs4N/lcni94ngHXAC9PeZk3pr5BhDYCuVROjH8Ms5Jm/a559dh6cLqcXhWZ4o5ijnYcZUbCDI60H2F8zHhidDHMS51HiF8I2xq2McIwAqPNSKOlkZ9qf6LSWMnQsKFclHoRX5R9wYM7H+TZic/S3d+NVqmlvLvcI1nt7O9kfe16bsu/DYfLQZg6jAOtB9hct5m0oDT2tuz1PJwD6JV6+px9HufCNw+/yZTYKdycezMyqYzkgGRarC1Mi5tGsCqYKlMVOSE5NFubeXjXw1idopKaF5rHkuFLONh2kGC/YCQSCVdnXs0HxR8AQiZ4y9BbuHPrnYSpw1hVusrL2l8pVRKpjSQ9OJ2y7jKeHv80q0pXUdRWxJS4KWys28jwiOFY7BZGRYzC6rBysO0ga6vX8ti4x6iyVPFR8Uc09zZ7xrwh5wa+qfgGP5kfC/MWkhqUSoAigMf2PUZxZzH5YfncMfwOQjQh3L/zfqbETWF63HRM/SZeLXyVWF0sFw65kFpTLb2OXqQSKa5f+ludLid7mvegV+p55dArnjV97sBzmOwmbh16q4fs/x4oZUrRI2kYAcCRtiOo5SImoNZUS2tvK5vqN7GpfhNnRJ2Bv9KfeF08iRmJXJp2KQ6XA6VMyV1b7/KMOT1uOmur17K9cTtKqZInxj/BfdvvY3bS7H/pQnqg9QCrK1ZTZ67jzJgzOd51nB+rfyQ7JJsbcm/wqtpJkDArcRarjq/ip+qfyA7LJlAZyPSE6cTpvfs1kwOTeX/G+5QbyzHbzSLb8vhKxkeNx+V2EaOP4aExD/HiwRe5Pvt6VpSu8Jx7ddbVqGQqyrrKUCvUxPjHeK210+Xk0+JPvaIOtjdup6C1gDn+c373d3IqTHYTT+x9wmOU5MbNO0feYWzkWEZF/gvzqf9hNPU28VHxR8xPn8/KEu+8xaL2Isq6ynzEzwcffPDBBx/+K+iugbxLRX9f2U/C3TIsQ5C4znJQB5yUfm59RpishKVBw35R4Tv2tcgIbDokAtCdfYI8XvSB2CZTgtwPGgvg/OXCVMXUBC6bMJOZ+ZQwdLG0iQqjSguRQ0Vf4N7lMPkvg+fsFyicPN2IedvMJ/edcQdsfATK14ufY0aJ+YWlix6/f2IOcTpIkCCRSM6+n38AACAASURBVET+2PHPWDz0DsJVidhtOvpNGl7bVIFWVc/c/BgyDLG8u9Ofhu5+bpsaxNjY89jbsYbRkaN5reg1bAM2Lkm7hDGRY363gUd3fzdmu5BRFrQW8NLBl7A4LFyVdRVzEucglUo50HKApMAk/JX+wk10292e3kOpRMqT45/kr7v/itVpRSqRck3WNUiRIpFIGBY+jCC/II/5x3077uPm3Js5P+V8AC5Ju4RVpaso6y4Tpi7jn6DD2oHVaWV05GhhgtJd5nlonRw7GYPGwKL8RRg0Bs5LPo/vKr9jU/0mNtdvZlH+Ip7a9xTtfe08dsZjdNu7MdqMdNu6+abiGw/pA5ieMJ3bNt/mCQ0PVAXy1PinyI/Ix9hvJMo/ij3Ne3C6nHxX8R035d7Em4ffpNfRi1qu5uExD9Pn7CNeH0+fow+9Ss/E6IkUtBfweuHr2F12djTu4PlJz3NNzjUUtBSQEZyBn9yPAfcAbtxepA9gVekqzkk+h09LPkWj0CBBwuqq1ZwRdQbDw4ezp3kP922/j09mfcLclLkc6ThCeXc5h9oPcV32dZQby9lSv4XUoFSyQ7NRyVT0Ofs8FWKHy0G4Jpzs0GyPQ6tWoaXRLHoLf012/h102jqFZNMNrxe9zk25N3n27WzayZ7mPSQFJPH4GY9T1l3m6Rl9duKz9Nh6UMgUbKrb5Kl02112Pjj2AZ+c/QlJgUleMSan3sdut5um3iZu33S7RzZc0FrAJWmXEKuL5WjnUbY2bOWhsQ+xvmY9comcK7OuRC6V09Xfhd5Pz4qSFcTqY4nQRhCljfKSQQNE+kfSY+uh2ljNgdYDTE+Yzq7GXfgr/TFoDfT09/CXkX/BOmAVkla/EOYNmUdWaBYLNyzkcMdh1HI1y0Ys45zkczyfxeqwcqD1wKDPVdpdyhz+M+JntBkp7iwetP3X+Yj/r+HE31g/uZ+QDf8Kp/4t+F+E7JFHHvmj5/BfwVtvvfXIjTfe+EdPwwcffPDBh38XxnpoKICgOFFVixsjpJz73hQkLmaECFIPThD9d0POAme/MFXZ8qSo8sWPFfLK5iIw1kL1VlHBO/I5FK6Amu0iRmLfm9BWAtkXAm5h6KIOFr136x8Q55WsFlU+iQRKvhNz1EcJItlzisnEmXeLCqImFBImQkiS6BuceLcIZ9/9ysljTY3CzEWpEWPJlL9rifyV/iikKiaFX0Wc9AIk9licdh2NXQM8/n0JV45NwGof4OtDjVR1WrlxYjId5n7e21nDpCFRxIfo2NawmT5nHwuyFjA/bT4Bfr89B8vtdrO/ZT9Ltizh9aLXOdJxhGB1MOtr1mNxWDwB7gHKAFRyFZvqNhGri6XR0siGug0nx8FNk6WJ1OBUakw1uHFT1F7EtTnXolFoeKHgBQpaC9jXss/zdn1743bi9HHYBmwcaD3ARakXMSF6ApekX4LD6SA/Ip9LMy5leMRw6i31JAcmMz1+OrmhuZwZc6YgNw1b6O7vZu6QuYyNGsuYyDHkhuXyY/WPNFjEd3q86zgx/jHIkKGSqdhYv9FDCFKDUrEN2CjtPtlj2T/QT5gmjHeOvINeqWd3025idbEc7jiMyW6i3FjOvCHzmJ82n3OTz8XmsvHgrgepMFZwvPs462rXMTZqLKtKV3n1pI2IGIFarqarvwuX2+UJZlfL1Wxt2AoIAu3GjdvtZkrcFCbETCBeH4/L5UKtUPNd5Xfsa9nH6MjRwiRFIvrB7thyB6MiRzEpdhLfVnzLrqZd9Dn7aLA0sLd5L3eOuJMWawv3jLyHD4o/4MfqH9lQt4G8sDySA5MJU4cxK2EWu5t383PNzwT5BRGpjfyPHEAVMgVWh5WtDVtpsDQwLmocB9sOeiqPbtycGXMmLlwo5UrywvPICxfz0al07GraxdcVX3uN2e/sF5JXv0CaLc0cbj9Mc28zUomUjXUbuXfbvXxZ/iVxujjW1673OrfSWMl5yedR2F6I2W7G5XZhtBmZGD2R2UmzKWwrZEvDFrY3bGfAPUB3fzfbGrYxIWbCaStCFcYKttRvYULMBB7a9RApQSlEaaNwuV2kh6Qjl8qpMdcQrgnn0vRLGRc9jqf3Pc2elj2AqO5ta9jG+OjxHhmnQqagpbeFonZvtcGCrAWnDWn/PZAiZX/L/kFE74qMK4jyj/qPxv4zw1/pj8vtYn/rflKCUqg11Xr2+cn8uCH3BoL9Ti+7/bPg0UcfbX7kkUfeOt0+X8XPBx988MGHPwdaj4LeABseFsSubtfJ/LvuGmg4AKNvhNZiMOSKHjmbSZApmUL02Tl6hdHKqdj9GiQLZ0CGnPVLJdAGLqdwEN3wsNg38S7Y9bL3uQc/hFnPnvz58CrIvwIyzhU5gJoQ6GmG/W9DV7WoGBavEVLV3a+KjMFfo3YnJE4WZFOp/V1LJJfKydDM4er3CnC6RPh8dpSey0fHcVaWgbVHmznWJEjKtrJ2ipt6eHJuDlMzIlArZbyxzsnNkx4gLlROXGDoP71Wd6+ddrONQI2CcL3oXaruqebWjbd6ep4OtB7AaDMyI2GGp89qxfEVjIscR6OlkW2N25iRMIPKnspB4/fYe7weTl1ukVv2a3nVh8UfcuvQWznWeYz04HQaLY0UtRdxrOMYS0csZdHGRbhxsyBzAXeNFLI/lVTFD1U/cMGQC3j5kPhOIzQRZIVmYXFYaLQ0cv+O+7ln1D28cugVr+uZ7WaMNqMwjnGYGBc1jlWlqwCRjffrzEIQhjtPjn8S+4Adk91EZ18n9426j2Odx7A6rKQHp7O+Zj0LMhfwztF3vM51upzUm+sJ14QPGjtQGciBlgNkhGTw5rQ3sdgtyGVyUgJSmJ08mz5nH3KJnGj/aHJDc7E4LDRbm6nuqeb1wtc9RHJ15WocLgcWu4UYXQwz4mfQYGnAMeAYZHrSbetGIpGwZNgSvq/6nqqeKs++n2p+4tahtyKTyDzrCnDn1jt5Y9objI8eP2htfiui/aNxuVwUtRexu3k3X5R9wdLhS/m+6ntae1uZGjeV3LBcWq2tlHaVcnbi2Z5zY/xjSAseHDQ/M3EmIeoQyrvLuWXDLbRYRQ9uTmgO+eH5HonkCWfNUyGVSD3rlxuWS1VPFX3OPs6IOQOpREqgKpDdTbu9znG4HNSb673iIU5Ar9STF5bHyuMruXDIhdSYajwxDXqlnifHP8nbh98GYFLsJLr6u9jSsGXQOHWmOoZFDPPMcV7qPI50HOFg20EkSJifPp9hYb+9b/gfQafS8ZfRf+H2zbfTam1FJpFx69BbSQ9O/4/H/jNDKpFycdrFxOvjsTgsRGgi2FC7gaSAJG4fdjspgSl/9BT/I/iInw8++OCDD38OKPVQtRlajkDarMGh5+3FYG6G0h+EIcvX1wkHT5UeJi6D4z9B5mnkTRKp6PULiAZdNKxZLLZnng9bnvI+dsAx+HzFr8jZoU9g5tOC8PkbQOkHsaNFj6DTJiqNJxCaApF5ogJ5AvHjhelMTP5vX5tf0Ntn553ttThdbuJDNFw5Op7uPjtOt5uEUA2ri5q8ju+w2Gkz23jg26NkR+v567lZPPTdMc4dGsWlowLQ+Z2+QnOgpou91V3YnS6UcilDYwIZlxJCnblukNFFhbHCY7kPYNAYCPILYlv9NibGTOTOrXfy5PgnkSDxckacHj+dNZVrPD/LpXL0Sv1pH8IlSJiZMJNuWzcJ+gRuzr0ZP7kfnxR/4hmzsK0Q54ATuUxOcmAyEdoIIrQR5IXlUdReRKu1FWOjkSXDlogqGi6sDusgk5zzU86n2dJMq7SVIUFDiNPFMSNhBhtqN1DZU8m12ddS2F7oNb9RhlE0mhtZeXylJ2dvTtIc3G43A64BQvxCSA9JF9UTN4Ogkqm8TD2GRwwnKySLxZsW09nfyZ6WPfxY/SOzEmcx4Brg1vxbWbZ1mYeYxOnieHjsw2yp34LJbsKgNXhVDwF+rvmZq7Ku4ul9T/O3iX+j1lxLkCoIuUQ+aM1be1sp6ypjT/OeQXM9kbu3MG8hbtyYbCY+L/uc7yu//4+IH0CsPpYLhlzA91Xfi1iMAy8wPX46i4YuorW3lUpjJYfaDtHR30Gvo9cTuSCRSBhlGMUDox/g5UMvY7abmZEwg8szLqff2c+q46s8pA+Ew+cowyjUcjV9zj70Sj0hfiFeMSgXDLmADbUbiNBEcOGQCwFIDEgkTCPyRiM0EQSoAuix9Xh9Br1Sj8vtos/Rh0ahocfWQ0tvC3qVnrTgNOxldsI14XxVfjJOxGQ3sfL4SkYaRjIhegJJAUnYB+ykBqZyvPu41/ihau8XNgkBCbwy5RXqzHUopUri9fGo5Kr/6Hs4gazQLD49+1MaLY3olDoS9An/J7mOfzaEqEM4O0m8WBhwDbAwbyEahQbtL/8vsDqsVPVUYbKZiNXHEquL/SOn+7vgI34++OCDDz78ORAYI/r4ACT/oPdNIoWhl4v+vj7Rv4XNJKIWxi3+pafvV312Qy+FtmNQ+pPIADwBfZSQip6ApVXst1sgf4Ewi3E5RI9h7sVw5AtAIq4fMgR0UbD/LRHbcAJn3iPG6PqlSlK1ReT5nSB+0SOEZFUf/burfQBVnb302Qe4b1Y63b39RAWqkMkk+MmlZEbqkUklDLhOMoukUC3hOhX3zkzHPuCi3Wzj0XMzaTXbqO3sJTt6sO37wbpurv1wP6Y+QQYC1ApumZRMRIDfad381HK1hzjJJXJuzL0RnUrHqMhR1JvrmRQ7idcKX+PpCU/zYfGHdPd3Mz99PhnBGXxb8S0gAsSXjlhKkDLIE+bt+ZqUemJ1sXT1d+Gv8EcpUxKuCeeve/7qNY/ZSbM9vVV6lZ57R95LSVcJS4cvpaSzhG5bN1qFlhhdDOVGcZ99VvoZf5v4Nz4q/oi2vjYmxUzC4XIwNW4qzx54lghNBIm6RM5OOJu5KXNRSpXUmGpYmLuQFaUrkEvkLMxbiFahpai9iPyIfGYnzeaTkk/4vup7np34LAaNgVs23oLFYUEulbNk2BIK2k7mD8okMmJ1sVybfS1yqRytQsuAa4A3D7/J+SnnY7Kb+KLsC1qtrfjJ/ajoruDNoje9iF2duY5yYzlT4qawvnb9ILt/EA+zPbYeTHYThzsO82rhq0yMnsij4x5lf+t+NtRuwOKwMMowinJjOc29zeSF5XlJdEEQnnU169jfKpw1o7RR3Dr0Voz9xkHX/HeQEZLBx2d/zPFOQXgitZFU91TTam1lW+M2Ko2VXJZ+Gf4K/0Gf75L0S5gYOxGL3UKzpZllW5cxJnKMpy/xVDRaGglVh1JvrufxPY/z3MTn2Neyj+qeaibHTsZf4U+QKojU4FTC1eEkBCZ4nZ8SlMJdI+7ycn0cEzmGUHUoz+1/jn3N+7gp7yaWFy3H7rLjdrtZNmIZC7IWUN79q5daCInx61NfJykwCT+5H35yP+4ZfQ8Lf17oedkyM2HmaXPs9Co92arBVcb/Bk68QPm/hNPlPO09+9+Ew+WgoruCenM9wX7BDAka4pXV+I8gk8o8ZB+EkdVbh9/io+KPAPH36dWpr5If/vtf5P0R8BE/H3zwwQcf/hxwOiB2FBR/Cw37IHWmMHg5gfTZULdbkKcTpM9zbj/ghj3LRdZezXZRHYwdLaSVKWfBGbeL3D6/QPAPA30MhGcJUghCSjr7BWH2IlMIo5juakiZBvlXQtocYcZSuQk+vVAEvJ9K+kBIRUcvhB0viJ+jR4iIiKjhwkBGIhfXjsz53cvT1G2lotXC9eMT2V7eRl5sECv31aNRyZk4JIxV++tZMDae93fWABCkUXDvrDSOt5iRSSUkhWrptjoI1Cqp6bCglMnIjh58ne8KGz2kD6Cnz0FFu4XsaD25cUOYN2QeX5Z/6dl/5/A7CVIFcf/o+8kOzSYjWDyYTo+fzvKi5RzrPMaZMWfidDm5Z8Q9mOwmfqj6AY1c4zGqGHAN8Pbht7l31L1clXUVayrXUNJVQnJgMrcPu52XCl5iZuJMJEjADWnBaVyTdQ0fl3yMy+1ibspcr6ojQLg2nHCt6LXKCMmg3dqORq6hz9nH2uq1XJd9HRvrNuJyu5gcO5kGcwNxuji6bd2Y7CaeP/N5+gf6WVGygrLuMrr6uzxk66z4s7g9/3ZkEhlapZZ7t93rqZoppApuG3Ybzx94ns6+TtqsbVyddTVflX9FkCoIrULLPSPvYUfjDvRKPTMSZ2CymYjSRrGzaSe7mnZ5egi3NmwV6zh1OfWWehEFEDGKu7bdxa9htpmpN9eTGZxJcWcxqUGplHWXefZfmn4p7x55F4AB9wAXpV4EwJP7nkSv1LNk+BKcLifHu45T1VPFjPgZpAalcrzruKf/cVLsJFRylYf0gXBBLO0q5fqc6//VLfxPUWuqpby7HIlEQmpQKnOSRfW+3drO6srVnv69jOAMLkm7BNk/MEaK1Eayrn0dy7YuE+tiNzMpdpKH7J9AcmCyh9QOuAcI9Atk6YillHWVUd5VTretG4O/geKOYqp6qrg28Fq6+7tptDSilWuJ04tKcJw+jpqeGgL9AknUJ7Jk8xIqeiqYlTiLbQ3bODvpbEq7SgnyC6LcWI5BYyArZHAkytS4qaQGp3oq0I2WRsLV4aycvZJ6cz06pY6UoBQCVf+9jL4/Gh19HWyr38Y3Fd+QFpzGhUMuFL+rfe3UmepQyVTolXqPGVF2aDb54fmnzXP8V9hav5U7t97p6Rk9P/l8Lk67mFB1KKVdpexp2UOCPoGxkWOJD4j/h+Mc7zruIX3wi/vpnid4d8a7v4lI/tHwET8ffPDBBx/+eLhcUPCuIHTZF8KxbyBvvnDANDdDaJro+Tv+g+j/U2jg1KByqUwYsVz4Lhz8GBr3i6iHLU+djHz48hqY9RyUrRVxCrOehaGXiTgGmQIi86F6i/j393ecJJctR0RfYPockdN3QDw88yspHQCOvpNOnToDxI+DD2fD5PvFNVV6IWP9N9BltVPZYSHNoCcxTMedXxz27NtQ0sbdM9KICFDx8DmZtJr6GZccylNrSyhpFtVPiQTunZnOTR8d4LHzc3hvRyXD44MI0nobzFS1/6pHEmjt6afXNkBDp5vbh93OjIQZdPR1EKuLJS047bT5ZZH+kfxl9F9otDQilUhRSVWUGctQSpXIpXIazA3E+MfwacmnqGQqlgxfQpx/HHKJnPNSzuNq1dWEa8JpsjRx4ZALqTfXo5apyQzJJCUohYyQDC4YcoGwxNfFoPwnRjlqudrjPOlyuxgSNIT3j73PHfl3UN1TTYI+gQR9Aku2LvFULzVyDYvzFzM0bCg7m3Z6jWfQGnjp0Evcnn87P9f+7CWVdLgclHaVEqeLw+q08sqhV5BL5CwZvgS3280jux9BJpGxZNgSjnUe447NdwCicvDouEd5/9j7Xtf6ufZnUgJT6O7vZkPtBoZFDGNO0hw+LP7Qc4wECWqFmubeZr6p+IbLMy4nOSgZp8uJy+1CgoSvy7/G7DAT7BeMSqZCp9Dx3rH3AOh19PLYnsd4YPQDJOgTMNqMvHX4LTJDMlk2YhlWp5UGcwN1pjr2Nu8dtL6l3aX/keFHaVcpN6y/wePCGq4O583pb5ISlEKYJox7R93L/PT52F124nXxXgHlJpuJgtYCNtdvJl4fz7T4aaw8frJPtNXailquZnzUeHY07UAmkXFZ+mWcGXMmEZoI3LjJCsny9Ah+Xvo531V+xxlRZzAsYhgWpwWpVEphWyGP7H6ESmMlCqmCJcOWcEHqBeSH53uqPQUtBVT0VACQEpiC0+XkpYMveeYSqArk/tH3s7Z6LTfm3Mj7x97H4XIw2jCaKzOFU2hnXycrjq/g/aPv43K7uDj1Yq7NuRaD1vBvr++fES63i1Wlq1hetByAwvZC1lav5Y2pb/CXnX+h1lTLWfFn0WPrYW/LyXvusvTLWDJ8ye8Kkm/pbeGxPY95SB/At5XfEqOLYVvDNkYaRvJpyacAJOmTWH7WciK1p89BPF2Pb2l3KSa7yUf8fPDBBx988OE3wdwMBz8SMsuYkaJnDwmEpIk+OolcSC7jxgkZ5YynYO0y0ZMnlcG0R0GqgPYyCBsCciVUbhSEL3kybHpCMB91oMjlC8sUwesSiTBrcfQJJ09Ts3Dd/HVFsWilkGg6+4UEtO2YIKt+AdB/So9P0mRImCDGtVlg0+MiP3DHCzDsKsAFO1+C814VDqW/EcebTTQa+wnUqPiyoBFTn3cv4oDLTZupn/zYQOxOF/4qOY3GPg/pA2E8+vGeWqZnGnjs+2KWnZVKRZsFQ6AfQWoFTT194ILzhkaxvbzDa/xJ6eG8u6OaRmMfXy4cy5iof56JdgIquYqkwJPy2kideJiK9I9ka8NWyrvLWTZiGVHaKILVwRxoOUCwXzBBqiBkEhlut5swTRh9zj7SQ9J5eNfDjIseB4jKWkJAwm9ewxOQSqRclHoRuaG5fFb6Getr15MVkkWEJsJD+kZEjMCgNdBp7UQqlXqFho82jCYvNI+SrhIkSOj9tZkQogfohPMjCPOQlaUruSrzKkD0pFkcFtbWrPWcY7Kb+K7iO/LD8znUdshrPDduPiv9jMX5i3nl0Cu8MuUVbAM2fqj6gSC/IBbmLeST4k+4PONyWnpbeP7A88TqYpFL5STpk5gYM5FYfSzjo8eTHZpNd3+3Fzk6AaPNyNaGrR7Dl70te6kwVnDfqPt4veh15FI5N+YMdlCfGD1xkPTy92B15WoP6QNo62tjQ+0GUoKEkYZaofZIHF1uFx3WDjr7OzHbzZjtZu7fcT8Ol4PLMy5nc91mpsVNY3LsZD4p/oQWawsfHPuApcOXcmPujehVeuJ0cShkitPKJlODUwluDGZy3GSPjPOMqDPY07SHSqMwKXK4HDx74FkyQzIZbhjuOfdUuWKIXwg/Vf/EgswFdPZ1srFuo4gI6e/G7rKTHpzOR7M+QiFVEO0fjb9SrN++ln28dfikIePK0pUkBSYxP32+1zx7Hb1YnVZC/EKQSqT/9tr/UWjpbeGDox94bYv2j2Zl6UqPk2ZKYAqvF73udcxnpZ8xL3UeQ4KG/KbruN1u2qxtdPV3Ddpnd9k53HGY7NBsT49nlamKsq6yf0j8TveCIz8snyBV0G+azx8NH/HzwQcffPDhj4dcJRwy7RaRydfwi5Tswnfg6+vhoo9gx9+FUcqwBdDTCBPuFM6cUgUc/VYYu9TugjG3in/PfEaQuI4yGHML4BaRDl1VQu4pkYoIiaTJ0H5cBMW7XXCavC9kStGXd+QLCEqAEdeAa0BIQws+hPYSMc6Qs8T4W5/1Pr+/R5DRAQcc/RLOvBdCf7vd+s6KdtRKOYcbehhwuZFKBwdmy6RSln5eRIOxD7lUwoOzBz/UutxuRiQEUdpqJsRfxY9Hmthc2s5TF+TQabFR0d5LRoQ/z83L5b2d1TT39PHA7AykSCisN2JzuqjpsGLQn2aNfgcSAxNJDEwctH1W0iyKWovYULsBlVzF9obt9Nh7PEYcYwxj/itW8nqVnmB1MD/X/gxArH8srdZW9Eo994y8h15HLxaHBTduJG4J/gp/FuYtJF4fz/qa9SzbtoyHxz1MqF8o5yafy44mb8nvnKQ5vHf0PY52HvVsazQ3emR6OoXOy0jkBEq7S5keP92L+I2NGsvRDjGObcAGwMa6jYyKGMWIiBEcaD2A0+VkXto8CtoKmBQ7ib3Ne6k31wOCIDvdTuamzMVoM7K2ei1TYqdg0BoGWfXrlXqRpXcKOvuFXHVG/Aw21m+k1lTLrMRZ/FT9E27cDAsbxvkp5/9bIe4giNzp8uJ+bWoCwtFyc91mumxdfHTsI5xuJ4GqQG4ZegsOl4MPjn3gecAP14SzdPhSyrvLWXl8JVKJFIPW4IlCOB0cAw7idHHMHTKXBnMDN+XexPtH3yczJJO3j7w96PgGSwPDOUn8EgMSmRwzmc0Nm1HJVISoQ/ii7AsMGgOL8xezsnQlEokEhUTBW4ff4prsaxgfM95D+gC21G0ZdJ01lWuYN2Qecpkct9vNwbaDvHTwJepMdZyTfA6XpF1CjC7mn67znw0SJIMIa0pgipeM+NQK3anbrA6r56VKtC6aMHXYoONA9OOtrlhNSWcJ6cHpHO86eU/JJDKUUqESKOsuI14f7/mddLhOY/L1C9KD01k2YhkvHnwRp8tJjH8M942+z+s7/DPDR/x88MEHH3z446ENhSkPCpJ3AjEjofkXq/mND8O0h2Ht3cKUxdQkKnSnIm4k1O+D2DGChPUbhdRTHwlDZgo3RYcVsi8Q4eyWVghwCSloaAoc/ACm/1UEvAcliAiJEzjjdlh7D3T9Ektw/HuY8YSoJM58CjpKQRshyKM2REhHT3UI9Q//JeTdDUp/sPWA0y7I4L+Ac8CFVCLBMeBGKZeyt7qT+2ZlUFB7skKilEkJ06loMIpQcafLTa99AKkETni9XDkmHq1Kxjvbq0kI1aBSyGgy9nPL5BRaevpJi/An1F9Fr32A3SVtnJVpIN2g49O9dVjtTp6Ym019pxWd6v/20SEnPIcruZKtDVtJDkxmaPhQ3G43Xf1dXDfiOo+z3r8D+4AdN26UUiX2ATtyqRyHy0GUfxQpQSlcOORC9rXs44cqEU0xK3EWKYEp9Nh62NawjazQLHY37+bukXez6vgqSrpKyA/P5/7R97O6YjUyqYzrcq4jTB3mRfoAJsVMIkwdRohfCF39XaeV7o2LGkekJpIrM67kWOcxskKzcLvdfFLyCSDcP0GQmpKuEhICElDKlDT1NpEfnk9yQDL15nomx0zGoDVwoOUACpkCf7k/zZZmLA4LQ4KGUNVTxQUpF3Cs45hHphrtH01yYDJu92Db0RB1CDG6GO4acRcauQany8mcxDlYnVZ2Nu3EaPM2drE5bRzpOMK2hm0EqgIZHjEcrUJLqDrUS6YJogJ7TvI5niByrULLecnntYFZcQAAIABJREFUMdIwkjpTHbG6WCQSCX2OPl4oeIHMkEzeO/qe53yjzcjm+s3E6eK8qjpt1jYK2wqpM9fxyLhHkCL9p6SvzdrG/pb9VPdUo5KpWF+3HqPNyNXZV1PbUzuoZxIYRDj0Kj33jb6P84ecz4aaDZ6Ik2pTNS8UvMCioYsw2U1MjptMZ38nrdZW9jbvZWjYUI+BSHpIOj/W/Og1bm5Yrse4qLy7nBvX34jdZQfgg2MfYLKZeGDMA396x83Ovk785H5oFVoMWgML8xbyfMHznv1t1jbGRo7lm4pvADA7zBi0Blp6Tzqy5ofnU9hWyIB7gApjBQ2WBs5OOJsp8VMG5ScWthXy7IFnPVJrCRJKukoI8QthQdYCvij7AhA9w6dGa6QEplBlrKKgtYBuWzfDI4aTE5qDUqZEq9ByecbljI8ej8VhIVobTajmn0fj/JngI34++OCDDz78ORA7Cs7+myBkmmAw5J0kd13VQiI54U4IzYDtzw4+3+2CnHkwYINNz8DUh0Qlr/041OyESffChKWCrLX80h8XlCgMYALjRe/g/ndg7G1w7ivC7KWzEpLOFD1+Xb/KoqvYKIxaPrsUznlJxEQoNKI6eckKaDoozGl66oURjCoQvr8dRl4Pny+A6Y9B9tx/uSxymZSYYA2f769n3vAYvitsZMDl4vHzs9hd2YVSLmVqejh//d67atJttfO3i/J4eWM5wVolvXYnH+8REqryNgt7q7r4+yVD2V7ewbikYAobenhrWxUBajnXT0jG5XZztMlEk9FKbkwQJc1mRsQH8d7OaoK1Ss7NiyIn5r9vNCGVSMmPyCc/Il/Y4jv7sNgthPiFeB5+fyvcbjf15nqMNiNut5vCtkLUCrXHgv+RcY+wumI1EomE0q5StAot31V+5zl/TdUars+5nptyb+Ln2p+xOW3cmncrFcYKT2XsUNshjnUc44ExD9Da20piQCKR2kiem/gcT+17iq7+Ls6IPoOrsq8iJTCFx894nKL2IgKUAdyQcwMfHvsQu8vO2MixjI0ai0auQSqVMj1+Oo/seoQqU5Unr21f8z6yQrLEeqhDUEgUJOmTkEglbGvYhkKqQC1X897R95BJZbxw5gs8s/8ZHhrzEB8Uf0CjpZG5Q+ailWsJ9AvktamvcajtEFKJFK1Ci0au4cIhF/J52eeeNZiRMIM1VWvY0SiqmimBKYwxjGH54eVcln4Z31Z8S0pgCiMMI2iyNNFgbsDusvNG4Rsc7hC/Z/4Kf+4Ydgc1phpmJMxgaPhQr+9pQvQErs++ni/LvuTmvJt55+g7rDi+gqFhQ7k+53osDovHOfV0weQut4uqniqCVEGck3wOKpkKu8tOu7Wd7v5uNHINoyNHn/Yeae1tpcJYQZ2pji0NW9jVtAuA2/Jv85h4bG3Yyh3D7uDVwlexOCwAzE2Zi0Kq4OPijylqK2Js1FhB3P0jcbld3LnlTq/rDLgHUCvUvHX4LW7IuYF6Uz3fVHyDGzfR2mhenPIi6cHpTIqdxBdlX3gqtiF+IcxNOfl3orKn0kP6TuC7yu+4Pvf6P22sQEtvC99UfMMXpV9g0Bq4Lf82RhpGcn7K+UTrotlQs4HkoGSmx02nrLuMwvZCqnuq+bz0cx4Z9wi7m3ZT2F5Iflg+U+KmcKzzGF+VfeWRBx9qO0SLtYXF+Yu9TH/2Ne8DhNT6hYIXmBo3lZmJM4nURvLE3ifosfUwLnKceCmjCSNIFURWsDDeuXbdtV5V+VenvMqZsWcCQtJ7uvvwfwE+4ueDDz744MOfAyqdCGXf/ZowUZn9gqjeBcRBT52owO34O1y6Srhs/nSv9/n6aFEhTJslqnjdNULqaWkVfXZOG7QcPUn6QLh2WlqEdDQiQ5BKZx98dK4wYtGEiGqda3C2HG6X6OVzu8BYJ66RdjZUbYI9rwvzl9xL4awnQaaC7ioYf4dwBe2pFwYyMcMhMO5fLk1OdADdvQ7azf08OCcTpUzKc+tKuW58IqsO1BPir8TmPCmLSgzVYrUPcP83R5mVY2Bqeji3feadPWfqd9JhsXG4oZu4EA1/XVNMuE7F/FFx3PPVYaz2AdIN/iyaMoRXN1XQaurH1Ofg3Lwobvy4gBV76/j4+tEMi/u/6205QUj+nSqfzWnjp5qfeGLvE/Q5+4jRxXB15tW4cTPgHuCTkk/osfUwIXoC6cHpBKoC2d64fdA4h9sPMzNhJtU91UT5R1HYXujp9QLICsliQswEnC4nRpuRj459xL2j72Vm4kzyw/Ppc/YRoYlArRDy2CC/ID4r/QyLw8J9o+7jyswrUUgVFHUUsWzrMhZkLiA3NBdjv5G7Rt5FV38XYZowqnuqCfULpcHSwLqadTw94Wn+duBvXJFxBQ/uetAzn2C/YK7Ouprlh5fzednnLB22lKOdR6kx1bA4fzHLi5ZjspuQS+Qsyl+ETCokb8mByTy6+1HCNGEszl+MXConXB3OvpZ9rKtZ5xm/wljBVZlXYXaYkUlkXJFxBUGqIA60HuDOLXfS1d+FBAlzh8xlSNAQ9rfsp85ch9FmZFPdJhRSBRGaCK/qW5gmjEX5i5idNJubN9xMR18HOaE5ZIdms3jTYty4UcvVLBq6CBeD5X8mm4n56fOxOq28dfgtTHYTOoWOu0feTWFrITql7rRmIKVdpSzetJjm3mYApsROYXbibH6o/oFPSz5lVuIsHC4H6cHpRPpHsnL2Smp6amjra6Ojr4PPSz/HOmCluLOYdbXrmBE/g7+O+yt+cj9C1CGDpLQmm4mu/i5C1CE8s/8Zz/bG3kb+XvB3Xpz0IokBibx71ruUG8sZcA2QEpTiRejUp5Gi65Q6j2zx34F9wI5jwIH2NBEzjgEHlT2VtFvbMWgNJAQkoJD+9sqiy+3i89LPPVLZ9r52Fm5YyMtTXiZeH8/0+OlMj58OCAfWJVuXkBeWx4z4GUgkEr6t+Ja8sDzGy8dzuP0wOqUOvUrv1RMK8FHxR8xLnecleT3VnXPAPcD62vVIJVIuTLmQN6a+gRs3MomMu7fdTZ25DplExo25N5IenD5Iiv3yoZfJD89HrxocafO/BB/x88EHH3zw4Y/HgEOQts5KOOM20ITCsW+h5DsYu0iEr0sVotcOBLGb8aSo0Cm1kHMxHPkcWo9CVD7MeVFU6VKmiT6+fqOQYrYfg7D0k6YwXVVCfrnnFwOBiXeJSAa3W/Tl9ffAzhfhog9ET+CpPScp02DDw+K/ZQrxT0QWbH7i5DGFnwgZa9IUUGmF1DRurOg7tLSJeInfQPwMAWrOyYvkSGMPr22qIDFcS5BWicXmRKuU81VBA4unpPDypnJMfU7Ozjbw7s5q+h0uvj7YSKi/CpVcitXu7UQqk0o4MzWMg7/IRucNj+GVjeWe487Ji2bZF0UeuegXBQ1IJbB0eipPrT3OjvIOsqL0qOT/IHfxD0SlsZI9zXs8fUQN5gY+L/2ca7Kv4fHCxz3HbW/cjkqmYmTESDKCMzwVnxNIC07j1UOvclXWVSzZsoQ4fRyZIZlUm0TeW6AqkLcOvyXcQgOHcE7yOTSZm0T+lzpsUAZaRkgGz058ls+Of0alsZIVx1d47d9Ut4mu/i62N2xnQswEJG4J6cHpJAQmYLabyQjO4Lzk8+jo6+DBMQ9y/877vc4/IXeUSWTUmGpEL2Pdz5ydeDafFH+CyW4CRBXkxYMvsnT4UnJCclhXu45eZy/HG4+zvXE7i4YuorKnktWVqwetbY+tx1MZzQzOZFzUOJ7e+zRut5s4XRwqmYrEgERKu0rJCc3h4rSLMdvNzEyYyeYGYb7ya9mlTCrDPmD3kKVJsZN45dArnv19zj7eP/Y+l6ZfyoLMBXxa8ikD7gH0Sj3z0+cjl8pZXrTcU5EzO8w8ue9JFucvJjEg0dNLWNJZgkqmIjcsl7cOv+UhfQCb6jexaOgiJEjo7O9Ep9QRp4sjOSCZvLA8QtQhNPU28eGxD7lr5F3UmGpoNbVyVvxZRGgikEgkPLHvCQxaA0uHL+Xe7ffiRvzypAal0tnfyUWpF9Hd/yvzKOBAywGMdiNqhZpI/8h/KEtND04XkR1dJyv8d42463dn7fU5+qg319Pe186K4ytotDRySeolTIuf5pGdOgYcfF3+Nfta9pESmEJRexFDw4dyRtQZv7mns93aPshIyOl2UtRexP077ufts972OKpqFVrGRY7j45KPvY4fHj6cryu+xuFyMD1xOvYB74oniPvd6xouJ9kh2dwx7A76nH3IpXKqjFUsyFpAgF8AOX459Dn6WLJlCXXmOkCQwzeK3uDpCU8PGr/H1uMxf/pfho/4+eCDDz748MejqQgOfQhHvzq57YzbhYlKVyXsfxvmvCTIV0+9kH4aciF6uHDk3Py4qOgBaIKgqVCQxTW3C4dOXRSc/zqo/IWEVKUTMQ36KOgS8kekMhHMfmKcE3C7BEE79xURJ+FyQNZcsHSImIYBJ2jDhalM+2BDCmq2iWrk2l+y1xQamPIAHP5CbP+NUCvlHG82c/UZidy6ooCl09NYe6SZjEgdN52ZRJvZxv1nZ1DX1UdmlA6lTEq/QxDVH480c+moON7dUe0ZLyFEQ0N3H+1mOzo/8TgglUroPYUc9jsGcP2q5WvN4WZevGQoj5+fTbhOxdbSNuJDtKQZ/tg34U3mJva27KXP0YfFYWFl6UrUcjXXZV/H5vrNHOk4QpmxbFA/GsC2hm2MjRpLpDaSSG2khwxEaCKYED2BG4tvZErcFNy4qe6pZk7SHOL18WSHZnuRk3JjOYfbD9Pv7OeNojeYFjeNxcME8TgBqUTK2KixJAUksblu86C5hKnD8Jf7c23Otext3otWoSVIHUS9qZ7dzbtxu93sa95Hr7OXC4dciPXUWJNf4HA5kEgkTImdQru1nVhdLHaXnabepkHHquVqVlet5lDbIcZFjWOUYRRflX8legxDspgWP82r4ucn8/OquhV3FdPV38VZCWfR2deJ0WZkfPR4vij7wmNSs65mHc9MfIbjXccJV4eftrIEEOgXSIAqgB5bj8fI5lSciBDxk/nx8uSXcePmSMcRXjz4IvPT53tI3wn0OfuI08URoArgUOsh9jTvocXawg9VPzA/bb6nr/BUdPV3oVFoGBo2lLGGsUT4RxDtH+15geB2u7kh5wYe3f0oHX3C/baqp4p7Rt7D43tPvlDICM5g+fTltPS2eIxeeh29fHTso9P2dw6LGEaA8l/HARi0Bl6Y/AJH2o/QZm0jIySD7FDv8PZGSyP7m/dT3FnMcMNwhocP9+pDa7e28+qhV4nRxfBG0RseM5Mn9z2J1WnlupzrACjpKuFIxxFMdpPHXVOr0PLy5JcZFTnqtPOrN9Wzo3GH534aFjGMQFXgoO9GLpXTbevm6/KvuWfUPUglUo+keU/zHk/u4pnRZ9Le147dZUchVZAVkkVXXxfhmnCvaIXrc673GD/1OfpYU7kGp9vJu0fexewQ7sbT4qd5rb3RZmRfy75Bn8FsF9XsgVMie67IuIJgdfA/+2r+J+Ajfj744IMPPvzx6Cz3Jn1xY4XUsmIj4IbxS4Vss2EfbHpMHDPyemHmYqw9eV7yVFEN1ARBbzuMWQi7XhGZfQXvQ8ka4SA67CpRGVxzG5z3mpBsps0Gc5OQd1pPkfkoteKcb24SrqLhWbD/PeEu+v0dJ6uAwxZA8MnoAg8ismH/SXt2HFbYuxwu+UQYwfwLdPXakUnBX6UgOkhNv8PJ8xcNpa6zlxsmJuJyw+7KTlEB7HeikEkw6Py4bHQcy7dWAdDQ3UeH2cbTF+RQ1GAkNkhDdJCaDrON3JgATH1OIvR+JIf5o1HKPBU/+WncQ8N1KtYebeGbQ43kRAeQGaWnur2GR8/LJCPyj8mx6rB28Pjex4UkTxuJzCnjlrxbaLW2MuAe4OLUiznScYQITQQ6pc7rXK1Cy/y0+aQGpvLI7keYHj8df4U/UokUk93kkXVaHBamx01nXe06Xi98nUtSL8ExMNj9r6C1gGC/YNy4+blOZPw9O/HZQVLDCG0Eo6NGY9AYaLEK8wq5RM7CoQsx28zcue1kj9jGuo28PPllCloLAJEHd17KebRaW5mbMpe3jpy8v+RSOTqljjlJc0gMSKSxtxHcwrwl2j+aRkuj1zz6nf0eM40aUw3FncWMjRxLfng+62vXMy1uGqHqUDbWbSReF8/89Pk8sfcJFmQuwF/hj8vtIkwdxnMHnvP0Tv5Y/eP/x957R0dZ5+3/r+ktk2TSe+89hN4VERYpERARuwgLIgr2VVcBRf25IvaCgmJBUdeuKNJ7CQRIQgjpvddJMpNM+/3xkYExrOtzzrPP83x3c53DOc5dPvfn/nAPznW/r/d1cXfG3RS3F6NX6pkRNYMeSw+B2kBSElMIcbu8A2WQWxBPj3ma+/fcj0qmQoLEWTEDcQ95zXncmHgjwfpgjjcc5+0zbzv3q2QqF8Iol8oJ0AWw9dxW1p1YR5+tj3D3cFZmrWRb+TaGBwznp4qfXObgrfFmbNBYbk66mQiPCJdsNpPFxGdFnxFniHOSPhA9ipf2hoIgTYWthU4SBcKVtNnUTH5LPtOjpvN92feAMOu5O+NutAotAPXd9RS2FdLV30W0RzQJ3gnIJDIquyrp7OskUBfI1Mipl13DNnMbjx943ElqPyn6hBsSbuD+rPtR/Rohc7LpJF+VfMWf0/48wMHyvYL3mBE9Az+tHxVdFYS5h7ncW4+lh9dOvcabPm86JdjF7cVsK9+GSqpiT+0epwvttoptzIubx31D7+O+Pfc5xwhxC6HHImJQCloL2F21m9HBo9HINUR5RrH+ivVsK9uGHTvt5na81F4sTltMklcSke6R9Nv6eXLUk+Q151HcUczY4LEkeSUJYyKJkCPvrd1Lh7nDSfoAdlTuIDs629mr565yJ803zfm9uoBQfShvXfUWb55+kyZTEzcm3PgP1/v/NQwSv0EMYhCDGMT/Pqzmi/8tlUHcFNix6uK2xgKY+74gcRdwcjNMfFQ4alYfE+YwiTOFccoFKZDWF+a8J8Lfz/7648ViEsRryjMi5y/vC4ifDr7xoodw4iNw6DXoqhX9fVOeheMbISAVUq+Dsj2CsEnlIrPvggHNyQ/gus2ujqA6H0EoT37ger8dVcI99HfQ1tPHicp2OnosSKXg567CoFWwv7iTgrpOrk4KQKOQs+tcEx8eqSI5yJ2rk/zx0Cpo7u5DJZfy4rx0Dpa04KdXMSbGh9PVHRTUdvHtqTp6+m0sGhfJFydrnHl/EV4anpqVzGNf52O22DGarcQH6ClquBgCv+yKGNb9ItwN82o7uSrRj63HqzlV3fG/Qvw6zZ0crDvIiMARvJf/Hp19ndw/9H5ezn3ZSUSyY7KZEzOHKM8oitqLGB4wnGMNx0j0SuTqiKv5vOhzthZtZXbsbHotvU5TD4A1o9cQ4R7Bl8Vfcl3cdQS5BXG6+TT99v4BLoIgpJxlnWXOz3uq99DU2+QMkL8UkR6RvHv1uxS0FoisQq8EYj1jWbZrmctxdoed/bX7mRc3j8/Of0ZHXwedfZ14Kj3xVHuyJH0JOyp34KvxZX7CfCRIMPYbOVp3lIlhE+mSd9Fr6WVl1krWHF7j7PG7K+OuAcQnryWPMcFj+LLkS4J0QTyy/xESvBIYFTiK+p56WkwtzIqexc+VP1NjrEEqkbI4dbFzrZ3jNOfx2IjHkEvl7K/Zz7v57+KudOfpMU/Tbm4nwO3ygeTjQ8bz+YzPaTELKevzx5/HbDPjrfbm3iH3EuMZQ7BeVMrdle4E6gKZEjEFvULPPUPuYX3OeqwOKzKJjCdHPUlnXyfPHHvGOX5lVyU/l//MEL8hpPumU9JRQklHCRIkZMdk46X2oqu/i0N1h9hatJUHhz2IQS36WGu6a9hVvcspTRziN4RxIeMwWUyk+6WT5J3E1qKtzmtdkAb2Wnop7SilzdzGs2OfpcXUQr+9n5nRMyluL6a2uxaTTTjy1nfXs3LPSgpaCwBRIX5r0lvU99bzzNFn6LP14aPx4cUJL5Lpnzlg/Uo7SgdUMrcWbeW6uOuc2Xd5zXk4cFw2/08r1yKXCHrgsDswWUwDjilqK8LYb0Sn0FFjrGHJL0toMjWxJH2Jk/RdwGfnP2Nu7FzemPSG0xCp19LL5oLNAGT5Z/HXg3/l9UmvO+8nQBvA+Y7zzriVC3jv6vd46shTKGVKMv0ysdltYi1yXqTX2strk15jbPBY6nvqCdOHObM3L8WlfZc6hY4Hhj7Asp3LnBLp+fHzSfJOwqA2kOabhsVmwUP9fz+Y/Y/iDxE/iUQSB7wJ+DscjhSJRJIGzHQ4HE//k1MHMYhBDGIQg/jn8E8R2XrmDiHhrLykz0qhAYlMhKj7xAi3TRB9ejtXw8zXRESCX6rI6bu0/yPjBiHPrDo48JpNhaKX0NgAw/8szlN/JmIW/vT/iZw+m0WMqfOChGmw/fGL5xdvh6vXusZKNBVA3FQR9m7uEtVH68B+FALShDz0H6DT1EdDpxm5VML2sw20myxclxVCkIeaEIMGB/DY1/n0We1MiPNhy6IRHChu4b1DFXSaLGgUMv42Nw2dUkaf1Uasv54uswWFXMqZ2k40ChmeGgUqhcwl5L2izcSBkhbWZqdQ3tqLXCrhyelJFDZ00d1nRSmT8f7Bcv48PoqnfyjEZndg/VULWt028Afi/wQK2gros/VxtP4oreZWrgq7iu9Kv3MhIl+XfM3aMWt56eRLXBtzLTGeMQwLGEaIPoS/7P+L87gPzn7ATYk34a/1p9XUyk2JN7G3ei8LUxbS1teGWq7Gareilqmp6KrgirArmBY5jR/Lhf2+j8aHMUFj+FvO35xjemu8L2sscgHhHuEuJhRWu3VAvxIIAjA2ZCy+Wl+6+rpEDl9PI+Ee4cQb4gnSBhGiD6Gmu4bSjlKC3ILI8s+irrsOnUJHmD6M3OZcFqUuQiqREuwWTHd/t5NgXIAEUeXdVbWLdRPWUdxeTFF7Eem+6WT4ZeCv8cdsNVNjrHEef0ESF6IPwVvt7aysPnbwMewOO4leibww/gW6+7up7KqkrqcOP40fKd4p+Lv5D7jPKM8ooohiqP9QhgUMo6OvgwBtwACyGOQWxM1JN/P6qdfpsfQwLngcr096HZvDhr/OH4fD4UIeLsj3TrecZnr0dDxVnjw58knqe+vRyXVOYhvsFozFbmFbxTZmRs9kZNBIQFQQ5RI5LaYWRgSMINU3lZdPvuwcP9k7meyYbL4u+Rq5RM7IoJF093ezKX8T7+S9Q6AukPnx83kn7x26Ld0YVAYWpS1iT/UepkVNo6GngYrOCnotvegUOnosPdgddoo6ingx50Vn9bPF1MKjBx7lo2kf4a1xVQ1crg/N7rC7bE/yTgKEJNhH4+NSvVyRtcIpadQqtMQYYgaMNylsEt5qcd3i9mKaTBcll2H6MHQKHUXtRc4cvpymHJ4//jxuCjemR02nq68LJDAzaiZt5jaMFiPV3dVO4qeSq1iavpSS9hLKu8qRIOGWpFuwOCwk+yRztvUsKpmK0y2n6bX2clvKbRyrP8azR5/lo2kf4af1I68lj2EBw9hXs89l7uHu4S6fU3xS+OSaT6jqqsJN6UakR6SzkqlVaOH/dkLGfxl/tOL3DvAg8DaAw+E4I5FItgCDxG8QgxjEIAbxX4fdBn1GQdhkctH3dtUqOPOpqMhpvYTUc/Ry6O8RfXX+KdBec5H4qdyFZFOhFW6abRXCofNSKHVQeQC8o4WhyqXwiRUREdesF587qmHqc/DVYjE3ELLPkXeJ3L+8z1zPdzhEpdE3QfT2qdzFfdWdElLVH36VNk19VpjGHH5N3JshAma+IuSov4HZYqO4vguzzU5bj4VlW046iVVORTurZybjpVPy0o5i5zl7z7cQ5qUlPcSTJ2ckIQE81Apaevux2h3MzgzhiW8LsFjtXD80lAeujsdoFvKuKB8dvnoVzcaL8rjjFe38KSWADfvKsNkdbLg5i5p2E7XtJhID3Yn0dePbU3VMiPNlf3EzCpmoGqSF/O+8Fa81CunihYy1CI8IdlbtHHBclbGKW5NvxU3hxlNHnkIr1zIjesaA43ZW7eTlK15GKpGilCqpNFay/sR66nvq0Sv1eKo8mRoxFa1Cy6qDq/hw2ofMiJpBk6kJu93O9srtzrEkSHho6EP4aHxo7GlEJVMNyLH7Lc63nWdG9AwO1l18WSGXyBkVOIp+Wz9vnHoDjVxDr/Vib9/n0z+n1FrK0h1LkUgk+Gp8uSXpFh7Z/4jTzOWxEY/xSu4rpPukkx2TzYo9K7g6/Gqy/LNcpG5TI6dypO4IYfowdlbuZF78PArbCtlatJVeSy83Jd7klCQCToOV+7Pup7ijmKbeJoYFDONw3WHnD//CtkJ+qfwFb423M5MQ4KFhD3FT4k3/0ChEKpES4RHxD9eqvLOc549fjHbZX7sfs9XMq5NeRafQ8V7+eyikCiI9Ip1yU6VMiUwiw2qzOiWMqT6p/GX/X5wENsk7iQUJC5AidckGDNGHcGvyrWzK38Sz457lqSNPucynoLWAaZHTmBAygVFBo5AipaSjxOloOStmFq+fet0Zx9De186GMxtYPXo1D+19iPa+dq6NuZbr46+nsbcRO3Y2F2zG2G8kUBdIdkw2VocVpVTJkfojtJhaBhC/C3Eil5rWjA4a7eIMOsR/CFeFXcUHZz/gjpQ76LP1YbVbGRs8lnTfdOdx6X7p/FzxM0vTl7IpfxN9tj6G+A3hzrQ7B2QGequ9iXCPIN03na7+LqZETGFvzV40cg1H6o8AQi79adGnrBq1imB9MHtr9jq/tz4a1yy8WEMs7019jypjFVq5lnD3cL4v+543T7/JfVn3sfboWicRzm/JZ3nmcjbmbcRkNRFriGV8yHikEiktvS2cbTuLUqrk7sy7SfZOHvAcBbkFOfsnuuzdAAAgAElEQVQD/93xR4mf1uFwHPvNF/P/fWubQQxiEIMYxP8szF3CubMxX1T19P6QmC2IlrkTIieCUgv+aaKfbs9zYjsIaeX8j2HoQiG3HLsSdq2Bw68K8jd2BSTPvkgMQfTf1Z4UYeuVh0VFEQRZ0wWI3ECFRmTu1Z0UhC3+T3DmV5LX2yrC4mtzLzqKXooLAeyB6ZCxAE5+BJk3Xez7k8rEeX7JsHCHqCp6hAgJ6W/QbbJwurYDL52SDbuLSQj0wGp3MD0tkFh/PTa7HbvdQXnLRZOE6WmBRPu6oVJIMVts9PTYsNrtVDtM9FvtbNhXhkou5fm5aRQ3dRPlo+PBL844e/hUcikPTonn6R+EBMtDo+DhqfFIkLA2Oxm9WkFbTz+lTd3sK25h+9lGbhgeCjhID/FgbIwP7x8s5+4rYsiK+NfFOvwegtyCeOH4C0KeWPwlRW1FZPplcrLppMtxEe4RrD68mhhDDFMjprK9cvtlYyICdYFEekSiVWipMdZQ0FpARVcFAH2mPlpMLfxS+QsLUxdyXfx1zgD4vJY83jj9BjOjZ7IsYxlWuxWVTEWURxSv5b7G1qKteKu9uX/o/YwOGn3ZsO0TjSdYumMpaT5prB27lgM1B1DL1cQb4tlRuYNEr0Tmxc9zkRPOjZ1LqHsosYZYknySaDO30Wvp5dEDjzpJHwgbfYAFiQucronbK7czL34eE0ImUN5ZToAugKquKvJb87kv6z5ePvkyY0PHuvTRbSrYxLNjn3WZt9VhZVPeJmc/1ZH6I9yafKuLAcexhmOMDxnvct6rua+iV+oxqAy4KdxQypSE6EOc0sp/hhpjDVq51oUEH288TmFrIWH6MMxWM0XtRdySdAtrDq9xEoUI9wgeHfEohe2F6JV6Pir8yMXI42zrWSx2Cxa7xUWi225ux0fjw10Zd9Fv63f2qbmshd1Ks6mZN069wfz4+UR6XjT2sdltAzL4Ovo6KGgtcBrvbDm3hevirqOzr5NMv0zuz7qfUH0ooW6hrD6y2lm5y47JdiHgFxCgC+D1Sa+z9dxWcppyuCL0Cq4IvQKb3eZyzOrRqynvKsdisxDhEeEkXg6Hg+quasw2M4G6QObFzaO2u5YxQWNQyBSE6kOdfbIdfR3IJXLiDfFMi5rGk4eedPZY7q3ZyxMjn6Dd3M6rp151mWO1sZpt5duc9zw7ZjaJXokD7sVb4+0ktv22fr4u/ppAXSClHaUuvZ8gJNULUxfio/FBKVNyS9ItlHeWM9R/KDaHDW+1N6H6UJecv/9E/FHi1yKRSKJBrLJEIpkL1P/+KYMYxCAGMYhBXIL6PPjxfqg+KvL6xtwLjYWCjJlahWnLBTmS0k1IOM2X9A3Zrb/GN7jB6Lthz7MiEgGEYcqe52D6emEEk/eZIFz+qYLY7XlOyDmlUnALFNv7u6D+NJzeAi2/VtDO/QDp8yEwA+p/zb3rbhAGMpk3wfltotIHwmE0ebYYS+cN7ZUQOgxOvg9jVogevqnPiYB4/6TfXZrGThOlTd302+xUt/UyNtaP1p5+rssKoabdxPdnxFtxvUrOi9enI5XAkgnRHCpt5fsz4n/HVyf54+OmYssxYU3up1exaHwULcY+Xt1Vgt3hYFiEl0ukQ5/VzpmaDoaEepIc7IGvXsnmQ5VkhHoS6aPj7i25WO0OJiX6cdOIMD46WsXfT9TyVHYyCf5utPVYeGFeOq/sKKaspZtlE2NIDv6frfwleScxPHA4HioPMnwzOFh3kAeGPkCzqZlqYzVyiZxbk2/F7rBjtpnJb8lncvhkZFIZEiQE6YJQyVRMiZiCAwejAkc5f1C7KdwGOC2OChxFtGe0s0L0bem3rJ+4nhjPGGI8Y1ziDxalLuJE4wneyXsHrVxLhEcEH5/7WMz11xDzc23n+KXyFzyUHnxV8hXuSneyY7Kp664jzhAnMtMkkN+az7CAYdyVfhfjg8dT3lVOuHs4qT6pTgIb6RFJpEck35V+5/xRviR9CR4qDxwOBw8MfYDOvk6XzLfPij5DKVWyZvQaGnsbSfNNI9E7kX3V+7gj+Q581b5EekRS3nnREXZn1U7WjlnLK7mv0NXfhUKqcDHRAPiq+CumR013xlWk+qY6CTQI2eStSbfSZmrjdPNphvoPpae/h1ZzK+k+6Rg0v0/+KjorMPYbmRs3Fy+1F9+WfktZZxkhbiF8U/oNR+qO8NSYp6jsquSDgg9ciEJFVwWFrYV8W/ottyXfRl33QLfTFlMLz41/jhiPGEo7Sunu76bH0sP6E+uxOWxMDpvMmKAxLpVZjVyDVqElOyobhVzB66de54aEG5wmNQqpYoBbpFaudSFlAFWdVST7JLtk/d2adCuR7pFOt8uvS75mduzsy4a2xxpiWZG1gkO1h3gl9xXezXuXJK8k1o5bS4ynkG66q9xxV7pT0l5CQ0+DMy/wm5JveOnkS5isJoYHDOfxkY8T5XkZ0yrEs1vbU8uChAU0m5oHOLF+WvQpUyKmDDgvwSuB7Jhsqrqq0Cv1xBhiBpgu/RZSiRSD2kBNdw3Ky7yE08q1XBl6pXOfWq4m0XsgmfxPxx8lfsuADUCCRCKpBcqBm/5lsxrEIAYxiEH8e6G7Gb64Xbh3ArSWiAD2EUvh0Msi4PzS3pT+bqg+AvoA0YMHouLX0wJIhPFKl6s7oQhSr4bcD4TJS+QE+OVxmPQEFO+Awm8h7XroqhGkrnwfpF9/kfRdQN7nopp4gfiFDBc9ht6xoqev5pggn9FXCunpyQ8u3pdEAnM2gsIDbv1REFLPgT/MXJbGbKGspYfv8+rZUdjIC9el88mxKpZPikUpk/D5iRrnscY+K+/sL+OeK2No7u7nVPXFaILtZxu5a2I0GoUMk8VGk7EPHBDiqeHT49U8nZ3MvvMtA67fbOxnTXYy7+wv58MjwiE1p7KdUC8NN44MZ/OhCnYWNrF0QjTDIgz4uqmI8XWjpsNMv83Og38/Q0u3qGIcK2/j62VjCDEMrET8q2BQG7h3yL1UdlUyIWQCFrsFtUxNuk86Re1FIAE/tR8VxgrnOetPrGdEwAgmhU5iYuhETjSe4OXcl7HarWwp3MK6ievI9MvEU+1JkncSi9MW8+HZDzFZTYwLHsfzORflhTXdNaw/uZ7nxj3HXzV/Ja8lj8quSkYGjiTeK55btt3C1eFXMypoFD+U/YDVbqWuu45k72SqjFWs2LWCMSFjyPDNoKSjhKfHPC2Iy6/yOJ1Cxz2Z93Bjwo0keSfhpfFifOh4xjP+t0vhRJg+DF+NL3Ni5/B1ydfUdItnSC6R89SYp5gUNsmlIiqRSNApdcSqYnk//32C9EEEuAXwTt47bMzfyKyYWcQb4p1GMBfcTMcEj0Gv1F82V+1SlZiPxke4O17i7Hhz4s18Xfo1DT3i+/3F+S9YmbUSD6sHZZ1lZGmy/uH9lXeWs2j7IqdRhwQJ9w+9n7dOvcWCxAW8mvsqXmovzrWdY37CfJbtXDZgjG5LN1KJlKP1R5kYOnGARHeI3xCSfZLZen4rL518CavdSrBbMCuyVrAuZx0/Vf7E4rTFeGm82F+zn2iPaGbGzKSkvQSD2sCrx1/FgYPvy75nWcYyvjj/BUXtRSxJW8KbZ97E7rAjl8p5eNjDzqiEC5gQNoEXcl5w2Xao7hCL0xZzvv08EomEr4q/otXkGjJ+Kc61nXNxhj3bdpZXTr7C8+Ofp9fSS5WxitPNp6nrrkMtV1PbXUu6bzrPHrtYzT3WcIxPCz9l5dCVA/pUTzedZsXuFfRYetAr9MyOnT1gDg6HgwzfDPy1/hfzGUMmkuGX4QyD/6OQS8ULnDu330mIWwhqmRqzTZiCSZCwIHEB0Z7Rf3i8/1T8IeLncDjKgKskEokOkDocDuM/O2cQgxjEIAYxCCdaii6Sowvo7xFEyeFwjU+4gL4u0aM37E4hjbSYhLPmsXeENFTn8ysRvAR+CTBmpSBc368QGX4//QUmrxEy09pcSMkGu124gjocA6/rsIvcv0lPgM5X9ORpDLD/b9BcBNlvAXboN8GJjSKTr71SxE0YwkGuA4sRPpwpCOxNX0LMpH+4NNVtvWzYV8buombGxHijVcpp6+knr7oDT+3AN9vn6o08PCWBJ78rGLCvtLmbEIOG4iYhB1UppIR5acRfgbGfzDBPtp9tdDlnVkYQe4qa+fa0a9Wjus2Ep+aiHLG0uZv0EA92F7Ww61wTE+N9Wb+jmDlDQtCr5ZitdlqMfVQ09/yPED+Hw4EDB72WXnZV7eLl3JcxW83ckXIH2dHZeGu9MVvN/C3nb5xrP8c9mfc4DTMAjjYc5YqwK6gwVvDSiZecFSGjxcjjBx9nUcoiAvWBDPMbhpfai6H+Q3E4HJetDh2tP4rJamKI/xCG+A9xbjf2Gbk58WbsiN6/BK8ElDIlj+x/BH+dP+3mdubGz6Wis8JZ9bLYLU7SB8I+/4eyH1gxZAVxXnF/aG2SvJNYO2Yt5V3lTtIHQpL5yblPyPTL5L6s+zjXdg61XM244HGUtpeyp2YPS9KWUNpZetGgxgGfn/+cJelLUEqVyKQyrk+4noquCr4s/hKAJelLcFe6u0hLb4i/gUTvRJK8k2joaeBM0xnuGXIPnxV9JoLl1V5O0ncBG/M28sL4F3jswGO8OflNl/zDS3Gm+YyLO6MDB9+WfssjIx7hg4IPuCvjLkraS+i19KKUKZkTO4f3Ct5zHi+VSNEqtNgddgrbChkXMo4rw65kT/UefDQ+LM9YjkQiIb8l34WA1XbX8mP5j4wPGc/u6t1sOLOB+7LuY0XmChQyBcfqj/Fh4Yf8Oe3PzueporMCu8PO7NjZFHcU46fz45Npn9De146/1h+ZVOZCquQSOR4qD2d/JIjw93HB43hk/yPYHDY0cg13ZdxFuN7VqORSVBurB2zTyDQcqjvEtvJtjAkaw7qcdc55eqm98NH4kOKT4nTmvCPlDmx2G3duv5NxweO4IvQK5FI5BrWBzQWbnd8lo8WIQW1AIVW4xEPMjJ7J30v+zlXhV6FX6FFIFUyJmHLZHMM/gky/TDb/aTPHGo6xesxqituK6bH2kOqTSlFrEeNCxqGQ/Ju5sfw343eJn0Qiue8fbAfA4XC8+C+Y0yAGMYhBDOLfDTarkD5eGtsAIFMIY5SJj4hK2qUIGQ5J18LutRerbyBiGHLeE3LK3WsFIZRIhRHM6a2QlA1FPwjSZ4iEYQsFKfNNEJEN7RVie8IMQczcg0Qf3wWMf1hUDg+9JIih1gtmvwPDFgkC2FkjZKnDFokICZtVyEpzN4PFDFm3ClOYxOlw+lMo2/27xK+910Kcv56Z6UEEeWqwWG2sn5fOOwfKGRYxMDD4igQ/5DIpIyO9ya/tctkX5ePGgWJBhiUSUMhEKLJOKQMJ7DrXxP1Xx/HNqTpsdgfZGUH09FuxXYb/guj5u4AIHx2fHq+iy2Tl9T3dlLf2MD0tkMYuMxqljA+PVCKXSrkywQ+Hw4FEIqGhy0RjZx9eOiWhXv89ZNBmt1HQUkBpZylVXVVEekby2MHHnPsP1h0k2iMai93CsYZjzIqeRUpnCh+e/ZDFqYtp6m2ixdTCxLCJqKVqzrWfG9Av1NTbhE6p44XjL/DYiMcYGTTSKXc7VHuI3yLdNx135cAAe4lEwpnmM+yuEUHth+sOk+SVxPSo6eyv2c+44HGct51ndNBotlduZ2LoROF4+BuUdJS45Mn9MyhkCs60nBlwXwANvQ0keSdR3FFMrCEWnULH88ef59qYa0n2TsZD5cGOqh0Dzjvfdp5HRjxCq6mV7v5uUrxTnLmAF9a2sbeRyq5KMvwyONd6DqPFSKZvJkP8hnD3rruxOWzMT5jP7e63Y3EMzEA0W83YsWO0GDnRcIJw9/DLRg5093cP2NbR18GJxhNcF38dm/M388ToJ9hTvYelO5ayNH0pNyXexLel3+Kj8eGWpFto7m1GKVXSb+9nw5kNLEhYwIarNnCkQZDuFlPLgIgKEEYi6yeuJ9YQi7vSnTHBY/D71aH3Qt+mQnrxe5Mdk82Oqh1OE5NfKn9hdsxsHh72MGdazvBa7mtMjZiKj8YHh8OBXqmns7/TGWQPMDl8Mm+cesP592mymtiYt5Grwq6i1lhLTmMOJR0lZPplkumXiUFtwFfj6zLv4QHDyfTP5Hz7edyUbmw5t8Xl+Wgzt9HY2+g87+rwq8ltzCW3ORdvtTdahZblu5ZT11PHzYk3U9JZ4jL+x4Ufs3r0ag7VHaLV3Mr44PEY1AbWn1zvJLErh6xEIVVQ2VlJkFvQZftcfw8yqYx033RyG3J5+vDTKGVKFFIFJR0lxBvi6TJ3CQLecIyvi78mWB/MjOgZAwLu/5Pxzyp+FwS38cAw4IJwfQYwMOp+EIMYxCAGMYjfwtggMvRG3gUHLnlfmDoXKg7A+Aeg9hRMeBgKvgSZGoYvgq4GQRYvJX0A+9fB3E3Q0yYcOdtKhFQ0eCh01MCR18AnHiY/JSqG2x4Cv0TRa3f83YvjZNwk8gGH3QktJdByDmKuFtLMby6RhvW2wfYnYMw9Qh569E2IHA9VhwWpixwP2/9ysXpYdxKueRFMnZA4AzwG5rddwLmGLlRyKcEGDVabHZvdLiSUVjt7iprps9i5c1wkHx6upM9qZ3ikgRGRXjQazUyM9+VgaYszjmFklBfRfjr0agVh3lpmDwlh6/FqpqcF8sCUeCQSUcX7paCRrHBPTP127A54e28ZD0yJ45rUQGe/YEqQO0snRuOvV3HPldEYdCosNgeLx0VzqLSFQ6WtbMtvYFKCP3vONzM6ypvn56Sx5vuzLP8kl++Xj6W9t5/ln+TS2NWHu1rO83PTmJwUgOwyofD/FRS0FnC65TRvn3mbOEOc0yBCLVNzz5B72Fezj8cOPsbQgKHMjJpJTmMOJquJ5ZnLiXCPwEvlxemW03x49kNwwB2pdwwICvfT+pHfks/UiKn8UPaD084fRDXtxoQb+fjcx4ColDw47EHclG70WHqc2XZh+jCqjFVO0ncBZ9vOMiF0AsFuwbyb9y4H6g4AMNR/KOH68AGB2iCy7SLcI/7wGllsFvbU7GFOzJwB+6ZHTeftM2+L/kepHJNVxHB4a7xJ9knm7TNvi+iHplyX8wJ1gXirvVlzeA1rRq/hTMsZnh79NDmNOfTb+1HJVaT5pIm1dDiI9IxkZ9VOoj2jCXMPQyFT0NvXS0FLAfkt+Vwffz0aucZ5fRAVIp1Cx6yYWeQ05qBT6vBSeXGw7iCRHpHOCI4knySkEqlLVWxm9EzC9GHYHXbmxM9hXc46AnQBLExZyKu5rzLEdwhvXvUmBS0FqOVq3FXuLM9cjp/WD5VMRZBbEC+deIkU3xTWHl2L2Wbm4WEPD1i/OM84fq74mZ8qfsJf6y9MQ9xCUclVhOpDkUvkVHRVMNR/KDmNOQToAviq5CuXMb4q+YoZ0TNYumMpVoeV0y2nkSDhnsx7qO+up62vjTWj1/DSiZco7ypHJpENIPEdfR009Tax/sR6TjWLfyPfL3ifxWmLWZq+lCSfX18w1O7nztQ7Ke0oZUflDiaGTkSmk3G47vBlnx2dXPSLRntGO+Wvc+Lm8Gruq86/q20V25gVPYuNnRud5zWbmmnubWZp2lKkUikeKg8aehpYkraE4o5iJodNxuawkf1tNv22fmbHzmZR6iIC3QKx2C2cbTnL2dazuCndSPNJc4k4+S1C3EMwWoy44cbC1IXsrd7LzxU/gwNGB49m5Z6VLmv94Z8+dGYv/qfjd4mfw+FYDSCRSPYBQy5IPCUSySrgh3/57AYxiEEMYhD/76PmuKiGzf8M5g8Tsk7PUHBIoGK/cLzc/YzIzJv5GhR+I8ia1QwTHho4nqkdTB3w99svblO5w+wNkHCNqCKe+RQC0+CXJ0TvYPw02O/aM8Opj2DBZ9DfCypP8IoS0s7LBBbTVCCkqqc/gVlviHs6+hZ4hkPp7oGS0dOfiDmFjYSoCZddFqOpjz6Ller2XixWOzqljK9y6/jmVB1/+VMCbio5h8tasTvsrL8+A6vNjptSTmtPH81dfby2q5h7JsfR0GFGIoHzjUb+9nMR12WFopRLeOHnIvqsdiTAmu/PcteEKB6aGs+uc00YtEquTvLi85xqbHYHxY3daJQyll0Rg69OSY/Fxl++zMNssTNvaAh+ejWrvzsLwM0jw+notVDS1I1KLuV0dSd3jI6kocvM/GGhrP3xHCXN3TzxTYEzJqLLbGX5J7n8sHwccQG/b+JwARa7haK2Iup76vHT+BHhHoFEIqGkXYRtz4qeRa+l1+n6NzduLpvyNzkzyXZV7aKis4JUn1R+KP+BH8p/4J7MewjUBfLk4SdJ8k7CQ+XB5vzNTgdLq8OKXqHntuTbeOPUGyxIXIC76mIlz+6w02PtYUHiAmbHzKatr40w9zCC3IKo7qrm+ePPs6dmD1KJlHlx8y5rbAFgUBlo7G10kj6AnMYcEr0Tqemq4fbk29lybovTPv+25Nv+YeTB5aCQKbgq7Cq2Fm1l1ehVvHvmXTr6OpgeNZ1EQyISJGzM3+gkmWk+acR4xnDbT7fhwMG9Q+7FW+1Nq1lIsAN0AXioPNhdvZvr468Hh6hC7qneg0FtYGfVTtQyNY8Mf4RYr1ikSOnq62J+3HzGBo0l0C2QZenLeObYM+S35HNbym28mvsqz417jq+Kv6Kup47xweNJ8Ulhc/5m0vzS+OTcJ/xQ/gO3JN2Cl8oLrVxLYWsh3ZZuPBQe3J91P9+VfUe7uZ3J4ZNp7m1muP9w9tbu5eNCQcqL2os41nCM25Nv543TbzAlagpeGi+eOfqMM6ZBLpHzztXvYHfYyQrI4tXciw6Uh+oOMTtmNl+WCEmru9Kd2bGzWXdiHQtTFmK0GPnw7Iecbz/PtTHX0m5uZ0XWCt7Ne5exwWNZOWQlftqBDr4OHBj7jVgdoq/ZX+vPrcm3sq9mH23mNsYFj8Nqt7Jp6ia6+row9hsHEN0LOXoXSN8FbMrfxPSo6UR6RPLI8EeY3TabZbuWOUnb0YajLE5dzNzYubycezGDUCqRMjxgOOm+6YS5hw2Q2V5K0FtMLRgtRubFzePL4i9Ry9XcnHQzo4NGE3bJiy69Uu8Mjd9btZe7d98NiJ68hp4GCloLkElllHeUs3jHYuf9BegCWJ6xHK1Ci0auIUQf4pK/l+6bzrTIaQS7BfPW6becEuOPzn1ESUeJi+mOyWoivyV/kPj9ij9q7uIPXNq52//rtkEMYhCDGMQgfh92O1z/MZz7Fhw2Ibn8ZSOMvx9ChkHFQUjOFrLI1hLI//vFc6UKIaO81Dwi6VqwWoVjZuVBQb5ChoHaAFIlRI6DtlLQBwopJ4i+vd8454nx5bD3OSE3vYAZrw48LiBVVAW7G8U1i7aJ7VYzqNwGHq/QiX3e0UJe+hvY7A6KGrtxOMBideCmllPR2ovN4WDpxGhO1XRw88gwHEgI99aw5UglRY3dNHf3kRLkzoQ4X0xWO8UNRjYdrHAZe8/5Jvzd1fRZ7YyL9cFPr+LRPyVgNFu577PTzuO+OVXHw1MTONdgpNnYx9en6nBTy1g1I5lV3591HvfR0SpWTIolxldHSXMPW45VcfcVMQwJN9DSI4idTCahutmE1689iVqFzCUbEMBic1DbYfpDxK/d3M6u6l2sObwGH40P3mpvsvyySPJKwlfry+rDq509XssyluGt9sZN4eYSRA1Q1lnG1eFXOz+/X/A+92fdz0PDHuJYwzHaze2MDRlLpHskS9KX0G/vx2KzsOHMBkD0EU6NmApAq6mVL85/wcZ8UeVYlLqI2bGzncTzx/If2VOzBxAE8dOiTxkdNJrhAcM51nBRJBVniCPVJ5VXcl8ZcN+FrYXYHDZ2VO1gUeoikryT6Ojr4MviL5FL5Nyeevsf7o+aEjGFU02neOH4CyxKW0ScIY5gXTCtplYibBE8MPQBWkwthLmHEaAJ4EDtAWdV6a3Tb7EkbQl6pR6FTEF1VzUb8jbgr/UXDo7mZuI84wjXh6NRaEjwSiBIF8Rzx59zyhMz/TIZEzSGlXtWcmfqnYwOGu3sK/RR+3BtzLU8c/QZbky4kQVeCzjffp4H9z0oCH9HEdfGXEtjbyOpPqm0mdv4ruw7cptyuTnxZtL90nn7zNsMDRhKglcC2yu309TbxKSwSXxx/guXdTBZTdixI5PI8NP4cbLppEs2n9Vh5d28d3l0+KP8Vhm7v3Y/Y4PG8vSYp3FXuuOp8uTuXXdzRegV5DTmcLpZfJ/Otp3lYO1BMvwz+KXiF2ZEzyDOEIdcKqIOwvXhVBorneNeFXYVKpnK+fn6+Ot58cSLzqiG8+3nWZ6xnCBdEEfqj9DU28RjIx7jb8f/htlmxkPlwerRq7HaBiarWe1W5zgeKg9qu2tdSBvAN6XfcHvK7SxMWcj2yu14qby4K/Mu0v3SeffMu7xx+g0mhU5ibNBYDtQdcJGuXsC3Jd/y5cwvnY65wW7BvyvdPNwgKowSJKwYsoK9NXtZuWclvhpflmcu576s+9iYt5H2vnYaehqoMlaxMW8jy4cs56+H/srrV77udOn01fry+MjH2V+z36WvFOBIwxGWpC2hrqdOxFg4bGjl/3NmU//X8UeJ3wfAMYlEcqFWnQ1s/tdMaRCDGMQgBvFvA4tJ5PL194i+OplCEKWMG6ClFAJShBwzahIEDxcmMJciZ5MgeCc3i968xJlCOtlTL6IeNN6QOEsQw7ytQqp56mMYsQRqc0QFr6dZ/DFEQvtFS3p0PmKMS0kfiHHGPwQH1gmyqA+AjBvhl7+K/R3VglQa6wWxjJsi5nehUiiRQNxk2P+iCJ2/DKpbuzlZ2UF9p5lZGUG8d7CCoRGeVLb28vLOYucwL12fwcnKDnotdq5JC0Qpl7JhXxl/Sg3kz+OjCPTQoJJL6bPaUcmlTIz344bhodR2mJiaHOqYqNwAACAASURBVIBWKeOJbwqYkxXCR0cqXeZQ32mmyWjmllERuGvkfH2qjsQAd46Vtw2Y77b8BmZmBPHiL8XY7A7i/N04XtFGfm0X6SEeWG3i+iq5lGUTown10qJXyTH2XfxhKpGAv7uKvJpOGrpM+LipCPfS4uV28QdwY6eJPqsds83IlsItLMtYRkNPA409jfjr/AnSB1FprHQx9tiYt5GFqQuJ9hjo6CeVSOGSQpnFbsFT7cnTe592VrtON5/mgaEPkOCVwJOHnqTV3Iq/1p/nxz/vrEDUdtVS31tPglcCcokco8XIK7mvEOwWzLSoafRaevml8pcB199ZtZOh/oKcnG096+ypO1p/lFhDLIfrXeV2cQYhI2w1t/LaqddYlLqId/LeIc4Qx7CAYfxc8TO3Jt962WfqtwjRh/Dc+Oeo6qpCKpES7h6OWq4m0jOSQGMgZZ1l6BV6jP1G3ip5y4UgZ8dkU2ms5OeKnzGoDMyLn0eMZwyR7pGUdJTgqfJEp9PxSs4rOHCQ6ZeJh9LDpScutymXEQEjKGovYuWelbx25Wu09rYS7RHNTxU/EeEewZVhVxLgFsBfDvzFWV0EYUxyb+a91HbXUtxRTKupFYfDwYzoGbx++nUeHPogS9KWuLirhunDcFO6oZKpBsQKSJGSHZNNV1+XS7D5BTT0NrC/dj8e6oF9lEaLkZL2EqZETEEtV6OQKojyjHJxAQU433Ge7NhszDYzQbogthRuobCtkAyfDJ4a8xT7avdxrP4YE0ImMCJoBAaVgTB9GHU9dfRYepxk7QI+KfqEZJ9kmk3NohJ6djM3Jd2EVCLFardS31NPnCEOL7WXC5G9MvRKQtxCLg50mUKxRCIh2iOaeEM88+Pn465yd0aYJHmL6Jmd1TtZM3oNKb4ponqbMJ9Pz33qHOOR4Y8QrA++bA/m5ZBgSGBx2mKCdEF8X/a901W22dTMqsOruDvjbhanLWZdzjqsDitmmxm5VM628m2k+qTy6blPeWLUE84cPr1Sj5d6YA+0SqYizTeNbks3H539CLlUjkeqBx3mDjzVnn9orv/OkK1ateqfHrRq1ar9q1evPgb4AWbgFYfD8fm/eG7/JWzYsGHV4sWL/7enMYhBDGIQg7gU7WXCOOWrxVC6E0p3iRy/oXcKsmbpEUYoFQdA7Q7ugXD+p4sB6P3dok8uMAOiJorMPI9AUanzTxbVQI8QQboaz4ggd584UZnL2QgTHoSGfCHNHP+QIHJdtaJCOO0FaDwL5Xtd59xZDUkzhLlM5s2g0sPh1y4a04y9DwLSRJxDyhw496PoSfSJF3NKniv6/EYtg/DRl12W4uZuzjd1U9xoZGtODcnBHnholWzYV+YsOlyXFcK2/Hp2FDZR32nmVHUHUgmkBnsSatDy0o7zHC1v4+4rY0kI0JOdGczBkha25TcQ6a0jIdCdjQfKOd/YzYhIL3Iq2rH9RpI6LTWA6tZe/NxVZIR6UtJkJC3Ek8NlruRvSJgBH52So+VtBHtqmJsVgtlip99mJ9JHh0GnpKyph+GRXnhq5TQb+5mc7MfPBY3YHYL0PTc7lfKWHpZ8dJLvTtfzWU417hoFMqmDPouNwvoucqs7OFPTiVyq5Zrwa1FLPXgj7wVKO0s5XH8YD5UHiV6JTAyZyMjAkSR5J1HWWcbhusPMjJpJv72f0s5S57xvSLiBZO9kFFIFxR3FXB93PXKZnIN1B52kTiPXkOWXhbHfSKZfJvPi5pEdnc3aI2v5sPBDTjaeJEAXgJ/Wj35bP9dEXYOxz0hFV4Xzs0wqo6yzjLyWPJd1mxM7h0+LPiW/NR9PlScnG0/SZ+ujxdyCr8YXu8PuJLGJXolEeUQ5JWqeKk+iPaM503yGVnMrY4LG8EvlL1wTdc0fNsVQypT4an3x0fggl1581++ucifcPZx2cztPHH6C+p56bki4gZyGHAxqA6Huofy9+O9Y7VaMFiNH6o+wMGUhnmpPtHItAboAXst9zUmwhvkP40zLGbotrqYrkR6R1BprMdvMmKwmlmYspdnUzN6avdyZeicmqwmr3TqARIW6hTI8cDgbzmxgX80+Ovs6mRY1DZvdRklHCbGGWDL9MhkeMJz2vnZmRc/i3iH3EqgNRCVXcbThqHMsf60/M6JncKr5FBKJhFTvVOp66vDR+DgrxNfFXofJaqK8qxx3hTu1PSIqxk3hxqLURUglUg7UHSBUH8rk8Ml09ndetkduetR0fDQ+fFb0GVVGkafZ0NvAgdoDLEtfRl5zHjurd/Jx4cfoFDqWpC0hUBeIQW1gf+1+l7F8ND702fvYXb0btVzN/tr9nGw6yYnGE+Q25aKRa/DT+nFr0q2YrCb6bH3Mj5/PHal3OKvQADKJjB/KfnAJjn9w2INMjphMkFsQnf2dnGw6SX5LPja7jWjPaGQSGWeaz7CrehejgkYxNngsMR4xTIuaxviQ8dyefDsjg0aikCmwO+z02/udz5fD4aDaWE21sRqZRIbJaqKorQir3cr6k+uJ8oziu7LvXO7VgYMMvwx+rvyZNN80yjvLmRY5DbPNjFauZVzIOHQKnYgdUehQycXLonZzO8XtxS4vghYkLECKlNdPv47NYcNit3C04Sipvqn/MXEPq1evrl+1atWGy+37QxU/iUQSBrQAX126zeFwVP33THEQgxjEIAbxb4l+swhIt17yBt7ULrL06k5C7oeC5KUvEM6c+mBhylK6A5AI4lW0TVTXEmcKAnf4V4mc2hOue18QSYdV5Pb1dYvthkhBBnc/KwLZ1e4i7D1tvqjQ+adAZy0Epg909Yz7ExT+KIidxiDkpnabCIIftvjXmAk30Zdo7gD3YGHwkvshBGcJlmPuAN3A3p4LsNoctBj72F3UDEBqsAfVbb3YL+FlQZ4alww/gOMV7dw7KRaDToHJYsdk6eOZHwt5ckYSj36V7zxu/Y5iXro+ndO/5vztKGxkVmYQn+dcHM9Do8CgVfL1qWK2F8pYMCKM20ZHEuChJtizhtoOUcHUKWVcNyyEz3NqeObaFCK8tdS093Kish2lXMLM9GCMZgtXJfmx+1wTkxP92HGuiaHhXvx96SgsNjsSJNR1mpBKJLx10xC25dVT12lGLpXQb3XQ3mth44EKjpW38cCUeL7KraGosZsZaYG8OfZH3il6mqONexniP4TjDcdp62uj39bPsIBhImRc40tJZwlqmZp149dhspnosfRwuP4wW/ZtYWrEVD6Y+gHlXeUUtxdzZ+qdtPS28EXxFyxKXcSmgk3OapVOoePZsc9yZfiV3OJ2CyariS3ntpDln4VariZQF8jClIXsrtntjFeQSqTMjZvL3pq91HYL0pDum864kHFk+GWwKX8TZ5rPcE3UNVwVdhUdfR2EuYdxa/KtVHRVYLfbaTW18uD+BwFRtViYupCNeRfNMzr7O0nxSblseLXLs2W30tDTgFwq/6ey0JFBI9k6fSvVXdVo5VoeHfEo/fZ+Xjj+woBjO/o62HJuC8vSl+GucI1uyGvJY3zweD47/5nLOQG6ADr6xDNoUBkIcgtiROAIHDjYcm4LgbpAhvoP5dqYa10MUFZmreTJQ086Q+Hre+rZcGYDi1MXE+kRiafKk/cK3mNW9Czen/q+s+pU0l5CU28Ta8es5WjDUTxVnuiVeh7Z/wgWu4XrY6/HaDHiq/FFIpEwK2YWDocDnULHpvxNVHRVMCd2Djck3IDRYsRL7YUUKU8eehIHDmFOEp3NmKAxnA477eJ+muGbgU6hQ6fQuVQvQVS1DtUfYn/dRXL3Tt47jAseR7RnNOfbz2NQGWjva3fuvyPlDp4//jzBbsGXzetrNjWjUWiI945nzeg19Np60Sv0A3pBYw2xbJyykZ/Kf6LaWM306OkMCxgGQI2xhrt33U1ph3hZIpPIeOuqt1iWsYwZ0TPos/UR6haKXnV5efa5tnN8UfQFea15zIiawZVhV3K84Thrj67FZDURqg/lztQ7KWor4ueKnzFZTXT2dbqQ7gsIdgtmcthk0nzTmBM3h8N1h+mx9HBL0i28kPMCDb0i+mNy+GQeHvYwBrWBbeXbSPROZELoBLr7u/HT+hGkC2JTwSYAF9OmnZU7mRw++bL38Z+EPyr1/IGLymcNEAkUAcn/ikkNYhCDGMQg/k1gMQ3M2vMIFcYndquoppnahdGKV6TIzwsbJSp8DhtsmScy+UBU5iY8LIiduUP82fc38I4RUkuVO0z6qwhkL94O018SJjHHNggCN+5+4b6ZMldU+torRQbftBegZCfU5YoIhuChomJ4fCPsXAU+sTByKUSMg+ocIT81d0LmTaBQiwiH4CHCyfPQa+Kex9wrqor/ABqFlMNlF3/MPfFNPu/eMpQr4n2dZPAfeXnE+bu5BLd7ahWUNfcMOG5nYRMjo73ZWdjE+cZu0kM9WTIhisOlrYR5abkqyZ+27n6evjaZs3VdvLj9PMlB7tw0Koxnrk2hocuM2WLHx03JU9+dpbrdRFlTNy/MS6O+08zNI4WJQ3W7icL6LkZGeRPnr6fDbGV0tDet3f146pSUt/Tw3LYi2npExSHGz401M5NQyKTUdpio6zCRU9nO8co2bhsTwbrtRXSZhext/Y5iajpCuHPo4zw09EGqjNV4yMIp6S0nxF24TCq1StRyNQ3dDUwMm8ix+mOcbDpJqk8qcYY49lbv5aeKn7gy9ErUMjXJPsk4HA78Nf7o5DrquutcJIo9lh62VWzjXNs5yjvLmRAygTtT7+Rw/WFazC2caj6FV4IX8Z7xXBF6hfO8WEMs7099n7LOMuRSOdEe0c7Ky9qxa+m19OKuch8gjTOoDQA09TRxb+a9qOQq9Eo9L5982UmaQFSuRgWNcqnc/Rb13fV8cPYDPi36FK1cyz1D7uGayGtwU16mDxVBWOMMccQZ4jBZTDx+8HFSvVMJ0AXQbGp2OVaCBF+1L8neyUglUuIN8RS1C2l2RVcFNyTcwKjAURyuP4xCqmBu3FxON5/GgQO5VM7s2NnY7Da+LP7S2ScJsLdmL/dl3UeMZwyNvY14qDyQSqRMCJ3AuOBxzgqSVCrFU+WJn9aPSPdIGnsaWZezjqH+Q/HSCMmfQqbg29Jv2Vq0lSdHPcnuqt3srd2Lu9KdRYmL6LX18tD+h1yuvW7COiRIiPGMQSaRcWXolZR1lWHsN9LU24Reqeep0U9R1V2FWqbGZDMRq4kl3D2cRamLKOssI8I9gn5bP+5Kd7L8swa4xF6QZ/4WZpuZV3Jfoba7ljtS7sDYb6Srv4uRASOxY8dkNZHpl0mWfxZjgsfgofLgfNt5Np/dzMjAkU5Jp1wmx102ME7kApK8k5wSzkuR15LnJH0ANoeN9SfW8+6U/5+98w6Pqszb/+dMzbQkk14mvYcQQggdIh0UUMQOoqusYheVtWNbe9e191WxYUUBEZBepIfQ0nvvmZLp5/fHkQljcJfdfd/rt+9u7uvKBXPOeZ7znDMDOfd87+99v+NXHasz11HeVY5cJifdmE6ULoq63jqWrF/ik5ke6zhGoCqQ+3fc7zfuo2MfsSBzAZ/YPwFgbdVaFg9dzEsHXvJV3cfHjGd7w3Z+qvmJOclzyI/IZ2PtRkICQvih6gcf6QMpDmNM1BhWVa4iw5hBhDaCLXVbiNZFE6QO4qWDLzEiYgSFpkKcHicyQYbL68KgPDNTqf90nGmA+9BTXwuCkA/c8L+yokEMYhCDGMR/DkQgfRY07JdeZ5wtyTXX/gkEuSSRrNsrxSLU75GC2tffD+2lEgGcch9seEhy/AQoXgnpM+Dwr5WF5mIpFuLAX6VKXFuJRNyGzJfOc+kKaC2RXES9bjjvdcmF0xApjfvpfkleahoJI66Cnx+VJJtfX9N/De1l0FkJjYck8hiSCKtulOSfCjWc/5ZEPsPS8KZOx+72otFo/6YLo8PjZWhMIDUdEqnttbtZ+O4vfLx4FDmxQfx8opUQnYqRiSHsre6XXU7NjCBEpyImWNM/16/k7Ldo6O5j4eh4ajttlLVY+PpAA1eNS2B8ShjdNidFdd28v7MaUYTYYA3vXllAY3cfrT0OqtpspEfo2VzSxtoj/Q9dFe1WuqwuksJ0dFqd2N0eemxO8uKCaejuw2TU0m7pQ0BGVrSBDouTvVVdPtIHUN5qoarDBiLkmgLptLoQgJsnpzHUFMQHvzGr+fpAA/OHx1DVKuOlDS7K2wIozLiQ5CgbdeY6VletRiVTcXn25XxX/h1b6iXpbmlXKTlhOcxInEFVTxU9zh5e2P8CNreNpKAkLk6/mMK4Qr++pZNotbUSGhBKVU8VW+q3MCF2AnJBToYxg2Fhw9jRuIPHJjxGjbkGuSBHKVPS5ejC6rKSEJhAclCy3/uvkqsGVOp6HD2Ud5VjcVlIDEwkISiB9JB0bv75ZhZlLSI7NJs2WxtapZbrcq+j0FRIcnAy7bZ2epw9aOQaHF4HoQGhPufRNVVr+Pj4x9JnytnLo7sfxaQ3MT52/O9+Fk9Co9Rw24jbWFu9lgWZC1i+Y7nPddJkMBGmDePOUXeSF5kHwPKxy3nql6co7igmQhuByWDi0fGPUtlbidfjRa1Us79lP8PChzE2ZixDQodQb67nw2Mf+n9OLQ1UdFcQHBDM2qq1WFwWnj/reU50nuCHyh+IM8SxIHMB7xS/wyPjHmFo6FBu/vlmpidOJ1Ib6evVrOyWpLbXDbsOt9fN60WvszR/KVmhWWgVWoaGDeXdo+/6ndsretlSt4UZCTO4OONiDrQc4HjncV459IrvmNFRo5mXOo/3jrzHtPhpBKoCSQlKYXT0aF4+8DI2t43SrlIWZS2ipKuEVRWruCDtAr4s6zeZuWboNVR0VfBbaBVayrulPLxXD71KoErqtYvSRjE2ZixXDrmS3Y27fZXUYHUw1w27jicmPIFGofE5Zv6z6LZ3D9jWZG3C7rajlCl90RSLf1rsI3gzE2ZydtLZWF1WLky/kK9Kv/JVOE81sAEYHj6cBVkLsLqsPFv4LHKZnC5HFy63i+fPep5Oeyddji5KOkt8ct8fKn8gOSiZGQkz6LR3srtp94A1nug6QU1vDUVtRcQb4rkp7yZkMhn15nqqeqq4afhN3LX1Lt9nI0wTxrOFA6vY/40404qfH0RRPCAIwuj/6cUMYhCDGMQg/sMgV0pxDYV3wpGVEsHa+Ej//i1Pw9QHoHqrZNKy9k+SEQxIOXm2dqlCV/SptE2Q+btzpk6TZJkn0V0jyS23PQfGBHA7oXQNJEyQev9CUiBlKth7aLG46ZryDrisaHV6anrkRI59giRZK4q5LyFsfARsHYhpM2HYAhyiDG9kPmrTaGzGIXh6m7BrIujTJxLudNPaa+ejXbVsLWtnalY4l46MJzn89JUWvUrJRQVx7Kzs9JGizCgDbWYnEQY1y2ZkYLU7mZIZTl5cMJVtFgoSjRgCFBTXdzM83siLl+Txwc4qECEnNohQnYqOX+eSCXD5mAT2VnUwJSOcq8YlIpcJfLizmpIWC4/Oy+Hur/v70Rq6+3hrWyWXjYpn+XdHcbilb+InpoVxXl4M3x3ql8J22pzc980RjFoVt89II1yvZtnKwzg90phH5+Wwcl8tsUYNV4xJ5EhjfzUtVKdi+Zws2i1O9Go5Px5tobzVwoUjTOyu7GDHlnaWzcxgb3WnL1NQrZBhc3q58ZND2F1eTEYN6RHhKDxe6iwtNFqa6LR3cKD1ALePuN1H/EAK254QO4HcsFwe++Ux3/aqniq+r/ieyfGTGRszlvW1/sYsIyNH8sHRD3yvO/o6CNOE8fLBl3m28Fl6nD10Obqo7K5kS90Wepw9vvOqZCpem/YaQ8OGUtVbhd1tJz4w3i9Qu93WzpN7n5Syx5B6yd6Y9gbjYsbx+ZzPqe2tZXrCdG4efjM6hY5YQyyiKLKrcRcP7HyAZmszKcEpXJh2Ieuq13HPqHswBZr4rvy7AZ+1/S37CdeEs6F2gzRv4nQKIgqwuC109nXS0deBMcBISnAKJoOJS9MvZX3teq7Pux6Xx4VGoSFIHcSh1kPEG/qt+oeFD+PN6W/S1teGQWUgXCtdX8QpEucRkSP81uIVvYi/jT5BqtTV99YzN2UusfpYHtr1kK9vq85cx6uHXuWSjEt4/+j7KGVK3KKb9dXrearwKSK0EZR1lXH1uqt9FVKlTMlTE58iWB1MmCaMbQ3bKG4vPu25AdbVrEOn0KFSqFh53N/C4pfmX5ibMpfbR9xOaWcpPc4e7tl+D4HKQBZmLaS9r50GSwPN1ma+Kv+KHkePLyPQ4XEwJHQII6NGUtNbw5GOIzRaG9EoNNw96m4pkzA0m2Mdkotur7OXXmcvOWE5DI8YzvHO45zo6jef6nZ0s6dpD6nBqcxKmnXaa/lHkBmaOWDbOUnnUN1TTXVvNfUWSRp+zdBr+PTEp0TrotEqtSzdvBSQsjNvH3E7Lx54EZvbRoA8wDfPkNAhXJp5Kfduv5fc8FwuybiEzbWbabO1MSJyBOG6cPrcfX7xGSfh8DhQy9WSOU5Enu/fyUlEaiN9UuNacy2VvZW8UfQGE2ImsDR/KStLVvrlYbb3tXOw9SAjovw/j/+NONMev9tPeSkD8oHG3zl8EIMYxCAGMQipSle9RZJdjr5OkkpufWrgcfX7ILFQqsg5fyNZbC+D7Hn9r8fe1E8cY0ZAwVXw17n9+zPmwLFvIfs8CIwDhUqq/qn0EJ1HtTeMtrpetpd38H1RE0nhOs5KD+fEsS56bG5+OtbMn2ZmMDUtndiFIxC8bvZ0G2jslqFSqWjb14JeLUejNBKgDKW91cG2HaXUd9mZnh2JxeGmos1CRZuFXyq7+OCqkRh1A6txaZF6ylrNvL4wn73VncQEa9hZ0cFNn/aHZk/LDGdyViSvb6kgzqjl1U0VWBxu3rg8H0GAHquD5bOzOdLYw5rDjVw+JgGXx4vD7SVcr2ZtcSPD4418ureOus4+hsQEMjkrkslZkVgdA2VnoToVz68v9ZE+gG1l7dw+Pd33+qIRUii8w+2ludfOnV8W8/j5OfxhfCJvba0E4OPdNdw/O4vP99bhdHuYmhlJZZuVB+dm025x8tWBBsanhlHX2cermyu4YVIK9359hDaL1Ae6uaSN685KJj1SR2mLlWsLkznW1Ivd5SUhVMsF+SZe3VSOw+1FpwrntnOe4KOau+m0d1LaVYpJb/I9sIKUd6aS+b8HsfpYQjQhhKhDaLG1sDhnMV+XfY1H9HBh+oVU9FRg99gpjC3k3NRzcXqcqOVqCiIKaLA0kB+Rj9Vl5dWiV7kp7ya/CpHT6+TFfS/yx9w/8uKBF6nurSYhMIEXJr3gq9Acbj/s9zBrcVl4dt+zvDr1VeL0caQb0/ktqnurueXnW7B7JJOhiu4KPj7+MWOjx3LHljv4YNYHJAUnUdVb5TduWPgwFv+02EeKVletZtmIZQQoA3hu33M+q/9LMi7h5uE3E6QOIjcsl1s33eozKFHIFDw87mFSg1P95jaoDb/b/3U6xOpjOT/tfFaW9pOrkIAQkoOSWXZoGQCPT3gcs9PsN87isqCQKWi1tTI6ejTzdPPweD2kG9MRBIHtDdv9ZLEur4tVFavQKXXUm+u5veB2rvnpGm7Jv8VnngNST9sE0wSWbVnGdbnXISJidQ2UTYuiyKqKVUxPmO5HVLY1bmNp/lI+K/mMJblLfJLhXY27fOYvL0x6AYPKQE5YDitmr6DJ0kSgKpD4wHgEQWD5mOUs3bSUFlsLCkHBTcNvoiCqAEEQqDPXDVhLVU8VJoOJOEPcGd/300EURQwKScb6WtFrdNm7mJE4AwQ42nGU14tex+aWFAkyQcaygmXY3Xa/GBK7x877R9/n1vxbeWLPExjVRq7OuZr3jrzHouxFvHn4TVxeF5dnXc6uxl3E6GMICQjhi9IvmJcyj8yQTBIDE6nurfbNqVVoMQYY2dW4i9KuUmYmzqSmp4YTXScQEJiTPIfSrlK/TEPhV+vS7Y3bmZU0a4BMGfBzPv1vxplW/E79V+1G6vn76neOHcQgBjGIQQwCbF2w521JHln2k2SoEnSahxVjghTLYGkduE+pkXL6Ms6WXDZlConshaZKBi61uyV5KILUc6cLg5BUyW3TlC/NESVFKmwuaeWNzYcJ1atYXSzJFyvbreyt6uTpC3Np6Orjx6PNPL7mBMYLc2kMjGLxX/cxNctLn9PD5tL+h4lrJiYjIJGs8SlhdNtdCAhkRhtIDtNR2W6lqL6bqnbraYmfSiHn3GEx7K/uYGxKKB6PiPMUwhWqU3FhQRx7qjq4ZUoaK36pxWTUcG1hMlqlHJ1KjigIXPHeHq47K4WkcD3P/lSKWiFDIROwOj1cUmBibEooGpWCh78/xtHGXo429qKQCTx9Ye6ANQ0zBftV9k4iSKNk8YQksqMD+aWyg73VXX77m3sdBAYoiAoMYPmcLAIDFKw72izlA1qcjEkOIS8umJc2llHcID0YbytrZ2JaGJMywlEpZD7SdxIf7Kzm9QX59Drc9NicdNmkb+/n5cXyl5/LcHmkyo3V6eHlH3tZNPNKPix9AYPS4GflPzNhJrH6WN/DvEyQsSR3Cc3WZkq6Smi0NqKUK/mu4jtmJc0iPyIfp8dJTW8NCzIWkBmayfIdy33k6IrsKwgJCEEhU6CSq0gLTiM+MJ7rcq+jzlzHj9U/Mj9tPlqllnePvEtOWA7zUufxetHrvHfkPR4Z9whKuZIGc8OA+3y88zhrq9byZdmXXJJxCZPjJvu5M9ab632k7yQaLA2EaEKot9TT1tfG4pzF7Grc5VtvgiGBHkePHykCqUqyp3mPX77b5yWfMz1hOqOjR5NqTOXN6W9ypP0IZqeZxKBEskKyfrdX8EwhIBChieCGYTewvWE76SHpjI8Zz3P7nmNGwgziAuPYWr+VSzMvxe11+2ShAgIKmYLZybPxil6+q/iOkIAQGq2Nf5wb1gAAIABJREFURGujabY2DzhXi62FCG0ERe1FtPe148XLt+XfsqxgGQdbD6IQFMxKmsUPFT9I5xAETnSeIC88zy8UXS1X+1xdN9Zs9DuHV/TS1tfGnQV3UhBVwI7GHRxp7zdZUggKvyppmCaMME2Y3xwnCWGjpRGD0kBCUIIvN29k5EhfGP1JFEQVkBSURIAigH8Gfe4+ituKOdB6AK/Xy5joMSzIWkBHXwfbGrbR2dfJrKRZPtJ38jo31W3i7MSzB8zXZG0iJCCElya/RF54HmqFmkJTIVanlVpzLSqZCrlMzq6mXdSZ6zAoDVyVcxWb6zaTHZrNxRkX82PVjxxuP0xSYBJLhi0hTh8HovSFAyLcUXAH+1v2ExwQTIu1hfePvu87f4Yxwy+i42jHUc5NOZfn9z/vt84zkTv/N+BMid+x38Y3CIJwEfBvFekwiEEMYhCD+DdCgEFyzTz2DSRPBmsrZM6BY9/1G7YEBEmVwD1vgSZEct08fErP1ejr4dAnUqxD6Z8lc5dtz0mxCee+LJmwDL1YctA0FYA2DFKng1Ltt5SKNgu3fX6IhWMSeG1Tud++Xrub4029JIfrCdGpaDM7cLq9FNV34/R4yYwO5GBtF7dNS0MhF4gJ0lDXZSM6UIchQMl1Kw745pqaGcEfJyb5HDZVit/PuJLJZMQYdTR12+m1u7hibAJn50Th9HgxBWtQyGBEQgjRQQFMTAujzeygpdeBTi1HRGDD8RasTg/PrS/lhkkpJIZqqe6w4QDC9Crm5MbgdHlJi9Bx3zlZfHuogXC9mvn5sWwra2d+fixfH5AISLhBTVKYjimZkWw43uK3zkCNgq2lbRSmhXGsuXfAdWiUMsJ0ai4fE8893xTj9cLC0fHcMjWVe78p5uFzc2jo7vORvpPYVtbO0mmn71ESRVAoZHR1OpDJZFS12xiZaMQjij7Sd+r7p/SGEiAPIDciF51KR11vnY+syAW5lAGXPBeVXMW66nVU9kjVyWMdxxgROYLp8dP59MSnZIVk8eDOB3l0/KNoFVqe2veUHzn68NiHvDDpBfp+zWwcGTWSe7fdi1t0k25M557R93Cg5YCvolXcXkxoQCgLsxayqmIVvc5eQgJCThvHMCpqFKurVnOi8wQP73oYq8vql9l30gTG794rNHi8HgLkAeiVehKDEvlk9ieUd5WjkqvICMngUOuhAePCteF+VZaTaLX1f/liMpgwGUwDjvlHYHfbpR7IX69XJpNR3VvNtoZtDAkdQlpwGrdtvo2csBwEQeCNojd8Y7NCspiXOo9vy7/lovSLkAtyVDIVrX2tNFubabY2s3TTUp6c8CQ5YQPzMifETuDTE5JEvMvexdzkuXxT/g3P7nuWdGM6QaogvKKXjXUbmZ00m7reOrbUbeHm4TdjUBnY1bSL5KBkrh92PR19HahkqtO+b8HqYBYNWQTAI+Me4bFfHmN/y34itZE8OPbBM4oQiNRGEqmNHLA9PzKfJblLeO/Ie7i9biaaJjIkdAhjY8ae2RtwGqyvWc992+/zvW6wNFBnruNgm6Q2iNJFDQh8B8n0KFA10EAmNTiVPncfxgAjB1oPEKwORqPU0GptZXyMZEjzwr4XfNVLs8vMK4de4dbhtxKpi+SxXx5jaNhQHhz7ING6aN48/CbnpZxHiCYEk97EX4/9lVFRo7C5bexs3Mm81HncPPxmjnUcI92Yjt1t9yOC8fp4MkMyWZC5gB8qf0Cr1LIoexFpwf9aP+R/Cs6U+N3DQJJ3um0DIAiCHNgHNIiiOEcQhCTgMyAU2A8sEkXR+ZsxC4E/nbIpF8gXRXHg/16DGMQgBjGIf08oNTDpLlhxoUTuanZDaApMWQ59HVK/niCHb6+Hi1dIvXipMyBV6sFDqYN97/QbwyROhFapF4aIIeAFEsZLFcPQVCko/jRo7LJRXN+N2e7G5faiVsjpc3n8jpEJAgdqu8iNDWLjiVYCNQp6+qQqU0xQAEfkMr4+2MBlI+N5dPVxOqxOhsQEcuvUNBQyAfevOQwbT7Qyc4hkoX/+8FgSw3R/8xbFGrVEBWlo6rYhipASpqXN7EStlKNVyRkW3x9QnPEbZ/6RiSFsL5dMFd7YUsGisYksiTKgU8mJCgrA4XTTbvXQ53QzLsXIkBgDr/xczlf76zlveCxOl5ezh0TRarZT3mblybUnuGNGBp1WJwdquzCoFVw1IZEfihp56NxsVh9u5oqxidz7dbHvelPCdTjcHhDg2Z9KfWt7c2slt01LZ+nUdFbuq2NWTjQGtYLRySH02t3sre7kZLuVAH79iSBJSpu7+9CplQQoZAQoZSSF6cmKDvS73wAGtYL0sHBeSniVFcdXsLd1F8PChxGhieCL0i/odnRzfur5ZIZkEq4J56syf8HS/pb9XJx+MXWWOjr6Onh16qvY3Xa6HF2nrSRZXVZCDaH0Onv55MQnvu2lXaXsatw1wHq/w96BSq5iTPQYAlWBCILgI3WfnfjM1wc2InIELx540Tfu/SPvc07yOb7ewOSgZP6Y80feOfKO75grs69kVcUq7hx5J/GBUmUpNTjVT5LZ5+pDp9T5SRiNaiO5Ybkcbj/st9Z/VT54Ek2WJurN9Wxr2EaLtYUp8VPIMGawo2kHI6NGsqF2A7uadpEdmk24JpwJMRN4q9g/dux453GuyL6CvPA8zE4zn5V8RoOlgSuzr8SoNjIicgRpxjQ+L/2cGF0ML0x6gVcPvep7v2t7a325gnqVHpfXxZLcJRS3F2MymIjVxdLr6OW2/NtIN6ajU+oI14ZzqO0Qk0yTuDTjUoLUQSQHJ6MQFAiCQGtfK0VtRb41quVqxsf0V5LSjGm8MuUV2vra0Cv1vr7HU9Ft70YuyM9IImsMMHL9sOul7EinGYPKQIwuxpdj94+i1dY6IKpjXc067hhxh4/4NVubSQ5KHjD2sszLMOlNLCtYxisHX/EF1d807Cb2tuzloV0P4RW9ZBgzWJC5gPjAeM5LOY9OeyerKlb5zeUVvQSrpUzIO0feSautlW/Lv/Xd2wmxE3ho10NMjZ/K0LChbKjdwOyk2SzNX0qQOoic0Bz6XH2oZCo2NW3yzVsYW4hepWf5zuV4RA9zkufQ5+7jzaI3SQ1O9es/PRUOjwOlTHnGYfT/l/E3iZ8gCGcD5wCxgiC8fMquQCTJ55ngVuD4r2MAngJeEEXxM0EQ3gAWA6+fOkAUxRXAil/XMBT4dpD0DWIQgxjE/0HEDIc/rJHcN2OGSxENAUbY/hzYOgERxt8GXieUrIHdr0myzvBM6K6THEHjRkuVvJ5a2P+BFOeQf6Uk4TSN+P3cA6DdbOeXqk6q2q3cOSuDTquLB+Zk0WZx4nB70SjllLea6bA6sbs8hOpUXH9WCoFqJUNilejVChRygfXHWrh9ejrP/FSC51fScbSxl5c2ljFzSBSri/ulRk6Ph48WjyQlTIdS/vtrA3C6PcgEAVNIP0E06s9MwjU7N4avDzZQ0yHl/2083sK0zAi2lrVR3NBLVZv00Ds5K4JL3vqFFy8ZxlkZEazcV8eBmi5W7Knl5impvLxRqoCq5DKONfUSqldx85RU7C4vX+ytJ0Ap44t99Xx3qBG7y81rC/Np7rGjkAsEa5ToA5R8vLtmwPp2VbZzXWEyTk84WqWMP05MYt3RFow6JctnZ3O0oZtIgxqHx8t1Z6VQ2mqmvquPaVmR6FRyuvvcvLyxDJvLw3nDYpiUEU5jt417zsnk6R9LfO/f4/NzWLmznq1lHcwasognx1yDW97In7b+ydcHdKzjGPeOvtfXs/ZbNFgaWDJ0CR5RCgiXy+SY9CbSgtIo6ynzO9bitFDaVYpMkDE0bKhfaPvupt3MT53vJxUEyQTj6pyrfRWjMdFjeGDHAyzKXuSTA96/837/MYoAFEL/Y5pWqWXx0MVMNE2k2dZMsCoYp8fJRNNE0oLTfvehNdWYyrsz3mVl6Uqqeqo4L/U8msxNzEqahdlppqq3igB5AMtGLiMzpN/so9najMVhodPRiYBAYlDiaYnMb+/NxtqN2Nw2VpWv4mjHUURE1lSvYVnBMt4oegO1XM2S3CXIZXLcXjePT3hckmKe0rN1Ep32Tp7Z9wwg9QfeMvwWPF4PNw67kVZ7K68X9T8+rq9dz/NnPc/htsMEBwT7RUb0OHoI1YTy0bGPSA5OZlfjLi7JuIQVx1dQba5mbPRYUoNSWZS9yJcdGGeI86vwTU+YTmVPJS+c9QLbG7cTrA5mWsI0hoT5J5vpVfrTSmK77d2sr1nPe0ffQ6vQcmPejYyLGXdayabFaaHb0Y1BZaDH0UNtby31lnqiddEc7ziOyWAizZiGRqEZMPZvweVx+fVPGpQGpiZMJVYfyx0j7uCL0i9QypTE6GJ4YsITfFbyGX3uPv4w5A8UmgoJUgehVWqxuWx4RA8dfR30OHtYcaJfjlrSVcK2hm0UCoUc6zjGqKhRhASE+PXY5Ybl4hW9LNmwBIvTwuzk2aQEp1DcXszCrIVsqpPI3MbajdyYdyM7Gnewumo1T5qeZHbybEAia4vXLWZ64nQmxU1CISiINcRS1VPl6/E99YuZ0/X4tdpa+bn2Z74p/4ZMYyaXZF5y2tiL/yQIv+dwBCAIwjAgD3gEeOCUXWZgkyiKXacd2D/eBPwVeAy4HZgLtAFRoii6BUEYCzwkiuLMvzHH44AoiuJ9v3cMQEFBgbhv376/dcggBjGIQQzi/yc6q6GnHlQGkMmgqxK0oSAK0FIkuW6uvRM6KiTCl7cQPE4I+rVHprdeeh2aJkk9lX+bIDncHr472EBDt50um5MIQwDBGgW7Kzv4obi/knPLlFRWFzexdFo6Hq+XCL2an4634vJ4mZYVSZfNwcbjbeSYAnlqbcmA89w0JZVXfpbIk1oh4+PFo2k19xEVGIBMJkOjlOHxilS0WQnRqVDIZRxt6CHMoMbjFfF4RVLCdeTFGZHJBI439VLWYiZUr8bjEQnRq0gO16FVSSSg3eKg3eIgRKfC7REpa7FgcbgwBCg42tjD29uqmZcXw3s7qpk9NJqKNgsnms08MCcLmQBWhweH24tcLiMwQKpserwi72yr4vpJKby1tRLLKeYvd87M4LXNFX7brp2QxMT0cL4+UM+EtDBKWyy8+au5y0nMy4tleHwwu8vbuHBkHBa7hx67C41SzltbK7j3nGw8Xi/XfLQfUQSTUUNUYAAhOhXzh8dw3YqDfvP9cWISPxQ1YdQqeGDuEE40m7E63NR12kgI1fH8+lLcXpHz8qKISdrAxyc+9hufFpzGOUnnsLl+s1/VZnr8dCwuCxemX8gDOx/wVcaiddHcN/o+/rz7z3TaOzkv5TxGRo1EEAQ+PPohwyKGEaYJ46UDL/nmGhExgkmmSTx34DnftjhDHK9MeYXkYP8qSmlnKUc7jiITZCQGJnLLplv8Hk6fmvgU5ySfM+Dz9q/A4/Ugl8np6OugvKscQRCkvjttBHGBccgEGU63k60NW/n42MeYXWbOTz2fNmsbScFJ1JprabA0MCNxBgWRBQSpg/zm316/nZKuEjrtnbRYW8gOzebnup8paivCpDeRH5nvq/5o5Vrenvk2fzn4F/RKvU/KdxJRuihuGX4L926/F7kg546CO3h+3/O4RTdXZF/Bl6Vf+vWhAdwx4g6C1EG8VfwWF6VdJPVwypRMi5/GG0VvMDxyOBHaCBosDXxb/q0vRFwhU7AoaxHT4qeRGzGw//V/AqsqVvlJLAHemfEOo6P9TfKPdxznyT1PMjxiOFG6KCxOC99WfMv0hOm8U9xf7b19xO0szFo4ICbkb8HldfH0nqf5rOQzhoUPY0bCDFYcX4HNbeOCtAtIM6YRFhBGekg6xgAjdrcdj+hBp/RXLlT3VHOs4xhe0UuDpcHP3AgkQ6W7Rt5FeU85X5R8wdU5V/PywZd9WYZ/Hvdnlu9c7jfmhmE3kB6SzvcV37Oxtr+X8rHxj9FsayYvIo/csFwfURZFkeL2YjbVbcLj9aBX6fnw2IfkhObgET0DYiA+OecThob3p9N5vB5eOvCSn0zUoDSwYvYKkoKSzvie/jtCEIT9oigWnG7f36z4iaJYBBQJgrBCFMUzrfCdiheBO+k3hwkFuk+Zqx6I/TtzXAKc90+cexCDGMQgBvHvhJBE6eckok+JiI3NA5cD5r0ONTsld8+2EkibIVX4FBqJGGqDz/h0pS1mVvxSS1F9f2/Z0qlpFDf696m9ubWSNxeNQCWXKiZX/3UvdpeXII2SlHA9OyvaqWyzkhiq5fIxCX7VrVCdiqhA6UEkOUzHPedk8vWBWgqSQtlc2kawVoVWqSDGGECEQY1HFNld0UGsUcM3B+rZXNqORinn4XOzMdvdNPfaabc4iQxUc+eXh2no7sOgVnDD5BQmZYRhc3iwOty4vLC/upPUCANnZYSzu6KDvdWdODxeUsJ1VLVbGR4XTFa0gbVHpGrkIz8c5/F5Q8hJDsZid3PDJwewOSXJa4hOxY2TU2jq7uONy/PZVtZOq9nOjGzJAfRU0icTYGJGOE+sOcH8/Fj+vPo4y6anY9QqfSYsgQEKJqaFsXJ/HVeNS2JTSRsf7671jX9w7hCONPQgCPgkn/VdfdR3Sb1FM3N+o2sF1h9r4dapKYTo1dz3zREq2/uli8lhOhaMiqfT5kSrVBAaEDZgvFappdXWSk5YDiMiR1DdW016cDrR+mgOtBxgbdVaPzlkk7WJI+1HuGvUXWgUGp7a8xRfln2JSqZiYdZCTHoTbfY2VDIVTq+TYHUwUxOmcrj1MA+OfZBt9duI0ccwM3HmANIHkB6STnpIv3vnOzPeYWfjTpqtzUw0TSQvPG/AmH8VcpkcgFBNqJ9xTK+z15dduK9lH7dvvt0XQP7U3qd4cdKLPLTrIZ9JzJqqNSwfs5yLMy72m7/D3sHbxW/77uO6mnXcmn8rpV2luLwun2kJgM1jwyt6kQtykoKSSAhMICEwgf0t+8kLz6MgqoAGcwPpxnQitZGsq17nyxUETpuTqVPqGBM9BoCPjn2EUW1kYfZC0o3pLB66mEd3P8rclLl+BAokGW2brY1acy06le6M+vL+Edjddj45/smA7ZvrNvsRv7a+Nm7ffDvnJJ+DgMCaqjWkBKVwc97N3LP9Hr+xLx54kXEx48gIyTjjdShlSv6Q8wcCVYEkBiVy7/Z7ffvePfIuywqWMTxiuK+fNEARgMPt4ETnCbrt3cTqY4kLjCMxKJHEoERcXtdpI0QyQjLQKDRsq99Gt6Obz058xrVDr8UtukkJSvGrkp/E95Xfk9ObQ4Yxg6MdR2m2NhOoCmRo+FDODTp3wPGCIJAbnotKpuL+HfdT0lWCRqFhRuIMhoYOZW/LXjrsHWgVWhIDEwfcpyZrky/z8iTMLjNlXWX/54nf38Lfk3p+IYrixcBBQRAGlAZFUfzdr0UEQZgDtIqiuF8QhEn/zOJ+zQq0iaJ45Hf2XwtcCxAfH3+6QwYxiEEMYhD/F6DSST+60ZIrp9MMukhQ/WNSplPR0NnnR/oA3thawVXjknh9S3+YssPtxeZ0I1MrOFjbTXZ0IGNTwkiL0HPfN8VYfyVHr26u4OICE9nRgRxr6kUmwLWFydhdbt5eNAK9WsED3x/l7pmZWJxuNh5v5ViTJKvSKOXcOSuDbpsLnVLgx6PNzB0Wy6ycKMINARxp6OHOr/ofhq4pTOLsoVFkROpxuLwcaexlc0k7Lb2Sq2NubDAqhZyS5l5sTg9mu9RzKJMJhGiURAVraOjuI9Kg5o3L8wlQynF5RMx2Fx6vm68P1PtIH0Cn1UlmpIHIwAC6bS5GJhip6bKxt7qL9CgDry3IY2tZB+EGNSajhr/urCYpXIchQIFereCxNSe495ws5DJwur1EBKpZd7SF+q4+zA6Xj/QBeEV4dl0JT8zPoaZjoImEyajhdKLFhFAtLo+I0y36SJ9MgCvGJpIarkMhl/HO9iocbg/p0YVMN1Wxvr7/oXRhxtUEBWhYW72GbfXbGBM9hmB1MD9W/ci8tHm8V/zegHPWmGtot7dT2lnqM0Nxep28f/R9Hh73MCa9iWtzr8XtdePwOHjl4Cs4PU7OTTkXpVyJSq46bTTD6ZBmTPuXA7l/C6/opaOvgwBFAFqFlh5nD3ql3lclcnvd7GjYwcsHXqbOUsfMhJmMix3nI30nUdVbNcAZ9NVDr5IUmMTm+s2SWYo6iFZb64A4hB8qf6AwtpDEoESaLP2S6OyQbHRKHRqFhnePvEugKpDHJzyOQWlgfe161tWs48ZhN3LvqHvpdnTz7L7+3rQNNRuYnzafj4595NsWpA4iJyyHaH0056edz7SEacgEma9aNSZmDPeNuY/Ovk4mxk5kW8M2QJLhnp96PmanmQ01G/j0xKfcO/peskKz/uGer8ruSkq6SpAJMjKNmSQEJQCSu+dv3TxBirIAMDvN1PXWYXVZKYwtpLyrnJ/rfgbgYOtBYvQxfrl0IL23XXZ/4V2fqw+X10WgOhC7206zRTLB6XB0kBKcQroxnVh9LDfm3cjjex4fsJ5vy7/lROcJZifPZkLsBGwuGyuOr+AvB/+CiIhBaeDlKS9TECUVk6xOKxXdFUyJm+Jbb5gmjCuyr6Dd1k5wgPRFXaO1kdeKXgMkZ1y1fGCPYpQuijFRY2iyNnFb/m18W/4thaZCvN6BEuBTkRmayVvT36LJ2oRBZSBKG8XKspU8uedJQHLyfXjcw5JD6CmQCTKUMuWA+3ryy5H/VPw9c5dbf/1zzj8x93jgXEEQzgECkHr8XgKCBUFQ/Fr1MwEDPY37cSnw6e/tFEXxLeAtkKSe/8QaBzGIQQxiEP9u0IVKP/8k7C43pS0WX6C4/z4vWpX/L/bsaAM9NhftFicmo5YwvZrXN5dz69Q0H+k7iW8ONvDOlSPZV92JUi7jkz211HTYeOPyfJweL50WB15RpLbD5iN9AH0uD+uONqOQybhibAKHG83csVKSG94+PZ1XfuM0+u62Kj64ahQOt4ctJa0EKOXEBmsJ1alwiyI2l4vePjfhhgCMOgUalZytpW2UtVqYkhlBe6+DAzVdmIwaTEYth+q6SA7TkxKuA1FGfbc/4YoL0WB2uiltMTM0Noh3d1Szq7LfpGRJYTJ1nVbSIvXcdQpBXXdEyj18Yu0Jln93hLHJoWjVMjYel6IvTrqR/hZmhxtBEChpMTM+NZQdv5rUKGQCSwqTEZCMYyraJBKhVcmZMzSGmGA1Znv/e3LV+CQ2l7QRFRjAkz8e9W1/eFUpT8y/irRhcXT0dZKiG82bP8q4++wU8sPGUBBZQJQmijprHRNjJ9Jma2NszFhKuvylvBNiJtBqa+XL0i8HXEN7XztGtRGtUsuz+57FK3oREHzB3eennk92aDZa5elNh/6n0OvopaKnAjlyLC4LAYoAkoOSsbltfFfxHeur1jM/fT7VvdVsqd9CTmgOl2VextDwoRxpP8LSzUt9ErxvK77F7DKTH5HPgdYDf/O8bq+bQ22HSAxM5LFfHmNh5sLTXqvL4+Is01lsqNvABWkX0OXoYmTUSKbFT+Pj4x+zoXYDIElii9uL0al05IXn8WP1jzy+53FuHX4rK06sYFbiLF+FptHaSJOliQfHPsjGmo0kBCYwLWGanzmNQTXQPKXP3UdRexEzE2YyO3k2To8TjUJDt72baF00bx1+C7foZkvdFjyih9zw35d9npQ5ujwuYvQxHOs4xk0bb/L1CIYGhPL2jLdJM6ahkCu4KucqDrUewua24fK6MCgNFJoKaTA3sLpyNbubd7O/eT/Lxy7nkxL/6mCXo2tAn5xeqSdWL4nmXF4X+5v383rR63TaO7k442KsTiuflXxGQWQBqcZUlu9YzouTXyQsIIywgDC0ioHvVbgmnCZrE8u2LGPlnJV02Dv8cvvMLjPLdyzn43M+JlQTKpnmeFx48XL3yLtRy9V48dLr7MXisnB51uWkB6fzQ+UPdNg7CFQFEqQOwuFxEK2L9sUwKGVKZifN5uHdD+MVvWgUGu4ffT+P/fLYGcUwhGhCCNFIJLqks4Sn9z7t9z49uvtRhoUP86vkReuiuSHvBr8vFGL0MWQYz7yC+n8Rf0/qefKrmRtEUbzr1H2CIDwF3DVwlG/sPUjOn/xa8VsmiuJCQRBWAhciOXteCQysEUtjZMDFwMQzupJBDGIQgxjEfz0au2z8dKyFxDAdRq0Sg1qB+RSZ4pTMCManhaJSZGJ3eVApZGRFBXKwrovxKWF8V9TIT8dafnf+AIWcbaVtvLPdPyS7rrOPl38u466ZGTjcHl8uXVKYjnl5Mbi8Inq1nG6bi7IWM+mRBkD6Fev0eHF5ROblxZAfb6TN4iBcr0atlNHndJMcbqCqw0pNp5WhsYF0WpykRQfS5/bSZrbjdIvc/MlB3znXH2vhmonJDIk2sKOyk7e39a/1nKFRWBxuCtPDOVDbX8GZlBHBphNtJIXpcLi9fqQP4L0dVTxy3hC+2u//Xa37197F6KAAmnrs7Krs4O1FI1DK5Kw/3oLV4SbOqEUll/kR8TijhtIWM6uKGjl/eCwvXDyMynYrSrmMlfvqWD4nmztmpFPWYsEjisgEAZfHQ0mzhZ9LWpk7LJofDjcRGKDA4/VyrGlgzMQXe5u5cfJ5KHqs3PPdCQC6bR4CZKnU9G3mq7KvEEWRw+2HCVIFcc+oe1iYuZCVpStRy9VcPfRqNtVvYnTUaFKCUqjoqfCbPyEwgY6+Dtpt7bw0+SU6+zrRq/Q43U7yo/J91Zz/LVT3VFPTW0OLrYUYfQzP7nuWim5pjWOix3Bl9pWYnWbmp81nQ+0G9rdI7rjN1mYOth7kz+P/TL253kf6TuLn2p+5ftj1PuInIJAclIxWofXrqZuXOo/PSz5nZuJMbsq7iW3127gg/YIBVZR5qfN48eCLxOhiGB4xnEJTISAZa/xQ+QMKQcGIyBFaIyNPAAAgAElEQVQszllMaXcp35V/hyAI3JZ/Gz9W/4gXL+197VhcFi7LvIy1VWsJUknVPbPDTHxgPJvqNrHixAommyZz1+i7fITotyjvLvdFPAC+/srrcq/js5LPcItutAotDq+DXY27fpf4NVmaON55nB8qfuDnup95ftLz/Fj1o4/0gSR7/bn2Z9KMabg8Us7nH4b8AZVcRXxgPCa9iQBFAB8d+4iNdRuJN8SzbOQyuh3dCAh+Vddvyr7h4XEP88L+F6i31BOli+LukXfj9rqxu+2UdJWwZMMSn0HO03uf5qohVyEisq5mHU3WJs4yncVfDv6F7NBshocPZ1j4MC7JuISvy772yXAnmibyzN5nEBFpsbXQYe8YcO31lnq6Hd2EakJRyBQsyFrAnVvv5Mm9UoXtgrQLmJ4wnbcOv0V5dzlB6iCW5i/F6rRidVt5t/hdMkMyeXzi4zRbmqnprSHNmMZTe5/yrb/P3cenJZ9y58g7/yGnWYvTQq25doBRkMPjoNveDae0pAqCwLzUeZgMJrbWbSU5OJmJpon/coTJvzvONM5hOgNJ3tmn2XYmuAv4TBCER4GDwLsAgiCcCxSIonjSRKYQqBNFsfL00wxiEIMYxCAG4Y8jjb2YjBrKWi2sP9rMi5cM48PdNRxvMjM1K4I5uTHc8ukhXy9ZVpSBvLnBBGlUqJUyvj/cH2De0+ciKUxLVXv/w+4fJyaxr2agr5mIyAX5Jr451MjV4xOJDAwgLkTDBcNj2VPdQUqEnsbuPrKiDARplchlAhqlFCuRFKrl7UX5dFidfLirhrnDYvilqpP3d1YzKjGEqKAAPt5dw61T0/hyfwM/HW1h9tAoLhoZR0yQhp2VHQMC0D/eXcObi/J5dn0ZEQY16ZEGylstrD3SzC1T0mjs7mPptDTe21GFSi4jzxTEppI27C6PLypBEKSoBa8ILo+I7HcMStUKGdOzIzFqlYTo1Xx1sJ7FE5K4dJSJHeUdNPX08cDcbF7cUEq7xUliqJZlMzI40dzL0xfkolIItP5aFRSBiwrieHVTOfPzTejUcjqsLobFBlLRbiE7OpAv9zuZmhlBRmQgHq8Xq8NDoGZgvlqYXs2726uYlRNNQoiGEJ0KrUpOm1lDvGYSPUY7Fb1HuW3EbXxf8T0quYo9zXtYlL2I9JB0Xj34KrXmWrbWbeW2EbfxyqFXfDLG+anz+b7iexZkLuCyzMvwil4arY0ICMToY/7XbeFre2vZUreFj098jEJQUBBV4CN9ILmLToydSE5IDnqV3s8dFCRScqT9yGkfqo0BUlTCldlX4hE9RGgjeLv4bZaNXMa+5n00WZsYFTWKqp4qWmwtlHSWUNRWxOS4yTRZmnim8BnWVK2h1dbK2JixHGw9iCiK3D3qbr8qnFah9cVVnOg8QZ2lzq/68uTeJ7l/9P3IBBkahYZvy78lWhfNVTlXoRSUNNskg6ZTnRs31W9ibMxYLsu67LT37WQ0xkl4RS9BqiAaLY2MixnHyKiRpAan8tGxj5gUN2nAeFEU+aXpF57e+zRjosdwdtLZzEyciUJQ0Gjt/79DIVMwNW4qYZow7G47vzT9ws0/3+wjc5HaSN6c9iavHHyF1VWrAYmQH2k/wtL8pcxKnMXa6rW++WJ0MWgVWualzsPpddJl7+LR3Y9yfpokUY3WRQ8gOz/V/MT4mPF8X/k9h9sPc13udbTZ2kgNTuXJvU9idVlJDkrmhUkvcKT9CEq5kg+OfoCIiEqmIlAViAwZj094HKvLSltfG58e/9R3TRtrNhKtjyYtOI23pr9FrbkWtVxNuCacJRuWUN4tqRh6HD38efef+cvkv1DdW82fRv6Jut46Gs2NzE2Zy87Gnexv2e+XIQlQ1VNFfmT+AImmy+uis68TnVKHXqWny95Fj0OSMH9e8jnxgfFoFBq/LMJgdTCRuoE5iUHqIKbGT2Vq/NTTfl7+E/H3evyuB24AkgVBODXsxQDsONOTiKK4Gdj8698rgVGnOWYVsOo3Y8ac6TkGMYhBDGIQ/90QRZE+pxu5XIbF7mZPdRdTsqxcNjKOYJ2Krw9IkQQnSR/A8WYzm0ra+HxvHZMywkgM1XH4177Av+6q4ZapaejVcmo7bCSEaumyuvjDuEQO1HT5ZKDTsyMpqushLVJPWYuZ2GANqw838fC5Q2jtdTAuJZxP99YiipAcqiM1XM9z68u4cXIqf91ZRURgAGuKm9hZ0cGIeCNqhYx1R5txe0Wq2q0MMwVx06RUDtZ2Y1ArePmy4awqauDqD/aSGqHnurNSCNOraLc4kcsELhsVT5hehcXu4ZkLczlc30NxQw9TsyIw6qTeri/21fPOFQW8dEkem0vbeWLtCR4+dwgPrjrKKwvyuWtWBn0uD6IohdDvrexka1kH07Mj/YivQiYwOTOc1Yeb+HBXDZePjmNyRgSvbqogUKNkRnYkNR1W7C4HL16cR7vVSW2nlTtWFuFwe7m2MIn8OCPPrCvxBbOPTw0lMjCAO1YWcdu0dLRKOZtKWpkzLIY2s51LRsbx2JrjeLwid5+dSZvFgSlYQ2CAgl67VL1SygXGp4XSbXPx+JrjvL4wn06bk6s+2OeL47hg5Ag8mlKe2/ccywqWUdNbQ1l3GWXdZVybe60v+sHpdfLm4Te5LPMyYnWxGFQGuh3dfFryKSnBKQiCgFyQ/49l4J0JKrorqDHXSEYwsRMp7SwdcMzRjqPMSZ7Dj1U/clH6RVT3VtNi869mxxniGBI6hKMd/TLZpflL2dO8h9zwXL4p/8Ynr6ztrWVxzmJsLhurK1f7LPMzQzP5puwbjGojYZowRkaP5OnCp3G4HdRb6hkVPYo4fdyAB2+9Sk+cPo5n9j3D0LChfk6OMxJmkGZMo7SrlJTgFG7Ku4ln9j1Dk7WJWF0sd227i+VjlvtI06nYXL+ZDGMGLq+LxKBEv/PmR+Rj0pt8a1fIFNyafyuvFb3GnuY9ACgFJS9NeQljgJFeRy+B6kC8oheZIKOqp4oX9r/ApZmX0uPo4e5td+P0OonURLJoyCKK2oowqo1cm3st35R/w8bajWxt2MrY6LEIgsBJJ/0WWwuH2g7xU/VPfmu3uW102js5O+lsxsaMZXP9ZsZFjyM7NJuFaxYO6L0UBIFvyr/h5uE3D7gPeqUeq9vqu04vXi7IuIAHdvSb9Ff2VPJ60etcO/Rabt9yOx7Rg1yQc/+Y+yWJc9mXvvfFoDTwyPhH0Cv1LNuyjHpLPQICj45/lCnxUzCoDFhdVpqtzZR2+X8evaKXOnMd7x95n3a75KT6xIQn+KXpFw62HiQrNGvA+qfFT8Ok96++1fTW8H7x+6yrWUdSUBI35N3A9+XfExcYR5oxjZWlK5mfOp8b827kvSPv0WnvJEIbwX2j7yNGHzPgHP+N+HsVv0+AtcATwN2nbDeLojgwEGMQgxjEIAYxiP9PEASBWKOW4voeFHKB8/JicLg8qBRymrrtjE4K5aPdA3PcatolqeKa4maenJ/LPV8X4/R48XhFNhxr5sqxifQ5PSSH6fGGithdXq4an4QggEIuo6ium9XHmrg1Io2ZQyIRvV7+ODGJ/TVdOD0iz6yT+sYuGxWHw+PlqwMNTMoIJzPKwFMXDOWJNcd9/YA1HTb213ZxcUEcn+yR1lpU38O1hcnsq+kiPcHABzur2F0p/Qo+0tDLspVF3DwljWfWlXDr1DS+OlBPTYdUpcyLC2JEQgiH6roxBChICtMRqlPx0NwszHYXHVYnWqWcq8cn8dkvNfz5vByau/t4fXOFj0RpVXKeu2gYN3xygNoOG/fPzmJvdRcGtZyRSSG8vKEMo07NTZNTUSoEvx7A9cdaeHNRPlXtVjaWtPL+jmq/e+90izx9CukD2FHewe3T03F5RPRqBS1mOy6vyKd7ajl7SBRKuQyZIBARFECfUyK3xfXd3DY9nTazA7dXxKhV8sbmSubnS5I/m9PDo6uP+0gfwFd7e7hz3lz2tG3l/7H33tFxlOm29686Z6kltXLOVg7OOeBsY5vgITOMPUNOQxgDZsgZbMAwDMyQmTHJRBNsHLDBOUi2LMnKObZa6lZLHdTp/tG4TSOfc2Z993Lud89or+W17Kp6q94KNLXr2c/ex3uOszRlaWCd3W1HL9cz4PSTXLPTzHtV73FV7lVsKt/EE9Of4IU5L5yzivDfAR8+2qxtgD84fk7CHKr6q4K2yQ3PpXmwGYlIwsm+k/wu73c8cfgJAKbETEEpUZIems69E++lwdKAdcRKSkgKhYZC2ofa2d2ym4hfuKNGqaNICU0hQhlBoi6RRnMjLo+LwZFBItWRrEhdwbiwcYhFYlQyVZBr6RkYbUacHiciRPyt4m8ADLuGAy/mueG5KCVKXi5/OTBmcvRk/lj6R6LV0VhdVpRSJWanmYzQDI50H2FC9AQKDYV0D3cTrYzm9u9vJ1IVyRU5VzA9bnrAwTQpJInXFrxGlakKh9tBpj6THltPgPTpFXoemfoI/zz9Tw52HSRTn8lNRTfxad2nKCQKFqUsYkXaCkx2E6+efBWPz//xp8feQ7OlmWtyr0ElUfFi2YuBitOu1l302nqZmzA30M8IfpKnkWkCz9gZhMhDSNIlMUM3g0x9Jnvb97KteRt3jL+DD2o+CNx3sSBGLIgD/XI/f14FBC4fdzmPHnwU8MsvHS4HQyNDo+5HpamSRF0iHy7/kJ7hHiKUEZQby6k0VQaRcavLyluVb7E6czW/z/89W+q2UN1fjdlp5suGL9ndvptYdSyLkhcRrggfJRPVyXWszlqNZcTCtuZthCpC+f13vwf8hPz3+b/nver3sLvtTImZwpr8NUjFUnqGe2izthEiC2FT2SZ2t/sz/ir6Krht9208Nu0x1u9fz8ZZG7l30r2BiuWl2Zfi8rqwOC0c6jrE3MS5o8793xH/VY+fBbAAlwIIghCJ36hFIwiCxufznTsJdQxjGMMYxjCG/2YMO91oZBIGHS4K4kP4vLyT/Q0mMqM0XDIhkb21vczJMlDeFuxOODktnJlZBj4v6+BE2wCvXz2eBuMQCqmIjEgNdb3DbCnrYOfpXh5blcc7B5qJDlHwWflZaZdOISEzSkNJYiibvm8gzeCXdg47/S+GC3KiaO23sflwW2DM8sJYrpqcRE3PEGump6BVSPD6fEhEIn7uPyMIfrnlssJotHIpI54wpqZF8GN9H4eb+nG4vBg0cn4/PZkuiz1A+gDK2yxMSgnnsokJ9FqdvLW/GYVUzGWTEnjwyyosdn8vlkws4k+Ls9i0q5apaYYA6QM/adpR3cP6pTlY7CMMOd1cVBKHDx91PcNMSQtHIhaRGKZi065gkxq7y8OpjkGUEoHUiNFmEglhSppNw6OWj3i8iAQYcrrRKaSEKGU8/nU1K4riMJmGeXhFLsZBJwigkUvIiwvhxV31GK1ORIKA3eW/7lKxQG6MjhGPF7PNNeo4Tqe/AqqSaBB7YgMGGp/Xf851hdfx5qk3MdqNhMpDWZO/hner3qXf0Y8PH0m6pFH7+7XgdHvoMjuQS0VIRKCThlEQUcDBroP02HoYHzWe6v7qQD7h7ITZOD1Oagdq0Ug1RKoiydJn8cfSP6KT6VBJVKSEpCATy2ixtvDk4SeRi+VcnHkxWqkWmUjG5NjJ+PDxffv3mJ1mfpv7Wx45+EhA7iog8OfJf+axQ4+hECuYmzCXPEMeAgIDjgGkIil99j7kYjkxmhjcXjcne09Sa67lWM8xpsVOC8Q5JIckc37q+YTKQolQRQQFswMc7D7IsrRlPLj/QeYkzGFt3lq+aPiC89POZ/2k9exs28nrFa+TqEtkful8YrWxDI4M0u/op32wPUD8XB4XZocZl8dFhDKCSGVkUHXqjpI7+MuJv1Bl8pPoKlMVd+y5g1uKb+GpI0/xbfO3PDLtEfocfQHSdwY7W3fy8JSHMbvMQTJDgFN9p5hWMC1A/ESCiIKIAq4tvDbgPglwSeYlKMQKnjzyJInaRBK0CbxX/R6DI4OIBBF3jr+TZ448gyD4+wW3NW9DLIgxO81ckn0Jdrcdu9tOrDqWfns/1xdeT5w2Do1Mw3fN3xHiDs5dBL+bZog8BIPKQKY+k/Lecp449ARr8teM2ramv4aagRqaLc1cX3g9J/pO0GvvRSfTAbClbgser4c7x9/J/fvuD8RvrM5cTZ+tj9cqXiNcEc6d4+9kV9OuwH6P9x6ne7ibjbM3EqmKJFYTi1qq5nT/aW7edTPdw928OOdFssOzyQjLQEDgs/rPAn2I90++nw9qPgjElLQOtlJkKKJ1sJUPaj7gvkn/aRT4vxX+pR4/QRCWAxuAWKAXSAKqgdxfb2pjGMMYxjCGMfzXqOqw8F11D+WtZuaNi2RKajjrPq3g4tJ4OgbsDDrc9Aw6mJlpQCQIzM+J4ruqHgQBlubHYLG7CFVKkUvF9A2N4PP5iNcrOdDYT/+wi5wYHS9eUkijcRiP10deXAhxeiUz0iN4fV8TWdFaFuVF8/HRDkqTQlgzPZVG4zBpBg16lYyUCDWFCaHc9kF50Ly/PNHJkrxoXr6smMe/Pk1rv5+wjYvWsH5ZDnGhCjrMDlYWxVHW2k9imJpbPj27jysmJTLi9qKWi9EpJRQl6oNiKs6g2WRjbnYEFruHUJUMkQD9Q64A6QM/0TrQYOLxCwr4y/ej99FpdtBltnOwqZ97lmRT3W3l3QMtuLxeLiqNx+Fycy5rbUGA5Ag1RquTXquT+5aMY1tlN0dbBhCLBCI0MuZlR/JddXB/T1aUljsXZOFweUiL1ASyCDvNdj482s6dCzKpMw7x1ckudEop185MZWVxHC/9jHiKBFDLJUxLj8BsGyHNoKHBeLbiIRYJyJVWxIKYLPV5fFU2xENTH6bZ0hSoJm2YvYEfOn7A5rLxesXrmJ1mDErDry4b6/0ptiNSp6C138bf9jYQG6qk1+pEIhKYmxXL+KjxGO1Gvmz4kjpzHZGqSK4rvA4BgfLecl4se5FrC67Fhw+5WM6XjV+ypW4LAOOjxnN94fXUDdRx34/3kR+Rz/yk+bxZ+SZvVL7hJ2HyUI71HOPJ6U9iGbHQPNgcFNXgw8cXjV/wwJQH6HP0cf/++3loykP0O/ox2oyUG8vZ274XrUzLQ1MfQiqSsr9zPxKRhLTQNA51H2J15mpiNDF8Uf8FN+66kShVFPdMvGdUvxpAu9VP4JamLkUpUVISWYLb5+bl8pcDxjUtgy3cuedO1uav5ZUTr6CSqHhu1nOBfexq28Vde+4KSCbnJsxlbf7awHqJWBIgfWdgd9uRiv09pC6vi2ZLMxqpBpEgCswzWZfMBRkX8MDBB7g0e3R/oVKiJFmXTIw6hjBFGLeW3EpuRC7JIclkhGTQY+9hxD2CyWnioYMPAXCAA6ilan6b+1teLn8Zr8/Lgc4DPDfrObqGu/is/jMaLY1Mip5EtamaPkcfE6Mngs8vJa3qryJSGcmm8k3cWnIrdredeE08qzNX82HthwDIRDIenPIgBtXZ3sf2oXZ8+FBKRkfpjI8eT0VfBemh6bxw/AVOD5wOrLsq5yo0Eg1un5uXyl/ipuKbkIvlRKujcbgdgRzCHlsP635Yx6a5m/io4aPA+M7hTnptvQEXT4fbwYvHX6R7uJv00HRara28dvI1PD4PCrGC64uu5+3Kt4mQR9A23IbL66LX1ht4xr9t/pZJ0ZO4JOsSpsROGXUu/674V81dHsXfb7fD5/MVC4IwB7ji15vWGMYwhjGMYQz/ObotNmq6h/ixvo9QlZTLJyfSNzRCTY+VC4rjeXl3QyB4fHtVNy9fVoJpyMkl4+MpjA9hxOOlpttKVpSGyi4rarmEH+v7yI8P4alva5iaFs6SvBj2NfSRoFeRYtBw0+YyYkOUXD4pEYvdxerxCRi0crotDhblRSERi7jqjcMBSeG8cZGsKoqjtX90VQvAaHXidHtp7bchE4u47bwManqsPLK1mqX5sRTEhxCvV9JpcfDHD4OJ43uHWnnndxPotjip6hpEKRVzyYQE1ndUBm2XHa1FLhHz3PYqnG4viWEqihNDR82lZ9BJ/5CT+eOi2F4Z3Au2vDAGg0bG/JxoQtVSbv/gRGDd339o4pZ56fh88JsJCQFpK8A1U5PZtLOO6u6zbofrl45jTpYBkUjg2e21/HlpDkNODwcaTehVUp68MJ9Xvm+gvO1sBuONc9IpTXTSO+jgviXZHG0x8/lPFdf+4RGe+OY0G1cXcv2sNLZXdROmknHR+Hjw+Xhuey23zM3gviXZPPb1aRqMQ4SpZdyxKJYuz25emvM37t1s4Zo5LsLk4czOmxU4budQJzqZjrdOvcWIdwSdTMcDUx741QKeLTYXWys62XyolegQBUvzY6jsHCQ2VMmmXfWB7MXXf2zi+UtyWZFyIYuSF2F1WXn15Kt81/JdYF86mQ6NVMOR7iNMzJ3IU4efCqw72nOUfkc/Hp+HeG08V+ZcyV177wqs/6T+Ey7OvNifYThQy+bTm5keP33UfM8QwZfLX8btdVPRV0GsOhalVElOeA6FhkL2d+6nydIUFAsQrgjn+sLrkQgS3q95P0Agemw9fNP0DUWGIsqNZ5/3SFUkofJQlqQs4Y49d+BwO5idMJvlqcsDpO8MXF5XgJDZ3DZ2tu1kevx0eoZ7ePzQ40F9crvadvGbrN/w9MynefLwk4gF8ShjEPATpDOQS+SU9ZSxNn8tb1S8gdvnZkX6Cp4//jyRqkiaLc1Mi53Gvs6zVhiXZV/Ge1XvMTF6IotSFgWIyKm+U7x56k3qzfVcW3DtqJD3YdcwHq8n4PJpHbHyce3H3FZ6Gxn6DESIGPGOIBFJONZzjNqBWpJ0SSilSi7Lvgy3103ncCft1naOdB/h2+Zv2bpyK8vTlmN2mknQJgSe5bbBNsxOMzGqGNRSNYe6DnFlzpW8f/p9XF4XWfosJkRNYOPxjUyOmRxE+gA+qv2Ih6c+zF177yI9NB0fPv5W8Tf6Hf1Mip7EzcU3s6lsU2D7mv4aFiUv4tvmbwF/pEN2WHZgvcVpCdzbhckL2XBsQ+C+OjwOXq94nTX5a9DINBxtPEqBoWBUpfhQ9yGuLbz2v7U6//93/KvEz+Xz+UyCIIgEQRD5fL7dgiA8/6vObAxjGMMYxjCGc2DE7WXX6R66LQ4e2lrFT34JpEeqWZQbg1wqMGj3BEhfQpiSq6ck8+hX1XQM2FlWGEO8XsnO6l6WF8Zy98cVWJ1uihJCeOrCAt7e38TlkxKJCVGw/vNTgeNmRGq4YlISKRFqHv+6OuB+qVdJeej8XDrNdt7Y1xzUR7azupfSJD16tYzkcBXNP5Nh5sbqON09iEjw22VePjmR9w620GnxV3tOd1uZkhbO9bNScXm8OFzBVRBB8LttPvpVVUCaOSkljLsXZvH0thoEAc4vjCU3RsvxNjNOt398a7+NyyYm8jmdQfu7uDQe09AI7WY765eO4/Ufm/B4faydkYJCKmbTrgbuXpTF5iOjuzz215u4dV4YX5zo4K6FWRxp6icmREF+XAhv/KKvb9Ouei4qieP1n5Y3GIeRigVunpuOTiGly+IIIn0A7x5o5pUrSqnpHmRPbR97ao2j5nCqw8Lhpn6umZbCkMPFvZ+eIkorZ/X4BOqNQyRHKMmPC+H28zIwaOU8/nU1IaoJxAmR3LJATnyEQL4hWMgUq4llacpSssOyGXQOEqeJIyciZ9Sx/3fQbbFT12NFLBJQSMUUxofQagqnrM1CiNL/MWJ8kj5A+sAv/d18uBuP10d97xDPXB7KxOiJgV41gN/l/Q6dTMeqjFU8ffjpgOzuDCxOC/s793NL8S2U9ZaNmtee9j2cl3geRruRLlsX8dr4UTEDcxPmMuAcCERCZOmzeOLwEwETmXhNPGvy1jDiHSFFl0LToD9axOQwYXKYKIgoGEUgtrds59lZzxLfFk9Zbxn5EfmsyliF0WYMRAYA7G7bzZyEOehkOgZHguM8JCIJ2WHZzE6YTYjMHyxvd9uDcvDOwDpiZXHKYkoiSxhyDXHVuKt4teLVoHM8c30UYgXhinAuz7kco83IM7Oewe11IxJE3Fp8K42WRjQyDdPjplMaVYpKokIsErO1cStV/VUkhySTpE2iwliB1+fl7r13MzgyyNzEuSgkCq7IuYJ9Hfs42nP07AR/5qY7I34GLo+LYdcwLZYWNDINRpuRQ92HaB9qp2WwBYAbCm+g0dzI30/9nRVpK4jXxOP2ucnSZ6FX6InXxnPCeILtzdtpHmxmfNR4yo3lfNHwBRHKCO6ffD+PHHgEpUTJs7OeRSyIOdx9OEDez5jU/BwOtyPw96WpS3nx+IuBZ+VQ9yGkYimlUaUBMicIAhdmXEi9uZ44TRxr8tYEEb8QeQiTYiaxu203I56RUVXgwZFBErWJvF/zPoWGwlHS2zP4tR12/1/Dv0r8zIIgaIC9wD8EQegFzv35cgxjGMMYxjCGXxF1PVbqeoc42GDC5wOdUkJxgp7kcBXbq7pRysTMSD9rSrF6fAJPfHM6QMg+Od7B4rworpycxLpPzhqRlLdZ6B50UJAQik4h5ZVfSB7reodYOyOFz8o6A6QPYMDmosE4hEQsCsQS/BwOl4cm4wjXzkxFJBIYsLmQigSsTjcv7Kzj7oX+wGCdQhogfWdwoMHEmmnJRGrlgay8M5iVYeDNfU1B/XiHmvo5LyeK539TRFPfMIcaTbQN2IPIKPgroOuXjuOfh1qxuzysKIplf4OJVcVxhLu8bNxRy4LcaKakhvHI1mpMwyPctTCTl3bVkxapGXWOsaEKjjb3s6/exKHGfp5bXUj/sBPT8MiobYecbuRSfxPj/JwoKjst7K3rY29dH+eNi2ReduSoMVanG5EIjjQPMOx0ExuqDLoWAGmRGlweH3/ZXR+4jp0WB6EqKZE6Oc/vqMeglTPi8bKjugedQsLsLAP58VrcHh050S3LiWsAACAASURBVDoEYXRmRYQqgghVxKjl/7voGbRT3mbB7fFyutufaRgbqmRVUSyzMg1kRmnRymWkGzSBnsWfw+Z0o1fJWF6i5rGj97A0ZSnLUpcFJH1yiZx+Rz/VfdVEqiOpNZ/tZZMIEsxOM0WRRext33tO6WqMOgaz0xzII/ys7jPuHH8nO1t3MuQa4qLMizDZTVT3VwOwKHkRR3uOBjmHtg+1U2euY1vzNq7JuyYorgH8VUmtVBuUf+fDR5Olicq+Sm4uuhm1VM3Th5+mMLJw1Bw/rvuYW4pv4dFDjwaWTYmZgtvrpsBQwGsnX8Pr8/JO1TtsmL1hVCVOIkgC1aAodRRRRHF++vlkhWfRae3EoDKgkqjY2rSVFWkrSAtNY+OxjQw4B7i+8Hq2Nm6lz97HfZPuY+PxjYH9hshDuCb3GloGW+i2dXP5uMtZkbYCpUTJga4D9Az3+D8mjAzyu7zfUd5bzp/3+9025yXOY2X6Sj6r/wyNVEOYPIyc8BzOTzs/kKdYZiwjLSSNv5/6O6vSVyERSciPyOeizIt469RbfFT7Eb/N/S0J2gTer3mfp2Y8hc/n4+bimxEJIk4YT/DYoccC/Y1fN33NirQV5ITlUNVfxcZjG9k0dxPftX7HHXvuQISICzIuYH7SfLY1byNJl4Raqg6S/s5NmItYEBOlisLhdoxyIN3XsY+1+Ws51nOMtNA0VBIVxZHFvLfkPaQiKTKxLGh7hUTBjUU3UjdQh1QkRSJIgj5ehCnCqB2opTS6lChVFFWmKnLCc4Kkupn6TJJ1ydT21/pJuVRDVlhWkLT13w3/KvFbATiA24HL8UcgPvxrTWoMYxjDGMYwhl9iyOlm9+lent9Ri9vr48Y5aVw2ORGlVEzHgB2vz0dubAgbvqslJkSJRCTg9voYcXtHEZ9tlT1cUBJsFT4708CO6h721Zu4aW76OV+2JSIR/ecgM0brCCMeDxOS9Bz5WdyBIEBSuIryVjPHWs18crwdrw+K4kOYkx2Jzwc7qnu5c8Fo90Pw96mNuL1oFHDtzFTePtBCU98w0ToFl0xMYP1np0aNMQ460cjF/HVPA8WJoYRr5XiBO+Zn0tJv4+Nj7RxvNbOsIIaihFDEYoGPjrZjGh4hN1bHnrpeBmwuPjjShkYuCby+ScUiDjb1MyPTQKhKGjBLUcnEXDw+AaPVSbROQaROTotpmO9rjMzKNCCXiALVRoCVRbHkxel49coSPj7azpcn/f17YpHAxeP9kQgKqSiowjknK5I+q5O+ISfHWgZYvzSHUx2WwH7TDRpSwtXc+2nw9RAE0CokJIapWFYQQ5fFwaGmfkQCXDE5idhQJbmxIeckfL/EoN2F3eXBoJEj+o9CDf9FmIacrPukgo4BO/lxIWw53gH4XV2Ptwzw5AX5nO4eZEtZB1dPTj6nVPjC0ngqO8ykRrn5pNLIW1VvBdbFqmO5Ju8anjr8FG6fm2dnPYtEkLCnfQ8pISncUnwLDZYGRIiIUEbg9DhJ1iXTPNgM+GV3K9NX8ujBR3lq5lNsPr2ZpsEmNhzbwMToiazOXI1WqkUpUeLDx41FNyIWxPzY8eOoebZZ24hSRXHSeJK00DQazA2BPj+j3chv837LS2UvBYjCeYnnccJ4grTQNLpt3aikKtqsbed0ZdTL9OQb8nln0TvUm+uRiCQICPQ7+3n15NmqXddwFxuPbmT95PVsOLaB79u/J04dx32T7yNDnxG0z0RdIom6RAAq+yq58psr+dOEP/FW5Vt83vB5YLt3q95lVcYqem29vHHqjaB9WJwW5GI5s+JmYfPY2HBsA+1D7USponhwyoN0DXdxuPsw9026jyZLE8d7jwfG7mzdyW0lt3FhxoWURpUyM24mK9NXYrQZOd57nAHnAAICffY+psVOY/2+9YGx37V8x/WF1/PayddIC00jVOaXdJudZq4rvI5YdSzVpmrah9pHRS5sbdzK7/N/T1V/FUOuISpMFUFh9+/XvM+9E+9lccpiRIh4YvoTbKnbQt1AHVNip5CiS8HkMHHX+Lsw2kdX5OM0caSFpnFj0Y24PC4KDYUBM6LUkNRzflzJCsvinSXv0GXtIkYdw+OHH8futqOT6QIksjiymOeOPsfClIXcUnwLB7sOcqDzAJNjJwcqitfvuB6X1/97NT5qPE/MeIJodfSo4/074F8ifj6f7+e/OG//SnMZwxjGMIYxjOE/xJGmfm7e7Jdc3bUgk/6hEfqHRihvt/DtKX+Ys0ws4p4l2ZhtI6xfNo69NUZ0inOHe8slwRKggoQQXtzpNwfZX9/HgtzowH4B1DIxUjEsyI2ipscaNLYoMZR1W07y52U5eHw+jreaCVfL+OP8TOJClVgdbh784uyX6PJ2C8kRGtIjNRxrGWB5YQwKiZiihNAg19HV4xNo7bcxYHOhlImZlBLGkvwYMqM0vPFjEzMyIvi0LFiymR2j5clvTvPn5Tm09du47f2zvVIzMiK4eW4aBo2CdrONWL0SAVicF83Hx9vx+nyEKs9+ef/wSBt/XJDJPw61BqSzL++uZ+2MFESCgM/nl8DevLmMtEg1L11WhM/r40THIMdbzbT221i3OJuvTnbRNmBjcV4MqQY1L+yop394hD/MTCUjSsug3UVCmAr7iJtPyzp5ZEUemw+30myyMSvTQEyIgo+PdbCyKI4jzQO8sqeBG+ek4/Z6iQ9VYXW4qO6ycGFJXIBEAVw5KQkBuOmf/udm3eJsnt9Ry9MXFhAXqiAvfnSv4y/h9njZ12DiyW+q6bI4uGxiIpdPSiROP9ql9JcYtLvostg53WVFq5SQGxtClE5BbY+V3aeNXD8rjdd/bAoa43R7sdhdZEbpSI7Q0NQ3jFIqYsPqQjYfbsU24uGqyUmYhpwcahqgNCWSGHUMXcNdgX10DXcxODIYqJD02fqYEDWBDH0G6aHpATmmgMCV466kabCJ6XHTWZKyBK/PS74hn/qBeu6ecDc+n497Jt3Doa5DKMQKMvWZHO05Spw2jheOvxA4plaq5ercq4NIDMDU2Km8XvE6aaFpJGoTiVBE8Jvs3/DCsReI0cRQElnCTcU3IULkrzz6wOl1opPpsHvsdA114fV5cXqcZIRmUGeuCxxvVsIs3jz1JlfnXs3FWRcz4Big3lyP3RPcowdwpOcILq+LJ2Y8wYBzALVETZgy7D+9f3HqOJalLsPkMAWy/85AwJ/LpxArRvUEgl/O+lLZS8xLmsdd4+8KEI/79t0XkJzOiJtBn71v1Ni6gToWJi9EIVEQogjB6rRytOcob1W9RZOlifyIfG4qvol3q98NGuf0ODE5TFyYeSGPHXqM5anLabD4iXaOPgeFRMGfd/+ZZWnLRh3T4/MQpfLHk5RElrC3fe+obX7o+AGT3cTClIV4vV5i1DGsm7COenM9VaYqum3d7LHs4fbS25kaM5X9XfsBf2X1hqIbiNPEYVAa0Mv1rN+/PlCdy9Jn8eysZ0kOSR51TIPSgEFpIN+QT3FkMf2OfsQiMVtqt1BkKApUkd+ufJu3K9/mTxP+RE54DtfkXoNULOWuPWevPfj7W6tN1f+2xO8/Fb4KgmAVBGHwHH+sgiAM/mdjxzCGMYxhDGP4P4nPyvwv9DfOSSNSK2fL8Q5EIiGInI14vLz+YxM5sToe+rIKs92Fx+ulOOHsC74gwDXTkvn8RCeL84L/5y/+qZJzvNVMXKiSyyYmEq9XMi09nD8vz0EQBEJVUu5elEVMiII0g4Z7l2QjEfkrew9vrSJCI+fZiwt44ZJCPivroKF3mC5zsCwR4EhzPxeWxPHsxQVsq+xh3ScVlCbpuXNBJiuLYvnzshxWFMbyzoEW7vvsFM/vqGNqWjg7qnr4+mQn10xLYVy0jskp/pdXuUTEDbPT+PJEB71WJyLgrf3NQcf8oa6P1Ai/S6ZOIeW1PY1s2lXPrtO9PHdRIZlRWi4ojkf9U56E1enmr983cPPcdDIitcjEImwjHl7cWc/zO+poNdkYdnq4d/E4pqRGUNZqRhBExIUqEQToGxrhka1VqGRiZmVGkhimZNfpXhRSEcYhJ499XY1WIeF4q5knvjmNgMD4JD1SscDU9HAW50VT0WHhL983sLwghqRwFeuXjkMuEfFpWQdSsYjva3qJ0imICVUy5HRzx4JMbpqTzjMXFbCkIBqZRMz9y3K4b+k4Djf1c8cC/71zuL009I7ONfsljrUMcM2bhzndbSUlXI1EJLDzdA93fniCL8s7qO0eZNDuoqlvGOOgg+OtA/zjYAv/PNTKuwebuf+zUxiHnDy6tZpnt52mqtOCachfNba5PKjl4lHHtNhd3PtpBVFaOXaXG+PwCDure1DLxMSEKOi3jfDi7nr0Khm9Fhk3Zv6F32X/EaVEiUwk49qCa/m2yW+akRaShkQkQSvXUj9Qz/s17wfkmD58vFP9DivSV9BqbaWir4LMsEykIilxmjgcbgdfNHxBnCaOksgSRIIIjVTD7ITZpIakIvysAc3qslISWcLKtJWIBTESQRIIjj8v6TxWZazi6pyrSQ9Np8/WR4u1hYNdB9HJdAyNDPF+zfv88/Q/EYlEfFT7ETtad9A22EaCNoErc67kVN8prsy5knUT1vHMzGd4dPqjbDi2gW+bv2Xt9rU0mhvRK/RMiJ5Asi551DXNCc/hL+V/YVPZJqQi6X9J+gBClaFclHER6aHphMiDoxDW5K/hu5bv+KHjBxanLA5aJxEkgQD1bc3bkIllNA02YXKYWJ21Go3UL5duHmxmXNjo8PIEbQL3/HAPYsH/bDRaGnn66NM0WZoC/z5Xnx34HUTPRGm8V/0eD019iEVJiyiKLKJmoIb2oXZsLhuRqmBJ9cz4mfjwIRVJmZM4h0Rt4qh9x2pi6bX3srd9LzqZjo/rPqbP0ceHtR/yyslX+KLhC+YnzydeG8/dE+7m4akPc1PxTTw09SGyw7IpiixiYsxE9rTvCZJk1gzUsKNlx6jjDTgG2N26m43HNrK1cav/udTGoZAouKn4plFVS/BXTJenLidcGY7NZQv0Pf4cbda2cy7/d8B/leOn/e+ayBjGMIYxjGEMP4dtxI1CIg7I6jKiNNy5IBOL3cUHR9uZmWkgUqsYNa59wI5I5H8lPd5q5nirmXsXZ7OsMAav108OPy3roLZniPuWjGNiip7+YRcRGhkXlcTxwVH/l/3Xf2zivGwDj63MA6Cq08K67bX4fPDqFSUsK4zB5vTQbLKhkYk5vyAWBAFB8PfmFSfqWVkUy+Em0zn74nJjddT0WLE6XFw+MZHSJH2AWJUk6dlyvJ3PyuGqqcl8dbKLig4LD35ZxQPLc5CIoKrDTG58KH9anE2PxUFFh4VvTnXT2OcX6Qw63KMMYcAvmZ2WbuDZ7X73TZEAV05J4qPj7eyr7yMjUsszFxditDoCPXrrtlSgVUhYv3Qcn5/opLXfxoqiWAwaOQ9+WcmEZD3T0iN46tsaLh4fz2UTE7ioJI6PjnXg9cHeujMGJW4mp4bz9LdnDT1aTDYW50ejkIrotTp47jv/y9z09AjGxWhp6hvmqilJON1ernj9MJNTw/j99BSOt5kpbzWTFxdCXe8Q45P0zMyIIEwtRyISaB+wc7LNwoYdtaSEq0mJUONweXjsq2pevaKEN/Y34/b6uGpyEnOyI1HJRr8SWe0uKjsHWVYQw3njovj8RCdHWwZYVRzHorwo3jnQwqnOQWakR3DZpERODjq47YPygOFQSoSaeeMiefzrajb+pojDjf2sfHk/N8xJQyUT89XJTq6ckhSoNIP/A0JCmIoEvZK2ATvvHWwNyHBXFcfxxDenyY0NYXp6BHq1jOe+8z+TUboEHrnwLbQac8BGXyKS4HA7sLlseHwezk8/n7v23DXqPNut7WyYtQGJSMKwa5jbd9/O4R6/UcyzM5/llfJXONl3EoDPGz7n/LTzERB4ed7LvFv9Ll6vl4syL+KNyjcwO82szV+L1+el395Pn7OPS7MvpSiyCKlISoGhgKGRIT5v+JxKUyVPHnmSZF0yf5rwJ8p6y3jq8FOsyV/DBzUfsLVxKyWGEm4uvtlfrfqpDw7g8nGXkxGawZTYKfjwcbz3OIIgkBKSQk5YDlfnXM3bVX6RWrginGWpy3j26LN4fB5iNbFcnXv1qOtwLhREFhA2GMaGWRvY276X5sFmlqcupzSqlJzwHP5R/Q+kIin3TLyHLXVbiFBGsDRlKT22Hu6ZeA9RqijW71sfCDTXSrVcW3gtzx19jjZrGxdnXhwksy2IKGDINcTk2MkBGWqvrReH20GUKooBxwBr8tbwwP4HuDrnap4++nRgrlKRlCJDEfs793NJ1iXIxDKSdEnoFP6cPa/X/3uw+fRmbii6gQZzAw3mBqbHTUcsEpMWmsY/lvyDTWWbKIkqCQpij1JFEaGMoM/eR7IuGalISm54Lv+o/gc/dPwA+A1XHtj/ACGyEHLCc1iVsYph1zAKsQKxSIzdbafF0oJBZeC2kttotbbyad2n+PBxuPswawvORmu4vC7eq3qP1ypeCywrNhSTHZbN5prNJGgTuLXkVna27sTmPmualaBNoCiyKHDfF6cs5tP6T4Pu6Yh3hJt33syLc188Z5XxfzLEDz744P/tOfwfwWuvvfbgH/7wh//b0xjDGMYwhjGcA8NONyfazBxsNNE/7ESjkKD8xYu21+uj02yn22Lnk+PtPPhFFTKRQL/Nxd9/aCLdoOHdg63sqO6l0+KgrNWM1+cjJkQZyMADmJCsZ8TtpTA+lLI2MwXxIXSYHVxQHMeXJzt550BLgND8UNdHaVIYOoUEo3WEKanhzEiPQKuQMjc7ErVcwmNfnWZaegQDNhcTU8LJitbi8npJClMToZGjVUhRySQ88lU1h5r6OdjYT6fZwZS0cPbWGZFJxExJi6AwIZSMKC013VbC1DKWFcTyz0OtZBg0jE8O4+Oj7XxW3sHMTAOPfVVNz6CTnkEnP9b3sWZ6Cvsa+rCPeFiQE8VXJ7vxIfDM9lo+OtrO9IwI3F4fyQY1MzIiiNTKiQtVMuR0BZmgZEdruWRCPM0mGwcb/XKzxfnRHGsxc7ipH68PjENOvq/p5eLSBP78eSUauYRlBbFkx+jwAUtyo5mTHcmnx9vZcrwDt9dHS7+N7kEHszINfHi0nVmZBooSQpmUGo5BI2dBbhQpEWryYkP4tKwjaE7LCmMJV8soTtSz/rOzURSt/X6Z56UT/H1/z++sw+n2sjQ/hk276ylN0mOxu3n/SBuHmvpxuD1kR+votjqQiEUMOd1kReuI1PqJYKrBT76tDjcOt49vT3XTMWDn64puShP1pBhGk/NG4xAOl4f4MBV3fHSCRuMwbQN2EsNU/OX7Bup6hrh8chKROjlmmwuHy0Ntz1BAFmu2uZiVFUlz3zB5sTq2V/cgEYs42tzPH+dn0mVx0D/k5K6F2ehVUmZk+E1d3j3Qwh0Lsrjnk4qAm6fR6jfLmZIaToRWTnSIgr//cFYmOuz00GOGJXkxaORKUkNSsTgtPHroUerMdZRGlxIiC6FjqINuW3fQec5Pmo/NbeNg50F67D3YPXYqTZVIRBKmx01nc83moO1rB2pZlbGKenM9PcM9uLwuNFINW+q20Gvr5VjPMY73Hqe6v5qV6SuZEjsFrcxfSxCLxCilSooii2iztgXy+SbHTObNyje5MPNCXqt4LSCB7LJ1kaHP4KXyl4IMQ6pMVdw54U42Ht/I/s797GnfwzdN3zAtdhpx2jiKo4qZlzSPcWHjiFRF8lalP5IDoM/ex+LkxX6JYl8VHUMdCIIwqqp3Bjq5jjhtHFPjprIkdQnp+nRUUhUJ2gQWJi9kfPR4CiMLWZ66nFh1LDtad/grq8M9yCXyIEOZM7Eg4K9oZeozuTT7UmbGz2RR8iImRE8gSZfEhZkXEq4Mp7KvEpfHRVJIElqZX94aqYpka+NWnB4n1xZei9PjJCcsh5XpK/nrib8yJXYKL594mXZrO/OT5lPRV0G1qZp4bTzft33PkGuIQ12HcHlcLE1dSmVfJdPippGsTSZNn0ZeeB4tlhYmRE9gXuI8psdNJ0odxVuVb+H1ebkq5yparC1MjZ3qX0bwB6ZEXWJAkqqQKBAJItoG2/ih/QcePvgwXzR8wcGug/7//lOXUW4s5+rcq8mLyMM6YuW06TRt1jYeOfhI0L67bd3MjJ/JkZ4jDI4MUm4s5/y08wO9gkqJknsn3UuMJibwrKWGptJj66HZ0kyoPJQ1+WvY2bKTOnMd+RH5ZIVlnfOe/7+Mhx56qOvBBx987Vzr/lVzlzGMYQxjGMMY/j/B4/Xx4dE2HvrSL+1RSEXcMjeDq6Yk4fH5+LG+j4+PthOlU1CapMfqcBGplXPXwiyMVie/ffMw4Wo545P0QQHcANurenjl8hJOtJmxOt2Mi9GyOC8GkQCHGvv4+1WlVHdZ6R60YxxykhKhHjU/s22ED4/20Gm24/XBMxcVkBOr5auTXehVMl6/ejx//7EpECEQr1dyz5Jsvj9t5GCTiaumJDNgGwmc2xWTkyhKCOVPH59kUmo4IpHAH971W5hHaGS8efV4+u0ujFYnG39TxLsHmrnv01PcsSCTG6VpvLKncdQcy9vMpBs0tPbbcHu85MX5TWwAYkMUGIecPLPtrOxp9k+mKnOyovw9Zd2D3LMkB/uIh26Lk8L4EAriQzjZbiHNoOHrimAiMDziwWx38fiqPPbW9gWOBfDIilwGbC5OdgR3fNT3DrEk3y+dtTrcuD0+3jvYwqTUMMpaB3B7fCwtiGFGRgSDDjcqmZjlhbF8crydtdNT+OpkF7/Ento+Djb1Mz5Jz6DdT6ZMwyOkRaqRS8Tsrjkb/P5NRTcFcX5J758+ruDWeem8/mMje+vO9lAtzI3igfNzuPEfwfEFbx9oZlyMlvreYUJUUtINGlRyCV5AJZfwQ2U3P/cHUsvFGK1ObpidxhcnOmkf8Pd4ScUC9ywex2NfVwcMhSQigXsWZdNvGyExTEWoSkaqQc1Lu+pZPSGeWZkGNh9uY199H1aHO2BYY7Q6+YUnEZWdg/xxfiZbjrWT+rMq8pTUcNIMaio7B9FKo4nVKekw28nWTuHDZR9icpjosfXwzOFnWDdpHQ8ceIBeWy8CAhdlXoRBaeDa764NEKu88DwuzryY7S3bGfGMNjM6EwrfNdxFx1AH7UPt/2FIdqI2kQjlaOOO9NB07ii9g23h22gfaueJw09wftr5+PCN6pmzjlhH2fl7fB6MNmOQs6TZaWZH6w6ywrJQSpTkhudysvck71S9EzQ2LzyP0/2n+efpf7K7bTdamZarcq5iYdJCkkKCM9+cHicCwijXSbvbTk1/DR1DHRiUBjL1mXTZuvi+7Xu2Nm4NzPGMPPPn6B7upjCikNnxs+kc7kSECL1Mj0amITs8G4nI/3reYG5gw9ENJOgSAsHk4DcoWZi8kINdB+kZ6sHmsmG0Gdnesh2AY73HGBc2jur+avZ17OOFMn8vplaqZdO8TXxe/zmNlkbOSzwPg9LAyoyVNJgbsI5YabA0kB2WzTX51/jPwevhhPEEFX0VzIyfycLkhfi8PjQyDSVRJSSHJFNvrg86P5lIxkvlLzEzfiaZYZl4fV62N2+nbagtqBe1ur+a85LOY0XaCmbFz8JkN7Hx2EY+b/ic6wquGxVBAgQRwTOB79lh2Xh9XsaFjSMzLNgoy+F2MCN2Bumh6VhHrGw+vTnQY2lxBsfG/DtgjPiNYQxjGMMYflU0m4Z58hu/tG9lURwJYUpOtJnZH6mmtd/Oo19VB7b98kQn185K4+GtJ7iwOA6X14fXB09emH/OqARB8L9Y/2ZiAkqpmKa+YR7/uprcWB23nZfJoSYTe2qNRGkVeH1+B8pxMVqqu/zmLEnhKqalh1PeZmHQ4SIzUotMLODx+IgJUeDx+mg324Jy49oH7HxX2UNd7xA3zE7jq5NdzMw0IBUL3Lkgi1f3NqKSiRke8VCUEBpEmialhPPqD03sOu0nLGKRwJ8WZbNpZx2/f/cYz1yUj1I2uudLLZfgcHu4e1E2RquDbsvZa7GsMJa/7D4bPRGmllGSpMfp8eL2eilN1PPbqclUdQ1S1uo3jpmTFcnNc9K58Z9luD0+lFLxKBfTTosDqUjg61PBpPCZbTU8dH5w3h347wOAUipGKROjlIhQSMQMDLsYFxNCWesAvYMOBEEgO1qL3eXh2W01zM4yEKKUUpIUys7TvUH7zI7WsrumF6VUxLT0cA40mOgddHDv4nG8tLt+1BwONfojKW6Zl05yhJpntgf3AG2r7GFhbvSoc1VKxdz+YTkHG/2OrFdNTuKa6ckkhauo7BgMnFuoSsrlk5KI0Sm4c2EW+HwB0gf+XMWvKrqYnh7BnlojIgESw1S09dt4+mfB9mqZmOtmpxGuktFjcZAX5680nQmlB0aZD4H/w0FZm5lVJXFYHW5UMhFPXlDAluPtbK3oYkpqOB0Ddk60mdnwXS3tA3aum5XGlZNzkYvl6BV6uoe7WTdhHbUDtYTKQ0kPTee+ffcFVdNOmU6xMHkhFqeFMEUY8Zr4IHOTCVETqDBWkKXPYnuzn2wMuYYCcQBnkBOeQ+1ALTMTZiIXy0edT0poCjnhOWyp24LJYcLpcVIaUTpqO5fHhV6uZ8B51jE3TBE2KjIAoMUS3Ls1JXYKidpEWq3+/EmtVMsVOVfwbuW77GzdCfgJwKayTSTrkgPEz+aycaDrAG+fehupWMrv8n7H+KjxyCVyPF4Pn9Z9yhOHnwgc54rsKzCoDHzV9FVgWZOliYXJC9nVtitoTjPiZtBoaeSTuk+4Ju8aPq77mO0t25GKpKzNX8ul2ZeiV+ip7a+lJKokyKEU/AYl1xdejwgRLdaWQMXrDLqHugNkWywS84eCP1BtqmZf5z76bH0Y7UbmJswNyHbr+utI06fx+KHHcXqcpIWkOXcKJgAAIABJREFU8dzs50gLTUMsElMSVUJJVMmoaw2wbuK6INfM0qhS2ofa8fg8gftldphpGmyibqBu1Pi6gToenvIwSpmSve17A86plabKUdmU4YpwnO6zv30KsYJYdSxTY6eO2m/PcA8N5gb2tO+h3FhOki6Jb5q+CaxXSVTnjDH5n44x4jeGMYxhDGP4VTH8UxVjXIwWmURg0656bp+fybDTwxu/cDQUBAGlTMQ9i7MIUUr5vqaP+FB/9aKqc5DMKA21PWerfisKYzEOOQlXy3jjx2bC1DIuKo3H6fJQ1jrAX3+qnlV3WTnQaOLhFbnkxYWwMDcan8/fZ3esxYxCKuLqKclMTQtn0646VDIJk1PD8Xq8NBhHW+mXtQ1wx/wsjrYMYBvx4Bzx8PrVE3h7fzNGqzMQyv7zGAOArGhtEBH0eH28ua+JZYUxbD7cxq7TRuaPi2JPjTGQFSiXiJidZSAxTIXg85EZpUOtOEs25BIRwz8L975xThrPbqsNkJvLJyWilIl5+MuqQAXpyxOdvHxZCX+/uhSz3cXNc9ODiMnsTANVnRYyovzyvGidAq1CQr1xiEGHG71axsLcaLZVniWFl0xM5FS7hbsXZaGSimk327hzYSa7a3o51GhicV4U+fGhvLa3kaIEPaZhJ4UJ6URqZNz32SlWFseRH6ej4qdKYlaUlnExWkzDTiYkh6GWSzi/MJbPyjr5+49NlCTqA3LVMyhODOXtA80cbzVz67xgm/4z0MolSMUCLo//YogEmJ5h4P7Pz0ZBvHOwhcwoLatK4ogOUZBsU6OWSbh1XgbPba9lyOkmRCll9U/xEz9Hz6CDrIwI0gwarp+dSkuflS1lwdXM4REPiWEq3jvYwpFm/8txQXwI181KDTyzUTp5kEupSIC101MJUUq47r3jzMqI4K9XlHLHRycx/vRR5JtT3TQah8iLC+GCknje3t/MCzvrSA5XUZymJkGXwDNHnyEtNI0bCm9AQOBg98FzOksqJAoWpyzG4/Vwe+nt7Gnbw+mB00yInkBBRAEnjCfICc8JVGW2N23nvsn3sad9D5WmSnLDc9Er9CgkinOSPvD3pM1LmkdeRB5DriEiVZEICPwm8zd8UPtBYLskXRIPTX2Ijcc20jTYREpICpdkXUKSNmnUPhckLwj6d3JIMn9b8DdqB2oZ8YyQoc9AQGB3++5RY39u+HG4+zC37b4NiSBhddZqyo3l2Nw2igxFDI0M8dzR54LGvnf6PV6e9zIpuhQq+ysRIUIukXOy7yQ3Fd3E25Vv4/a5WZW+iihVFE6PkytzriRLn0XXcBcqiQqb28YrJ14hOyybuYlzEYvEIHBOghujjmFoxH/Nfk42ASbHTubj2o/9+XciCa+dfI1CQyG3l95O13AX48LG0WvvxeP1ECILYXzMeB7Y/wAAK9JWEKWO4sWyF5kQNYGZ8TMD8RbnwsToifxt/t841H0IkSCiZbCFz+o/Qy1VE6v2Eyu1VE2oLJTJsZODPgwAZIRm4MH/W9U9fPb35IeOH1ibv5Z4TTyHew5TEFHAgqQFrPthHeB3Vb1n0j3nnJvJbuKB/Q9gc9uQiCRUmaooMhRxSdYl7O/cT6IukSUpS0gPTf8Pz+t/KsaI3xjGMIYxjOFXRZxeSUakhmtnpnHnRydQSsXEhSiCCJVWLuEPs1IRgPhQFSM/EabLJiVwsFHNjqoefqjv4/pZaUxPj6DROExxkp5x0Vr+8O4xFFIRL15SzNaTXeys7iUnRkdRohyNXBLot3K6vVgdbrKitNT3DjE3O5Lnd9RS9VP1b3+DiRNtZmRiMTuqe0kIU5EWoUbv8zElLZyJyX4XwAONJlYVxfHirjrqe/3ncLzVzF0LMqnq8pMWq8NNvF6JQhpctRnxjDZb6bI4CNf4X4zVcjEDNicvXlrEkeYBvD6I1sl58ItK1HIJl09K4tr3jnHpxEQmJOs50jxATbeV4oSz/Yz7G0xBFa28OB3f1/QFyQa9Pvi2spucGC0GrYJdp3v521WltJhsSMQCNd1WNh9uozghlHsWZ9PUN4zZ7uKCkjhkYgH7iIeLS+M4b1wkLSYbUTo5MomImRkRjLi86BQS5GIxLaZhihP0ZEZqGR5xs72yhx3Vveyo7kUtE2Nz+QnQ5NRwXtvbyAUlcfx2WgpWu4uMSA0v7KxjyOlhW2U16xZn8/S3pwPnURAfQnqkOnAPsqO1pESo2bjDX1WwjbhJjVAHzG7ATwwdbg8vXVbMgQYTXq8/RP7+z0/xS5PEbquDZtMwKREqGnqtPHNxPi/urA88Txb7/2LvPMPjKsy0fU/vI01RHfXeJcu9CTfcjSmmGuyEGsAQICEQNqEkAUKCwwKhxiRAML03Y+Pem9xkWb13aVRmNL1+P8YeM5HZJLvX7n7fF93/5sxpOmd0Xec57/s+jxeDKrL9D0LtpEqpmNJkLWqZmCGHD18g8r5HKyX0jDgpSQrNQYoEAr6u6sHlDWCKlnP1pGTEQiECAdx3cQ5ef4C8eA3xUTI+PNqF/+xcZeugIyz6zlHXZ2NxUTwv7Wxi9dQUXtndTMPAIN8Mvsj+7pC9fpW5ivt23cevZ/yagz0HmZM8J1z9AsKunHVDdRCAldmh8PK5KXNx+Vw0jTSxIGUBbaNt/GXhXzjaf5RRzyg7OnYgE8nQy/Ts6dpDbnQupbGlvF/3PvNS5l2w5RPOh6efY135OhakLcDsMJOkSSJOGceaTWuYFD+Ji9Mupmu0i/VH1/OLab/g3vJ7ee30a4gEIu4ou4NiYzHftn7LRw0fkahK5PKcyykyFkVUd2weG8maZEbcIxHncc7p0h/w83bt2wD8qPRHfNr4abjimavL5WeTfxaeFzxHgaEAr9/L1MSpLE5fTIwihpMDJ8PHfWjqQ5idZt6rfy+8b4DbSm5ja9tW7ppwF88dfw6nz0mrpRWH10GePo+9XXt5ZPojSEVSXD4XOpmOL5u/pMXSQiAYQCQQcVPRTXxQ/wHegJcrc67E5/dRYCjgoqSLeL36dQBODpzE7XezJn8NGVEZNA43ckX2FTSMNKCUhKJJymLKcPldvHoqNB62vX07XzZ/yQvzX8CgMFzw3gkEAibGT8QdcPPI/kfotfcSq4zl8ZmPk6wNvRiRiWUsyVhCm7WNWaZZ7O3ai1AgZEnaEnRyXfj4yZrIFykbqjZwVc5VvLX4LaJkUXgCHjYs2kC/vR+TxkRWdBZCwdjKeMNwA/u696EQK7ih4AaO9B7h7dq3iVPGUR5XzsUpF1NkLArPAv4rMS78xhlnnHHG+W/FoJbxwnXlHGkNVWckIgHeQJC3DrVx/bRU/ri9kbvmZeMLBDDp5HQMO/jTnhY8vgCrJppYUhSP3e1jd4OZF3c2oVNKMOkU2Jxe/rQnVB2ZnR3Dhj0tHD57jF0NA5zsGuGGaam8tOt8G6RCKsLt85NiCGW/nRN959jdYObBJXnsrB8gw6jiYPMQU9N1TEvX02y2s7fRzLR0PalGZUSLH8DXVT3MyQ3Na72xv5UfzclEK5Nw86x0/ryvhUAQohQSBAIiRMbUdD1VnRbkEiHZsRqe3FSLWCjg0UsK+MO39QzZQy1Ua6an8vTmOgJB2HionRUlCTy4JJeyJB1DDg/vH+lAJBTQZ42MjrCcjbT4W7z+AJ3DLvQqGR3DDiQiIXsbzXQMOZiTG8vVk5MRCoU8t60hLHa+Od3LL5bl89MPTmL3+JGJhfx8SR6/+vIMXn+Qa8+6eZ7qsvLijkZuvSiTn31URTAYmn+8eVZG+PjnqpQJUXLMtpB4+fhYFwThBzNT+euBNlaWmXhqcy0xahldw84I8frH7Y3cNTeLaJUUg0rKkN3D3rPuofPyYmkfcnDvxTkcbB7kaOswU9J1pBvVdA47yY3XMC8vhiG7j+oeC9FKKQyeNwgCkItFeHx+/AERRrUUmVhEbW/k7+Xr0z385tIiXtjRiMXp5dopyUxM1dE6YCcnTstre1u4rDwJlUzM89vPt6YWJmgxqGX8aU8Lg3YPYqGAH85Mx+b28svl+UiEQl7Y0ciRtuGI4/3lB5PDleC8eO0FXVuFApBLRNjcPiRn20VL0wP89cD+iPWcPiej3lFOm0+zbPIyZplm0WPvQS1Rk6PL4YO6D7gk8xIahxvZ2raVtKg0vm75GpFAxKK0RWxq3cTm1s2Y1CZ+UPgD/v3Yv9Nj76HEWMLyjOUsTFvIptZNPHf8udDv0G3h5uKbEQgEY875b4mWRTMtYVr486BzkACB8Ozcdzk5cJIVmSvQSDQkqhPZ170vXL0C+KL5C/669K/k6fPCy9RSNXdPuJs7t90ZFnAFhgImxoXaTAUCAWqxmkRVIt327og217rhOgLBQET7q0aiYUXGCu7ZeU94vSR1EvNS5vHk4Sd5ctaT6GV6njj0BIvTF6NL12Hz2Piy+UtEAhEDzgE21mxkSfoSPm74mChZFK3WVgoMBVyXfx3PH38+nKunlWp5fNbjKEQKDvceJkmTRJOliUsyL0EulpOlzWJS4iSaRpq4fevtEbORtUO1BAny8P6HubHoRsrjyrl3572syl4FhCqFr5yMbCutHqymcaTxe4XfOWYkzuDtpW8z6BpEL9ePiYsoNBYiForJ1+VTZCyCILRaWklUJ9Jn7yNBnUChoZA7y+7klZOv4Av6yIkOGd8YlKFji0ViSmNKIeY/PJXw3KfT56RjtIOrcq/is8bPsLgtZEZlMjF+Inr534/z+P+RcVfPccYZZ5xx/tsx29w8vaWeGZlGTnZaWFQYzxcne1BIRKyemkKiTsHvN9eSHaflqW/qQu2TvgDH20fIitVwUY6RbbX9OL1+XN4AvkCQhYVxbDzUAcDykgQ+Pt4VcUyXN8CMLAOHWkJiMEYtY3a2EQGhh3qNQsJXVWMNRZaXJDAl3UCMRkp93yg5cVo+Pt5F26CDS8sSGXX5cHr9TEnXY1DLwq2niwrjmZpuoM/qotviorJtGJNOgU4p4Ycz05mXF4vZ5qYiJ4bantHQPtL0rJ2RikQk5Acz0vjtN3U4vX4CQWg1O/jF8nzSDCrm5sWSolfy5XfOV6eUUpwUzaaqHp7Z2kB8lJyKsy2G+5oGw+u1Dzq4pSJzzN969/xstlT3kp+oZWVZIrdvPEZjv51hh5fj7SNMSI5GKROzs24gYrvOYSfTMgzU9Y3iDwQZsLkpTQ4Z7wgFAqak6TnZaSFOK2dX3QDms5l1vkCQSWk6eiwurK6QkJSJQ3/3xkPt4f3fUpHBqDPkyPnmwXbm58cxLTP0kHb0O0IoSGimrnvEiVImQiISoldJSYhWsP7bek53W9l0uheFRMhPFmUTc1bgFiZq2VNnBoGABz+u4kDzED9fkk9VlwWry4dEJODGWekUmrR8cLSLtw62o1PL2FzdR5xWTtfIecHfZ3WzekoyMomY1dNSsLt9vL6vDbFYSEGCllSDkmNtw5QkRTMjy0CsRsba6Wlkxaqxurx4fAFaBx0EgnCsfZgbZ6bzyOdn2Fk/wMxsIyc6IitSSTolKXoFuxtCFdzsGDUKWWi29RxrpqeyrzH0fbI+9ILiuplRbG7dFBFkDbAyayXdo93EqmJZf3Q9aokao8LIkGuIWaZZ/Pn0nwkKggy7h/mo4SOEAiEaiYZmazOfN32O2+/G7DSzs2Mnv57563CLYrQ8mvt330/n6HnBVD1YzYrMFailY91T/x5KiRKtTMuOjvPtmVGyKCbGTeRE/wkKjYUMOAeIVcTywokXGPWcF+i+oI98fT6Fxsi5VJPaxNzkuUyIncDKzJWsKVgTrs4JBAIMCgONw430O/vDuYfn0Eg1rMpZRbu1HbPTzA0FN/B+/fsRRjNWj5WZiTM50neEjtEObiq6iRx9Du/UvcOuzl1027q5p/weDvUcom20DavHyizTLLRSLRqphihZFGcGz9Bn7+Mv1X8J79ftd9Nt62ZC7ARStan0OnrRSrUka5IxO83k6HJIi0rjWN+xiOsFIYEaq4rlQM8B9nfvD1VtLW30OHqYGDsRjVTD0b6jY67/8ozl4WqcN+Dl9MBpvmz+ktqhWmRiWVgUqiQqjAojKslYEy0Ap9fJoZ5D5OhzsHqsuP1unql8hurBamYlzkKn0FEaU8qi9EWszFrJ9QXXY9KYvv+H8R/wWdNn+AI+GkcasXlt3FZyGz+Z/BPmpcwLVxj/f2Xc1XOcccYZZ5z/dep6RylI1HLHnEw83gCmKDm76gewujwUm6IxqOVUd491Wfu6qodRp4fnrimj42yVLTFKzo/eOhZexx8AqUg4ppUy06jm8nITmUYVE1J01PZa6RpxkqRTcqbbQmGiluru8+6Us7ONfFPdy75GM69cX86ykkTueud4uEL38q5mfnRRBnW9o3SPOClL0ZGiV9I+5CAnXsP9H53k36+eQPuQA4fHx8GmQbJLEum2uOgacjApTcex9hF+tiiXhGgFbx1o4+uqXjx+P5Vtw1w3NYX3jnTg8we4YmISJ9stzMgy8ON3j3PNlBQ0MjGjbh9CAczJjaF72MnXp3tZVBh3Ns/OTmaMimeuKuWRz6uRiUX8eEE2apmI56+dwIeVHYCAhQVxuLw+avqs9Ftd9FicY6pHn5/s5u4LzMl5AwHEovNVm6YBG9MzQw9+t8zOoL7fRvuQg5KkKEw6BXV95x/CX93dzHPXTmDI7sFsC83uHWwyc9+CHGQSITqlFI1MzI82HuP2OZkcax/mWPswQgE8d80ElFJRON4AQlEUe+oHONY2Qq/VyZOXl4QdVM9xuHWYme0WylN0ZBhVPPhxFYEgLCtOOPvbCfKzj07y5GXFBINg8/iIVUv5/eY6mgbsXDkpifeOdNBrdfHQ0nyG7B4a+23IxEJ+cnEOX5zqQSwMBcqfE8llKdGhFl6VlOunpqKQiDnRMUROnIaffXQqfG6XlpmYnhkyrYFQ/MPQ2aiRWM3YuTiFRMTGQx3829J8TnWOYNTISDMoue/iUL5lik6B2x9gc3UfT11RjC8Q5MaZ6Tho49q8a3nt9GvhfZXHluP1e7mj7A5+tvtnVCRVIBFK+OOJPwKhGaq7y+/m7Zq3uSbvGir7KmkcaeSipIt4ozqUj6eSqFhXto54VTz+gJ9JcZMoiSlhc+vmiPPWSrXMNs0Ou1X+Z7g45WIMcgPftn5LkiaJaQnT+Omun7IqZxXPHgu5Vjq8jgtWFAUCATaPjR57D1KhlGRtMkKBkBx9zhgXyHOUxZZxV/ld7O3aO8Y8pcBYQFZ0FpPjJzM7aTYmlQmrxzpmH+eqbRa3hY7RDp449EQ4F2/QNchvD/+WNYVr2N21G6PCyMS4iQgFQj5u+Jg4ZRxPHH6C20puG7PfhuEGhAipH67n08ZPmZ8yH5FAxKS4Sbxb9y4mtYkdHTuYlzwvwlhmTeEaPqj/IPy5bqiOOyfcyYHuA6ilatI0aVyUdBG7OneF10nRpJARdb5Sf6zvGLd+e2v4b9NKtfxl8V/I0V34On6XFmsLSqmSxw8+HpG9V9lXSf1wPUalEYlIQmZ05t/d139ERnQGryx4hT9U/oGGkQbKY8uZnjidVO3YmdB/NcaF3zjjjDPOOP/tZBjVrJ6awhsH2lDLxJQkRXH/4lwONA/h8PgYsLqxOD0Y1WMfdlP0CuKi5BxuHeKb071cUmpiU1UPv1iWz1uH2hAKBBQkaLlheiqvfccsZmqGnm21/STrFBQmamgdtBOnlSMUhoxDLE45yTolnSNOKtuGmZquJ0Yj44mva/H6gxxpHUYmFo2Z/frmdC+3VGTwhy31oRD4ZflYnV4yY1R4/UHuefcEK0oTSIhWUJqsw+Pz89yORm6amU7r2XbCp7+tRwD86KJMREIBj3weyq8702NlcWE8YpEAlUyE0+NnR90AI04f7x/t5McLsnlpZxMGtZRTnRYSouSUJWvRq6Ss/46D5T0LsnlkRQG+ANjcfn63OWQAcmV5EkuK42kasLOzbpAXr5vILz49zVWTksZcd4lISIpeiUwsjDCpWVlm4q2D500wZmfHUNk2zM8W5fDZiS621oScObfW9DM5TcfykgS+PBvVEAgGUUpFfHFygBWliVicHmZkGbnpjaNhQZdqUPLw8nxaBx3oz7ZwXjslhdf2trBubhY9FhdOr5/JaTrEQgELC+PpHnZwcUEcLq8fu3usBbw/GKTFbOfhs9f5gcW5/GVfa/h7lzfAve+f5IXrJvDGgU6WlySGZ1Dd3gBKaeh38Ltvalk9NZUfz8/C6Q1Q3zPKtAwDBrWUW94MCc5VE5NoG7SH2lYJuZ3++9VlePzBiHsE8OmJLu67OCcs/L4rapN0yrDQB7i83MTRtiGSdQpiNDJmZBpxef0syI+j1+JCKRUiEAqQCYS8ceMUcuM14X0NOGJotbRy94S7sXvtKMQK+h392Lw2ht3DjHpHKY0p5fnjz4e3CRLkzeo3WZK+hAPdB7in/B62tm0NGXXIo5GL5dxUdBOvnHqFPnsf0xKnMTV+Kk6fk3x9fjj8e2XmSvRyPQd7DrL+6Hquy78u1Or3T6KWqqlIqqAiqQIItX8uy1jGe3XnTWB2d+5mdf5qXjr5UniZUqwkOzqb+3bex4GeA8hEMtaVreOKnCvC2YIXQiwUUxJTglFupNXayqaWTeH4i+kJ04lVxnJz8c20WlqRiWVcmXNlRGyEWChGIpKE7l325VT2V4ZF3zlc/lBbtlwk586yO/n1gVDV9LcVv+WWLbdwRc4VxCjH9jXeWHgjdp8dnVzHfRPvY1fHLv58+s+oJCp+M/M3+IN+dnXuYl7KPNaVrSNGEYNRaeT16tfpd4T+PwUIyNRl8vD+h8ORE4WGQu4ovYMkTRInB04yJ2kOFUkV4bZNly80//fd9lGrx8rB7oPk6HIwO8zUDNVgdppJ1aaSp8+LqK4pxUpkIlmE6AOIUcQgEoroHO0kThWHRCj53vvyjzIhbgKvXPwKo55R9HJ9+F78qzMu/MYZZ5xxxvlvRyIWcv30VPISNBxoGiIhSk6f1Y1eKcE86mZGpoFN1b3EauThh30IVTimZRh46JPTRCsl3FaRgd3jZ3eDmcJELUuK4knVq4jTSsmLU/OHq0ppG3RgUEsJBkNxD9EKMR5/kH6rizSDkiiFBLcvgNsXIFYrJStOhUQo4K8H25GKhaybm8Wu+n40cvEFqwdRCgkigYBBuweVVIREJOCPOxpZmB/L2ulpvL6/lY+OdTE908AlJYkMOTzcNjsTmUTAb76q5cnLirhpZhp1faOh81OefyAZsnt4+3Co7fGeBdloFWIsLk/4u+e3N3LZBBO5cWqaBux8frKbXy4v4N73ToT3sXpqCjtq+znZGaqeSkVCfr40jye+ruG9yk40CgkSkZA4rZxRl5e5uTE4PH5MZ91Tz3HH3EwsDg9PXFbMtpo+BmxurpyUjFQkwHfWEXNmpoHrpqTg8voRiwT8bnOksDnSOszvVpVQ2TaMXiXlsgkmgsEgJaYotlT3U54SxfbagbALKkDboAOnJ8D2mj5urcjg6c11xGhkHO8Y4XjHSHje7qNjnfzhqlIKEjTkxalpNts52GRmzfTUsDMmhNpJFRIRGoWYaRl6Li6IY2JKNAeaByMiQnLi1CRGKTjZaeEHM9LCy7fW9HHXvCye+qYOrz9IYrSCe987GZ61m5ym45752YiFAnyBIMl6JR9Wnm9x9AWCPL2ljkdWFI6JkYDQrKVQAGtnpIVzCZcWxyOXCHl4RQEioYARh5dvqnsZtnv44cw09jWYSdQp8AeCfHWqh0lpOgoTo5FJhOTGa1BJIx/vYpQx3FJyC786+CsahxtZknopV2Zfx6ivh2ZrM5PjJ18wr2/YPYxaquZo31Fqhmp4feHr2Hw2lBIldq+d3xwMiQyAA90HCAQCNI80c//k+9mwaAOn+k9RP1wfblWsGaphe8d2Ni7d+F+u6hgUBiqSKthYszG8zOqxcqzvGI9Of5Rt7dvQyXVclHQRZ4bOcKDnABBqlVxfuZ48Q17EHOH3kahJ5LEZj3FL8S1AqAImE4deUOnkOnRyHRBqo5SJZHze9DkJqgRWZq3ks8bPWFu4ln5HP/NT5iMXycNiD0Lia2LsRBJViaglap6f/zzJmmTarG24/C40Eg27Onbxo5If8drp1/AGvNxYeCPVg9Xs6d5DRVIFLZYWCo2FlMeV89iBkPPpXeV3sSxtGYmaRPRyPX2OPhw+BwuSF5AVlcXB3oOsLVjL0d6jETmD1YPVHO47zMHug6wpXMOxvmM8uOfBcNaeQWFg2BU5dwpg8VgYcY3w1zN/pc/RR/VgNa3WVn4x7RdclXMVAoEAhzck9tw+N9MTp3Og+wAKsYJV2aswqU3ct/M+HD4HV+VcxQ8Kf/AfGq90jXZR2V9Jm7WNspgySmJKiJKFIlH8AT9H+o5Qba5GJBCRp89DIVGMC7+zjM/4jTPOOOOM8z+CQSUjJ1ZDhlHFh8c6eOdwB2tnpPHy7mb8wSCXliXyyfEuVk9LYXFRPPPyYik2RfHCjkZc3sBZx0MFBpWM/U2DXFwQxw9mpJOiVyIETnVZefizas50W9ldP0B1t5WZmUaUUjESoYD4KAVWl5fT3VY+OtaJ3x9kakaoze6vB9uYkBLNrGwjDo+Piwti2d80xJzcGHY3mMMP7AIB/HRhLr/87DT+AKyZnsbbh9sZtHtoGLCzemoKy0oSmJcbg1Ag4Pdb6tjfNMj+pkEmpenpGHbQNuhgyO5hSroBlzfA/kYzWoWEHsv5B8KCBE0oSDxWTZRcSp/VxbR0PVaXl531AywqikcoELC/cZDS5Gh2fGcO7+KCOD79Th6cPxhkYNRNeYqOxn4bIqEAr99PUVI0fVYXUomIDXuaWTcvi+mZBkzRSpYVJxCrkfKTD6vYcqYPqViIRiYhJ1aNXCqiIEHDHXOzyI3TgAC2VPfiCwQ58DfxCgCLC+PRq6So5WJeEexBAAAgAElEQVQKErS0mO1EKaXkxqvxBwX0WFxMTtMzI8vAsbaQk2ko6FzCljN9PHl5MWqZmM3VoTkrh8fP6NkZwbx4Lb/89DRGjZxXdzdR32/n6knJ5Cdo6bO6yE/QcvPsDLJiVJxst6CViylJiqY8RcfU9NDMnc3tY9XEZH66MJeMWBV58VosTg8KiQiLw8sfri4lXivnmknJrCxL5FTHCMfOzt7dMScTm9vHV1U9zM+P5XSXlUlpOg63RF4Hq8vL7GwjDf02Rhzn5+zkEiG3zM5gVpaRKLkEjULCNZOSSYtR0THsxOLw0DJgR6eS8lFlJ1dOSkavlNBjdfPnfS0cahliyOGh2BRFVaeFdKMKu8uHUCBAKYsUf7HKWBamLKJMeyXfHNHx7qFBjPJEJphS0cql6OQ69nTtiYgOKDQUMi9lHgWGAm4vvZ18Yz4mjYlcXS7dtu4x+XRdti4uSr6IzOhM0qLSiJJF8cv9vwyLQwjNiE2Mm0iW7r9upR+jjMHutXNi4PyLj35HP0XGIqrN1XSOdjI1YSobTm3A4olsI8/T5VEaW/p3j+EP+OmxhSrWyZrksOj7W6JkUXh8HiqSK2gabqLV2opBYWB7+3bqh+tJ06QxO2k2+7v3h6/x7aW3817de3zQ8AFb2rZwqOcQc5LnoJaoMalNxCpj6bB1cKzvGPdNuo+KpAoUYgU7OnZQkVTBy6deprKvku0d2/EH/FyRcwWfNn3KRaaLmBw/mTfPvMmnTZ9ypO8I+7r3MTl+MgDzU+ajkWr4pvWbMfOLUbIoZptm83r161T2VzLsHqayr5JWayuL0hahlqjHzA7ePeFuzC4zuzp3UTNUw7V517I8YznBQBClREm0PJrPmz7n3p33UpFUwdzkuRQZisI5fe6Amx8W/ZD6oXp2d+0mWh4dNtr5WwYcA9y7817erXuXyr5Kvmr5iihZFKUxpQgEAvZ07mHdtnUc6DnAgZ4DHO07So4u51+qzXN8xm+cccYZZ5z/K5BJRBSaonhp9cSQAFCIeeKyIvY1mukfdfHE5UV4fAESoxX8+ssa9jRE5ov1j7rpt7rRysVU5MSgOvtwG6WUUpHtx+L08uaBNtQyCbdUZKBVSNApJfSNuonXyPi2po93Dnewemoy5anRHGoeYm/jIA8tzeeNA21srm5EIRFx17wseq0ufvTWMdZfVcrpLgtOr/+sY6ONaRlG5ubFkhWjQikVIRYKUMnE/HF7I62DITfJ1/4mo/DFnY3cODOdM91WhuxeRt0+vjjRzeXlSTi9PorOPrxPTtMhlwhJM6jY3zDApeXJ5MZpONY+zIxMA49eUojH52dfg5mbZ6ejlYuZlWVgb+MgQgG4LlBVah9yMC0jZJAyLcOASADvH+lgbl4swSDIxCLitXJ+9tEpNHIx3bGaiOrUuTnIFIOSrTV9PHpJITKRkC6Lk0PNQ4y6fExKN7B6SjIbD3eEtytM0OILBGgx27m8PIn73j+ByxsgViPj6knJPP+dEHZTtIIfzkznT3uayY3X8MnxLopNUYiFkBgtJ82gDLfKAizIj+VwyxB2j58gQfpHPSwvjkctE+P2+rnv4hzitDK+OtXL7roBHlqWj0ElRaMIvflPNYi5Y24WN1ekIxWJwvtdUZqI2RaqDl8/LYV3Dndw7ZQUjrWPsK9pkIQoORBqF+4ecbHtbGtrqkHFfRfnYIpWjHFuXVgQx/tHOrl+WgofH+uiuttKsl7BQ0vyeeKrMzQM2LlqUhIWp5eXdzWFt/3x/GyS9Cr2N5p5YXU5NpcPj9/Pe0fOX+POYSdfnuphZVkiB5uHeHpLHSl6Bc9eM4EJKbqI30HHYJCbXj8ezjB8eks9d3ozualiKX32Xp6qeIrfHv4tZqeZYmMxD05+kJLYkjG/J5lYNsa1EUIB2zqZLhzbIBQIkQqluP2RkRMioWjMtv8ZxEIxs02zCQQDbG/fToIqgVW5q9h4ZiMSkYR1xevI0+dh0phoG40Mdv9HwruHXcO8W/suf6r6E76Aj+UZy7lzwp2Y1Bc2HIlTxWF2mansr8TmPZ83ekPBDbxb/y7J6mRemPcCLZYWTBoTW9u2RuTatVpbqeyr5LPGz6jsr0SAgKnxU5lums57te8hF8kpiiliUdqiiEonwLaObSxKX8TD0x7mw/oPmZo4lSZLU8Q679W9x0zTTALBUGW22FA8Zn4xR5eDP+gfIwj3d++nYbiBOclzeGT6I7xR/QZqiZo7yu4gRhnDmk1rMDvN3Ft+L1UDVcxPnc+ezj28WvUqKzJX4PK5WJ6xnNPm03xQ/wErM1fy8qmXAajsr2Rb+zaernia4/3H2dK6hWtyr0Er0465xu3WdhakLmBVTsiJ9JuWb6jsrWRhykJ0Ch0vn3o54kVDj72HanM1xcbicHX2X5lx4TfOOOOMM87/OFFKKWUpoQy0QFDA6S4LR1qH2VE3wK8uKUKEgMsmmMYIvwX5cfgDAR5Ykkd+QuRDQaEpmswYNYsK4xi2ezHbPMRopEhFQuI0csRiAcWJUSz+YRyVrcN0jbj46FgX0QoJnxzvpvKsY6TT6+d3m+u4f1Eu9b2jHG0dYkF+LIeah3jgw1P8+tIi7kjXIxTAe0c7OdI6jNXp5e552WFh4r1AXp/LGzJFqcgx8vjXtZQlR3P3/Gw2VfeSGaNiXm4M10xKon041Or49qE2br0ok5+8f5LeiIgGAdMz9Ti9fmI1ckRCAROSdSRGKznYPEiybqxj3ZzcGA42DzEtQ0+JKYp9jWYWFsZRmBiFVCRgYmo03RYXDo8fh8dPXrwWfyA4Zj++QBCpSMiw3Y1IIOCJr2vD6x1oHuS3lxdzo0TEiY4RChK06FRSfP4AxaYo3j/aETaQWV6SwBsHWyP23TXiRKsQc8ecTFINSq6alERpUhTrv61nbm4s/7asgGPtw1S2DVOaFI3L6+evZ2cN0w0qHl1RwP4mM8c7RkiIViATiyAICwriyI3TYLyAWQoQIfrOYVTLSTb4qOkeJTtOzdNb6smNVzM5TYdSKkYogCnpej4/eb6y2mq2U5FtxKiW8qtLCnl2WwNmm4e5uTFcNzWVhz45xZNf17KgII65ebFYHF76R13MyolhUXECSdEKHvy4KuI8tlT38PCKQjKMStxeP71WJyLh2NyyEx0jLMiPw+MPPfC2DzlZ9/ZxPrljBrFaeXi9ut7RsOg7x+v7Wrl+Wir5xnxsXhsLUhaglWlpt7RzvP84VeYqrB4rk+Mnk2/Ip364nr1de0nXpjPbNJs9XXuAUNviLcW3MNM0E7k4dMx4VTzrJqzjycNPho8Xr4yPiFYYcAzg8XuIVcb+U+14rZZWum3dPHHoCZx+JzcX3UycKo7KvkrWFKwhSZNEWlRa2IDm1MCpsBibmTiTYmPx3z3Gsf5jvHjyxfDnL5q/ICMqg5tLbr7g+gmqBE6bT3Nrya00W5rpGO1gUtwkWiwt9Nh76LH3cHnO5di8NnZ27ORgz8Ex++ix91AzVMOlWZdiUpuwuC1kRWdRaCjE4XUw5BrC7XdHtIzKRXJuKbmFhuEGeuw9TDdNJ1oaPWbfg65BDAoDPnz0OHooMhYxNX4qh3oPAbAwdSFFhqIx7q8QEvE1gzUka5JZlbOKhakLEQlFqCQq9nXtY8g1xL3l95Ielc6Ac4CXT77MxLiJrM5fzfrK9SxJW8KEuAn85uBvuD7/+jHC1e61UzNUQ6etkzUFa5CJxv6/Ng438tDeh+i2h/7vsqOzub3sdvZ27uVg70GmxU9jwDEwZrvvuq3+qzMu/MYZZ5xxxvlfJTNWzUNLC+izulBKReEHVZ1aykNL8/nj9lAg94/nZ7O0OB696sIP8AByqZgJKZH5TFanl8r2Id490sWKkkQEAgF6jRyxUMCdczNRSUXc9c6JMfuKVcu4c14Wbx1s48PKTi6dYOIPV4daw1rMDk53WzjdZWVGpoGLcmLY32DmhzPTiFZIyIxVo5CIIqpmSToFE5JDc1gvry7nld1NlKVE87srihkYdSMXC7F7/GQZVbi8AR5eXkDHsINeqwu1TMy6eVnU943SOmgnN17DwsI4bC4fIqGA53c0kmpQUpYczeGWQe5dkM1f9rdicXpZkB/H0uJ4mgfslCVHc8OfD4crSmqZmH9bls/nJ7pZUhQfPteDzYP8eH52RJxASGBGkxitYFe9mcQoxRhx+PahdnLi1cglIrbV9mNz+fj1ygJQy+i3nq/6yMQiXJ6x4livkhJQBPnT7ibUcikpeiXpBiUDo25++Vk15SnRXDbBxNNb6rE4Qw+nE5Kjaei38eLOJn62KJcPKjvD8QZXTkzi/sW53yv6/iNcHj8fHetkW22oonesfZh0o4rlxfH827J81FIxZ3qstJjtRCskLC1OYNDuCc+jrihJJE4rQ6eS8sBHp/jVJYX8YWs935zuJStWzf2Lctle08d7R0PzgHfNi2x9XFQYR6pByTene4lSSEg1qIjXyiPmIc9RlhzNgSYzl5UnIRRAIBgS0j0WFx5/AKlYSKxGjlwyVjRGKSRIRUJsHhvrK9dTPViNQqzg4WkP02Xromaghp0dO3nx5Iv8ruJ3PLL/EZy+0CzoysyVPDPnGWxeG4nqRPJ0eWOqNMszlpOoTmR3525StanMNs0mWZOMy+diZ8dOnjryFCOuES7NupSbim8iSTPWaOhvaRhu4OYtN7MicwV9jj5cfhdPHH4CoUBIojpxTHxDcUwx7y57N+QqKVaSpctCL9fj9rlptbYy4h5BJpLR6+glSZ1Eri4XiUjCoe5DY479VctXXJt/7QUjCzQyDfmGfH6575dcmXMlnaOdvHnmzfD1ilOGhKk/6KdlpIW5KXN5v+79iH3o5XpmJM6g197Lp42fhpffWHQj85Ln0WptxRfwkafPo3aoFoC1hWt568xbDLvPz9/9dNJPMcqNmF3nX54tTF1IujadV0+9yuL0xaglahalLuLavGuRiqQoxArkIjkj7hHKY8s51n/eOXlp+lK+aP6C9Kh0DApDxH2WiWRcn389g65Bvmn9hpqhmtB9GmkgKyqLO8vu5KUTLzHTNDO8zYWqvv6gH7VUzd6uvSxNXxrxXTAY5NPGT8Oi79z+T/SfICs6i8cOPMYDkx/g+vzrWV+5PmLb0tjS8WrfWcaF3zjjjDPOOP8r+PwB2oYcuLx+knRK0oyRD1J6lYxbKzJYUZIAAkiIUvynjmMedfH7zXWsm5uF2x/k9o2V4diHOK2MX11SyA9npvHtmX6aBs63Z0nEAn67qTb8+c0DbehVUnRKMR9WdlPVFZoZqu0d5WjrMI+uKOAXn1XTYrYTo5Zx/6IcNuxpodviIjtWzQ3TUtGppAyMumkddPDThXlMSIlGJhGhkl240mFzh4TjTbPSeXFHYzj/bn/TIPcvyiVWLUUhC7Watg2G5gcBpmfoeWBxHvFaOfsbzdyx8TgV2UZ21Q9EtCDa3D4a+21cNzUZjUzMnXMyeXFXE25fgAPNg6y/soRPjncjFQtZWZqAXCKmccBG+6CDWI18zPlKxAJWTUyiqtPCgrxYMmPVnO6yUNVlYUlRPGd6Qi2jW2v6WDkhkQ+OnjdBUUpDM3W/21zHLbMz+OJUF2sFKZSn6vnxuyFhfqx9BJlYxG0VGXgDAYJBGLZ7GHZ4WDsjlaouS0Sm3QeVnSzIj2VR0fcbRXwfNrcvLPrO0WK2IxQKOdwyTEW2gZVlidT1jlJkisLm8vL6/lAFcsThDVcj71mQTY/FxcGWIYoSo5iXF4deKWFHbR+T0/QUJ0Ux6vKRalCFHVQlIgElSdEopSL+tLuZbosLrVzMg0vySNYpuK0iHbFIhEAAAiDTqGLI4eXN/a1cNzWVtw62oZGJqe8b5ecvVaFTSXlkeQFpBiVJOgWdw+dNfB5YkodBLcPsGKXP0YdBbuDm4pt54eQLdI52UmAo4CeTfsIzlc/wp1N/YrZpNlvatgChrLREdSJ3lN3xvddRK9MyJ3kOc5LnRCw/M3iG+3ffH/78YcOHKCVK7pt4399tBd3VuYsh1xAHug8wL2UeX7d8DYTiE7pGu0jRpozZJjUqldSo83NeFreFN8+8yYaqDQSCARJUCTww+QHeq32PGaYZLElfcsE5xCJj0QWrUefIN+Tz6IxH+aThEwqNhRzvPw6AWqJmbeFaXjjxAhlRGaglagQIuDb3Wj5t+pRoWTQ3F9/MqHuUHF1ORKUR4M3qN1FJVJQYS1CIFfx8ys95reo19nbvRSFWRIg+gNerX+cX037BCydeoM/Rx5L0JcxMnIlIIKLZ0owv4GNf1z5mmWZR2V/Jh/Uf4g14WZGxgnnJ87ih4AbK48rpsfWQok2h1dpKlbmKAecAvbZe3IFQnqBaoiZZk4xBYcDj84RF3zkaLY2YVCZUUhVqSSjDcVPLJtYWrOXZ48+G14uWRROnjOOr5q8QIMDhc6AVnReX3oD3ghmDnaOdaKQadDIdG6o28MbiN7B6rLxf/z5R0ihuL739e+cF/xUZF37jjDPOOOP8j2NxenjrYDvPbm3A4w8wKVXHU1cUkxk71l49IfqfF3wjDg9neqz0WlzoVVKmpRvw+YO8c6Q9Iuuvz+qm2Wxne10/JaYoVpQm8Oy2BhYVxFPVNTaX6+NjXdw1Lyss+s7R0G/D4vRiVEtpMdsZsLlZv6WedfOyUEhEHO8Y4Tdf1bD+qhJWlF54PsjrD9DQZ6Nz2EGMRkZOnIaceA0zzmbknRN953hldxMb1kymrs/K01eW8vjXNQyMuilK1LJ2RhpVnRae2lTDdVNDD7tGtSwsvL6LUCDg42NdVLYP89w1ZTwWVUCUIvR3mG1urpuajFom5tMT3Xx2ohulRMQN01NJ0ikuGPVw73snGbJ7eGhJPptO9/Lu2Xk0uUTMD2em8VFlJxZnyE00ViNjS3UfaUYVs7KMvLyrieunpjDs8LBqYjICIQzaPGEHTQi1lB5oHuS+i7N5dlsD57567poynvyOUD/HmZ7Rf1r4BYNBFNILiw+BAJYVx/PmgbaIQPmnrijG4blAlEQgiEAQqjzX9loRiwQsLIhlZpYBs82DxxfAow7w2fEunrm6lH/f2oBEJEQhEYZfHEDo/j/8WTXv3TaNjBg1D39WjdsXIFop4aGl+Ty7rQGL08vMbCNCAdy/OJffb67DFwiZ+6x75zjPXl3KJaWhqveoy0tilIJohZhRpxe9XM/yjOXIRDKeO/5cuEp1ZvAMDq+DZRnLONB9YEz49ah7FLfP/b2mJ99H/XD9mGWfNn7K2sK1F5wf/C7nguHrh+uZkRgSaVvbthKnjOOBKQ+Qr8//u8evGazh1VPn/S967D28Xv16qJI2WEtpTCnTEqaRo8sJn6tOpmN13uq/m0dYZCwiMyoTs9PMzISZVPZX4gv4ePXUq9i9doqNxWxu3YxUJEUn03FlzpWkR6WzoWoDC1IXECMfG+HgC/rw+r38ufrPrMlfw5BziIVpC7ki+wr6nf1j1vf4PVT2VTI7aTZlsWX02UPOnkOuIW4tuZVYZSw5uhxGPCO8U/MOvmDot/tJ4yekalMpMhRRN1hHs7WZza2b8QV9qCVq5CI5+7r38eyxZ8Nic3XeamKVsd/rxKmUKHlsxmMMOgd5eNrD7OjYQZ+jj0emP8LuzlCGYYmxhPbRdlqtrdxZeueYyrFUJGVR2iKqB6sjlmfrsvEH/Dh8DnRyHZ22Tm4quolr8q5BKpQSLR/b8vqvzLjwG2ecccYZ53+cUx0Wfr+5Lvz5aNswL+1q5snLipGIx7aj/TOYbS6e+baBjYfaw8seWJyLSCigP2JWLkS/1Y1CLOKTE12UJkXxh6tK2VHbj1Q09jxiNbILWvID1PfbiNHIuHJSEh8c7cTu8bPxUDsTU3V8dtZlU6/8/ofjLdV93P3u8XD75N3zs/hRRSa3VmTQOuggSafAoJJS0zOKxx9AgIDWARvpBjVev5/1V5ZyuHWI5gEb694+ji8QZGlxPE6vnxi1jAkp0aQZVdT2ng9UFwigJEmLTCKkPFVH+6ATjVxCi9mOVCSkccBOqkHFN6f7wrl0o24fL+5s4pfL8rnv4hw6Rxw43H6mn3VIvbggDrVMjNnu5oPvxBp8eqKLJJ2CJy8vRiUT8ehnZ3jyimJcHj/1faMoJEJ+v6qEmh4rLl+AIZuHY20WJCIBMWoZA7bzraJRCgk2t5/vdppanV5mZhr48Ox5niM/4fuz2i5EU7+NTad7idVKWVmWGL53AIUJGrJj1Hj8gQjRB/DCjkaum5rCCzvOG2rIxELkklAG4JR0PZeXmxh1evnLvlbm5cWikokxRctpHrARq5WjkYkpTNCSEaNGp5RGxGtAaMZyxOHl52dD6CFUXXx6cx0ryxJ580AbmTFqPrp9Bo98djoiriJZr8DjC3CwaZDqHityiQiL08t1U5J5aVczE1N1LJ6wmF5HN8G/Ca885+i4KmcVH9Z/GPFdijaFO7bdwa0ltzIxbuI/HNJ+oda7JHUSCvHff9EzL2UeHzV8BIQqW7m6XJ6b9xyFhsJ/uKWvx94zZlmVuYqJcRPD8QNZuixemv8S9SP1+AI+MqMySdYm/0P7V0gUJEuSkYgkfN36NZ81fkaQIDMTZ6KX6ZmfMp/yuHIe3PMgEGqllAqlvFH9Bq8veh2dTBdRxSs0FNJiaaF2sBahQEjLaAuj7lE+b/6cx2Y8hkKsCIt1gNX5qyk2FLO1fSsbTm2g2dKMECGPz36cD+s/JDM6k0lxk+h39HNH2R0ECPDiiRcJBANsadtCv72fGwpu4MzgmbBz5ur81Wxp20LnaGfEuW2s3cizc59l0DlIRVIFuzt3h7+bGj+VQDDAPTvvQS/XsyhtEQtTF5KiSSFAgJKyEnodvbx68lVOmU+xLGMZKzJXXPCaLkxdSNVAFd+2f4tQIGRx2mLsXjtKsZKymDKWpi+l2dKMWChmasLUf+g+/asxHucwzjjjjDPO/zjbavrZVR85hN814mTVpCTUsv/8O8lei5OTHRYe/zqy8lPZNsy1U5IBAcfaRyK++8GMNIQCAbdUZKCRSxAQqk5p5CKaB+zhAG2JSMCNM9PZXttPVpw6oqVwWoaeUZefb073Mjc3ltNdFnyBIJeUmdjbYMbm9nHdlGSumGhCJhlbSeoYcnDj60fC5icAh1qGmJcXi1QkQC4V4/L58fmDrCxLRCOXsKI0AaEgJDi9/gAKiZD9TYNsOt1LdqyGny3OJVWvIlop5apJyby2pxmry8clpYlYXV4yYtTcOz+HP+5oZHN1HweaBsmN0yAWCfEFQgH2E1J0mG1uvqrqGVNxTNYr+fJUD3fPy+Jkp4XntjdS0zvKyU4LLm+AWVlGttX2R7SWWl0+pqYb0MgkRKskfFvdw3VTUylIjCI+SsaJzhEOt4Zm6Xz+AM9ua+RY2zCPrSykacDGkN1DhlHFYysLUctE7Gkwh6uBV09JYUFBHPubBhl2hDLpVk1MYtWkpLD764VoM9up6rJgdfrwBwL87ptajBoZz2xpoCw5iktKE5FJhCwtiueK8iRMOjkDNi9bzkS6HlqcPlZPTSHNqGLU5aPYFMXqqSm8d7SdayanMDDqxhcI8snxLtZMT6O+30b3iIvTXVZSdEpm5xjpHnFhUMsYdnrJidOwvbY/oqIKMD8/lk2neyOW2T1+ZufE0Gtx8oOZaaQZVHxyvIu+s3OVt1+USYxGxifHu0jSK7lyUjJ7z167i3JjqesbZnLeEO82buBI72GuyLkCAQK6bCERrRAruDTrUvL1+ZTGlNJt6yZFk8J1+dfxScMnVJmr+Kr5K2aZZhGnigufl8PrYNQ7OkbM9dp7sXvtFBoKGfWEWkzFQjGPz3qcjOiM771X5zDIDSRrkqkyVyERSrg672pmmmZiUBj+7rbnGHGP8EXzFxHLio3FOHwOfEEfi9MXIxPJUElVpGhTwvEU/yxqqZoZiTPC1bnyuHKO9x/naN9RJsVNom64DqvHGjI1KVzDwe6DyIQybi65GYvbgs1rY5ZpFpPjJ/NO7TvMSZ5DjCKGr5q/Ym3hWra0bSFPn8f0hOnh812ZuZI0bRrNlmbeOPMGvoCPGaYZ3Fh4I8PuYfRyPRlRGTx15CmO9x/nUO8hBhwDPDz9YRqGG3hg8gMoJAqsXit6uR6jwsj0hOlsrNlIji6Hbe3bIkLcARakLkCv0DPoHGSWaRYxihjmJs9lSsIUXj31KmsK17AgdQHv177Pt+3fopFpmJ00mxRtCknqJKYkTOGq3Ku4JPMSdIoLi3etTMts02ymJExhtmk2mVGZpEalMuoZpdHSiM1ro9hYjEwkI14Vj1DwX3uJ+P8q/1Gcg+Bv3+r8v8qkSZOCR4+O7f0dZ5xxxhnn/z62VPdy618rI5ZVZBt5+YaJKKX/eeG3o7aP011W1n97vo0sSaegIjuGKycmMuL0s7Oun0+Od6GShRwkt9X0MyPLyLNb67F7QtW8KIWEZ64uxeH2M2T3IBMLCAQF/HF7A10WF1dPTibNoKSmZ5RkvRKL08tbZ2e65ufH0m91UWSKYkVJIg39NuK0MspTdReciwOo6hphxfP7xixff2UJyXolj3x+mkvLQqYXNrcXrVxCulHFE1/X0my2IxTArbMzWFoUT02vlSillFOdFl7b24LbFyAhSs6jlxRy19vHkYqFPHl5EYlRcq7+06FwGDuAUAB3z8/mz3tbWFqcgM3lJTNWzfH2EXb/jcPqQ0vzKEjQUtVl4alv6vhbHr+siJPtI7z/naqfKVrBmmkppBiU3P3uCR5ams9vN9WGxU1FtpFlJQn0Wtw8szV0D+O1cpaXJFCWHE3TgI32IQdfnupBIxezdkYa67fUMzc3hptnpzMzKwbzqJtmsw2ZWEhmrOaCLxKCwSCdw05azHbu3HgsLO5vq8ggw6jmwU9OhQWrUipiVbmJmVkGTnVZ+PZMPyV9+fwAACAASURBVL+6pJA73z7OoP186Pm0DH1ojlMpwRcI8uXJbvRqGR5fgC9P9XDpBBM5sWrc/gAv7WwKz9ml6pXcPieTzmEnww4PGw+1o1dJefbqUgbtXn76wfmw+HsWZDM3N4ZLX9wfIagNKik/X5qHQiLi7UPtPHtNGfX9Ntb++TAzMo34A0H2Npoj1r9vYTo+SRtJegkIvNy7896IDL+7JtzFq6dexe13c0/5PRTqCymPL0cqkjLoGGR95Xo2tWwKtwhCyFBkbeFaAsEAR3uP8sKJF+ix93BV7lWsyFhBnCqOM+YzrNu+jgHnAAIEXF9wPVPipxCnjCNXn/tPPawPOAcIBAIRYvMfxeKysOH0Bl6vfh0Ao8LIjUU38vTRp3l85uMsz1z+T+/zH2XENYLL7yJWGUu3rZvaoVpcfhe50bnYfDbODJ4hRZOC2+/G7rXzds3bnBk6Q74+n59M+gkCBCSoEkjWJtM00kTDcANioZiu0S7cfjdyiTxUGUQIglA2386OndxQcAPPH3+epelL+bbtWwZdgxHnta5sHeWx5dyz8x4cXgcVyRVkR2czKW4Sfzz+R2aYZnCi/8QF5+02LNzA1ISpbGrexKMHHsWgMGB2mP8Pe+cZIFVhtu1rep/ZmdnZ3ntjYelNOgIiFuwoorH3EnvXxESNeS2JLYmxYu9iA1FQ6UuHZWHZ3tv0Xr8fswyMSyzfmzdqnOvfnDZnzs7unvs8z3PfPDLzEb5s/5KVLStJkiVxcvHJfNj4IQ3WBm4dfytLypf86Ov3YeOH3PbNbdw45ka63F1xDqFqiZrfjv0tgVCAjd0bKdIXMS9vHiX6kv+/H9YvEIFAsDUSiYw92rpEq2eCBAkSJPiPMzJbx9yKFFbVRWdTdAoJN8wr/V+JvuYBF4MuP2Nyk2KOmtfOLsYdCPHOtg62tVq4fFYhs0tNzK9Ko9Pi4S9fHkQqErK7wxoTfQA2T4BVdb3sbLdwzZxSNjUN0mPzsnRSHp/v6+X1Le38/qRKytI0PP5FQ1ylripDhyxHz9jcJHrtPiYVGChJG55HdSTpWgU5BgVt5sOtWhKRgGy9kvZBN6ePzYkJJL1SwgOLRyARCWkaqjpedEwB7kCIuz6sozpLx/QSE08dkQfXbfPy8Gf7OXtCNs+tb0UkFNJt98WJPoi6QWbrFVw+swijSkqSQkLzgJPzpuRR22rBPXSNikxq3P4QzQMuguEIU4qMuHyhOBdQnULColEZ5JtUfN0wQH6yihStnD+tPMBVs4o4aVQG723vjKtoRUWyHJlYSHWWjl0dNqYUGanrttPn8MXFJ/icfly+IM+fP24oGsHH3k4bLn+QZ79uZtDlZ9nkPKaVJKNTSGP72T0B3tzazsE+J+sbB2OiD+CZr5r4n9NHxokqtz/Erk4bvmCE12uj84qXvryNvy6p4YX1LezpsjOtOJmsoRiNZc9t4cqZRaxvMsfEXWaSgrG5eu75YC8zy1LizFVazW72dtn5dG8PlRlappeYWHugn7UHBjhxZDovXTCeAaefTL2CsjQNIoGAexZVct+KOkLhCEqpiOvmlvD3r5tIUkg5dUwmB/qcTMw38t7lU+ixe7nghfib9EGXHx9mPul8mqlMpc/dFyf6AL5q/4rHZj6GVCQlV5NLiurw3J1MLKPR2hgn+oBYZa9+sJ5LVl0SW//YtsfwBX0sq1jGg1sepN8TrfZHiPBS3UtMy5xGufHwXF4oHPpBWX8mxfBZuB+KTq7jilFXMCN7BvsGozECT+x4gnPKzmFixsT/7+P+EI6cO8vSZA1zMq1JqQGiAtHis5CnzcMf8pOmSiNDnRF3bQqTCilMKqTd0c6AZ4C9g3sp0ZdwSfUlmL1mPmv5jI+bP2ZRwSLytHncNv42woR5qyG+ZRcgRZHCp62fIhQIuWHcDXzQ+AHrO9dz0HqQs8rPQoCAF/e+yO+m/I6pmVPpcnWxsnklCwsWYvVaGXAPMDdvLjnaHKw+K0a5kZWtK3l9/+sAWHwWHtn6CNeMvoZHtz3KWwfe4sSiE4/qkHo0rF4rHc4OsrXZ3Dj2RnI0OTyx84m4bZwBJ96glwe3PAjAF+1f8Ob+N3lxwYvk6fJ+0Pv8N5MQfgkSJEiQ4D9OqlbBQ6eMpOEYBy5fiAKTilzjD/vnfzQaeh2c/ewmLpteyHWf7eTGeaVEImE6rV7+ua4FgAGnn2tf28Ffzqqhq8/F/R9H3ecmFhjodfiGHbPP4eP6uaVc+/pOnEPi4OM9Pdy9qILzp+TR5/ASikRI1cpjbpqV6VrK0zVo5RIUEiHHDxlpfB/JGhmPn1XDNa/toHXQjV4p4Q8nV7Gl1UJFupYb3j5cgbK4A9z9QR0XHpPPGWOzsXkDbG21xGbOdrRb2dJs5tQxWXGumQ19ThaPzuTW+aW8tKGFigwdyWopA87DVSuTJho/sGJXD51WNzNLU5hUYEAtE3Pz/FIGXX7EQgF2T5AVO7u59bhS0nUKxEIBapmYy6cXcM+HdeQZVaze14tMLKRlwI0/FGH1vr5YHuHeLjsXHZPPBS/UkqVXsKAqnUy9glAowlWvbMcdCLGgKo0xuXqaB1wUHDGbeNb4bNK0ckKRCJk6BW/VtrNid7T1sTRNw5ljs+i2e/EGQlz16nYeOWMUJ9ccNtTZ0W7l/o/28adTq3n1iLD5Q7h8w2c4fzMln+veOBx0bfUEuOCFWl44fxx2b5BOq4dsg5Kb39pFIBThL18cZOmkXFI0MlRSMb0OL9vaLFx4TH7sYceRNA+4yExSsGZ/P9fOKWbtgX729dgpS9OweHQWQmH8d+is8dnkJ6vY3GImHI7w2OcNsRnICQUGVuzqxqiUUpmpQy4RIREJhuX3uYJWZmTN4N2D7zIta9qwc9JINYxPG3/UbD21NBrcfeUXV8aWaaVaRqeMBqKmK98Whcv3LWde3jx29A+PTjk0b9fl7OLLti/5tOVTxqSOYXrWdPJ0ef9nVvxysZwxqWMoM5TR7mjntJLTyNHk/Kg8wf9LkuRJP9icJFuTzZllZ3J66emxqqlComBb3zaurrkaoyIqwr5o+4KpmVM5qfCkOPEnEUrI1+XzftP7nFF6Bo9teyw2M7i6bTVmj5mraq7i4RkPc/+m++lwdJCiTOHm8TfzTsM7LK9fzl0T70IilPDAlgdirbwnFJ6AAEHswUKECGavGYVYQbYmG5lw+NzzvsF9fN35NUa5EZlIRro6HZ1Ux7rOdfS4e5iQNgGrz0quNpcLRlxAIByg3lzPmvY1ALG8xkNYfBb2W/YnhB8J4ZcgQYIECX4i9Cop4/N/+EzOd/FlfR8ZOgVrD/TTa/fx8sYWrpxVzBNrmuK2C0dgT6ed3V02jq1IZWVdLzvarVw8rYDNzea4bWuykzjY54yJvkO8tKGVG+aVsLHJwuf7elkyPgfDKCl6pQSnL8ig08+g009NThJtgy4UUhEp2u83rBiVreftyybTZ/eSpJRic/vZ3malqd/Jt6cyeuxeLO4Ao3KS6LF5+fRbM1/7ehwcW5kWtyxbr6AiQ4vVFWBDk5ldHTZumFfKm7Ud1PfYOWt8DrPLU9jdbqUqU8uaA30c6HXiDYTI1MsZm2OgedBNh8WNVCzkmjlFhMOwqq6HDL0CX9CPxx/ioVOr2dttRxABmViATCzihQ2t8dc2J4mWARcXTs3H7guyfFMr/mCY40akc2JNJi9vbGXFrm4umJpPtl7O1GITepWUeZWprNjVHRNsMrGQWxaU8eneXoLhCCqpCI1cgkElRSkVcdrYbN7c0sacshRkEiENfU5aBl38dUkNW5otlKSqOdAbf5OYqZdz+tgs3hgSzRKRAL1SilQkxBM+LAp9wTDNgy7CYbj3wzruWVQRa/0MhiM8N/TA4Q8nj6C2xcyCEek8+3UzC6vT2dAU32JXnaXjhfXR7Q/9rMfk6vndR3WMyzcMeygiFYsIhsP89YuDccsP6cO1BwYYkdlNabqWHKOSS6cX8pcjtq3J0dITWEc6anrdvWSps5CL5LFQcAECllUt+04BNCljEs/Pf54NXRtIkiUxIX1CLP7gUID7kehkupg4/HabYLo6HU/Qw2PbHotFM+zo38FnLZ9xYuGJzMmdc9RohX8XKokqLlT+l8yRrbISoYRFBYvQSDW8Vv8aX3d+DURjOJZVLGNpxVI+a/mMTFUmc/Pm8uq+V5mbMxeLzxJnFAOwvX87AoGAO9fdyYAn2jbc5+7jvo33cU75OWzp3YLD7+CRbY/E9jmUCTkpYxLru9bHlivECkQCEccXHo9YFC9FDloOctnnl3HBiAt4cMuDsfM4qfAkzD4z9eZ6CnQFVCdX89aBt1jTsQaA8WnjObfiXFY0rSBJNlwsf3sm8dfKr3PqMUGCBAkS/GKxuf10Wtz4gtGbcIfXT7vFjUYuxj4U6j0yW8/2NisGlXTY/jKJkHUHBzCopFw+o5DpJSmkaGT8dm4JBpUUk0bGFTOL2NFuIRAePgcfCIcJhCJUpGsIhSO8tLGVx1Y38MdP6hEIBEjFAnptXrptXr7Y38+72zt5ak0DB/scw471bZLVMioydGQkKZCIhVRl6Y5qTGJSy3B4AxCJRgUciVgoYH5VGqOykzhldCZyiRCVVMTN88t4bHVDzKTF5Q9x/0f7OH1sFk+dPYaDfQ5ueXs3HTYvSqmIxUNVste2tOMLROgZykN85PMGnlzTyFWv7iBMhL3ddh79vIFHP2/gw13dBIZm2EKRCH/8dD9yiYhxeYcrNgtHpJGqlaORSyhL1yKXRHP5MvUKPtjZhXTIxRNgVV0vKqmE332wl6lFRiLAzo7DURq+YJh3tnUysywFmVjI3IpUbnhrF2v29/Px7h4e+rSeBSPSOdBn543aDo7/yzf8ZfVBNjaZWb6pjbPG55CmjYoUqUjIlTOLaBlw0Wn1cN3cEq6cVcQVM4uIEGHJhMPZcFOLkrllQSlZSUpStdFz1SmHi6RcoxKjWsJ5k/O554M62i0erO4AC0dEjXmEAlhUnc6A04/LH2JMjp6WARfnTsqlsc+F0xeKubx+m0KTign5hrhlJ9dksmZ/tI3y0709OLwBJCIh50/J4+/njuWSaQX8+fSR3Loogw9al9Pn7iNXm8sLdS9w2cjLOLP0TE4pPoW/zf0bY1K+O/tMKpIyJnUMV9ZcyTkV51CsL46tqzRWkqmOjy25fsz1pKhSuHHcjaQqozN5AgRcNOIiKgwVtNvbY6LvEB3ODkKEeGbXM/iCw6vyCb4bvVxPmaGMTmcn33R+E7fuhboXSFOkcf2Y6zm7/Gy6nF3MyptFubGcDHXGsGMpxApEQlFM9B3CE/TEuhoOPTg4ktreWkYkj4i9TlelU6ovZVnlMozy4Q/+9g7uZUrmFF6rfy1OfL7X+B7z8+Yz6Bnk95t+jzvojok+gM09m5GJZNw07ibSVfGxEmnKNHRSHVZvvLHXr5FExS9BggQJEvwiiEQibG+zsKfTTr5JxYamQWRiERKhgKpMHW9u7eCy6YVsa7PSY/MiFQs5Y1w2f/h4X6yKkqVX4A2EiESigkYhEXHT/FLW1vdzythMThiZzsIR6WxptbClxcrkouRhWXVnjsvh493dlKbFxwSMyNRSkqrB6vKhV0m55KWtsSrUtXNLWL6pjdsWlP/guIoMnYIemxedPMJVs4p4ck0joaHjXTK9gL9+0cCcs0Zj0sq4c2E57kCIvZ02xuUbeG97J+c/v4X8ZCWPn1mDTCykedCJRiomTSdDIIhWloLhCCaNjGtf3xGLqXiztoN5lalMKzbx9rZOZBIhcrGQdrMn1qoJUfG5ucnC3q7D2YC7O23s7LDxP2eM5C+fH8SkkSERCzl1bBYXTs0nFIF8o5JWs5uDfU7+vOoAkQiIhAKum1PCyxtb+ebgAKNz9ZhdPhZVZ2DzBLhmbgk72qyY3YFh16nN7GZUdhKTCo3DKp+BUNTExeEN8vgXDUQi0e9AU78LfyjMQ5/u55QxWeiVEowqGTavnw93drO93cq6g4ercrctKEUogN8eW0K6Vs6KXd088Ml+1DIxV84q4vbjyvAHwyydmMvLm1qJREArj5oHqaUiWo+Y3XxtSzujc5K4alYRU4qS2dVh5cOd3SybnMeoLB3hCDz+RQOtg27OGp9Dlv7o1eJco5qb55eyp9POwX4nRrWMAz0Odg0J47G5ehRDDrIGlYy5FanMrYgKLoffwXVjruOZnc9w+ajLWde1jqd2PsWk9ElcMvISKpMrf9B39F+Rrc3mmTnPsK1vG4PeQUaZRlGVXAVAhbGC5cctp93ZjkaiIVebi1wsp9fdy7y8eRQlFREMBxELxbzT8A4CBKzrXIfVZyVV/ONNXH7tKCVK/GE/CrECd9Adt84dcuOwO9BKtYxLG0ebvQ2lWEmZvozpWdNZ27E2tu11o6+LtV76QodFuAABEmH0oUeuNnfY++dp85icPhm1RI1CokAQEfDglge5ZvQ1cXOdh4hEIqSp0mhztA1b1+XsYk7OHD5r/eyocRy1vbXUm+u5tPpSHp7+MHsH9pKhzmDQM8iegT04A06OzTv2h1+8/0ISwi9BggQJEvwsGBias0vWDJ/56La56TB7eG59CzU5eq5+dTuWIRFQmqrh3Em53DK/jO3tVq6ZXcT7O7q4+JgClm9q46Z5pVjdUSfM6iwd5z+/JXZcuURIcYqadQcHuHz5dk4YmcFrW9qZXZbCP84dS32PjcfOGMWHu7vot/tYNDKDXoeXTc1mphYlx46jVYg5cVQW/XYvWQYFNz+3hVStnOosHa2Dbp5a08jJNRm0DLooTv1huXJKmRiIkJEkZ3Qkib8tHUNjnxOrJ8BbW9u598Qq9nXZ+OMRjpr3nVDBs9+00GqO3uA1D7i57vUdnDcln9ZBF8dVp7O7w8bDp45kQ9Mgb2/rwOoODMsmXFXXywmjok/9Lz2mgJJ0TUxQHCIvWcne7vhlADvarJSlqZlRYiIMPL22MWZK87uTqrjnwzpOrMmIiT6Ihpw/tSY6F3ewz0kwFGJCvoG7Pjgc1jwiU8dFx+QPe79jK1LZ2DRItkGB8CjzlP5gGATEDHga+pwsnZjLNwcH8ARCMTfWS6YVsKFxgJI0Ldvb4ysD7kCY4hQ1UrGQtQf6WTMUReL0BXngk3r+ce6YWOXv+jkl+EJh1FIRRSlqvtjXi1QSf7u1rc2K0xdkalEyL25oHcpK7OaF9S0sGZ9NaaqasyfksHBEBlLxvzY5GZ1rIFWrYExuEnd/sJfa1uh5p2plLJuch/goWZQQnd9bVrGMWdmzou6NWdPwBX1kqjPRyH5c7uG/IleXS65uuBAASFWlDnPi1Eq0uANuntgRNesQC8TcNP4mWmwtVJuq0Uq/2yApwdFJUaRgkBlYUr6Ef+z+R2x5haGCAc8AyfJkygxljEsbF7ff3ZPupm6wjn5PP7naXCqMFSjECm4dfyv3brg3NrN3UfVFSIQSnpn7DAW6Ao4vOJ4VTSsAkAql3DHxDkanjWZ02miC4SB97j5m5cwiWRn9+9lub6dusA5X0EWJvoTK5Eq+6fyGkaaR7OzfGXdOQoEwNqd3tGiNKmMVJqWJ32/6PcmKZI7LP47Htj9Gjyv6QGhm9kyKk4rJTxr+d+TXQkL4JUiQIEGCnxSr289Hu7t5fHUDAgRcM6eI46oyYq1zezqsfL6vF7VcQrvZQyAUiYk+gP29DjqtHjY0DrBsch6RCEwvNVGepuGWBWW0DLoxqKQYlVK8wSCPnjmK3R02dAoJNTlJ7O604Q9F+O2xpXRZ3Czf3M74fAO5BgFikYjLX9nG/SdX0WXz8sSXBylJ1XDN7GKSFBIeP3MUvQ4fZqefP31Wj8MX5J/LxnLB1AI8/iCbms0Up6o5qSYTfzAEHL1t72j4giH0SiltZje7OmzIxEKqMnQ4/UHCkQhefwj/tww7+p3+mOg7hMsfQqcQE45EuPnt3bHl50zM4c2LJ9JjH95Cp5aJkQqFPHTqCFI0ci5+cSvXzilGJBTEWg8P9jk5d1IeG5viZyMnFBjQyMSMLzCw5B+biESic3Kzy1NpGXBx+tgsLO7AsLlFlz+EXBKdy5MIBVz9WrwJyO5OG712H9fOKeb59S3YPQEWVKWxZEIO8yvTQBDB7ArEiTaJSECqVk633YtJI6Pf4cPpC2L1+FlQlcane6M3hPMqUnH6gmTqlZw2JovV+3pj37HMJAUZOjkSsZB93Q5W7xtuztJmdjOnIo0Ck5pumxdvIEymXsGX+3p5Yk0Tp43NYlyeni0tlth53b2okvoeJ21mT5yb6zvbO/ngiinf6wR7iEy9gky9gqeXjuVAr4NAMExhijrmMvqvEAlF/yuzC1fAxY6+HWzo2kC6Op1J6ZN+UAbfv+Kg7WBsBg0gGAnywt4XmJE1g6tHX41C8v1zsgmGY1KZqDJWIRFKuH/K/bQ72pGL5chFcsQiMSmKlJiLaNx+ShPTldOHLT++4HjKjeV0ObtIUaZQlFSEUnL4u3bL+Fs4pfgU7H47udpcCnSHvxNioTiujbTN3sZln18Wq+6JBCKemP0EJxSegEgo4oHND9Bib0EukrO0Yilfd3zN6NTRTEybSJoqjerkanYN7AKgKKmIEaYR3PTVTbHjb+jawJU1V/LotkcB+LL9SxbmL0QoEP7LhxL/7SSEX4IECRIk+ElZ3zjI7e/uib2+9Z095BiU1GTr2dpqYUurGZNaxsYmM9kGBft7hs/K9dq99Np99Dv8qGQikhRSdnfbKTSp0SrESEVC+l1eqjKTCIcjjMjQIhUJ6bZ7KUvV0GHx8NSaRtz+IMsm5TKtOJn0JCVCoZDfHlvKa5vbGZGp454TKtndYaWhx8GgRjbMXAOgacCNxeXjw13d+IJhsvRKwpEIRSYNVncAtzeIUn70f78dZje1rWa6rF4y9VHBkaFTcMd7e+m2xc/PXDa9kB6bhzsXlmMZmm1UycTDWlMBspIUPPp5Q9yy5ZvaOLYijcwkOVUZWvYc0bJ52YxCnlzbyORCI3s77fiCYV7b0s5tx5Xx/o4uBp1+ThmdSVGKmunFyawdyvibWpRMr91Ht8aH3RMkEgGBAG6aX8Zrm9t4a2sHEpGAS6cXMqXQyLrGw+2UJrWMQpOKfocXqzuAyx9vqgPg8AV4dVM7J9dkUpCspipTg90TwBMMoZSKGZGp4fnzxvFGbTtJSgkzSlO46/29OLwBbphXyrPfNNNh8fB5XR8PLK7i/Cl5SMVCMnUKPMEwKRopdV1RoxuJSIhAEK3q3fbuHpZfOJ58o4pNzea42AqAjCTF0PWXUJRyeNbvUPbhm7UdLB6dydRiE2KhgLI0DUUmFT224TNRRpWMJOXw2dTvI1ktI1k9vFr+f8Xq1tXcvu722OtUZSrPzX8OqVCKO+gmVZkaJwi+j15X77Blnc5OTi4+mVJD6b/lnH+tlBpLydRk0mBpIBKJ0OXsQigQ4gg4mJ09G7Hwh8sBmVhGhbGCCmPFUdfrZDrGph01Qm4YuwZ2xbV0hiIhHt/2OGnqNESIOKnoJDxBD8FwkE+aP2Fx8WIMcgN52jxqe2qZljmNC0ZcQDgSRiwUs7J5JedWnMt+83429WwiGAli8VlQiBV4gh5MChPdzm7aHG1opBqOKzjuV1dJTgi/BAkSJEjwk/JmbQcioYClE3PJSJKjV0ppHXTz3LoWRufo2dA4SNOAk1vnlzPo8pNrVPLUt9w685JVrNzbQ7ZBwZWvbCcYjnDtnGIMKh/+YJiqDC05htRh83XpQ1WR0bl6zhiXjUQkJNeoRDbUXleeocOgkjIh34BUJOTy5VvpsHqZWZrC/BFppGpl9A5VzA5Vw0xqKcIMHdkGZXT2sLadh4baMVM0Mu46voKxeQbSdPHOh/0OL0+vbSTfpCLHqMTlCxIMR+h1eFFKhrf7iUQC1jUOolVIeGFDKzKxkGtmF3P38RXc9l5USGcmKbhubjEH+pycMzEXjVzM379uiokytz/II6sOMD7fwLyqNIKhCIUmFclqKU+vbWR+ZVpMnLQOunngk3qml5iYWWqiecCFUS1lcpGRmtyoecuuDhvPr2+hJieJc4bMUKYWJfPFvj4a+6OZg+EI7O9xcMn0QnIMSt7Z3olOIeHS6YV8c3CAra1WTGoZ04tNsZZKiLbllqVpOWN8NlKRkMZ+Bzq5mL09dt6q7UCrkHDp9ALaBl0cU5zMhAIjapmIhdVpvLC+lUdXNXDn8eUopCKUUjElaWoyk4YLkySllH+ua47LZhQKQKuQUp6u5faF5Sx9dlNs/eRCIyOzjm65PybXwHs7otmD72zrBOD0sdm8urmNcybkkKaTU5CspGngcJX2t8eWkKId7or5c2LAMxDn3ghRZ8ytPVt5ZNsjmL1mJmdM5uZxN//gKuDRROKUjCnkaHOOsnWCH4taqqYquQqxUIxQKEQn01FmKIu1XP6n6XX1HlXs93n6KDeW83bD24hFYkr1pQgFQq4fcz0DngE29WxiZctKhAIhJxWdRJo/jad2PsWdE++kx93DqrZVVJuquXHsjTy27THEAjH52nzm58+n3dGOK+iiSF/EXevuIkOdcdQok/9mBJFv91r8Qhk7dmyktrb2+zdMkCBBggQ/K+55fy8quZiPd3fRPHQDXJKq4fIZBdzx3l6un1uMUCDg9do2ZpenUWRSsaqul4/39CAVCVk6KZfWQTczS0y8v7OLTc1mphUnc+n0AnpsXo6rTkcu+fc859zcPMifVx6grtvOFTOLEAoEfLK7i7kVaTh9wWgOnlLCta/vRCCAa+eU8MiqA0B0DrAyQ0eOXsm04mQWjox3zlu7v4993Q6kYiF/+mw/fzq1mhc2tFDXZefymUX86bPDs3xJSgnnTc5jY9MgIqEgZkQiFgr427lj6DB7sHkClKdrufTlqMkMRFs4r5ldzP0f76PApGJRdTqPrT4YHbIoWgAAIABJREFU21ctF3PFzEKy9ErcviBrDwxQlanjj5/si2vNvHFeKY+vbuCaOcV0WTy8vCneiGF6STIXH1PArk4bTm+Qp79qIhSOIBUJuXlBKR/s6GJnh43CFBW3zi+nz+HhDx/v57wpebEq6hUzi+i0eFh7oI8ik5rfTM3nvhV1dNu8pGpl3DyvjOZBV1xMAcAt88t44NN6kpQS3rp0ErlGFR0WDwKixi7/au7tEOFwhPd2dHLDmzsJD1Us7z6+giUTcmLzdgf7HBzsc6KSiSlL02I6ylwqQNugm+vf2B6bvctPVnHSqAwe+byBbIOC6cUmtAoJepUUlzdIklKCXCLizPE/b7HT6+rlxPdPxBVwxZZdVXMVf93+17gg+GmZ03h4xsOxYPfv4t4N95KuSuelupew+qyMThnNyUUnMyNnBt6gl2RF8o+qTCX4+XLAfICrv7ia00pPi7VhHuL00tP5puMbulxdsWUXV19MTXINtoCNJlsTMpGMDV0bqO2t5bbxt9HmaGNV6yp63YeFZIYqg9k5synWF+PwO/hT7Z9i67RSLUsrlmLxWrh1wq3/9x/4P4xAINgaiUSOWnZN/AYlSJAgQYKflNPGZvHZ3h6aB9yIhAJumleKfmi+7/q5JahkIgTAxccU0m5xo1VIGJOrZ3SuHosrQKfFzVnjsumyeZhSZOSiY/JJUkoQCgTMKk/9t4k+iFZwbppXyvY2KwMuH1tbLZw2Npsn1zTSY/MSDEeoztJx+thsPtrVhc0dzXU7c1w2OoWELS0WwpEIErGAcDgSC+a2uf2IhAI8gSBdNj9qmQiz2x+bCVtV18tDp1Szo91CepICkVDAC+tbuHR6IfetqIudXzAcYWurlXazm0y9nFc2t8VEH0TbFgecPpZNymVeZRrLntsct6/VHcDmCSIT+yhIVlKTk8TLG1v506kjeW97B95AmFllKaw90E8gFI5WCFPUKKUi3P6oQYxQANNKTHy8u5vZ5SnYvUEqM7Ts6rBxUk0mL21opWUo8L6xz8U1r23n6XPGEAiFaTe7KUpRc7DPOTRPqWbhiHTmVKTwVm07959URY/di0YuQTZ0DY+cOwTotHrQKyVY3AH2dNooStGQnxyfg/ddCIUCJhUYePuyybh8QcxuPxk6Bf5gOCb8ilI0FKV8vwlKjlHJM0vHsq5xkMY+JwNOH48PCdXMJAXZBgV//GQ/IqEgmhMYCPHceeO+56g/PSnKFJZVLOPJnU/GlvlD/jjRB/BV51cMeAbI1mR/7zErjZU8vu1xjss/Do1UQ5+7D7FQzNKPl9Lr7mVx0WKWViwlU5P5vcdK8PMlEA7wUt1LdLo6+bj5Y64bfR1vNbyFxWvhtJLTcAfdcaKv3FCO2WNmwDvA3RvujuXxnVJ8CqFIiG192ygzlMWJPoAuVxdlxjJKk0q5Y90dcevsfjueoCdu/vDXQkL4JUiQIEGCn4SGXgd7umykauSk6xRcOauIynQtnVYP/lCEO9/fHZtVS1ZLufeEStrNHh5bfZB7T6hkS/Mgx5SYSNXK6LK60SqkFJrUPPBJPTs7bJSmqnnglGpqcn78vNS/QiQUMCbPgMMXIC+kZFKhkS3NFsbk6ikwqdnfY+fj3T3MLk/F5Q+hV0mpztLh9od4bUs0dHxbm4W1B/pJ1ymwewIkKSQEwmE6LB7WHhhAp5Bw8/wymgcOV1N2tFupzNBSYFJzoNdBebqWJ5bUcPVrO+IqcWKhAKlIwAc7u3j67NFsbDR/+yPQY/dy9oQc6rsdXDO7GLPLzwsbWmPiSSoSMuD0ka1XsrfLTmWmjrve382Dp4xk1d4eHv28AalYyN2LKhEJIc+o4vEzR7Gx2YzHHyLboOTFDa20DrpJT1LQ0Otg6cRcfvdRHalaWUz0HcLlD7Gt3cKVs4qQiAQsqs7g5rd3Mejyc7DPybEVaQy4/OQY1KxvGmRj0yB7OqPziHlGJVfPLo5VVSFa1TzkUhr8Fxl4/wqHJ8CWVjPdVg8SkYg7398T+w6ePyWPa+cUo1P8uO+TUS2jKkPLQ5/so8MabZuViARcO6eEZLWMj3Z3s6vDjp8wV8wspCbn6G2jPycEAgGnlJyCTqbjzQNvkqPNoVQ/fA4vXZWOUvzD5vymZk5lZ/9OXq1/FYB7J9/L7etuj93oL69fToQIN467MVH5+wXj8ruo7Y126B2wHKDD0cHsnNlMypjEvLx5fN3xNataV2H2minVl3J8wfEEwgEe2vJQXAj72w1vc+WoK3H4HUcNZxcgwBv0opFqcAVdw9aHwiEmpE/4v/ugP1MSvzkJEiT4ryXs9+Nva4MIiJONBNraCLlcyHJzkWQmnhr/lNR12bj93d2cMCqTnW1Wnt/QGlt3z6IKVtf3xhmUDDj91LZa8IfC3DSvlK8P9HH8yAz+9lUzZpef648tYcWubtrMbqaVmChKUfP2tk6uWL6NVy6cgEgkxKCWopL+e/7tddu8CBHw0qbWmAgBOGNcNuXpGkLh6Lnv6rBx7qTcODdNgD6HL1Y1FAlAKhbx4BGxDLs6rNx/0uHQ4znlKbQOull+REvlrDITfzx5BJct34bbH4rOIM4s5P2hmbK93XYWj8kcFk1Qnq7lm4MDPD7U4plnVHLRMfk8vbaJeZVp7OqwMiHfiMsf5K2tHTyweAQzS0zo5GLG5uvJSVZRnqYhVS2jw+ph6T838/x543izNmrcMuD0x95LI49WZ9/e2sE5E3IpSVEf1XwGBPx5ZVS8/f3cMXxw5VT299jpc/iQSwQ8/NkBbJ4gZ47PibveLYNuOixusg0K2s0eUjQyJOJoBfCE6nTK0jT4gqHYzOb30dDnZH+PA48/xBu1HXHn+cqmNo6rSmPQ5ScYimBUS+m1+chLVlKRoUP6HfmMBSY1yy+cyO5OG55AiLI0DZUZOoRCAS/+ZgJtg27kUhF5RuV3xjf8nEhRprCkfAknFp2IVCjF7rczO2c2q9tWA1GHxjsn3olRMTyk+2ikqdK4fcLtnFtxLgC7B3YPu6F/p+Edzq86nzRV2r/3wyT4j6GRahiXNo6Ogx0AuINuPmz6kGJ9MQCzc2dTYaygy9mFK+iizdaGQW7AERhu6gUgF8vZ3L2ZU0tO5a0Db8WWLylfwvSs6aSqUllWsYzfb/p9bJ1IIGJ61vT/lavtL5WE8EuQIMF/JYHeXgaffgbL669DJIJm4XEknXACzvUb6Pr4VrKf+Cthtxt/SyvilBTklRVIUlJ+6tP+r6bb5sHrD+H2h9jRbmVhdQapGnlctQailcC+o0QMmF1+trdZKU3VIBYL6bZ62ddt5+rZxdz+7u6Y2UZ9j4PLphfw9Nk1KGViPq/v4/0dXSQpJdw0r4wRWcPzn34oTm8Apy8Yzf5rHIwTIQBvb+3g8pmFFCSr0CrE6ORi0nVyhAIIfetYMomQd7Z2MjbPgM3r54ZjS/EGowIuQycnEglz9awinvmqiapM3TBXzi/q+zl1TBbLLxjP9nYbFrefd7d30m52o5WLSdfKKU5VcfXsIlbs7EYmEXLCyAw2NQ3GXCghKp5Mahm3HVdGh8VDrlGJSirizyv3IxMLMaqlOH0hbn57F39YXI1YKMQfDPPh7i58wQiRSLSFNNugGHY9svQKrO4Ap4zJxBcIs7FpkN9MyeeptY2xbRaPzmRj02F3z36Hj8wKBf5QiCe/PEi71cPSiXl8tLub1sHhT+739zi4Y2E5Dm8Qo1rGK5taeeiUav65rpnFT25gbkUq180tpihFw+4OKyvrerG6/SyoSmd0rh65RESvzUvTgBP3UKREhGhlVCQUsGxSLjqFBJ1SytZWK89+00y/04dRJeWCqflc9+YOHj1jFCeO+u6HSbnJKnKP0nKapJT+f7l4/lxQSaKfyagwctekuzij9AzsvqiV/6Gb+R+KXCyP7dNibxm2PkWZglz08za+SfDdiIQipmZOZb95P3XmOgQIWJC/AG/Qi5Dow5N0dTrp6nQALMkW2uxtZGuyaXe0x44jFoqpSq5ie992qlOq6Xf189AxD+EIOMjSZFFhrCBJFq2eH5t7LBKRhJfrXiZZkcwFIy6gJnV4hMWvgYTwS5AgwS+WSDhMsL8fgUyGOCm+Pcq1fj2WV1+NvXas+AhJSipCpYL0Bx8gMDBA0OFAKJcTDofw7NyJ02ZDqFAi1GiQ5uUhy/n+uZQERycSiWB2+nAHQgSCYep7nTT2OzGpZfz+o304fVGrfo1MzBWzinjgk3oAJhYY0KtkTCs2sbcrXkSUpmr4YGcX3mCIj3b1UN/t5OTRmYTCkTgHRgCxSMirm9tZ2zCASCjgpFEZBEMRbn57Jy9eMJ5k9Y+7efT4g3zdMMCjnx9gUqGRdJ18WA4dRFsLR2TokIkF/PHkEcjEQh74uJ7Fo7N4fcvhm5ZcgyKaK+f0oZAKKUk18NAR5i33LKpg1b5B0rRynj5nNKHhnUzR9wtF2NA0yOhcAze8uZMpRcksrsnE7Q8RjET4pmGQ8nQNcrGQVK2CfqeP08ZmceObu5BLhCydmIdCKkSjkJCuk2FSy9AqJARDIQpNam44tpTmPgdisZhuu4/zn99CrkHJFbMKWbGrh0VDBjXeQIjFNVlY3dG4BKlIyIVT89naaubJIQfWy2cUkqlXUttq5r4TKnH6giikIrqt3pjjJUSNfZ5Z28hbWzsoS9Mwf0Q6727vZFF1OjKJkJV18bM8C6rSmVeZHnudopFx6lMbYu2eH+3ups/h5b4TKzn9mY2x5Zuazdw8v4z9PQ4EAgEuX5AXN7Rw2thsJhboGZGpZdHIDF7Z1BZrT5WJhdyyoIzfrahDKhZi0si4a2E5Ll+QlgEnecnqH/iN+u/EIDcwKWPSv+VYlcZKSvWl7LdEfy+EAiE3jbuJJPnPvxU2wXeTqc6kKKmIadnTECBgQ9cGFhcvRiwaLkv0cj16uZ6Hpj3EbV/fRrO9GYPcwO0Tbuf9hvf5pPUT8rR5XFR9ESNTRsblBMaOodCzuHgx83LnIRKKkIt/vQ8PEsIvQYIEv0j8XV1YXn0V6+tvIDIYSL3hBlTTpyGURE1BHKtXx22vnj4dcXoaAiDQ0oIoKYlwfz+ijAz89fsZ+MtfYtsmX3E5IaeDsN+HoqjoP/mxfnF0WT3UtpjZ3+ukOkvHmFw9gWCYHR0WPP6oWYdcIqI4RY1eKcXpDcblszl8QRp6HeQYlLSZ3UwtMvHwyv2cMDKD30zJ453tnSgkIs6dlMua/f3kG1WxamBjv5OF1WkM+aPEyNIrcHqDbGoxc9b4bIxqGcFQmGKTihFZWjotHgQIMKplhMIR2i0uuqwebJ4gJSlqCo9i2rG11cLFL20FokLjxQ1tXDunOBYKfog55SlIJULazC4e+vQAp47JYneXnXyTmmtmF7Ony0a+UcWs8hQO9Dh48uzR6OQSfvPClrj3s3kCrKzr5eHTRtJpiVajSlLVHOh1xrapSNeSniTn6td28Pdzx/DQKdU8tbYxTmCeMyEHk0bGG7UdfLn/AGNz9Zw9MYe/LhmNTCzk9nd30zwkasbl6Tmm2MT2nd2cNT4bTyDELW/v5p/njcPq9nH5jEL+/nUTrWY3bYNuguEIJo0MlVREMByhodfBMcXJJKtliEUCMnUKbjsin/GZr5q4dk4xM8tScHiC1LZaOH9yHp/XRUPUNTIx951YyTvbOnhlc/QzNPQ5WdvQz1/OqkEoEKAQi1hck8m7OzqJRGB2WQrHjTjc9lfXZWND42BM3B1iS4uFDouHpZNyOdjnZGPTAKeMzuLCF2tjAj5dJ+ecibk8uaaRbL2CK2cV09DriJtJ9AXDfLqnhwVVaVRl6rjjvegMoFQk5J5FFRjVUjTyX2717udEhjqDx2c9Tt1gHQ6/g6KkIsqMZT/1aSX4N1CZXMmS8iWs61qHJ+jh+rHXU5Vc9Z37VCVX8fz85+n39KOT6UhTpTElcwoXjLwAiUBCliYLqei7f/dU0h9u8vTfSkL4JUiQ4BdHJBLB+tprmP/+DwDCdjsdV11FzssvoRozBgDFqFE4P4+Kv+TLLsO9tZa++/+AQCLBcN55CEQi+v/0MAKlEtMVV0QPLJGgmTWTSDiMWK/H39iENCMDkfKHhxD/mrC6/dz5/h6+PjDASTWZtA26UEhEmFRSfIEIv/9oH0qpiPMn53HHe3vosnmZWGDg5nllPPRZPYd8NwZdfqoytHRY3ASHZuM+2NlFhk7OCSMzEAqiBiLzKoUopWL29zoQCQWEIxGEgqjqOzJP75hiExuaBrl5fhn/+LqZbpuHeZVpjM8zoFVKueeDOnrsXn4zJY/SNA2vbm5HJRNTnKLmDx/t4+HTRzIhP34uqcfm5cpZRYTDETL1ctrMbtbs7+OBxSP4aFc3uzttTCgwopCIuOiFrTx59lAb0ZAo/WBnFzKxkEKTGn8wzMQCA5/v62V3p50J+QYun1nEw5/tj5mRfFHfxwVT8hEJ4I739yAUwDWzixmZ5WFXh42JBQamFBn5ZHdUNO3vdVBgVPP1UGD4IV6vbWd2eSpf7u9nUXU6Y3L1bGm2sGJXF0lKKVfMLOT59S3s63awpcXCxAIj6xsH2NA0wBUzi9jRZiVCBJlERFWGlodPG0mPzUt1po4UjZw/rzrAFTOLaB10M6ciBQEC9nTZyU9Wcvu7e/AfUaoMhSMEQ2HStXK8fjf9Di+Pf9HA2RNyOXdSHrWtVsxuP6/XdsR9BrsniMcfYn5VtKpXmanlwmPycfqCaGQifIFQ9GFCBJ5Y08iMEtOw76pSKqLT4mFPh5W5lWksnZjDHz6uj6vadtu8iEUChIKo4Hyjtp3RuYZhx+q0elhck8m9K+piM4D+UJi7P9yLRCwkVStnTK4elSxxi/W/JUOdcdQKToJfPpXJlVQmV/6ofQwKAwbF4d9JlUR1VFOhBP+axF+lBAkS/OLw7NyF7d334hdGInh37owJP83s2djeeRcEAvy9vUiyczCOHgORCI7PPsN40YUAiPV6RAY9pt9ejzQ3l4Gnn8Hx2Upc69aTfMXl+JubUVT+uH9OvxYO9jn5sr6P244rp7HPQZfNy/+sauDF34zjvhV1mF1+zptcwh8/qY8Jmo1NZgKhCDNKU/iivg+AMbl6bO4Aj51Zw6DzcPWsy+blxQ2t3H9SFXe8t4dBV9Q0JNeo5LIZhQw4fKRq5ejkYpaMz8HhCzLo9HNsRQqFJhUvbWilx+7llgXlfLqnh9+8UEuWXsF5k/N49ptm7v+4nounFbC52cygy49cIuTqWcXc+d4ebppXhicQYlS2joY+J/d8WIfTF0QpFfG7k6o4ptCISChELASTRso5E3IIhCM4vEHOnZzL6n19JKtlVKXrYmYmvmCYum47f1s6mtve3UPfUKVwZV0vjf0uTq7J5M2tUdGzv8fBrQtK2dkRbXcNR+CRzxvINSoZnZ1EWaqaPV12lBIRF0zNx6CQ4g1+e4oQAqEIgVCY8yfnUZSiZl+Pg1c2Rw1i7N4gN7+9m7sXVXDvh9FIiB67F51CQp/DRyAU5uJpBezpsGBQy6lttRAOw4xSE69ubmVKsYk7F5YjEAhIE0TwBsMEQ2G6bdEMQeG3SrEamZjSVC39Tj/3f7wvtry21cIt88v4+9dNXDenOBprEI7/LJIjsvdEQgEtgy7MLj+vbGpnX4+dKYXJXDmriKp0LXs7bcwsNfHl/sPh75dNL8ThDZChV3Lvh3UsGZ+Dxe3n2/iDYcRCYcx99Pjq4aJjZmkKAy5fLL7iyGvdanZz41u7eOqc0SyoSh+2b4IECRL8lHx3immCBAkS/EQEBwZwbdiA48sv8be2xq3z7NqJKDl52D5C9eH5Gll+PjnP/ZPU225FUVWJu7aWwaefxvzcc6hnzyZksyMymdAvXUr3nXcRMpvpuedefHXRG2Dvrl303H0PYd9wk5EEUXzBEDNKU1i5t5f0JCXPrWshU6/A4g5gHhJpgVB4mKX+1lYLNTlJmDQybl1QRopGhkAg4LrXd7Czw8a0ksM/2+pMLbs6bTHRB9A66EYiFDAqO4nXNrexrnGQRz5v4I0t7WxpMfPW1k6y9AqaBlzMr0zj/R2dbGuL5uF1WDw89Ol+zhgXnd/8bG8PU4qi7+cNhDG7/XRZvezttrGxaZDdnXbs7iAzSkwIBOD2h7jtnd385ph8trdZ+PvXLWTplby4sZX3dnQSCIVRSERMLjJG59dsHm6cV8oJIzOYUWriiSWj8ATCMdF3iMZ+J+XpWtK0cu46voInzh7NI58fHCYuWgfdNPQ5SdMr0crF5BhVrKnvpWnARUaSAoMqvtWpJjuJd7Z38v7OLlI0Mlbu7Rn2cxx0+lBKo06S2XolA0PiO0UjZ2yeniSVnBve3MXLG9t4ZXMbN765k3lV6dz1/l5ueGsXv31zJ7WtVmqbzSilYnQKCd5AiGtmF5OZpEAggEunFfC7k6rwh8J4AyF0Ckns/SORaIUtM0mBWibi7Anx4eWFJhXl6VoAgqEwm5vN1Hc76LZ6uGleKb8/sYqiFBUPfrKPkTlJjMxJIlkt4/q5JVw5q4gbji1lzYF+ClPVrBxqK12zv4/jRsQLM6EAtHIJmXoFGUkK3P4Qq+v7uGZ2MXqlBIlIwOljs5habKQiXYfmWxU9mVgYazt+bFUDB3rt+I9wBbW6/fTYPYR/ZMREggQJEvy7SFT8EiRI8IOJRCL4Dx7E19SEUKVGXlqC2DS8rep/i7+ri64bb8KzNTpTJdTpyHn2WRRV0cqbUKnEcO5Suu+4E0LRG2NJVhbyyvgZAUlqKr72dmzvf0BgSDxG/H7Mzz5Lxv/8D8mXX0bIbMaw9BzkFRUEurpwfvU1EY8HgGBPDxF3fOZYgsMUJKsZk5vEBzu62dNpA6J5e4FQGJVUhMsfQiwa/nzRqJIyId9At9VLm9nN+kYPaw9EqzMf7+7mH+eO5eRRmYQjkJEk549Dxi9HUtftYFVdL3MrUukcykaze4PYvUH6HT5OrskkRSOjwKTio93dcfv6Q+FYZl2yWsbkIiN2T4C1Df2EwxEmFhjI0it5Y0sHyze1oZWLuXZOMdOKk7n7wzo8gRBb26y0DLpxeIOMy9MztdiExeXnb181oZCIuHh6Ab+ZnIcvFGbN/n4a+51cdEwBPTYfLv/wypxQAHKxkDsWlrO5xcyz3zTTafVQnZVEfrIqluknFgq4ZHohr29p42CfiylFyVx/bClXvLIdmUTAHxeP4I0t7ezqtDG50EhBsopHVzcQicCbWztI08qGiU6ZREQoHOH0sdnUdduRiIQkKSUUmVT8edUBMpIUceJ9YXUGv1uxb1jUwX0nVGJ1B5haZORAjxODUsojp48kHIlw74o6nv4qavKikor47bGlccHzWrmY6+cWEwpHaBpw8cSSGmpbLBSlqJlcaEQkFFDfY6dvyGBmapGRsyfk8tjqBra3W0lWS7lsRiEKsRCNTBKrnB66thdMLWDA7ufkmizStDI2NA4iFgm4bHoBbWY3/mCY46rTsbr8nDU+mxyDErFQwM52a9S4ZnQWM0pMvLihhdoWCx1WD3cuKue+D6NGRQqJiNuOK+OZoc/oD4V58stGxucbOHFUBhubzDzwST19Dh+njcnipJoMqjITJiUJEiT4z5IQfgkSHIWQ04l3Xz3Bri7EGenIy8oQaYYbPvza8NTW0nbBhUT80eqLcuJEMh54AEla6r/3fbZujYk+gLDNxsBTT5F6+20IZTIsLy8n7HZjuvoqwh4vIo0aWVUV8tKSYccSyeR4d+4ctjxktRAyW/DU1aEYUcXA088gEAlJvvQSnGvW4tm+HUQixKZfZ8SD3RNgT5cNtz+IVCQkEoHqrCT0R1SUjGopM0tTKEnRIBQIONjnpN3sxukLcteiCu54bw/13Xaml5hiwk4ggBvnl0IkGmRe3+NgflUa180tIRwOMy7PwJ3v76Z5ICq+b1tQxqQCI7s6bHHnV5Gu4asDfZypzkEhFSEUEJsZ9AXDmF0+bl9YTl2XHa1cjN0bjNtfLBIiEgo4d1Iuv31jJ6Nz9dx+XDkSkYDZZSnc/M5uOq3Rc7B7g9z/cT03HPv/2DvvAKnqc/1/pveydXa29122wAJLL9KLig177yXGkmjUqIkYjb1rEhsaS9TYFVAQARFQOuzCsr33Or233x+zDIxLyr2/3OuNmc9/e+acM99zdhnOM+/7Pk8hF07L5K3v2xGNzhYmqmX0WFxIRSI+rwrn59k8fp78qoH7Tyvl/jU13LG0CF8whMvnp6orHLuwtNTAhppj7pTnT80kI17Jbz87zFmT0jipMInK7Dg8viC3LCzA6fXTZ3VTkKzhhc2N1I+avDQN2LG5fZxUmMi66j46R9z4AkGeO7+C+9cciWT6AWypH+DJcyr4xfsHI8I3M15BboJq1DwlbCpTatSiV0oIERZNvh9YisarpfRZ3WP+ZgbsHl78ppn7TytFr5KgkYvxBAI09juo7T2WweXwBthU18+0nHh2tY6gkIgoMGio67PxyrZWVl9WyUmFSZwyPpVQKMSOpiFu/6Ca7EQlqTo5J5cbWVScxJ++aY5kFA7Zvfx+XS33rShFJhZGieVLZ2SzuS7cTnuUe04eh14pZtjho6/NRHGKhj6Lm+ouC7ctKSInUcX718+gustMba+N7AQlMrGAlZPTuendA/xiUSGPr2/g4umZiEVCgsEQveZj1bwVE1J5fUcrn1f1kBmvjDKReXV7KyHC1Uu9Skp2wn+2E2iMGDH+94gJvxgxfkDQ62Xk7bcZeubZyLbEG28k4ZqrEcr/cy2AAzYbfY88GhF9AM6dO3HXHP6nhF8oFMJ96BC2TZsIeX1oFi1EMX48AolkzL7etvYx29xHjjD8+p9Rz56Npy5cARp8+hkQCiEYJOu9dxGIx36kSTLSkebn421qitouEIkQqlUox5czeNzverDhGZJuuw1XVRUux3uIAAAgAElEQVRxF1xAyDd2DuinTpfJyW8/O8zmurBYm5SpZ2pOPC9ubebRleMJBkN0mJzU99l5blMjdq+fhcXJ/GpZEZ0jLna3migwqHjq3AnYPH6y41WcU5lOfZ8NqVjIq9ta0SskXDErm3d2ddBjdpGXpCY/WYXJ4Y2IvtMmpBISwJTseExOLx/u60IsFHL25HTq+22cUZFGy6CNZI2cx1aOZ211Lx5/kHMr00nWyEaPjSNVr+C+z2si17divJF4pYQ7lhYxbPfiD4bY3TqC1eVl1YpSOk0uukyuqHsSCIZweAOoZSLuOrmYN75rA6Bt2MF1J+Xw7Kbovy+A2l4riWoZJqcPqRDS45TsbTOzrXGI0yak8svFhVjdPjLiFEzM0NNn9aCSiylM0RCvkvHC5iZahhyj1bBC1lX3cep4QUT0HeWzgz3cuqgAjz/IoN3D983DlKXpIu22R/EFQnj8AV6+ZDKtQw7EIiHDdg8Onx9JUIhKIqaq00K8Wsqww0tv4xBXz86hbcTFF4eOtYi2DTkoMWo40hsdqCwXh909O01hJ9eAHvqsLszOaNEN4ZbV6+bkUpSiwaiTY3P7+PRAWKRaXL5Ipbh1yME1b+7DEwhwz8nFHOg04/UFEQoEzC5IZGpOPOsO9dJlchEMwaDdQ9ewg2vn5PKX3e0c7raSrJFFiT6AP37TxG1LiiIxIvvaTRg0Mv5w0SSUUiE9JiefHejmje/Dn0V/Bc6vzGB5eQp3LS9GI5Pg8Qd4cWtL5JyZ8UpWTkpHLBZyoN2E1e1HIhJQ328bE/3x8f4ujDo5Do+fBeMMlKf997MlY8SIEeOfJSb8YsT4Ad7WNoaeez5q29Af/4hm0SLk4/7vWkl7e3rx1NcR8vmQ5ecjy839L5/D19eHfds27Ju3oJg8Cc3ChchycgAIOBx4W1vHHOMfGh6z7US4qqvpuPgSQj4fACNvvEHm66+hmjZtzL7y8eVjtqmmT8O5bRuKknHRL4y6QB4vSI9HrNdjXLWKzuuuI+gIP/zpzl6Jf2QESWYmlg8/GnOM+/BhUh97FP/wCH6TCe/wCNKEse5+PyU6hh1YXD5SdHK21g9GRB/A/g4z5el6mgYcfHGolwKDGocnEGXQ8XXtAEadgh1NQ7QMOTDqwrNqdb02jnRb+b55mOah6IfvuYVJ3LKokM8PdvPi1mYMWhl3Li3mwTNKqeu10Tzk4OEvwg/mkzJ1vH75FHotbrbUD1CepqPX4kIsEuHxB+k0uVhaZsCglRMIBkEAm2oHeH1HG0UGDb9aWoRGJkYsErCnzcSaqh6Wlxv50zfHgsTr+uyMOL0ka2TolRLMTl/UeqUiITkJKnotLgKB8JO8xx+kY8RFboKK9uHotuB4lZRUnZyZo7l/Pn+4jfSLw72R6qBMLOTpcyfwTcMgIoGAy2fksKl2gAMdZlpG75fV7ef+tUf45eLCSKXuh+tyeQMsKUnhgXXh9sktdQPctbyYX31YHTlmaakBlzdAmyss3CxuP/lJKh76oo6iFDXlaTq+bRyMxBekxykoT9NR1WninlPGsbV+kGAoxMKiZBaNS+a5TWFhqpaJuWZuLmtGrykQDGFyeNDJJczKT+LA6Hzl8SwtNVCepsXlC+ALhvhsfzeDo7OFx88ptg05qMjUc0qZkS31A8wuSMLu8VPTa0WvkPJdcx8nlxs50mNle9MQ2fFKJEIBSqmQjDgl84qSkYrHthvb3H76LNHivt/mYXvTEGure7nv1BLe2nnsC6hZ+QkggMv/vIdQCPRKCb9YXMjDX9RFnEsLklX4g0Fe+aaFuQVJ3LwwH38gFDXPeJREtYyDnWYy45Xsbh2OCb8YMWL8rxATfjFi/ICAzRoRExFCofD2HxDy+/G2tuLr60OcbECWk41A+r+f4eRpa6fzhhvwjQozoVpN5p9fR1EWnnkLer0I/8G6gm43g8+/gOWjsBCyb9mC5fM1ZK5+FUlSEpKEBLTLl0deP4osL++fWqNt/YaI6Au/YZCRt95GWVmJQCSK2ldZUUHirbcw/Mc/EfJ6Uc2ciTjZgLetDW9XF4rJk6NaQVVz52L/Zivy0lJEqrE5PdL8PFKffQZ/VxcBhxPHt1uxfPgRsqIipCdYv1CpYPCZZ/EPDCDNzibh+usJFhYg/wlm+vkC4Vyyuz8+BMDswkQCgRDzi5IpT9fiD4T48nAfjX02xhk11PZaUcvFdI5WxGRiIVfOykEmESIUCPjZ/Dx++1kNvRY3T3/dwMpJ6Xj9QdpGxs5KSsUC9rWP8OnBHuYUJFKRoeeR9XUEgiF+ubiQt3d1RPbd32Hhvs9r+Pn8fPKTVeQnqVlb3UtdX3TV6ZVLK0lQSanvs/PpgXAoeH2/jcdHw9FfungSKyYYCQRC3PCX/VGza3KJkCS1nBKjhtsWF/K7tUfwjQq8S6Zn4fUHMGil6JUSnruwgoZ+Oy5PgEAoxKkTjOxqG4mYseQlqZiVn0BBspo/f9eORi6mPF2HRiZk9SWTqe620GVyMa84GYlIyIf7uugYcfHzBfkka+U0DkRX9UKhcEWty+yKamMEuHZuLpMy9bQNOzhtQirJGjnj03U8s7GeWxYWIBKG5zF1CjFfHO7D6vJj0MpJ1kp5YXMzR3qtLC0x0GlyRWXWdZlc7GkbYXlZChtrB7hgagZyiYguk5Pfr6vjzImp3Lq4gJpuK+/u6qDP6kYhETElJ55Hv6zjje87qEjXc/msLK6bm8vbO9tx+QIsK0vhpIIkytP12LwBVn1eg0omRiwUMDM/gfZhJ82DdvKS1KjlIiqz4rj3s8NcMyeXp79uoHPkmGC7Y2kRXx7u5dzKDJaUJGN1+3H7ggzZvczKCxvsGLTyiLPqUc6YmMa2xmNfbhxP04Cd6m4zx2vsGbmJPPFVfeRns9PHu7s7WFaWwudVPaikIq47KY8Bq4dfLCpkQ00fz23qRy4R8sIFE8lOUEburVAA507J4IkN9UzNiWdaTjwurx+FNPZIFiNGjP9ZYp8yMWL8AGl6OuKkJPyDxx4KRPHxSNPTo/YLBYNYv/ySnl/fjXrObBTjx+NOTkZeUYE4Lg7Hzp1Yv/gCWUEh2uXLkBeOnT/7V+HY+X1E9CkmTUI1cwauQ4cRKJXYt2zBtn4DymnT0J9xOrK/IV68HR1YPv44eltDA87de1BMGI80PZ3Ea64mYDJh37wZoVaL4Y47kJWU/N21hQIBBCIRQdfYB/+g08mYHihApNOReM01yMeNw11Vjau6iuGXXgKBAFlhIarp03Fs/RZPYyOywgICNjsjr72Gas5sxAYD4sRExNqwC6CnrQ1X9SECFgtBi5mhF/4QeR9PfT36lSuxb9wYEaUCuRzljBkoKyvx9fcTMJkQiIQ4vt2GLC8PgUAwZr3/jji9fgLBEM0Ddh7+opYb5+czYHOjkIqozNLTNuxi2OFFKhZyzexsNHIJPRY35Wk67v3kMCsrw/8efr4gnze/b4+EmOuVEn53Wik7W0fwBYLsbB7mtImpLC01RLULAhh1Cj7Y24hIKGBqTjxPftUQea3LHF2NAWgfcWLQhdut49VSblqYj9MdoGnQxru7O7lxfj6vbm+mMFlLSaoGpVSM6QdVuyO9NlZvb2H1ZZUs+cGarpmTy10fVfPCRRNJVsu4/7RSQiFQyUQ4vQGKUjQM2Dzc+VE1l8/Iotioxer0oVNKUMnEvHjxZNqGHNg8PsxOH80DDn57XIvphpo+njp3ApsbBtnbZmJmXgImpxeRQEDHqJiRiIQM2TwkqWWRCthR0uIUFBs1zM5PoGnATq/FTZFBw/4OE3qFGJcvwIEOMyaHF6k4mw6Ti6c2hu/pXcuLeXpjQ0T8fF7Vw0NnltFnCc/qHegyn/DvpKbHysz8eKZmx/GrD6rxB0NcOTsbbyDIX/d2caTXxinjjVRmx5GkkTEpM44H1hyJfDFwsMvME195OHV8ChdOy0ImEdI6aKdt2MHcouTRqmAi3SYXD5xRRq/ZxX2f1zA1O55nL6hAJRXz7mj8hFomihJ9eUlqlFIRRSkaGvptFKdoeXFrEz2j13TfihKCngB3flTFXcuLWVcdbgldNC4Zg1aOUCCIxGUAZMQryE9Wc+3cXGp6rJEZROCEURkN/XbuXFZMdqKSUqOW+j4b3kAQrVyMYtQl1e0Lct3b+3n/uukc7rbSb3Wjlol5d1cHHn+QQkO41VUmFo05f4wYMWL8qxGtWrXqx17Dv4SXX3551bXXXvtjLyPGTwCRWo1ySiWu2loCAwPISkpIffwx5AUFUft529rovPY6NAvmQzAcKG7fvBnHrl2EvB76f/cA3pZWXHv3YvtqI+pFCxHr/2dc3Cxr1uCuqkKzbBnihHhMb76FY+tWnLt2Iy8swPrZZ7j278f+3fdoFi9GpB5rJuAfGsb87rtjtssKCxh64Q+oTjopLICzslDPnYP25JORpBpxV1cTdLnwDw2BQIhIFQ479/X1YVm7loGHH8bd1IR28RKsX34ZceEEMPz6rr9ZMRQIhQiVKhy7dmL94ktEcXEY71+F+ZNPsXz4AZLsLORFxYy8thrXgQOIs7JQz5yF6a03GXl1Nf6REURxcXhbWuj55S8RiERIsrNx7vgu6n08zc2kPvYo0uws5OMnkHjN1di//RbXwYOops8I35v+fqR5eYh1OoT/5mHuHl+A7U1D3PVRNW/tbCdeJWVJqYH71xxhX7uZMqMWmVTMQ1/U0ThgZ1pOPJ0mFx0mFwatnC8P9TCvOJlBmwedQoxIIGBny0jk/G5fkESNjI5hB00Dds6pzOCj/V1MyU5AKhLSNuwkXhUODtcrJYw4fEhFQuwef1QVa25BEt81R7cRn1SURH2vlYrMOPa3m3h7Zwfv7ekkO0HFzQsKONRl4otD/VR3WVhSYiAnUcX3LcfOkaSWcfH0TM6pzKA8XU+xUcPEDD2Ts+KYmZfAN/WDHOmzMTkrjjmFSfRY3Pz5uzZaBh0sKDYwOSuOOKWEgmQNgRB0jjhRSEW4vEFChKjqNBMIhXhqYyOJahnfNQ9HibdAMERuoor393XRbXZzoNPMsN1LRUYcG2vDRi9Or5/sBBVzCpPY2TIcqTpdPC2TZK2Ml7e2MDkrntpeKw6PD41Mwuz8RFatOYLJ6eOMijQMOhnpegU5iSqyE1WcMTGNRLUUfzBEy3Gzbianj3MrM9hSP8iAzcO5lRljAuAvn5nNrtYR0vQKhEIhdX02FhQns2P0dzMw2h65qMTAhDQd3WbXGIFvdfuZnpfIi1ub2d06wrSceBaOMzDs8HDuyzvZ226idcjBptoBpucmUNtrpWXIQaJailQsZG11H95AkKnHCTGBAG6Yl8eD62o50mOjusvCtw2D3LigIHINEzP0vLCliSGHj22Ng+QlqSlN03LO5HS+rOkjRSvntIpUZGIhswsSmZgRxwNrj9A54mJ+cRIrxqeiV0qxuX3MK0xi02ju5FFKU7XIJSKe39xEQbIKXxD+sKWJLw73kRWv4oyJqexqHYkYI80pSOKlrc18cqAHk9NHaaqWU8uNFBm1JGv/c+fHY8SI8a/l/vvv7121atXLJ3otVvGLEeMEKMrLyVr9KgGLBaFOh1g3dv4iMDxMyONBXjyOwWePmYNoTprL8Kurx+zrqatHlpX1L19r0ONBs3ARzj17UVRUMPDII5HXvE1NuA8dRl5agrvmCL62NjzNzUgMY81YJJkZaFeswLpmzbFtWVkERkx46urwNjcTBEIWKyG/H8u77xF0u4i76CK6b7oJ/8Ag4tRUjPevQjFpEsOrV2N6620AXAcOYl2zloxXX2H4xZcIej0kXH4FyunT/+61SZKTMNx+O+r58wmazPTcc08kXsH0xpsk3nQTiTffjFCuQFZUyPAbb2LfsAGCQTwNDXg7uxAnhTPa7N98g3rxIoQqJUHHseqjZuECXFVVhDxe5BMrGHjuOVRTpqCaMYPeu+8mNJrjJ05OIv1PLyI+QX7gvxMHu8xc/vqeyM8PrKvl18uLkYqEyMQClpUbuebNvbh8AR44vZRtjYN83zLCgM2DQADPnleBTiFBMWSnIkPH+sNjc+Ea+22jIdtO7vn0MI+fM572YScFBjVXzM7GHwjhDwZ59Mt67j+9lAfWHCFBJYs6x7pDPfzmlHE8v6UJs9PHwuJkLpmRRX2fjds+qMLtDXJ6RSqVWfG8s7uD7EQV5elxVGbZ2Ntu5smvGnj87PE8urKcqk4LGfEKZucn4g0EEQsFtA87CAbhy8N9fF0b/UCvkIjQK6WcXpHGonEGREIBcomIQZuHfouH8jQdcokAm8vPjuZhXF4/nx7o5vSJabh94S825CeYKzvKinIjcWoZZoeXz6t6MOrlqGVi7B4/1V0WFBIRF0zN4I8XTabf6iZFK8PhCfDBvk7OnJTOJwe6KE/TM9Dt4fXv2piQoePhs8q56d0D7O8wk6SW8amnhzeunMLv19XyyWjL68y8BC6ZnhWZXQsEg7j9AS6cmsmnB7vpNjs5tzKdD/d1EQJOn5BKgkpKbqKaIXvYiTQnUcnXR/r4zanjeG17G0N2Dysnp6OVS/i+ZTgSWi4SCiKzhVKRkKN18sXjkjljYhrjM/S8s6t9TE7hxwe6WFRi4PODPTi9AVatOcKlM7P445ZmpCIREpEAXyBERbqe7Y1DUQ0D/mCI2l4rmfFKOkacBEIhbJ6wsUwwBGaXj5n5iby/r4u8JDULipOZlKnH5vbx5+/aGLKH54T7rG58gRD9VheVWXqKDBoOdpm4clY2b37fjj8YIkUr57YlhdzxQTUA2YlqbnnvYGQt25uG0CrElKZqqemxYtDKyUlU8foVU6ntteDxhUhQSTDqlKToY6IvRowY/zvEhF+M/1hCoRDuw4dx7NoFAgGqadOQl5ZGWvlEOh2iEwg+CBudCDUa1EuXnCDgW3DC9kX414f2uuvqGHrxJVz79qFauICAaayJgqvqIKrZc3DXhE0fjp+nCwUCeFpb8Q8OIY7TE3/dtchLS7F9/TWy/HzEiQkM/enF8HEqFe5vtjLy1luEPB50K1agOmkuti1b0J97LoRCeNs76LnzLtKeeQbTu+9FrSMwPEzQZiP9xT9BKPQPZw6PIpBIMH/0MaqpU6Iy9eIuvRTXwQMop07Dtn0H/Y88gqywEMNddzL43PME7Xasa9Zg/P3vI8cMPPY4hnt/g300FF49dy6KSROxbvgKxzffICvIR1k+HteRWjwNDRHRB+AfGMS5Zw+K0r/f2vp/nW/qx841fV7Vw4y8BLQKyajAE/DA6aV8WdNH66CD5eVGgsEQBzvNdJtd3PvpYaxuPzNy47liVg7rj4slAJiak8CfdxwzAtpcO0Cfxc3P5ucxYvdi9/iIV8m4cUE+R3os3LGsGG8gyPrDvZHYhfZhJyk6OU+dMwF/MEgIAXV9togLI4Rz6a6anUOiWorbF2RDTR9nT85gb7sZk9OLyenlma8bOWtSKnMLEnhucxNJahlxSikvb2vBGwiyYnwq187N5eXR/LWcRBVlxxltqEZDug91mfn5uwdoH3aikIhYdVop44xqHlh3zOCGg93csbSYVJ2cIYeXsyalcWTdsVZCqUhIRUYcT21s4EivlRStnJsWFtBjcvLkORP4YF8nHSNOSlO19JrdiIQeMuKVPPxlPc2D4Zm/iZlxaORSPtrfFXGq7KtxU99n47wpGfxlVweDdg8FyWq21A9SdVwMxnfNw1Rk6CMZi0tKU3jyqwZuOCmXv1w9DYlQgFAgYHlZCkN2L2anlz980xx5b4CHzyxncWkKtT1WzqhIZU5hEjkJCty+IG3DTmRiIQ+fVU7HsBOlTER1l4XCZDXTc+JJOaOMLw73cvO7B3h4ZXnUJ6JQACcVJjM1Jw65RIhaKubr2n66TC4CwRAPnlHGxiN9PHRmOe/u7iBJLcPhHesW6g8EkYgEpOkVjE/XUZyixheAbrOT5WUpUX8/b33fzh8vmsjmuoGI6DtK40A4J7Kuz0a8SspNC/J5f08nP5ufR6JKRlaCkgGbB7FIyG9OGUe3aWxr8rcNQ5xTmU6qLjxzCWFTlzkF/5kRMTFixPjxiQm/GP+xuKqq6Ljk0shs15BUStZbb6KYMOHvH1dzhIHHHsO5dy/KyZOQLYue3bNt2oT+3HMxvfFGZJtIr0dWVPQvXb+3t5fOa6/DPxCuVlje/4CU3/52zH7y0lI8o1EG8rIykEqxrFmLKDmJkMeDp6YG//Aw4oQEJDk5uOtqkWSko5g0Ceee3RAIoJwzB8/hmvCc3SiWTz9Fs3QJ/s4ubJ+vGT1/KfqzVxIwmxAIBGOlrkCI8ATxDf8I9cyZ+PuPVZZEej0CgQCRTo917Vo89WHTBXdVFd62NuIuOJ/hV15FIJEgMaYgkMkIeTwELRZ6f/Mb0p9/joDLhWvnToLBEP7eXkJ+P/6hIUzvvINm0SK8HWMjJfx9Y6tb/25o5WPvv04hweENkKyR0zni5Jo5OTzyZV0kaLxlKGwacuG0TH49agIjlwgpSdXRZXbx3PkVfHGoly31g1w4NZNukysqpDxOKWV/h4nPDvZQ32cjK0HJRdMy+dPWZmbmJjIpU8yRXisPnVnOkN2DRCQkN0lFfpKKfR1mxAIB7+7pRK8cu/atDYNUZsejkIhQyyTYR8XApdOzMerkPH72eHITVexoHqY0VUd6nIJDXRaUUhFeV5DPq3q4aUE+968oRSkTMSU7noz46HZes9PLnR8dirh2unwB7vyomg9vmEFFhp6Do1lytb02nt5YzzPnV7C33YQ/EOTOZUXsahlBIxczvziZl7eGzVQgXFl6fH09v1kxjk8OdnHx9CyGbB5MLh8+f4AQArY1DdE8aCcrQUmaXoFYKCBVL+f9vdEOqW3DTs6ZrEAgCIe8/3xBHq9uaxtzv1qHHKyYYGRCRhzDdg/3rShBr5SyensrnSNOTh2fyuSsOG74y35umJcfJfoAntrYwNKyFD7cH64ifnm4j6fPq+CZrxuxuX1kxCsjFUaAS6ZnMis/gTXVPahkEqZlx3NeZQZ9FjcamZifzcvjje/auHVxIesP9/Ho+nryElVcNy+PLw73AtDYZ+e2xYWcPTmdbpOLrQ0DqGRipubEs73pWCuvQABTc+Ix6hXIRQL6rW6m5SQwbPdy9Zwcvm2I/tLD5vFzuMfKkhID1V2WiNGPUAAnlxlpHXKwrCwFtzeAVCTk3MoMtjYOMiFdT5ImnN945/IintrYwC0Lj40CLCkxUJamQySEyqx4Cgxq4n9Q0Y4RI0aMH4OY8IvxH0HAYsFdX09geARJVibyggLMH38c5TIZ8noxf/rp3xV+vr4+um64ISK2nLv3IFAoMNxzNwNPP0PI6USoVqNZtAiRVoNz1y6keXnozzwLWXb2v/SavG1tkXUAEAwiUChQL1yIfdMmACRpqejOPBPLp5+ReMvNKCZNovdXd+Dr6sJw7z24DlZhXbs2cgrNksXozzuPzquuxvrJp6Q88DuCHg8JF1+M6Qfzf0KtFk9jYzjofBT34RoUFRMRKlXEXXYZI6++GnlNnJ6GrDB6TvKfRahU4h8YRJqXh7e5GVlhAa7Dh1FNmxa1fgiHvQsk4Wpi3EUXEpJKSbr1Fnw9PRAMIklNwzcyQqCrG/P7H6CYMgXtKScjSkzAtn4DAM69e9GtXImnoTHq3Ko5s/9b6/+/xEmFifxhS7itEMIPuadNSKXf6ua75mEMGhnJWnmUcAP44lAvS0qPtQj/amkRL25tiZi6LC018LvTS5GLhdzx0aHIfhqZmIx4Bf1WD50jTlL1Cr6uHeDsyel8dP1MLC4fTQN2ilM0aBUS5hUloR4Vpz5/EJc3QKpewc6WYS6aPrZVOl2voCJDz/dNQ8wqSEIpEXPX8mJm5SVQnq7nYKeJve0mXvq2haYBOyvGGylN03HB1HDwe0OfjbXVvXx640x0ihNXoQdtnohYO55es5snz53Ae7s72Fw3wOyCRC6aloXF5SNJJUMpE/Hol/XEqSR0mV0UGzXsbo+uynsD4Uy6ZaUpXDEaFaCWiXnmvAqaBmzoFRJ+tbSI1iEHNpeXVL2CRPWJRUR+sorHzx5PglpKj9nFnIJEDnVHB98XGtRkxCm4+5PDpMcrufeUcfz8nQORlsuqLgu/XFzAixdNxuTycvG0TFqGHDi9Aaq6zJhdXrTyY48O3WYXBztNbKkf4BeLCnj66+h/M2/v6mBZmRGdQsoXh/o4dbyRZ75ujERVJKllPHfBRB5bXxfJJ2wecnDfZzVcPSeHP33TzPXzcpGOmp/kJau5bXERR3qtKKUiXr5kMm9814ZIKOCkoiRsLj+DNjeFBg0PrK2NmNmsPdTLb08t4eva/ohTK4SbMzITlPxycSG+QBCXL0hZmpbnNzdS32enyKDhkhlZVHWZkYiEXDwti16zk1e2tdBrcbOgOJnLZ2ZT3WlhUqaeZK0cXyAYMdWRiAS8cmkl84piVb4YMWL8+MSEX4yfPAGLhYGnnsL81/fDG4RC0p5+mpBnbO6bf3hkzLbj8XZ0RostwLH1WxJu+Bm5n35C0OEg6PHQftHFCKRS5CUlOHZ8h7x4HIoTZNP9/3CiMPnhl14i8Zab0S5biq+vH39vL7333Ity5gykmVkMPf8C2pOX4x8cjFTLjsf21UZ055xD3BWXY/noY+ybNpN0+22I9XrEhpSofaWZmTj37R+zBndtLfKpU4g77zzkJeOwfbUReWkJmoULkaal/beuVZyYgOndd4m//DKES5aARELQYScUDCKQSKJjIgBxigHDfb9FmpaGr7EJscGAKC4OoUKBt6ubkeeeR1ZURPLdd+NtakagVKI7ayWWTz7GffgwAbOZwNAQcRddiOWzzxEqlST98hfIxo3D3diIUCZDkpHxb+nwWZKq4/3rZ/B98xBWl4+yVB19FjfFKRpOm5CKVCxkd+vYf87VveQAACAASURBVAdyiQjN6AP/tJx4ttQNRkQfwIaafkpTdfgDQZ49v4LWISd2jx+ZWMgft4Sz8haXGHh5W7il0ub2M2j3cOt7B9jbHq6YJaikvHnVVEpTdYRCIXotLow6BQNWN+OMWiQiIelxiki4ulIq4tIZWdT2WZmel0Bjv5XzpmSQqleSqlfQY3Zx+wfVLC5JpmnAzozcBAKhUFS73ynlRk4uS0Ep+dv/HeqUEtL0Crp/4DRq0MrIS1Lz6+XjuGlBASqZGKEAGvvtKGUihu0e7j6lGJPTh0wsJEEtRSMTR+bOjmJx+kZD2AsxauUkqKS8sbONIz1WHls5nrs+PsSZE9MQCwU8t7mRk8uMnD05PIt3lCUlBur6bKyv6WPxOAMz8+LJilexo2ko0u45My8h3JI54sIbCCERCukyuaLm7NLjFMjEIm7560EsLh9GnZxfLi7k6yP93H3yOPotbrYeVzkrStFQ1Rk+v/8EGYOhELh9AWRiEWaXF28gGBF9EA5c31I3wLIyI8vLIRgK4Q+EeH1HGxlxCh46qxyNTEIoFIr8e8tJUpOTdMygyu728fauDh5cV8sNJ+WxvWkYtUwSFd8AsLa6h5l5iZH1i4UCchNV3PDO/kh3/tTsOMRCAbPzk1hWaiQzXsmu1hHe3xu+1x/u6+KFCyZSkaHnspl6hu1eanosfLS/m5WT0piRl8Dto3N/AL5AiHs+OcxnN84iUROr+sWIEePHJSb8YvzkcTc0HBN9AMEgfffdR9qzz2D97LOoffUrz/q75xKpVeF+ouNn+AQC8PmQZmYC0P/EkxAIEHK5Illzpr+8jfbUU06YMfffRZaXh2bZMmzr10e2KSomYPnwQ2T5+ahmzcJvSEY+vhz3kVp6br8dQiFce/eiO+tM+IFmESiVJP3sZ9i++gpPQyNxF12ESK8nYLUiz89HOX06tvXr8ba1AeAfHER78nIcW7dGnUcxvhyJToc0Ix1pRjq6k0/+/75WaV4emsWLGHn9zwgkEuKvvQahSo2z6iD688/H9NZbkX3VCxYQsFoZeeNNUh9/DP/AAN7dbUjS0ggF/Ii0OvwjI8TPmoU4MQFJigGhTkfPbbeTcO21OLZsIehwYvnsM2RlZWS88grSjHQCNhs9v7oD544dCBQKkm+7Dd2ZZ/xLf6f/W5QYtZQYtZGffYEgEtExM5KUYWdU7hjAFbOycXkCzC1IJD1OyfqasW2vTm+A/CQVIw4v1V1m0vQKXt/Rij8Q4pzKdIx6BVaXH4VERJxSSvuQIyL6ADRyMbU9Vqo7zZicPl7Y0oTTG2B+USK/XFzIrz85xLKyFDQyMTqFhJJULR6fnxSNgkSNlPOnZBJ3XPh3t8mFTCykvi9cSZqWG88zP6hIrTvUy5tXTkXyd8xYkjVyHl05nqvf3IPbFxYT187NpTglfA+FQgFaRVicfF07wK3vHcDhDaCUirhpQT5vfNdOIBTi2fMmcPPCfB76si7yEXJ6RSo7mofY3TpCx7CDB88o52CXmW8bhkiPUzBo95CXpKah386W+vCXTi9928K5lek8eEYZtb1WkjUy2oadvLCliatn57J6eyvLy1LITVLz0JlldJvd2Dx+gsHw7/nO0Ypsr9WFWBj9QXD25HSe+Ko+UhXrtbh54qt6fnNqCY98Wcevl4/j1e3h+U2RUMCN8/PoMbn5+EA3FpePVJ08EqcAkKZX4PMHEQoYbSUeOwtX1WWhJFXDX/eExVWcUsKtiwrotXp4emMDMrGQt6+axpSc+BP+fkrT9XR+WU8oBB5/ELVMRPAEc9a+QJALp2ZgdnpJ0sg4e3I6r21vjfo4F4uEpOjkvLC5iT5r+DpKjFqumZPLK9taEAkFuP1B1lT38tqONhQSETctzCcvScVH+7sx6hVj3rfb7MLm9sWEX4wYMX50YsIvxk+eExmeBMxmhBoNac88w9BoPlzi9dehnDLl755LmptL/OWXMfL6nyPb4i6+GOe+fTh37kS9YD7ixIQxx4lTjAj+G7Ntfw+RVovh7l+jWboU1/79iOPjcR85gmPbdhzbthO0O3Du20fcpZfgrqkh6aabCHq9CIRCzJ98gnbFaUhzsvG2tgEQf8klDL/6KgFz+EHcXVVF3CWXoJw5EwBV5WSMTzyOt6kZQkGk2dk4du5CNXMmju/CEQmKigqU06f/wznJ/ypivR7DvfeiPe00fB2dyIoK8ba3IzUYkBXkY3zkYfzDwwhlMlwHDjD4xJPoLroQy8cfY/38mEupYvJkdCtXkvbkEww+8yzelnD1STV/Pin3r8Lb1Izxwd/jGxhAqFIiiotHVpCPUCZj4Omnce7YAUDI5aL/wQeRFeSjmjbtX3qtPwbHiz4ATyDI8jIjAkG4zTE7UcWu1mEEAig0aJiZm4DV7WNtdW/UcUadnNs/rObqOTnsaB5Cp5Bw8fQsxEIBX9f2U5kVR3malhvm5fPc5kaunZsbOVYkFHDJjCzu+Kia25YURQLXAbbUD5GdqGb1pZU0DtiQiUWIBHDBK7sizpFXz8lhUmZc5BiHx48vGGRpqQGFRMzmuoETigEIzyv+I2blJ7Dupjl0jDiJU4UjHY4avxylbdjBLe8da5t0egM8u6mRq2bn8octTaze0cbKiWn88aJJ1PRY0crFxKukNA3YmZodT3qcgrp+G8FgiPlFSVRkhONfKrPjeGFLU9R7vb+3C6NOzheHwoY4gVGnSbPLi9sfRC4VIxCAyxektteKUS8nSS1DIhRy36klyCRCdAopCqmQRLUUk9NHKBTCHwxFtUIC9Fs91PfZuHxmNlvq+3nv2umMODzkJKopSFZT329ldn4if93TyR3LithUO8DBTjNTsuO4eFoW93x6mCtmZdNncXNeZQYbfvClwcJxybz5/bGZWpPTR02PNVJhNmjlrK/ppTRNi/K4kPN+a9jUJhgM8voVlbQNOQkBRq0cfygU5SwKcOG0LJ7f1IRRL2fY4cPtC1Dba4tai9cfoLrTHBF9AEd6rcwtTEQlFXF6RRqPfFkXqXa7fAGe2FDPLYsKeXpjA3KxaMx3gzPzEkjWxJw7Y8SI8eMTE34xfvJIMzNBJIrKj5OVlSFJS0NRUhKZ2/pnKjdCuRzlrFmIdDqCbg+y3Bws69bhGK04Db/yChmvrUYUF3dMcIrFJFxzzT/tYvlfQZKcjHbZUrwtLQw+91zU04YkLRXvhx8iTkhEmp0dfh0QyGQk/eIX+IYGib/iShzbt+Pctw+RXhcRfUcxv/cemiVLwseJxSjLylCWlR17j/R0VLNmEn/VVRAKIklPB7+fkbfextvSgnrhAlRTpvxNd9T/6rVKFi2K/Ow2GpEYjbjr6hCIxUgyM+m/bxUBsxlxchKaefPouva6qHO49u1Df9ZZ2DZtjog+AMeWLajnzEagVOIbGECSloYsPw9pVhYCgQBffz+2DV+NWZOnqfknIfx+SF6Site2t7KnzYROIeHD/V2cW5nBptoBktQyshOVlBi1NPbbqe+3IRSE8972tIVbRD870MPti4tYtaYm4pZ5zuR0RAL42bx8Pj3QRUO/DdVxD/HTcuLZUNOPRCTE/IPQdYBPDnQTp5CQmaAiGAzwm89roh7qX93WyrLSFCqz4zE7vTy/uYnVo5Wpi6dlcs7kdIZs3ojV/1FyEpVkJ/7jf/sCgYC8ZDV5ycdaDLtMTlqGHCgkIgqS1fRbPWPiCdy+IAIBnDkxjTS9nNU72shPUpObpOLZrxtxjBqHqGViVlSksq66hzuWFpFnUBMKQkO/DY1cjFQkHNO6qJCKsbh8zC9OZpxRS2GymvvX1LBy9L2+bRjimrf2Rj4W8pPVXDoji99+VsMVs7JpHbQzKy+RZ8+fSE23hUAoRFGKZsy1a2RitHIxwVCIaTkJKMQichJVCIDnNzfxbcMgZ0xM5bwpGXSZnMzKT+Dymdk4vD6+rhtgwOahptvKqhUl1PXZuHBqBh/s6yIQDLG8zEiyRsaII7r1vqHfRnaiituXFNE+7GBvm4m3vm/nlPFG0uOUtA87+Nnb+6kZnb1MVEt588pplKRqOdJtoXXYwVPnTGDdoV6sbh9nTUrj4/3dHO61cnj0GK/fz5mT0qJEZ5xSyqGe6LlIgM4RF8laOQlq6ZiW32AItHIxMrGQTXV9/P6MMh7bUI/Z6WNyZhz3rShFJY89bsWIEePHJ/ZJFOMnjyw/n/QXnqfvt/fhHxxEPmE8xvvvj2Tz/S3BF7DbCXm9iOOj24tECgWDzzyLvKwMT10djq3fRl4Leb3Yt35L5ttv4a6qIuh2oxg/HnnJ/1wEgEAgQLfiVDxNTdjWr0cglaI/91yc+w8gVKsRiMVYPvro2Bo9HkZef52UBx8kJHXiGxhAs2ABQuUJ7oNIRNBuH7t9FElSEpKkpMjP3o4O2q+86pjT6CefYLj718Rfeum/7oJHkefmIs/NRTl5MgGLBVFcHIqPPyIwMoI4KQlfb+8JYzWEWi2yggISb7gBgUSC6a9/xd/fj+tgFRBCqNMhkIjRLloYOSbo8SDNy8NdVRV9/Slj8xB/CmTEq/jZvDw6TC6O9FhJUEs51GWhedDOVbNz6Le6eXJjAyvGp7K8PIXiFA0auZhb/1o1eryCFK2MWxaFDTOkIiHftwyzfk0fF0zLZGFJCmdNSmd36xAXTs3kg32dqGRiuk0uvIEg6hM8JOcmqtnfaeaprxt55dLJY4QCwNBoWHpNjzUi+iBsMHLmxFTOmZzOWZPSeHtnOzuah5mdl8D18/LHVGM8vgBefxCN4m9X6Wt6LFz+2p5IQPvSUgM3LyxALhFG2kEBZGIhcUoJw3YPL4zOOu5rDwvqK2bn8MLmJryBIGdOSmNddS9Ddi+PrK/nwdNL6bA4mV2QgNXl58rZYaOTo5SnaZmaHcfqyyr545ZmXtjcRJFBzePnTMAXCPJ98zAjDg9p+mMzkU0DdpTSsElKkUGNwxNAIBJw9Rvh3EaAaTlx3LqwgGc2hVtiRUIBvz55HC2DdlbvCLdFysRC7j+tlI/2d7GnLfwF14HRCt/SEgNahYx3dnWwcFwyA9bw/SlP13H7h+HZt+IUDdfMyaUsTceI3Y1RryAvSRWJpwCYnpuAUiri3d0dEaFV1WXhULeFx8+ewPbGoYjoC//uvbz5fRu/P7OcYqOWz6p6+HBfF8vLDEzO0tNrdrOzJXp2tWnQwe1LixEKBHx6sBuDRsb84mQa+u1jKoFlaVo8/gAzchN4Z1cHwz/4+zNoZbx55VSMOjmZCSpOKkzG4fVj1Mr/7t9RjBgxYvxvEhN+MX7yCMRiNPPnI/+whIDNhiQ5GZFW+zf3D3m9OHbtYuCZZwlYrSRcdimaJUuRJIcFjqywkLjLLsVdc4Sga+y8SmBkBHleHvK8vP+xa/oh0sxMUh/6PZ5rrsY/PIxt40YkBgO6Bx8g6HCM2d/f349QKkE2aRaSjHQ8TU1I0tIQp6RERRbozzmbkP+YEYWvpwdvewdCjRppbi4iZbTtvbu2doz5zeBzzyOvqMDb0IgoTo+8rOyEAfL/FYJuN879+zG//wFCuRz92WcjMRoRqdWQmgqAUKFAUVmJa+/eyHGSjAy8He0MPvEEEM4ITL79dgaefBJFxQQEMhmuvXsJ2sIPfX6TCW9HB0Gnk4Srr6bnzjsjWYLK6dPC8Rj/5gSCIQasbgKhEEadAtHozJdeKWVL3QCnjjdS1WVmQoaek8uNSMQCZuYl8PwFFfgCIRLVMlxePzuahrj3lHH4AyH2to9g8/h5etTZ8HhkYiGfHezG6w+ytDQFrSLAlzfPIUiIqk4Lv/qwmn6Lm0mZevZ3hCvQSqmIFROMPLA2nEV5pMdKoSE893YUoQAyR2MYjm/TO8onB3r4xaIiMhOUjE/XYXH50SnEEbdICGd77mkz8YctTXSZXFw8PZOTy40YtD8Qhv4Az29uiog+CJvbnFuZwRPnTOC296vw+IPIxEJ+viAfpzfAx/u7o85hcfnQKSRMzoxjeXkK+ztMkXXHKSV83zLCguIk6vvsPLiulhXjjdxzyjiaB+xkxCvIildidvn43ZojkVnM+n47t753kIumZfHq9hZuWlDATfPzeGR9PabRKqpaJmZuQQI2tx+Hx4daKubK2TnIJULWVPWwq9XE3MJkVl9WyYFOMxKhAIfHF5nrC19/kMc31LNiQmpE+AHsaTMxMy8Rk9POvKIknF4fy8oMtAyGK8NHqeuzUddnozxNx5RsPQ+sq+Pi6ZlUZOj55EA3y8uMTM7S0zrkHFNdW1vdy4XTMk/osnqw08yA1Y3LF+CCqZlo5GLe3d3JvKJETi43opGJcXj9yCUinN4AKyels+rzGpI1Mn61pAidQsJ9n9dw5qQ0TipMYmvDICKhgAumZjIrL4GLp2fRa3Zzw7w8Ht9Qj8cfrubetriQ+UXJKI6rYKfFjZ31ixEjRowfm5jwi/Efg8Rg+KcEh6umhs4bfkbC5ZeDWIy3rQ3n7l1oFi5EqFAg0mhI+vnP8TQ14evswrlrV9TxulNP+R+6gr+PUKFAMVpZVIyfQMjnRZyQgLumZsy+0sJCZEVFiFUqxCUlkeNS7l+FY/t2/L19yMaNw9vejiwvPIflOnyYzutvIDA0BEDcxReReOONiOOOzVWFAoEx7xXy+7Ft+IqR1auBsGBKffzxqEph1P6hEL7OTgJmC+IUA5LksTbozj176Lzm2sjPljVryHrzTZSTJ0W2ibRajA8+gPmjj7Fv3oxy6hQ0CxfRef31x97L58P0wQck3noL/v5+hl96GXFyEsrp03Hs3cvIG29i//prEImIv+pKUu69F19nJ6KkJAQy6f+3gP2x6be62NkyzO5WEwc6TJxekca8oiS8/iAN/XaWlKbwzu4OqrssZMQr+fOONs6clMbqba0RUVZi1HLzwnzmFCRx+et7OL0ijRSdnBGnD6lIiDdwrPpVaFDTMeJEJhZhc/vDM2FLi3D5g5SlaknSyHninPG8tLWF5WUGrpqdg8npY8Dm5tlNjRzt7Gzot3Hj/Hz+sKWJhn47eqWEh84sp8AQblNMP4HBxtTseOJVEjz+AJ0jLoQC0P+gErO3fYSLX90dWfP9a47g9Aa4cX5+1H42l5/97WNnh+v6bFx/Uh7FKRr6rR68vgAdI05yk9QRQX08GXo5N8zLJRCCZK2MzXUDhEJw04ICXtnWwrTsOIZHg8XXVPey9lAviWoZvkCQsyamoZKJowx4AKxuP2KRAF8gxAubm7h5YQGnV6Tx59HIA6NOweNnV/DXvZ1kJai4azSXUSCAmxbk4/J1c7DTTGO/jak5CTzxVT0XTsscs/ZhhzdSmT1ncjrpcQoCoRCTM/WsPdTLH75pIU4pYdVppVwzN4c+i2fMObQKMcVGHR5/O6u3t/HA6aWsnJSOUABZCSrUsrGVMqEAdrUMM8449su7ZaUGbvjLPgZtXk4uS+GCqRlcOC0TuUSEUirmraumsq/DxKDVQ16ymm6Ti7ZhZ3hW8nAvh7ot3LyggF2tIxh1cv544STS4xUUp2giXxBoUiSIRVCQrGbYEY7XqMjQI5eIxqwnRowYMf6vERN+MWL8AFdVFfEXX4T1q6/wdXQAYHr7L6Q+9ii6004DQKTRoJw4kUBhIWnPP8fw6tcQSCQkXn01iokTf8zlAyDWHXsokhUWYnz4IfoeeJCQ04kkI4PU3/8esV4/5jjl5MkIpTKcBw4gkMlIuPpqZLm5BOx2+h99LCL6IHxP1PPmo54969h7FRUhVKuj2kN1Z54RyRUEcO7chae+/oTCL+T1Yv1qI333/Zagw4k4JYW0Z55GWVFxbB+/n5E33ow+MBDAumFDlPCDsPjTnrwc/ZlnIElPx/Tee+CPttL3tbejmjEDT20diT+/kZDbg6e+AfeRWuwbN4Z38vsZeellDL+5l6FXXwWfD+NDD53o1v9bsb/dxIf7urG5/ayYkMqRHivDdi8vb2vh0hlZdJocfNswRL5BzYDNjS8YJBAMRUQfhI0v9raZcHh8nF5hDEcObGrEoJVxx7IiXt/RRrfZxfh0HadNSOXxDXX8amkxD66rRSUVsbN1hLe+b+cv10xjSnY8Z0/OYGlJCiKRAKVUzMFOM+e9dCQy3yYRCZiYGcfmugHeuXo6AzYPOoUkqsJSmqrjruXFPLGhHn8wREa8gvtOK8Hq9vPcpkbe39uJUCDgsplZXDc3j2StnBGHh10tI1FCFeCVbS2cPTk9quqnU0pYNM7AO7s7ovYdZ9QgEgrIT9aQn6zhF389wPh0PY9/Vcf5UzJ4bUdbZN8b5+ex4cgAn1f1oJSIuGxmNu9fNx2dXIpYJKCuLxGZVIRSdnxFMmy2s7A4mZoeK1Nz4pGMirzjEY+a9XgD/4+98w5soz7f+OdOew9L3ns7w3b2JAkhA0ggjLIChNkUwiobWlpGyyx7ww8IO0AIlBU2IZBAAiGJne14721ZlrXH7w/ZchSbUUoZrT7/6fy9850ky/fofd/nCeL2BxiXbuSbOj1XLChgdLIeqURkVJKe5c9tiTr2Y+urOfeQbNRyCXd/WEGSUcVZ0zPJtGgQBTgwrSHFqEIhETltagY7Gm2sHoiW0Mgl3Hj0aF79ppEVh+ZyzZoduHwBHlo6LirKQiIKzC2Mj5q3fKe8hftPGcfuFjuba7rJsWoYlaRj9wFtl4uLk1lf0UmKUcl5s8MOpv5giMVjk+j3BpieY8Hm9LGhqpMel48zp2cyJsVAe5+bm9fuiapQnjc7m6w4NefPyeXcZ7/G6w/x93f2MDbFgEoqUpyqJ9U8vAU+26oj2zp8FjJGjBgxfu3EhF+MGAch0ekI9vdHRN8g7XfeiXradGRWy9BajQb9/PloDzkEBAFR8euz6xblcrSHHUZaejpBhwNZWhrK7OwR10q0WjTTpqKZNjVqe9Bux7V9+7D1vpZoV0dlTg7pT6+kZ9VLeCoqMCxZgnvHjkgEROR4fdHzM4N4qqtpvuoqCIZvvv2trTRfcSWZL61CarGMuE+Egwoqru1lNF97Ld6aGpDJsF54IYrc4e23mjmzkVqtdN5/P451nwKQePPN9Dz//LC1ru1lyFNT8dbUEPQMr2D82unp91Lb1Y9UFBAECIRgQ2UnVx9eyG3v7uWy+fmR4Ok4jRyXN8DyWVlUtjsoTk3CqlOw6iCxA1De1MvvZ2TS7wvg9YdwegP8c3sT93xYwcmT0pmdb2F/u4Parn4uX1DIc5vCZhrzRiWwYX8n3kCQRz+tovg0AwqpJGomqiTVwDNnT+K9nW0EgiFSTCqe/bKWe04qxaJToJSJVHX209LrItOiQa+UUtvVT7ZFzVNnTiIQDJFr1aBVSnmzrIWXvm4AwnlxT26opTjFwJzCBPa02EfModMqpMgOqtbJJCJnz8xiT4udbQ02JKLA8lnZERfOQY4uTeaaNTtos3tIMqi4dH4+OxptTMk00+7w8Pq2cPtnn8fPg+sqyU/QcnSpCbvLx6RME6EQONx+TpmcxstfNxAMQbZFwxnTM1j21Nd0OrycPSOLxz4bMipaUprMl1XhL2gUUhGdQkptZz/XLRrFlOwhx2HhICEH4RbOLIua17Y2EQiG2Nfax6x8C25fgBuOHs1t7+7F6Q1g1Sm49shCdjX1khev5flNQ+Yo/d4Ar25t5PHTJ/B2eUtkdnBjVRd/nJ9Hm92DLxAkQadk5cZaLp6bx4Vzc5FLRLIsaq5eU866feGcPYkIz541hZ3NvWyp66EwUUezzcX2BhvbG+Cdi2dy4sQ0AsEQfW4fNZ39vPx1I18NmAztaeljS203L/9hGvta+6JEH8BzX9axavlURiXpufN3JVy1phy3L0hNZz+Xzs8bUfTFiBEjxm+ZmPCLEeMgVOPG4Xv3vWHbA7ZegvZesA4XICOFqf9a8LV30H7rrdjffRcASVwcaY8/hmr06B98DNFoRDN1Kv2ffx61XTZCILtqzBiUf7spPBsYCNC0aVPUzwWZDPm3zD/6Gpsiom9oWyP+jo6I8BOkUsxnLKN/w4ahRRIJ+oULIw+9bW203313WPQB+Hx03HMP6atWYb38crqffJKAzRZ2JD3t9LCBjzBk6R/os6PIycazZ0/Uucizs3GsWweAIjNjxGv4tVLV7uCyV8ooawxX6w4fk8j8ogSWlCRH2hYHq11SUQibeMgkrN3RSnGakT//cyd6pZSlk9MjN+aDTM0y89jnNWwZOM64dCPnHpLFE5/X8OTGGvQqKVadnEVjE/njy+V0OjwcOTaRJIOSN7Y3A9DY48IfCKKQRrfMCYLA1GwLGrk0Mif24NLxjE0x0Nbr4ua1e3mzLHyMggQd1x81ilOf3Bzx9TlpUho5Vg0mlSyybpAcqxanL8DJj33JouIkfIEQ8ToF7QcE0186Lx+zdvgXOrnxWp4+axJ13U5UcgldDi9rvmlCq5RSmmqkKFmPRi6lbcDc5P1dbXyyt53cAWfQZw4QS4PsarFzVEkyFW19vLi5gTOmZ+ALBMm1avn7MWOQS0SCISICpqrDwVnTM7jl2LGEQiE0Cgkf7GpjU3U3armES+flk5eg4Zs6G5uqusiIU5NoCFdGs61a1HJJlAtpnEZOIBiitdfNOTMzManlWLUKtjX0UJxi4K+LRyGVCCTqlXQ5PGyp66Y4dXjnQGV72Bxl8NoBXtvayFULC1m9pYFAMITd7efwMYlsqOzgzbIWBAGuXFAQ9dwHgnD56jJW/X4K6/a28/hn1ZHKb1GSjiSDErNGQUefm7XlzWRatRHRN0htl5OqDgdOb3SlH4hkLUolIouLkxmTYqDD4SFBryQzLib6YsSI8d9HTPjFiHEQiuxsVBMnIMhkhHxDtvL6xYvw22z8+mp63417R3lE9AEEurrofPAhUu6+C1H1wwwIJGo18ZdfRmNdXbgSKopYzjsP1ZiRxaMgiggD8RUJV1yORKfDvnYt8sxMGfqcMQAAIABJREFUEq69BkVe3oj7SeOHt39KzGbEg9pS1ZMmkfbUk9hWv4qoVGA8/neoiosjP/e3tOAcNHWRSlFPmoQgleKtqsSw5GhUxWMJejxIrVaUubkIoojptFNxfPIJALYXVxF/+WU4N3+FvyMscuQ5OUg0aoJuN5YV5/+mjF2CwRCrvqqPiD6A93a2cmxpMofkWdAopBw3PgV/IESSQcGs/HgmZpp49NMqDi2Mj1QB7W4/Ln+QmbkWNlSGq0pTs82kmFQR0Qewrd7GxAwzeqUUrULK1Ow4ipL06FUy3r5oJrVd/dzw1i7W7hgyEjp9WgaaEWa6AHY22vh4bzv+YAipKLC2vIXrFo9iR1NvlJjb19bHG9ubODTfyicD4vTlrxu4bH4+aqOU3Hgt3xxwnsePT+FPr+8kFIKTJ6fz8Z5GTp6chtsXpNflY0yyntn5315pNqjlFKvlvL+rlfOe/yYiNlNNKh45dTxJBhUGlYxeV/hzxBcIUdvVT7xOQbZFE3HbHCTVqGJvi51Tn9iMxx/kqJIk0sxqHl1fhUElw+7yce2RRbTb3ZSmGTl+fAppJhX+UIjyxl6yFBryE3Uckm9Fq5DS7/EhFQWe+7KOqw4vwO7yRYRfZpyaR0+bwOWry+jo85BsUHLBobm8trWRwiQd9Z39TJ5oxhsMIhMlXPzSkKNtqknFEWMSOX58Gt6DIiYAZuZaeXdnCwvHJPFldRcQjrV4dH0Vtxw7lj0tdtLMajbs7+CNsnDXQCgE//hgH3+cl8+u5iHjlrY+N6IgcN3iUdz94T6+qbMxp8DKBYfmYtaEP413N9tp7fMQPLjsP4BUFMmNHy50Dx+dSIpRjXvAxTXbqiXbqh3xGDFixIjx30BM+MWIMQISq5X4K6/E/u5aRL0BzcyZBNrb4TfY3udtaBi2zbVtG4G+vh8s/ACUhYVkvPACvoZ6RK0WeWbmD8omlGdmknjTjVgvvghBrY7EaIy4NjcX62WX0nH3PUC4Oph0883Ik5Ki1olKJdrp09EOhMt7auvoW78eUaFAkZ8PCCgLCwn5/RiOWYKzfAfqCROQJiUhqtUjZu+pJ04k/emV2F5dgyCTIU1MJPnuu/FUVSHKpAgaLd59+7AsX46ypASJ7rcz4+Pw+Pl4b7Tb6qlT0lm5sZaZeVa21Lbw2f4O5hfFc8m8fO77aD9vlzVz/PhUChK1nDc7G+lAvt7qLQ1MzY7jqTMn0u8JsK+1j5e+Gv4eq+/u56YlYxibYojKvrPoFKgVEs6blcPt7+/F6QmwfFY2C0cPGeUEgyFcvgAahZS2Xhe7W/t4/LNqnN4AogDnHpIdbrOstw37vV/V9rBiTk5E+EG4ktlmdzMn38r6fR202t1oFRKSjSr+eFgegVAIhVRkaraFPref2q5+SlKNtNndDJc10fQ6vdz5/r6o5JDGHhdb622cMT2TO08o5oIXtuENBJFJBO4/eRznPb+Vs2dmsaWuJyJE8uK1aBVSWu1ujh2Xwte13Wyr7+Wt8maWz8qOVONqOhzMLYzn6JJkLDo5b5e1MCbVyKbqbj6v6ODkKek4PQGkItR09rN6SxMXzs1FJhHRKoeEtSAIzMq38uYFM+h2emnrdXPRqm30ewNcclge1R0O/vT6TkYl65lflIBeKcXu9keuL9moYmKmGYkAly/I55FPq3B6A8zKs5BqVoXjEfQqrj2iMGIsc87MLJ7fXMfGyi4unJsbEX2DhELgO2jGcn5RAvF6JVZCLJ+VQ11nP/EGJWbN0GdPR5+HVV81MCXLzBFjEnl359AXCtNz4siL12LSyHn+nCnc9eE+9rb0saQ0mdOnZlDeaOOhdZU02dwsm5bBEWMTY2HrMWLE+K8lJvxixBgBRXIytvp6jCeciOOTT+hd/QqaQ2YhGcFh8teOYoS2Su2cOUgOcOP8ocislqgZxx+KKJMhHiTeDiTgdOEuL8NVVoY0Pp6Ml14i2GtDmpqKIivrO4/t2rmT+rPOjswNqiaMJ/Fvf8N42qnhbSo1xhN+h7+llUBPD+7du9FMnjz8HOVyNFOnopk6NN/o6+ig+Yor8Le1Ra3NWPXid55TKBhEEMXvXPNzolFImZkbR01nONpDIgpkWTQ0dDvZWNkZqcqMSzdzzZodkf2e3VSHQS3j3Z2t1HU5SdQrue24sTz8aSUeX5DnN9WRalIxNtXAtoZoEVaUpGdGThxW/fCbaLVcyuKSZKbnxuEPhqJutPe22Hlhcx1f1fRw+JhEDi2w8o/39kUEUjAEj39WzZ2/G0tR0nDxPSXLjMMzVKmXS0SkokC8Xsne1j4WlyShkUvJT9By+3t7qe8OV90uPiyXR9ZXYdHKSTdrePqLWuwuHydMTPvO59bjDw7LdAPo7vcSCoWYW5jAOxfPpKnHRYJeydVrymm0uXjgk/0sn5VNMBQiK06DUibhic9r+Ka+h3STmqsPL+DtHc0snZLO9gYbH+9pI9moYvkh2YiiQK/bj0wqIT9Ry86mXoxqGdkWE/d/XMmUrDimZJnY0WTHolNg0crJsWpIHsHtNMmoIsmoYldTL8eOS0EUBTZVd7G5Jtwy+fn+TsoabJw+LZOH1lVG9ovTyMkdEPSHFcaTbFDi9gVZu7OFBz8Jr1u3r50lpUkcW5pCu8PDpuou5JJwK6/d5cOqU9BxQGunVBSYmGEi2aCkxe5m4ahErjy8AKVM5MWv6vnz6zsja5eUJHPjktEY1fLIHOHmmm5+NyGVSw7Lo7LdwfScOGYXWDENiMTxGSYeXzaRfrefOK2CXc29nPrE5shs5/Vv7sLlC3De7J8viidGjBgxfk5iwi9GjBEQlUqMxxxD/RlnRHLwPBX7Cfm8JFx5JYLstxPIqxw7Fsv559P5+OMQCKAYM4a435+L+Cu6BseHH9B89TWRx7LsbFLvvgv3zp04PvgAVUkJyuLicE7fAQQ9Hjofe5xgXx+iRoPlogvD8RFr30WRl4s0JQV/ayuB9nbs77xN0G5HO3cugkyG+ge4r8qsVpJuvYXGCy4k5HKBIGC58IKBquJwXLt207tmDf7eXrTzDkM7ZUp4fvAXRiIKnD4tky+quqjq6EejkNDj9FKSZuSBgZt0k1pGo214LuXr25qYlGmmrstJq93NHe/v476TStlS18Pmmm5OmVyCLxBiapaZTQNi4YgxiUzLNo8o+g5ksFVvkGabi3Oe+ZomWzjPbl9bH1atgg6HB7VcwoQMEz1OL/ta+8JzdyGYWxjPJwPVzNx4LSWpBvoGhJ9Vp+DqwwsIBELsbLIhCiIvbq4nEAxx3uxs6rtdSEWB82ZnMypJj1QU6HR46RyIUFhSmkyi4buvwapTcMKE1CiDFVEIh5QLgoBEgLwEHXkJOmo6HJQ39QLQ4/Rx70fhkPRL5+XhC4ao6nRw2fx8PP4ge9v6WDolgzXfNPLeQAWrodtJn8fPB1+28lllJ2kmNdccUcg3dT1MzAyLPq1CSnqcmqsOEPDr9raz8qyJNHT3U9/totkWrtiNSdFjUMnZ3tDDxspOQsCsfCvPfhk9f2h3+5Ec8D2GRi6JilMYlWwgw6KhpqOft3eEq3g6hZTz5+SgkIo8vH4oeP60qRnh577LyV8XF3HTW3vocHjQKqRcMi+P29buYXaBleIUA7Py40kxqajr6ufmd6Lnbd8oa2bp1HSmZMWRbR2ax3v1m0YUUpHZ+RYWlyRhUEV3JWjkUjQDeXs7mnqHGfo88Xk1x49PwRqr+sWIEeO/kJjwixHjW/A1Ng4LP+9Z9RLm005Hnv7dVYBfC36bDV9DA7ojDkd31GJC/U5k6Wnf2W75c+Nrb6ft9juit1VX4/h8Ax133RXZlnjjjZhOOjFqXdDpxLM7HOod9/vf0/nwIwTtA/NBUinxV1+FLCGBpj9eGjGNce/ajajRIM/JQaofngV2MJpp08h6/bVwfp85DkV21ogtsp7KKjoffhjV2DEEHA48O3YiSiToFyz4l56P/xT5CTpW/X4qNZ39yCQijT1OttbbMKll9Dh9OL0B9Mrh/xISBow8BmnscbGr2U5Hn5urDi9gR1MvH+xuY+nkdBaMScTu8pFsUDI5K27Ysb6PqnZHRPQNsretjxMnhuMUNuzvJMmg4qJD83j2y1qyLFr8gSCXzssjGILmXhf3frSfC+bmcOHcXHqdPu7/eD/3nFRKu8NDsl7JDUeP5uF1lfR7AiwuTmJChomyBhsIAg8tHccd7++jscfFglEJLJuWOcxs5mAEQeD48Sn4g0He2N6MRaPgvDk5pJtVBIKhqPw+g1pOTryGqvbozxWJKBIMBVkxJ5d7P6qIVDe1CikXzc3ln9ubEQQ4qjgZpUykJN1IcZoRmUTkwXX7WTopnZe3hOMUZudbeesgExtvIMjnFZ34gkGe3FALwKEF8RxdkoRFp6Czz4NCJmVHk41D8qwopGLERGWQrDgNBQk68hO0nHtIdiQzcRCNXMqYFAOnTk5nYoYJly/As1/WcfLk6M/K5zfVoVNIuXHJaP7xfgWLS5IYk6wHBG5/by92t4+CJD3VnU40ym4M6gScnkDUbN4gfa5w62lJmomrFhZw94cV+IMhjGoZFxyaN0z0HYxqhOw9nVKKTPLrqdbHiBEjxk9JTPjFiPEtjFTVE+VyhO+5EfwlcFdV4S4vJ+T2oBw7FuWoonA0wtVX49m1G6RSLMuXYz5jGZIfIPq8DQ04t2zBW1eHetx4VONKkfwAkfRjCPl8BEaIdwi5oqtP7XfdhWbWLORJiZFtEqMR/eJF2F5+hYC9d0j0Afj9OD5Zh+7wwxE1mqgICdura1BNmIB07NjvPT9BEFBkZqLIzPzOdZ7aGuSZmXTcex/ynBwUubm4du1EGp+AurTke3/Pz0G8Xkn8QBXOHwxiUEk5Z2YWd35QgccfRBAEUowqmgYqfzKJwKKxSfz9nd2RY8Rp5DT2uChOM/LG9maCwRAN3S5uf29fZM3UbDMnThoe+v19SEe44d5Y2cFJk9K57d29kW2fVXRw4dxwqPrK/Z18tn8oX3JxcRIvbm5gb2v49T5hQiotvW6MKhlJJhVmtYzrjxpNMBTkvZ1t3PjW0LWNTtazbFoGUlFEp5Tyt7d3c+cJxTR0OVHKpRQk6qJmywbJT9RzxfwCFo5O5JUtDVy9phyAm5aM4dhxyZHwb7NGznWLRnHxi9sieXYnTExlc00XhxZY2d7QGyVw/MEgZo2cKxaEq4ATMkzc8OZOarvCr49GLuGSefmkx6kxa8KfV4FQCIkw3OREJZfw/OfhSt7Jk9JwePxUtDmwu/34A0G21fewv93Bw59Wcca0TB7/fKiCeUiehVn5VhaMTkAhlYz4Og0yPsPExqouXv66HqkokmxQMqfAyqcHzFxOzjLzxvZm6rudrNxYy9zCeFp73cilIlcsKGDVV/U09rRy+JhEjCoZJWkmStMMbG/ojRxDKRPJtIQrfVqFlN8fks1hRfHY3X7STKqIic13UZJmjFSUB7lqYSFG9ffPLseIESPGb5GY8IsR41tQFBYgy8jAVzfU9mS9+GJkycm/4FkNx11RQf2yMwjYBmasZDIyX3yB7meeDYs+AL8/XI0aPw7tzJnfeTxfWxtNf7wU965dAHQB8VddhfmsMxFGuKH8d5ElJGA6+WR6nnsusk2Qy4cJ72B/PyGvB29jEyG/D1lyMqJcjvH44wk4HAT6HAcfmmBvLwT8iEpllPAT1eqoMPqfAkGhxLZ6NdY/XoKnsgr3rp2oSkoI2Hrw9/b+qqqsAM02N2lmNVatnEdOHU97n4c4rZzJmWNo7/PQZnejV8pweHyRvDeFVOQPs3PYWtdNTryGOflWAqHQsHiH+aMSR/iN309+gpaJGUa21A3NC54/O5d/fLAvap3HH8TtC7K7uZfTp2bw0tf1+AIhJmeZmJJl5u3ycLvh0kmpjE4xUtHWh0QQqNvbTopByZkzsthU3cVrAzl6g+xqtqNWSPlgVxtFiTp+f0gWD31SyaQsMxJR4KuaLk6elEaCQUV1h4PGHhdapZRcqxaXN8BFq7ZFRRhc81o5Y5L1jE4Zeu0nZ5j506Iimmwu9Aop/V4/WXFqMuM0wwx4VszJ5bZ390ZmCBVSkasPL+Smt8N/1/3eAJVtfWRZVJw4MZ0vqrpo7nFxxvQM/nTAPJxSJpJj1eLwBFBIRVJMKtRyCfd8uB+Hx49EFDh3ZhZyqciuZjt7Wu3cd3IpTT3hbMRxaUbiRoi0GIlko4objh7FuTOzkIgCqSYVM3ItbKzs4pu6bsZlmNjRYOOFAwyB9rf3Mb8oEZNGxq3v7iUw8IZ7Y3sz/kAIpUzCn44s4rH11Xyyr52CBB03Hj06MmMIIJOKFCT+a19O5Vi1rFo+hS+quujo8zA9x8K49F/X32mMGDFi/JTEhF+MGN+CPCWFtMcepf+LL/HW1qKZPg31+PG/9GkNo3/DxiHRB+Dz4dy6Fcdnnw1b66mu+V7h56mowFNREbWt44EH0M2fhzztp29xFaRSzGedicSgx/bqGuQZGcQtX07L9ddHrTMcewzu7WW03nQjQZcbw7HHYFmxAnl6OglXXIHz66/pXb06ah/t7NlIzGaCTmf0sY4+GvFHuHIG+vrC84QmE5KD2j1FqRT9okX0/vONSGC9t6YW9/79JN5wA/319cgzMlAWFPwqZkTHpRn5qrabC1/cTnqcmoZuJwqZhL8uHkWCXkGGWcXXdTZGJ+m57bixNNpciAK8U97M4pJk8hJ0jE830djj5IuqLj7YFTbAmVsYz4JRP84EKU6r4J6TStlY2cXO5l7mFsZjVMlRSIdXmCQirK/o4NHTxjMzLxwyXtXhIBSCP8zK4oXN9cwuTODiVdsibYvpZjVHlSRFQtcDIwS2N3a7+HB3Gx/ubiNBr+CY0hRe2FzPqVPSael1UdvlZEeznT+9tiOSOXd0SRLnzsyOEn0Qdqls7nVh1MhwegMk6ZVolTLmFlrZ09LH7mY7r37ThEIqcspkkZMnprGxMmy0Y1TLsDm9UcYxHn+Qz/d3Mi7NGDHTaehx0WH3YNEpue/kcTR0O1mztYlrjihka10P8XoFY5MN7G6xE69ToJRJMChlPLiuEsdA1TEQDPHYZ9VcNj8cpfD5/k5m5looTTMyPfdfN3NSSCVRTq4pJjUnTlJz4qQ0HG4frw60pQ7S0O1i/qh4ttT1DHtN3t3ZQqZFw0PrKlk2LYO1F88kyaD6yapyufE6cuN/Ow69MWL8p3D5XdT01tDt7kYuytHKtWQbslFKY/Ou/03EhF+MGN/BD2nx+6UZzJk7EM/+SlTFxdEh54A8dXjgetSxbDYCfX2Yli1DotHgqazEvnYtIbebkM9H0O3GvXcvgd5eAvY+grYe5Nk54VZQtfpHX4M8ORnLBRdgWroUQaVColKR8o876HjoIbxV1RiWLEEzfRr1y86I7NO75jVkycmYTj4Z1/bteOrrSbrtNrqfeoqgy4VhyRJUpSX0b/kGyyWXEOjoIOgMzziKOi2qfzGHz7l9O+233oZr1y60M2divexSlAMmL97mZhxfbUZZVIRt1aqo/Ty7duMuK6Pt7zeDIJBy372/irk/o0bG/31eTZ/HP5Sb5vZT0dZHkkHJV7XdHFOazPZ6G8kmFTJJWCgVpxrxB4KMGjD3SDWpufuEEmrmOiEEmRY1OuWPF7ZGtZy5hfEsKU3mqY01PPZZNefMyOKeASMUAINKhkQQ+MviUfzf5zV8XduDIMCisUk09rhYNDaJOQXxPPDJ/qhZtfpuJyCwpbabw0cnMjvfwvqKocpvgl5B/wFB3212DxlxGuq6nTz7ZR3zixJweQM880VtVND4m2UtzB+VSEGCln1tQ5VnQQi3Cl/9ajmTs+JQSEUmZZkpTTWysb+LO94fqmTevHYvfz9mTCRLL9WoirhVHkh7n5uEA0xzpmab+dvavfx18SjUcgl3frAPXyDEtvoe8hN0VLT1kW3RsOabRm47biyPrK9Cr5JGnf8g3oEohUMLrGyq7mZK9k9vTKRVyvjL4lGc9fTXdA+I2mXTMihI1EUeH4hFq8DmDG9/9ss6si0azpzx7U6/bXY3X1R2sm5fOyVpJuYWWMmKZfPFiBGF3Wtnb9demh3NJGoTSdWmsnLnSl6peAWAbEM2R+UcRXlHOcfnHY9M8st/WRnjpyEm/GLE+I2jmXUI3StXRm1TFRejPOVk3Lt3E+gOOy3qFy9C9R0zbUGfj+6nn6br0cci23Tz5qGZOROJyYgsJYW+99/HsWkz/sZGnF99FVkX/6c/Ebfs9H/rOgRBINDVhaeqCkGlQllQQNoDDxB0uZGYjHTce9+wfVy7dhN84snI9QtKJXFnn4V+yRKkViuSgcy+oNuNv7cXf2srEo0WRWHBv9S26q2vp2H5HyIzhI5PP8Xb3EzG0ysRlErabr4FVfFYRNXI34wGegdmk0IhWm+8CVVJCbKEhBHX/lx4/SFsTt+w7f5AiDa7h39uayZBr+SECWk88HEF2fE6BELMzLMwJcuE8gBjDK1SxtiUf69FLhQKsbm6m1vf3UNtl5MbjhrFXR9UEAzBF1VdXD1gJJNt0ZBmViOEoKqzn69rewb2h7fLW7jksDzquvopb7RHohoOxOX1o1NI6Pf4ufDQXNJMar6q7aYk1UhuvDYSVj9Ih8MdcdXc29rH9YtHRQWMD1LWYOO8OTk8/lk1nX1eTBoZx5WmoJFJGJNsiBxXLhFZedYknjvIORPgq5puOh1urjmikF6XD4VUZNVBGYlLSpPZUtvD1Gwz49JM7GjqxeUN4PL6kAjhkHgIx14MzjnGaRXcf8o4/MEgyQYlRrWcRL2SVvuQkY4ghAPkLzg0l55+L4IAuf8hwVSSZuSNC2ZQ1+VEp5KSYw1nGI7PMDEu3RjJZxQEOGtGJo8c4Aq6qbrrW4Wf1x/g0fVVrNxYC4QF+atbdDxz9uTIbGuMGP/rePwentv1HI+WPwqAKIj8ecqfI6IPoLq3mt1du2nua2ZiwkRyTbm/1OnG+ImJCb8YMX7jqEpKSbnvPjruvZdgfz9x556D7rDDkMaZyXzlFbx1tYhqNYqcnO80aPHW1tL1f09Ebev76COS7rgd9fjxBLq6aP37zcRfdhmtr70Wta7z/vtRT5yAatSoH30dzm3bqD/rbELu8M2ocvRoUu67F3lqKsCITqq62bNovelvkccht5vOhx9BPW0aiowMIGzSI5HJkOh0KAaO9UPwtbbiqdgPoSCCWjPMbMZbUYGvqRlBqcDx8ccE+/sxLF6MZtYh9H/2+dA5zpuH8+stkceBrq5hbrG/BFadgrNnZkWZpkhEgTEpBq56tQxRCIdn58ZrufnYsTT3ulHLJaSafnxl97vY02Ln9Kc2R4RLdWd/ZLZwc003X9V2k23RMj7diNcfJN2s5omNNcOOU9PZz4LRCWyuqeHo0mQeW18d9fOxKQZCwE3v7EGvlHLmtExmF1hRy0Q+reiMqhAa1TK8/hBSUWDB6ASyrVrsbh+HFlhYszXaOdOolnH5K2U8c9ZkNlZ20mJ3I5WKeAJBHj0g6sEbCPLEZ9UcOy6ZOQXhGUm5RMKLm+tIMiiZlmPmz6/v5PgJqUiEENceUcgzX9Ti8gU4e2YmaSY1ZQ29WLVK4vUK3t3ZQrxOgVGtQCEV0auk2F1DVUutQopEEPi6tpuiRB0nTEzjng8ruGx+Pre8uweb04dcIvLXo0YxKlmLVCIwJcvMmBQ9gVCI+q5+TBr5v1XFHYk0s5o0c/R7Kcmg4uGl4ylrtNHT70OjlPDQJ1VR1/NdraeDldkD2dPax762vpjwixFjgFp7LY/veDzyWCfXsa9n37B15R3lTE2aSpe7i1zCws8f9FPRXUGXu4s+bx86uY5edy/phnQKzYXIJTFjpF87MeEXI8avEE9NDY4NG/BU7Ed7yCGoJ01E+i2B6xK1Cv3CBainTgG/H2nckI2+PDXle9s7Bwk6nRAY3lomtViQp6birqwkaLcTCg5fE3Q4hqpaP4KAy0XH/Q9ERB+Ae9cuXGVlEeGnnjQJeX4+3oH5Q1GjQZaROeI5h7xevI2NuPfuI+TzImo0KHJzkY9gzBMKBnFt345t9asEHH0YTzgBWUoqjRdcgG9gVk+amIjlghVRVUdBJiPo9SDVaRFkMpybNiFLScFwzLGoJ07E19CIqrQEZ1kZfR99FNlPPXky0vgfNwP3U3PcuBTkEpGnv6glQa9g+axs3t/VytzCeE6blkFpmhEIV/Tyf+Ib/4PZ3+6IiD4Aly+AWSOPtP+FQtDr8tJsc/PatibOnJ7JpEwzFW3Rpj55CVpsTh958VrGphg4YUIqb5Y1o1OGHUyf21TP9Nw4vqwKz9Ktr+jgmbMmU9vloNflY8WcHDbXdFOYqGNOQTxXrN7On44sYs3WRtbuaCXZoOS6xaNo6nGxqaYHUYDTp2ZQ1thLMATbG3rY395HUZKe/W0OzCPMohUm6XlyQw113UPuqX8+sgidQsrm2h7On5PDq1saOCTfSpZFw5wCK1JRJE6j4PwXtkaO886OZm5aMoZAMERLrwufP8Sl8/J55NMq2vs8WLUK/nrUKOp7nASCIbr6vXQ6PFy2IB+1XMqr502jq99LnEZOZpwGqUSkODXc3rm1voe//nMnO5vtTMwwccPRoxnzb1Z1fwiDgfIA6/e1Y1QPve/m5FvRKqSEQqERK/bBIARDw+c2R5rljBHjfxWHz0EwNPQFV5+3D6vKOmzd6LjRNDuaSdYM/d/c2bGTbR3buH/r/fhDflRSFStKV3D7x7dz7ZRrOTLryJ/lGmL8eGLCL0aMXxne5mYazl8RER29q1dj+eMlWJYvRxC/3Ub9QNdIb2Mjge5uJFYr8qSkqHUBpxNfczOiQhFl1iJPS0een4e3YmiWSmKxRGYcZVYr6okTkRiNCEpllEhTT52K1DiyMP0hhJxOvFWVw7byf4pMAAAgAElEQVT7WlqHzi89nfTHH8O9bx8hjwdFbi7S+HjUU6fg3LQ5/BwkJmJetgxPZRWubdshGKRr5Up0C+ajmjQJ/Zw5SC3hioHfZkOQyfBUVlK37Azwh6sKjg8/IumWm/E3DTk++ltb8bW1IUtNxdcYNqYwLV1Kz/MvkHjD9cStWIH9zTcQ5XLabrqJkM+HaDDQt349KXfcQf+n6xG1WkynnYosPh5/WxuiWv2dr+fPQbxeydkzszhufApyqYhaLuWwwoTIbNrPyWCoNoSNZ/rcPq5aWMBTG2qoaHeQl6Bl6eR03tnRwjkzs3i7rIlL5hWQqFcSDIXQq2SopCKFSTre39XG2FQDvU4fU7JNxGnlODwBHv+sGpvLx9zCsPA+Ykwi+Qk6/rmtkQmZZvITdHj9QeYVxrO7xU5+gpZTJqXz/KY6qjvDVdrmXjeXvrydR08bz4mTfMgkIis31rC13saM3DgsWiXd/T621ttYODoRm8vL8eNTWLM1/H6SSQSUcjEi+iDcnvlWWctABa8Vq07B8eNT6OjzoJSJpJnVGJSyqEgECLdzbqntZkZOHHKJnH3tDgKhEMeNS6EkzYhCKnL56jJ6Blp6c+O1/OmIQjz+IDNyw3+vIzVwNXQ7OfvpryOtwFvqevjDc9/w+orpP2vl7P1dbRhUMi45LA9BgG31Nh5bX83C0YloFMNvX9LNao4pSeb17UPV2FSjkvyEmHlLjBiDpGpTSVAn0OYMG3IFQ0E6nZ0sylrEOzXvAJCiTWFS4iRyjbmoZWrerHqT3Z27KYor4t6t90aEo8vv4skdT3JUzlHcsvkWLEoLFpWFbGP2L3Z9Mb6bmPCLEeNXhmffvojoG6Tr0ccwLFr0va6aoWAQx6ef0nz1NQT7+pCYzSTfdSfaadPCx66poe3W2+j/7DNEjZr4K65Ev+RoJGo1UrOJlLvuovOhh+nfsAHVuHFY//jHSHyFZ/9+NLNn4fx6C0m33EL3U0/iralFM3MGuoULkWX867ltg0hMJvRHH033E09GbVeNHh31WJaYiCwxOiog8YYbsL3yCn0ffYxlxQpa/vIX8Pkix7X8/vd03H8/qjFj8dbVgSBgf+89up9+BnlWFor8/IjoG8S2ejXqKZPp37Axss2zrwLLhRfgra1DVCro/+ILnFu3EX/F5ZhOORn11Cm4tnyD/sgjEXVaCIXoemolAbudjNWv4Pj4Y9puvgUCAQS5nOS77kQ/f/6Pfs5+Sg50SBTF/6zgc3r9KKSSqGBzCGfoTco0sWB0Il9UdrGxsgudQsYjp41HEARkosCmmi6OLknmxrd2c92iIi59eTuTMk38YVYO7+9uZXdzH7PzLUzJjuOvb+zErFHwuwmp6JRSHl1fjV4p5ZrDC1mztTEcR1FgpbXXzaz8eP78zx1094ffN2NTDIxJ0RMMwaGF8VGtmhB219zR1ItaLuW2d/fiD4ZQykTmFSVw7es7Iuu+rO7i6sMLSTOpyTCrqOt2kRmnHrEC1dzrItsazqXr6PNgVMlxe4MEQ3D7e/soSTVg1Q2PVPAFQlh0Si55eRvXLx5NQ4+TBz6r5oVzpnDDW7siog+gst1BU6+bdPN3Z9zVdzvJT9AxOcuM3eXjrbJmmmwu6rudP6vwG5du5MpXy/lgd1tk27kzs0YMXodwVuEVCwsYnWLgrbJmJmeZOWFCGsnG78/0ixHjf4EOZwf7evZxXsl56OV6WvtbCRFiSuIUUnWpnFp0Kn3ePkxKE2alGavayqNlj/JI2SNMSJhAmj4tqloIYPPYUEqU9Hp6+ar1K57Z9QyPzn+UCQkTfqGrjPFdxIRfjP9pQqEQ+P2/Cnv9QUL+EVoX/X5CgeAIq6Px1tbSdOllhDxhx75AdzfNl15G1ppXkcbH0/X4/9E/EPMQ7HfSeuONyHOy0UyeDIAyL4/k228jYLMh6vVRkQW2Na/R+/rrqKdMQZ6dhWXFCoKBALKEBBRZWf+Wq6cgiphOOolARye9b72FqNEQf8XlKIu/P2BdkZlJ/BVXYDzjDNquGxJ9AIGeHgL2XkS9Hm9dLdLUFNzvf0Db3/4OhGcCZUkjZM4JwytxmtmzaLvl1qiQeO3s2YhaLYGeHny1dXTcdVfkZ7KUFMzLloEAQZstIvog3Iracs21KAsKkKf/eMH8W6Kx28lr25p4d2cLBQk6jp+QytgUPUZ1WMwkGVXctGQMpz6xOdLe+cSGGqo7HTxwyng0CilpcRqe31TL7Hwrb2xv5ozpmYxPN3LVmnJaesMV6K31PSwqTuLkSWnc8X4FO5t6eWjpeJ47exKBYFgcrNvbzunTMvjH+/uo7XJi1shZPiuH5zfV0djjYkdTL4uKkzCoZAhCOCi933vw36XA01/UctHcXFRyCaOT9Nz+fvScTCgE1R397G/v48K5eWgUEtrtnqg5wkHmFSXw8Z4hgZNl1bB8VjaNPU4sWjk7mnp5cOk4PtozlPUnCDA+3Ui/14/d5efVbxo4YWL4y6E2u5u2A8xbBnF6/FgOCqEPhUJUdThotrlRSEW0CglquYSH1lViVss5Z2Y27+5oRq/6eT8np+dYmFsQzyf7wtecn6DlpMlp3/nlRIpJzbmHZLNsegZyycgCMUaM/0W6XF38ZeNf2Ngc/kJTQOCicRexZv8aMvQZFJgLGGuN/p/b2NfIUzufAqCso4xTi05FIkgIhIY+D+OUcTj9Tkqtpezu2o074ObBrQ9y5eQrqbJVIQoiReYiQoSot9djVprJMeaglcfcdn8JYsIvxv8szm3b6HnpJXz1DRiOPRbtYXORHTAf90uhyMtDYjRGZfOZTjoRecr3B8f7Wlojom+QgM2Gr60NJBL6Pnh/2D7eqqqI8AMQFQrEERwnQwOixbl5M87N4dZK7cKFpN137w+7sO9BnpZG4t9uIu788xHkshHn8b4NQRQRAH97+7CfBXp7w/OA6emEnC4CXV0k3nADnpoael58MSy8ZLIowWg++yyc27bRv2kzBIPoFy1CCIHhmGPoWbUKfD7keXlYLryAlj9fh9RswrE+OjfR19SERK9DWVCAt75+2CxisL8ff3f3/4Twc/v83PH+Xt4sCwer72npY0NlJ7ceN5bMOA15A614NR39wyz9P9nbQUOPk8KBcO44jYIEvYIuh4delw+72x8RfYO8u6OF340Pz4b6gyGabS68gQAPflJFv9fP9UeN5vb39kZcP7v7vdz5/j4unJvLvQOxEQalDLNGjkkt48Ylo7lidXnk+EtKk9nRZGNylpnqzn4SdAriCxSo5MOFhkIqopFLeX9XK9Oy4yhNN9LU7eTmY8bw0LpKepw+TpiYSjAYonngOhL0CooSdYiiQHqchrtPLOXCF7cSDIa464Ri3tnRikQMm7AY1DK0cglXLswnK05DslFJhlnFw+urOKY0hWc3DZmdDDp1djt97G3pRRAEMi0ayht6eWJDNR/sbmNBkRWVfKittKvfy50f7OP+k0vJitP8yHfAjyPFpOKek0qo6ujHFwiSbdVg1f2wimNM9MWIEc3e7r0R0QcQIsQLe15gQeYCrvrsKlYvXk2GIeNb9/cH/XxQ+wHXTL6GO7fciSfgQS/Xc87Yc9jatpU5aXO4b2t4Dn5u+lzOfO9MXP7wZ6xRYeTM0Wdy79bw/cLpRadzfun56OSxNuyfm5jwi/E/iWvnThrOPZdgfzjY27VtG5auLqznn/cLnxkoMjNIW/kUPS+uwrNrF/olR6NfsOAHVSWlljiQSKJEhqBSITGbEbVaFLl5uMrKovf5gUYjxuOOxf7mm1HbTCed+IP2/aGIcjmKzG//x/NdyOLi0B1+OJ590VUXRU5uuGLq89N2663EnXsO/Zs3E+zrI/7yy3CWlZN82230ffQRIXc4/087Ywa62bMx/e53BN1uOh98kI5770WenU3cOecgiCKKsWPoffNNHB99hPmsMwnYh1v8S+LikKenE/R6h4lLidGIzDp8oP6/kYZuF2+Vt0Rt63R4qWx38EVlFxcdlotGIaXLOTxbTi4RkUuGKrDFqQb+ub2J48an8PhnNUwdIWtOEAQOrAnJpCI3vbObQd+PDodnWNSDPxjCP9CCOehuOniso4qTSTGq+Lq2m3Szhsq2PgRR4PVtTUhFgRVzcqnu6GdeUQJf1XRHfo9KLlKcqqc41cDdH1Twh9k5VLT2ce3rO9ErpRwxNgmdUsr4dANuX4jGHhdjUw0cVZxM+oDICoVCpJvV/N+yCShlEnY12Tl9anrYjVMq8vHedhJ0Sv65vYl5RQnMzInj5mPHsqW2B6tOztIp6az5phGrTsEfZmVz+/t7abN7OGN6Bg9+Usmjp43H5Q1XIGfmWFhUnBIlcgdx+QLIpD//TKpBLWd8RswpMEaMfxe7d/j/qC53Fzq5DpffRburfZjwS9IkccboM3i8POwC+l7te7Q6Wrlnzj1AWNDZvXbWN6yPiLp8Uz7lneUR0QfhdtDm/mYsKgudrk6e2/McczPmMjFh4n/qcmN8C/9x4ScIggTYAjSFQqHFgiBkAS8BccA3wOmhUGhYaqsgCMXAY4AeCAKTQqHQ8L6VGDF+BO5duyKib5DulSvRLzoSxa+gAqMqKkJ5w/VhkxDlD5+pkWdnk3jdn2n929/DFndSKUl//xvyjAwEQSD+qiupP/f3kWgCzYwZKH9gkLlqwgTSVz5F94svQiiEaelS1BN+PT38vpYWlKNHYT77LOxvv42o1mA+8wykiUlIEuJpufIqrJddSsfd9xDyhj9y+jdswHLJxfiamvDW1GA65RR8zc103P8AqokTUBcXo8jKQjl2LI6PP8FbXU3Xo+Hso4xVL2J/Zy0QzvUzLFqE7dVXI+cjyGQoB2YUFVlZpNxxB81//jMhpxPRYCD5rjuRpfwwx9XfOhJRQCoKUa6dEBZVrXY39d0ukg1KKlodlKQaKGsccog9c3oG/gPanFNMam44ajStdhc5Vg1ahZSsODU1XUN/z8ePT8HpC89tJhuUqGQSDjR79PiC6JVS7O7o2U6lVCTHquHaI4uQiQK9Ti8GtRyFTMK0HAuZcRqaepz4A0GueHVIHF21ppz7Ti7l1S0N/OXIIqo7+8mIU5NkVLG2vAWVXMIdJxSTn6CJxGfY3X5e/jqc0bdgVAKPL5vIcQNVyk6Hhy+rupAI4azCv729G6c3QJZFzflzcrns5TI0SilNNhd58VpmH2plttOKTCJgc/swa+Vsqe1GEAUWFyeRqFfQ0OPitnf3RlpWJYLAlQsLWP1NI59VdJKXoOWCQ3NZv6+DNLOKqo7oyBGzJia+YsT4LZNlyEIqSPGHhj73piVNo6y9DLkoRyPV4A14oyIZJKKEUwpOIUWbwtrqtaTqUhljGYNOrqM0vhSb28Yn9Z8wLn4cOzp34PQ7GRc/jr3de4f9/m5XN0aFkU5XJxBuPY3x8/NzVPwuAfYQFnAAtwP3hEKhlwRBeBQ4B3jkwB0EQZACzxMWhWWCIMQBw5OGY8T4sYxg+S1IpYQOMvn4JREkEoR/sV1JlMkwHH88qtJx+NvbkSYlosjOjjg0qidMIOvV1XhqapBoNCjy86PiH77v2Jpp01BPnRo+v5/Z9fH78OyroPOxxzAuXYrx5FPC4k6pQmq1IMikiBo1gZ6eiOgbxP7W2yjGjEE76xA6H3poqF105UoSb7ge9bRpGJcsIWjvo+eFF5Do9cRfdWXEGMa5aRPemlrUkydjOu1UHOvWIUtNw3LhBSiLioDwa6k7fCHZo4rwd3UhTUhA/j8i+iDstnjOzCwePSBTLzdeS4pRxcPrKrl0fj4GtYwep5fSdBPHjEthX2sfKSYV5Y29LHnoC15ePpXigXgJhUyk3xPknJlZ3Lx2D9cfPZqtdT3saeljWk4cBpUMrz/IXxYXkWpUsaelL+p8/rm9iUvm5XHzO3siWYEr5uRw+OgERiXpI06YY5L1XHNEIVadkvwELUlGFXa3j9XfNA67xp1NvZw1I4varn6SDCrSzWpWvLgtYuTyZlkzr/xhGoePTuSbup6ofecVDVXd67ucXPLSNrY12LhiQQF3fjBUwa7pdPLsF7UcWmiltsvJoQVWpmXHccGqbZGPNL1SyhNnTKQ03YRMIhCvV3LzO3uGidz8BB0Pf1rJjib7wPnbuXJ1OWfPyGTplHRuXbs3UgGdmmX+WaIcYsSI8Z8jz5jHg4c9yC2bb6HR0ciM5BmUWEt4rPwxLhp3Edd+fi2TkiZxTM4xuPwuLGoL6bp0LGoLx+Udx7G5x9Lr6UUhUaCShef/jUoj2YZsutxdXDnpSlQSFeub1rMwcyFlHdHdRbNSZ7Huy3VAeL4wVfvDc3Vj/HT8R4WfIAipwCLgZuAyIXynOBdYOrDkGeAGDhJ+wAKgPBQKlQGEQqHY1wIxflLkublITCYCPUM3YKZlp/9X3IyLcjnKokK8GjXuPXvwVOxHkZ+PMj8PAEVODoqcnB99/F+b4Bsk0NuLe8cO2v76V9RTwjOL3U8+SdpTTyLPykY0x4WHnA5GFMHrRWKOGzYj2Pn4/6FvaMR47DHEX34Z5tNPA6kMmTUcCWH94yXUn11OyOnE9vIraOfPJ+2pp5DGJyBRRVdqBUFAnpGBPOPHtbL+lpFKRM6dmU1+go7P93eSblZRkKjj+S/rOXtmFllxGmRSkQsPzeXWd/fQ7fCwqbqbzn5PRNC8UdYcrhxKBZ76vJaXtzSgV0k5Y1om/R4/pelGRifrEUUYk2yMZMF9VtFBv9dPfoI2kvnX7/ETr1Xy0NLx9Hv9yCQib2xv5synt3DypHQy4zT0OG3sbLbz0KdVKCQCy2fnMCHDxEtf1WM6qPqllkvIjddyzWs7IuebbdFw1oxMnvg8HDLvC4T4ZG87p0xKp7rTwStbGhEFOGNaJnMKh4Tf+v0dbGsIz/e6RzB62tvax3WLinhuUx1vl7fQ2OPijuOKkUgE3L4ACAJb6ropTTPS7/GFoxlmZkVmFwH0KikefyAi+gZxePyEgKc21HLxYXn4AkGMahlpRjVOz/BziREjRpgmRxOfN35OfV89kxMmk6hNRCvTsrV9KzW2GkriSyi1lmJUhr+82tm5kw9rP8TutbMwcyGl8aUopf9Zx1yJKGFGygyeP/J5HF4H/oCf2r5alhcv55WKV1BJVMSr41nx8Qp6PD1MTJjI8uLlTEmagiiICIIQOf9Btrdv56J1F2HzhD+zCkwFzE6djVSQsmzUMt6oegOpIOX4/OOpslVRYi1hf89+rpt6HXmmvP/o9cYYmf90xe9e+H/2zjMwqipv4787vWRaeu8JIQkJNUiTrogFxbJiR+x97e5rX3Vtq6664qq7dlGxr2AlUqS3ECCFVNJ7ZpLp7b4fBgbigKKLa9n5fWLuPefcM0OSuc89//M83Ars370ZBZhFMbjO3AIc6k47FxAFQfgCiAHeFkXx0Z95rmH+h1AXFJDw8F+wrlyFr7sbdck4tBMmIlGG2qX/FnHV19N08SK8HYEcPEGtJu2Vl1EXF//CM/v5kKckI09JwdPcjO3btUhNRmJuuQV5ZiaKqCiSn3wCx65dIRmE0ZddijQ6Gvd3IjQgEEyPRIL5vfeJve1W5N/JRNSMHBlYQa2rR6JWo8zNRR4bg6u+gf4vPse2eTO62bPRTZsW0vd/jWidkvmjk5mZF0tdj5WKtgGunJ7FiCRDcO9YXoKeJ84cyfVvl9FtHbrfr7nPzi3vlTOnMJ53tgRKJAccXp4prUWjkPLZ9VNIO4T5yKgUI3a3l0itAkEAjUJGgkGFx+dnd5sFr18cshL5+JfV3D4nLyi+NtT3cuXULO77dwWvXDSWb6q7Oe+YNL6p6gq6c55SnMjzK+uGFBLU99iYp5JTkhHJ+IxIvD4RvUpGoknNfacUcOmUTBDB4fVhc3rxa0UkEoEdzQdMnQ7e27ifhRPT+b+PdgVLMZv67LRaHDxTWovPL6KQSnjgtAIcbi83LS3H6xc5viCOO08czqrqbuIMKrJjIqjvsaGUSUIcRo0aOa1mB098tYcIpYwbZ+dy+ZtbyYvT8dqi8YeMlNhP54ATr89PgkH9s8eChAnzS9Pv7KeytxK/6Kfd2k6KLoXK3kpuWHkDp2afSk1/DeU9B0rCryy+ksuKLmNP/x4Wfr4Qpy/wPfRezXs8O+NZpqZM/a/M26QyYVIFcjzbbe24fC7mZswl25jNratvDbbb0rkFbYWWeG08GYYMOu2dWN1WZIIMk8qEw+PgtYrXgqIPoLq/mtOyT8PhdfBF4xfMzZiL1+9lafVSErQJPDj5QRQSBR32Dv6181/EamMZEzvmsKYyDo+DvYN7A3ud9alo5f9dg6nfIz+b8BME4SSgSxTFrYIgTPuR3WXAZGAcYAdWCIKwVRTFFd+5xmXAZQCpv4J9WWF+O0jUanRTp6LKzcXv8SCLjEQa8fuxFratXRsUfQCiw0Hvy6+Q9PhjCLLfp6eTMieH2JtuYuCz5agKRyDV6bCtW4uvrxdVQSESvQ5pdDTJf3+WwRUr8HZ3o599HKqiESjT0xkYGECQyxEPMmAxzJuH32HHsXUbfqcrZBUPQJmZiTLzQFitp7OTlmuvxV1XB4B93XocZTtIuPceJOpwnphBo2B0aiSjU0NNWQCidErOnZDKt3U9Q46PSjXydWUnM4eHmhHZ3T6szkOXaevUcuYUJtDYY6Wx18Z7W1pw+0TGZ0ZS02Wjvtsa0kcQ4I4T8hh0eYnSymnuc1DbZcUnwvzRyfxjVT3Xzcxh0OlBIgjMGBbLp98xrwFQyyXoVTKe/aYWpUzC1dOyaeixkmzSIIrwfx/uZENDH0qZhJuPG8bZ41KYlB3Fe/tKSctbzJxTksJbmwJCVymTMCrNxIvfNgSvcXJxIs/uE30Abp+f+z6p4P55hcFSzS92d7Kyups/zyvk2W9qeW9rC2lRGi6amM4/DsooPHFEPLPz40gyqKnoGEAU4akVexBFqOwYpL7bekjhZ3V6+Xd5G499UY3d7eW8Y9JYMC6FrNiwY1+Y3x+iKLKzZyfr2taBCOMSxhGrjWV713Y+qP0AgFhNLO/XvD+k30s7X2Jc3Di2d28Pir6Dz41PGP+TVv28Pi8iInLpkcet9Dh62N2zm5r+GrQy7RCBejCrW1dTklBCv6Ofdns7jZZGPqr7CJ1cx41jb6TWXBvSp6q/ihPST2DAPcCSqiXB43cecydKqZI6Sx3LG5bzVeNXeEUvyRHJvDD7BVL0B3KKbR4bDZYGKnsreb78ebrsXUxNnsrtJbeTrAuXiP4n/Jx3gJOAUwRBmAuoCOzx+xtgFARBtm/VLxloPUTfFmC1KIo9AIIgLAdGA0OEnyiKLwAvAIwdOzZ001aYMD/A73UVxt3UHHqsvh6/2430dyr8ZCYTupkzUAzPw/zWW0Mz9ZKTMZ6zAJleT8ejjyHRqNHNmoVj925cdXWYLjgfn8tF7M03M1haire7m4hpUxFUapzl5ehmzTyk6DsUrrq6oOjbz8AnnxB18UJUw4bhs9lwNzQgejwo0tKRRZqO6ufwe2BSVhRPnFXMs6W1SCUCp4xMpLSqC78YEGUquQSn58BKVX6CniTT94vq9OgImvrsjEw1YXf5aOi2Yba7idEpqek6IP5m5MWyu22AT3a0AYHr3Tx7GGeOSSJGp2T+6CQ6LE6e+GoPRrWcG2ZlkxsfwbnjU4eIKKlEIFanCubuOT1+/vrVHiQSgQSDkm9re9nQ0AcEAuEfXF5JgkFFcbKRBSUprKzuZkJWFGVNZh6eH8jWSjapEffNaf/q4sFupPuxuX34vrOP2eX102K209QXMMHZ22snVqdkyaXjaey1E6dXMSJJT4xOxYDDyxVvbgv5DKWHWcXb3NjHHR8cCK5/aU0DarmUK47NQqv6ff69CfO/y47uHVz8xcUopAquGXkN9627j2RdctC0BPZlBH8Hj9/Dzp6dmJ3mkHMjYkZQ2VeJKIqk69OJVB/6wdjBuLwutnRu4fWK1/H6vVxceDHJumTMLjPR6mgSIw5EInVYO+h39WNUGtHINKxtXUvTYBNyiZxl9csYGTsSvUIfco0kXRJ7+vewp38P2cZsni8PmJt10EFdfx3TkqfRYGkY0ic5Ipk9/Xu4f9L9vFj+Ig6vg+tGXofNY+PMT8/E5rExzDSMG8bcwBNbn6DF2kJVX1VQ+NWb63lww4Ns6tyETq7jvPzzWNW8KhBH0bqWP+T94Qc/mzCH52f7iyyK4h3AHQD7VvxuFkXxXEEQlgJnEHD2vBD4+BDdvwBuFQRBA7iBqcCTP9dcw4T5PkRRxLF9O87dFSCRoC4agXrEDweL/5JETJlM/+uvDzlmOPOM/yhk/beAIJcjiCL9by0ZctzT0oJUp6f9rruDd8yuqmoMp5+ObdUq1EVFaEaMoOniRSjSUlHm5GD5dBlRF1+MKJFgOPnkIeP5XS4c27djWf4ZUr2OiGnTUebmINOHfnEemJyAp6uLrr/+lYGPA7EYyvx8kh579D/ac/l7RK9WBMtCnV4/1y7ZyubGwM3Sko3N3Hp8Hm9s3Et9t42JWVHcfVI+Rs0Pu05Oyo4hQa+mz+6irNnCm5uauOvEfLY09uPe5xw6Nt3Eo58fMFQRRXhhTT1LLhmPUiYl2aThvlMKuOzYTORSgSRT4HfqgglpiKLI0q0txOpUXDw5nbc3NYXModfqwqiW8/VBYe37KW+10Gq2c89J+Zw+eoAFL27A6xc5JjOK9XW9rNrTzUnFCZxTksqbGwNjSwRCSjYNajn67wguQYAxqSZOLkqgvsfGmWOTmVOQQLxBxYTv/PgZ1DIePK2QrgEXPVYX72xupiQjkqzYQ1dFrKnpDjn22a4O5o6IZ3hC2BQmzO8Hn9/HW5Vv4fF7ODvvbF7c+SJ9zj5kEhmZhkwq+yoBcPvdGJXGIWWQx6UeR6+zl1hNbDAEPUWXwqUjLuXLvS3Bnz0AACAASURBVF9ywWcXAJBnyuPByQ+SG5n7vXMp6y7jiq8DEVTR6mj2mPdwy+pbGHAPYFQaeXjKw0xInEBFTwWPb36canM183PmkxSRxCObH8Ev+pEKUi4vupyP6z6mJL6E8fHj2dgRyOmVCTIWDFvAs2XPYlAaMCgDv8uzUmcxLHIYcdo44rXxTE2eyuqW1cgkMubnzKfeUk+aPo31retJ1aWSrk8nISKB8z47Lzj36v5q1HvVTE6azOqW1Th8Aadxp9fJM9ufYVPnJgAGPYMs3rGYx459jHVt66i31LOrZxcFUQW/Wr+BXzu/xKO424C3BUF4ANgO/BNAEIRTgLGiKN4timK/IAhPAJsBEVguiuKyX2CuYcJgW7eOlquuDgajS/R6kv/+LNpx437hmR0e9ahRxN9/P91PPIHf6SRy4UXojzvul57WfwefLxBlsQ+JwYBh7lxk0VFoJ0zAtm5d8Nzg119jOOlE3M1N6GbOIPWVl3Hu3InfZsN0zgIkej3GM04PKQO2b9hI8+WXB1/3v/Y6SU/8FRRKRK8HRWYm7voDqz+GeaegSE1lcEVpUPQBuCoq6H/nXeJuu/VHO7j+L2DQKDAAt8/J56JXNjHg8NJtddFmtvPawhJ8fpHoCOURrypJJQI58TpAh04lZ1m5nn+sruO6mTm4fT6itEpkh1jVsjg8SKUHjstlEtKjh+41STJpmD8mGbvHT5/NxQfbWtEpZcwaHotGIWNNTTf9dg9pkRpWVneRE6sLcfeMUMp4ekUtJxcn0W114fGJzBwey0dlrWxuDLRdsqmZU4oTeOT0EezptJJkVHHfvAIe+LQSq8uLQS3nz/MKGHR6KUjUs7ttAKNGziWTM6npsjIq1ch5x6QxPjPUzbfP5mJLYz+vrW/k29qAp1pGlIYXLhhDTqwO02HEdaIxdLU1cd8+yjBhfk/4RT/ttkBZt0amoc8ZWLWvNddy7vBzqe6vpnGgkSVVS7hpzE1s69pGp62ThYULg/1i1DEsnrmYTnsn27q2sbJ5JWPixuD0OtnSuQUE2N61/QeF38rmlSzIW4DH5yFeG89zZc8Fs/PMLjM3r7qZeyfcy3t73mNC0gRmps9kwD3AY5sfwy8Gfjd9oo9/7vonF+RfQNNAE9HqaB6Z8ggWlwWTykSvo5csYxYJ2gQG3YPMSZ+D1WPl72V/J1YTy21jbyNDn0FeUR5ev5fS5lLmZsxFKVFS2lyK2WXmngn30GwNrUIq6y7jsqLLWN+2nlxT4L32OnopbS4NaVtjruHD2g8BeL/mfV6Z8wqF0UcWRRVmKP8V4SeK4kpg5b5/1wMlh2jzCfDJQa/fIBDpECbML4anvx/z0qVB0QfgHxhg8Isv8LtcKFNSfpUujVKdDtNZZxIxbSr4fMji4hAk//3w5V8Cn82G4dRTsbz/PorMTAynnkrfa6/Rv2QJmvHjifnjDXQ/GQialScn4x20otnn5qpMT0eZnv694/udTnpefHHIMdHtxrZ2HYMrvyHyoovQn3giosOBo6qKiClTUI8ciejz4SzfETKebc1q/NdcjfT7Vgv/xxmdZuLf10ymqc+OTiUjO0ZHxH9YQpifaOD6WbnsarXg9vnw++GvX1Zz/7xCZBJhSPlkcbKBeMMPl/qmRmoQEFm+s4Oc2AgWlKTy0rf1WJ1ezh6XitPjI9GoZkVVF3edlM+ejkEGXYG9iROzomjut6NVypAARnVgv05Bop6nVwzdR/PJjnZGp0WiV8toM7uQCPDYGUW4fX7kEgm9NhdrarpIjdQwIy8Wu9vHaxsaOXd8Gk+vqGHJpeOHjGdzefH5RVZWddHQaw+KPoCGXjsrKrsYl3b40rOJWVEkGlS0WQL7llRyCccXxBNvCO9pDfP7Qi6Vc3be2ZR1lyEIAlJBysjYkUxPmc7Wzq3MSZ9DQXQBXbYuIhQRZBoyKYgqoLq/mpd3vYzVY2VU7CgWFizkoU0PBYVaaXMpt4y9hVlps9jcsZlNHZuIkEcwMWli0IjlYHodvWjlWt6pfgeFVMGF+RdSGF3I5o7NwTZWj5U95j1s6NjAho4NjI8fz8zUmUNy/ABcPhcamYZWayvZxmwG3AM8svkRfGLAyff8/POZmjyVOnMdg+5Bni17FoAuexe3rbmN/zvm/9DKtbQOtrJg2AJERIxKIx6fhyuLr2RayjRq+0P3AibrklFJVbx03EsMMw0DQCvXkq5Pp95SP6StQnLgoZPL56K0qTQs/H4i4eL7MGG+B9Fqw9sRWpLl7e7BXVdP50N/IfWll1Ak/jr3CspjQ40wfu/0/etlZHFxxN52K4JSSeefHwiWd9o3bkSQSdHOnoWmcAQiItLISKQ6HfbychSpqciMxu8dXxQJyQIEEH1e8Pnoe/kVIqZOZfCbb0i4/356nn4ax+bN6E85BWVB6BeVdtJkJNqwU9kPkRalPaRr539CYaKeFZVdvL25Cb8IM4fHUttt5bYT8vjXtw20W5yMTTNx03G5bKzrIzsugsyYw5tAeX0iUVoFNx2XS2qkhhveKQvuxVu8qo67ThyORIBnFoxCKhF44fwx7O2zIhGktPTbUMllJI9Xs3x3B6NSjJxTkorHK6KWS3F4hsYpaOVSLA4Bi8NNr9VFoknN57vaWVHZjUSA1y4uYWeLmadL61DKJVxxbBZvbtqLzy9S1mzGL0JapJpWs4OPtrdhUMmp67WilofeFmyo7+XltQ3Myo8jPzG0dDM/0cDz549h695+Bp1eEo1qRqUYiNX9vPb0YcIcDQZcA7h9buxeOyaVCZ3i+02JJiVN4u4Jd/N149dcMuISjEojj2x+JHjeoDTw5NQn2dy5Gb/op8PSQWlTKRcXXszT25+mqq+KGnNNUPTtRyJIWNW8inHx46g117KzdycqmYpjk48NMW5Z3bKaf5T/I/j6sS2Pcf3o69nSsQWRwB+dg8USwMaOjVxYcCFqmXrItXVyHWPixjAleQoWl4VrS68Nij6ANyrewKQ08UHtB5ybd+6QMb2il/vW38dlRZexrm0dOoWOsq4yiqKLeG7mc4yMG4lEkCAVpJyWfVpw1U4hUXDn+DsZHTcatezAAyKjysifxv+Jq76+Crc/8D07KXESjQONQ65rdYeacoU5MsLCL0yY70Gi06E/6UQcZWVDjqtHjcRVXYWnvh5XddWvVvj9ryGKIqLLSf+rryIxGIi+9hr4ziZ727r1pL78Ms2XXYbuuOMQfT46P7sbAFVREYmPPIwyIwMAn92OfdNmzO+8g9RowHjWWaiLi4m6eCGtN/zxwKBSKZrx4zG/uzTw0mTC19WFs7wcZ0UFzooK7Nu3k/zc39HNmcPg558DoMjJwbTg7HCZ5y9EnEHNPSfnc94xqTT02HhjYxPPltZiUMl49tzRGNVyPtnRxnn/3ITPLxKhlPHneQXsbhvglJGJFCUPfUjQ0GvjqRW1mDRyTipK/O6PHst2tnPdzBwe+qSCVrMDo0bOPSflIwgiRclGrn5re3Cvnkou4Y1F4/H6RSJUMh774sC+w2Nzook3qnj0i+pg7MW/y9u5dkY2ZU0Wem1uqjsH+WJ3J3fMzcPvF3mmtJZem5vjC+Lw+kVuXrqDhZPSaei2UdUxyOz8OBZkpuL2+vlsV/sQ85ySjEiqOwf5eF8IfVREqLNnUbKR4Ql6Bhwe9Cp5MKIjTJhfE1a3lYreCpoHm8k2ZOPwOeh39WN1W1nesJzRsaOZkjyFkbEjD9nf6XVS0VPBxvaNjIsfx8TEifxx5R+HtMmPymdN6xpeq3gtuI9v0YhFtFhbiFRF4vA6QsxfZIIMt89NcWwxT29/Onj884bPeWr6U0Pm4/K5eKf6nZC5NVoayTBkUG+pRypIuWTEJXxS98mQNja3jbsn3M3Dmx4OlHMqTfxlyl8YFTcKgJ3dO7F77UP6iIg4fU5aBltCxCrAhIQJlHeXs6tnV/CY3WsnWhONRAj8HTCpTNw09ibmZc9jwDVAii6FLGPWIffplcSX8M7J79BoaUSn0OETfVz+1eVD2sxOmx3SL8yRERZ+YcJ8DzKjAfXIUURffz3md95BkMsxzD8NWXw83U/9DQDRNXT1x9W4F+fOcvxWK6qCQlT5w3+3EQr/LZx79uDcvRsECerCApTZ2YdsJwgCpnPOwfrNSvwWC+LAYEgbWUICzrpaRL8fRUY6Pc88e+A65eX0v/02UVdcgbOsDMf27QhyObLoaMxLl2L5dBnpb76BLDGJmD/egHXNt0g0GrQTJ2LbshVVQT5+lxtPSwuK7Gw8bQdMi329vXhaWkj48/1EXbwQv9uNMj0dWXT0Uf+8whw5SrmU/EQD6dFakowaugadJJvUZMfqWL6znRfXHHCss7q8LN3agijCW5uaeOvSYxiZcpD423cv5/b6UStCxfw107O544OdtO8riTTbPdz6fjn/umgc729tGWLQ4vT4Wb6znbtPLqAwUc/wBB3bmswopBIS9Cq2N5lDsg6XbGrihBEJfFXRQVOfg7IWC2UtFm6ancvMvFgEAUYkG7jzo93cfFwui1fW0WMN/P3asrefM8cmMzEzintOLgi6dBYlGTgmM4p7P9lNv91DS7/jkMIPQC6VHPZcmDC/NC6vi1XNq/CLflJ1qXQ6OvH6vXj9Xt7b8x5zMubw8q6X2Tuwl3ZbO1OTp6KRB8ybzE4zA+4Bep29XLXiKnyij/Vt6xkeNRy33834+PGMiRuDX/QTr43n3vX3Bq/bPNjM6tbVnDPsHLrsXaxoWkGuKRelVInLF/gdFhFJN6TzwIYHhsy519lLnbluiPCTClJS9ans7t09pG2aPo2LCi6i3daORqbh9YrXabG2BM+PjRtLlCYKo8LIuye9S6+jl2h1NAkRBx5cx2njiNXE0mXvCh6TS+RBAffl3i+5qvgq3qh8gwH3AEXRRSwasYhLv7x0yFzOG34eqfqhMWsGpYExcWN+8P9JEASyjdlkGwPf81a3lSemPcGru19FJVVx8YiLKY79/WYS/9yE70bDhPkB1IUFSKKj0JaU4LPbcNfW0nnvfYhOJxKtBmXOARHiamigaeHFBzL0pFJSXnyRiIkTfqHZ//Zx7NzF3gsvRLQHnkJKdDrSXn0FVX7+Idtrxo4l9Y3XcVVWIY2OQjt1KrZVqwInpVLi776L/iVvI4uKwtPSEtLfunIVypwcOu6868CY48ejO/44Br/4EkdZGfK0dPxOF8rcHJy7dtP1yCMICgVRl1+O1GjAvm0bhnnz6H7qqSFjS7RapDod6qKio/TphDlaaBQyRqYOXcFr7rOHtKvvtjE5J5r19b18XdmJz+9nzL79b+nRWqbkRLOmpgetUoZRI8dsD+RCSoSAs+Z+0bcfj0+kw+Kk1xYQYDKJwLiMSCQCQVGmlEv5qqKT97a24PGJxOmVXDsjJ2RuLo+fJKOKK6ZmDXEm/WRHGxMyo7A4PXy+q4M/jEshQiULjr+fj7a3MiLJgEEl529nj0QURRp7bexqHaDf7kEpk6ALxzOE+Q2yp28Pu3t3I4oiyRHJNA40snTPUmr6axgbP5arR13Nwxsf5qSsk3iz8k3SDGnEamIZEzeG7Z3b+fOGP1NjrqEgqoCbxt5EaVMpxyQcw9Pbn+aq4qtY376e53Y8B8BVxVeFXH9r51ZGxowkRZfCQ5MeQq/Q8/CUh/mm+Rt6Hb2Mix83RAgejNc/dE+eTCLjvOHn8U3TN8E8QJPSxNSUqWSbssk2Be5J/KKfdEM65T3ljIkdQ7o+HYvLQnFMMQqpYkjcw35iNbE8fuzj3LrmVjpsHRiVRu6beB9dtoAQrOqrot/ZzyNTHiFOG0eCNgGlVMkLs1/g5d0vY/PYOD//fCYmTvzP/sMOIkIRwey02UxJmoJEkKCQ/rCDc5jDE/4LHibMEaCMj4f4eNxt7bgqKpCajGjGlxC16JIhVvz2rVuHBKfj89H99NOoi4uQhvdx/STM770XFH0A/sFBLJ9/fljh56yspP32O/C0tCCLjSHxr38l8vzz8VksKDLSUeXm4jOb6Vi3DnlC6BefZtxY+l8f6itl37iR6Guvwdvdg9/rpe3mm/HbbERMn45m3Dic5eXIk5NRjSjE129GUKnxNDcHHEb3oSouRlUY3oz+W6IoJXQ/25ScaLbsc+P0+vxct2Q7710xkQSjGoNazgOnFvLvHe1sbOjlnpPyabM4cXl9pJg0yKQSdEpZ0NBlPyaNghMK45maG4MAfFHRiccfcPS0Ob04vT5Kq7rw+AJLihnRWgQI2ft34cR0Eg0qbn6vnNNGJZNgUCERYMDpoaHHTmOPjel5sXj9YlCQHoxEEHB7/URFKPDvK0XTKKTc/2nAov7/5g4n/SjvswwT5ufE6XWyq2cXN6+6mV5nwLTo6uKrebXiVayewD6xDe0b6HP2cc/Ee9jetR2FRIHX76XOXEesOparV1zNoCdQPbK7dzf9zn4uL76ce9bdg4CAO8vNV3u/Cl5z/+rYwRRGFWJUGmm3tROpjmRd2zpe2PkCWcYsMvQZGBVGpEg5d/i5LN6xONhPJVWRF5kXMl5RTBFvzH2Dqr4q5BI5w6OGk2HIGNJmZOxIIhQRjE8YT7+jn8SIRIZFDftB4TQqbhRvzX2Lbns3RpWRxIhEnF4nhTGFdNm7SIxIJMuQNWTf4TGJxzA6bjR+0f+TQuiPhJ9r3P81wsIvTJgfgSIxgejLL8e0YAHI5bgqKul+5hkkGi2aiRPw20Pr371dXYFy0LDw+9GIooi7aW/IcU9TaD4agLOmhpbrrsfXEwjS9XZ103zZ5WR8+AERkycF22lKSoi+4Xp8/WY0kyZiXxuIeJCnpmKcP5+9770fOrjPT8T0aXQ/+ljwkHXFCgynnYoiK4u4P92Bu6mZ3sXPoZs1G0V6OnF33om7qQllbi7aY8YjD5d1/qrptbnYUNfLlxWd5MXrmZ0fyw2zcvjHqnqcXh9Tc2OIjlDS0GPbt/olp9XspNXsIGFfpEFalJaFk9IZFqflweVVDDq9PL1gJKv2dLOlsY+bjx/G/Z9W4NvnGrpwUjpKmcCfPtyFSSPnkimZbNoX7L5lbz+PnVHEuIxIxqVH8ml5wA4+M1rL7jYLNx+fy4b6PjosTqbkRJNkUuP2iVw3M4dPytp4d18w/bE50WTGRFBa1cWdWVH86cNdnFycSIJBNWQF8uJJ6SSZVPj8ImtqevjX2kAQ+zUzsjkmM4ph8To8Pj/dFhcahYxIbeAGcsDhQSoR0CoDtxROj5fmPgeCEHA6VcgCZa82p5fGPhsSAdKjIg5ZDhsmzNGi3lxPZV8lWzu3BkUfBAxJ9ou+/ezp30OnrZM0XRrn5Z/HF41fcN2o62gebA6Kvv34RB+VvYGHIVq5lpbBoZUjFb0VzM2Yy/KG5QBEqiKZkz6HR7c8il/080HNBywqXARAnbmOOnMdXzd9zd+m/40ZKTMwKo18WPshSRFJnJt37mHLGodFDmNY5LDDvn+5NCAIfwoxmhhiNDHB1yqZ6gddNMMrcb8NwsIvTJgfiaezE3dDA36bnZZrDpiHSLQakv/+95D2pgULkEWG2jGH+WEEQcB4xpnY128Yctxw0skhbT0dHVhXrw6Kvv2IDgeeltYhMQ2KxERMZ5yBuymQ3+dftAhBKkWRkYFEpUI9ejSObduC7WUxMcgz0vG2toVc17rmW1JfeAFl3jDUo0ahys7CvXcv0uho1AUFyGJiQvqE+fXRZ3Wxrq6XjQ19fFPVxcdlbby5oZHnzh2Nd195pUou5aOyVk4fncTwBD2LV9ahlElC8u20ShmzCxLIidPTNejk8S+qOSYzivh4NZ0WB88uGEVzn504vYo4gxK7y8ef5xVgUMvpsDiGCLJPy9vZ0WLm8mMz2drYT/uAkzi9CrVCxhNf7uG6WdlkRutoNzuIiVCgkUuo6hikpuvAje3qmh4Kkwyo5VI+2tFKnE7JK+sauG5GDi6vn+rOAUoyoihrMrN4VT2CAHfOHU6UVkm31cUjn1fzj/NGo5RJsLk8tJpdeP1+sqIj2N1u4eW1e9GppFw/I4dEk5rNjf209Nv5ZEcbxxfEc+XULFxePw98WsEXFQGX5Pmjk7jluGFBwRwmzNFkd89uljcsx+K0YHabh5yTSUJvfRUSBZ2OTtJ16SRFJBGriSVNn8agO3SfuMvnIk4bB4DNYyMpImnI+dLmUhYWLuThKQ/j8DiweW08vf3pYHae1WOlx9mDQWnA4rIE+3l8HrJN2eRF5TE/Zz4yieyQcw0T5j8h/BMVJsyPwFVbS/M11yKPj0f0eoc4Rvptdhw7d5L8wj/oeuRRfGYzpvPPw3BKqEj5X8M3OIi7qQkEAUVaGr7ePpw1exAkUlTDcpEnhpZc7kc7aSJxd91Fz+LFCBIJ0ddeg6ZkXEg7Z2UV/oFBBKVySO4igoAsKjSDTGowoB4x4pDXTHjwAfrfeIPBFaVoRo8m6rJLUeXlYVm+PKStMisLeXoagkSCVKNBM24cmnGh8wvz66W8xcwtS3dQ3WklVqfk2pk5/HNNAy1mJ312DyeMiGd9XS8DDg9XTc3m+dV1vL+tEkGAh04dERLmvp/0aC21XVY2NfazqbGf2cNjOa4gng+2tpCboCPJqGJzYz9//XJPsM8txw9jZIohKPy0SilKmQSpIPD4WcVsbOglwajmwWWVPH5WMW9s2MtfllczPEHHvJFJ6JQy1tX1hMylsddGgkHFyqpuHjh1BH98t4yK9gEGnR4umZLJ5a9vDZrLiCI8XVrL2eNS+MfqQJ5Wx4ALuVRCU5+dtzc3U9UxSIpJzdklqdR1W9EpZTT1O7j1/Z10W11EKGVcOS2LdzY3U5xspN/uDoo+gA+2tXJMZhRnjU05av+PYcLsZ+mepaTp08gyZOETfaxqWRU8V95dzpz0OXze+Hnw2MWFF/Nx7cfcMPoGdAodJ2acSKYhk+UNy5mXNY+P6z4Otj1r2FlMS57GW5Vv0e3opt5czylZpwQdNFN1qRiVRrrt3aQb0nmn7J0Qp0yXz4VKqsJCQPhFqaIYHjk8KPTCZY1hfi7Cwi9MmCNEFEX6ly7F09iIMiMDb2dovp9/0Iru2GNRFxcjut3Iw6s9uFta6HzoL1hLSwFI+MtDdD32OL6+QDmbPDWVlOcXo8zMPGR/mdFI5LnnoDtuNoIgBF0wRa8XV109nrZWZNHR+K2DDCxbRtSiRfQsXhwU5TE3XI/iMGMfDmVGBnF33EH01VcjiYhAogis6KiLi1EVFeEsLwdAUKmIuf56pBrNj/9gwvwq6Bl0ce2S7eztDdyYdQ26eOzzaq6clsXfVtTg9PgoSDRQsC+/zu72ctPsYZw7PpUko4bcuAikklBL8v2o5Af2+3xV2cWqPd1cMCGdqTkxNPXZeerrmiHtn/xqD3efnM9nuzqRSgRKMqJYuqWZCZlRJBrVPFNay/nHpDEq1Yjb62dtbS9KmYRTRybxl8+qSDapmZwdTWX70JWKkSlGcmMjSDJpeHF1HTfNziUjWsNTX9dQ22Ud4igKYHF4SNy3GnfdzGw+29XOhvo+ZBKBs8amkBKp4auKTqo7BsmOjWBiVhTPflMbdBq1urw8+dUerpmRzYqqTuSS0H1PpZWdYeEX5qjj8/totDRSEl+CTJDxbdu3LMhbwIc1HyIikmHICJqFdDu6kQpSVrasZHz8eKJV0fS7+5mROgOlTMmO7h30OHq4dtS1OL1OVDIVey17SdGn8PLxL7Otaxt2r50cYw55kXkMuAbocfSwrXMb8dp4UnWpnJx5MlV9VUPmOCVpCj32HuweO4XRhVw98mpSDamHeUdhwhw9wsIvTJgjxO90Yt+wEQD7po1ELlyIs6LiQANBQHvsFABkhlBTiP9VBleUBkWfIiMD29p1QdEHgf161pUrDyv89vNdET24YgWtN90M3oBRRtJTT+Ht7GTwq6+Iue46/E4nitRUIo6bjUT54y3mBZkMWeTQlUJFUhLJzzyNq6oKv8OBMisLZU6ou2KY3w7tFmdQ9O3H7fPjE0VMGjl58foh5w64fw51AD0cWbERpJjUNPc79o0tUt5iprnfTk6cLrjXbz9ev4heJeeCCWkkGdW8tKaeln4Hl72+lZcuGMs/zh2NRBAob7Ng3ucEOm1YDB+XBcqQW/odROuUjEgysLM1sJowfVgsLX0Olm5t4cSiBI4dFsuWvX3E6ZWUZEQSqVUgkwh4D5pLXpyO7kEXWTFa2sxONtT3Bef31qYmbjoul68rO6lsHyArRoteLad70BXyXrx+kZHJRlzeoQH0ACUZUUf0GYYJ82OQSqTMz52PV/Ri89r4sPZDUnQpLMhbQIYhg49qP6LL3sXImJHEqGPod/VzQvoJAVE3sJd5OfOCY01Pmc41pdewtm1t8Ng9E+5BKVWSZkgjRZ9CRW8FbdY2cow52L12pIKUOE0cFreFqt4qtAott5fczrvV7xIhj+CC/AsAuGbUNRiVRvQKPWp5uOQ5zH+HsPALE+YIkarV6GbNwlVdva+scxext9+O5YMPkOh0RC28CFVBAQCi34+rphZ3Qz0SnQ5FejqKpKQfuMLvD1EUsa74OvhanpgQKPn8Ds7KqpBj34e7pYX2O+8Kij6AzoceIumZZ+hZvJi+V19Ff+o8NONLkOl0P/0NHAJ5XBzyuLijOmaYXw69WoZWIcXmHipM0iM1vHnJMSQaVexstbC310asTkVefAR69ZGbGCQY1Lx04Vje2LCXDfV9jEkzEalV8NzKOtKitBjUciyOAw6bJo2cBL0Sl9fH4lV1iCIsKElBo5DRbnEiIhKjU/H0ilr+cf4YZBIBlVyKzX3gd+Hv39RyclEiF05IY9DlRaOQctv7gVy+97a2cOW0TOYVJ/FpeRsLSlIZcHq4/YQ8XlxTT+eAi4JEPXeckMeWvX1cNyObRw6KhthPu9mJSaNgTJqJb2t7SI3UolfLGHAcy5dKQQAAIABJREFUmIcggEktZ8bwOPx+kQ+2tVHbHdh7WJRsYGZe7BF/jmHC/BgmJ06msreSdnvAEKl5sJmXd7/MtJRpOL1OPm/8HKVUSYouBYfXQaYhk49rPybXlMs8Dgi/UXGjuHvC3Tyz7RncfjeLChcxLXla8LxEkFAYXUhhdCEdtg68fi/x2vhgyWZhdCHNg80oJUpOzDgRhVQRzAYME+aXQBBF8Ydb/QYYO3asuGXLll96GmF+57j37qX9vvuxr1tH5EUXYtuyFUV8PH6nA9vmLaQ893ciJk1isLSUvjfeRB4Tg33LFiJmzsQ4fz6qvMM7cP3e8FmteJqacDU0YvnoI2xr1iAxGDCefjp9//rXkLZJTz6B/oQTjnhsx65dNJ5xZsjx6OuuQz/neCQREciioxEOUV4WJsx3+XBbCzcu3RHcsnv5sZlcOzOHCKWMj7a38sd3y4LnFk5K58ZZuejU8sMPeBB2txePz0+EUs72vf3c/kE5td02ACK1Ch45fQT3/buCln4HqZEa7ptXQKfFidnuJiNai9fv58mvaukYcHLO+FQmZEayq22AFZVdLChJwaCWU95iBgSeW1kXvG5+go7bThiGzeVjU0MfBYkGVHIJRrWCeIOKRIOS5n4nggB2t49+mxurywsCpEVqUEglLHp1C/GGQEzFN9VdQ97X9TNz2NTYy6WTM1m5p5tIrYIEg4q7PtqN2+dHEODW44cxrziJRFNgNaNrwEltlxVBgJxYHdG6cNj7bxGX14XD68CgNCAIhy9z/jWwtWMrN6y8AbMrYPAik8i4Z8I93LvuXnxi4GFPgjaBU7NOZXH5Yp6Z/gzTUqeFjNNt78Yn+ojTxP3q33OYMIIgbBVFcewhz4WFX5gwP479RiWu2lrab7t9yDllXh5JzzyDbfVqBr/8EndzMxGTJiHRalCkp6OfNw+p+vdf0uGsr6fr0cewrVyJIiMD7cwZ4PHQ/+prRF1xBb6eHswffYQgkRB16aUYz1mAPOrIy748XV00/uFs8HqJvv46pDo9otuFNDoaT0cHptNOQxTF8Bf0bxSXx0er2YFcKiHZpEYQBPZ0DrKyuovmPjsz8uIYm2Y6YvH1Q7i9PvZ0WmnqsxOrU5IXryNCJae5z87cv60Jyd17/8oJwdD2w4/pZ0N9D099XYPZ7mHRlAxm5sVQ121nbW0PLq+fSVlRKGQCepWCvX02TBoFd328i4aeQOlpWqSGe08pYG+fjS6Li8Wr67j82ExmDIuloddGa7+DzXv7GXR6uPvEfHa2WviorJWLJ2Wwtq6HnS0DzBwey5g0E+vrevjT3Hwkh9mP6Pb6EMVAWPx+1tX28PnuDkYkGXj4s6pgyPz4jEiunZGNIMC5L23CqJHj8fqZNiyGK6dl02N1EROhJDs2Ysh4YX777OzZyUvlL1HdX83cjLnMz5lPsi75l57W97K5YzPL6pfRONDI7NTZxGnj8Pg9tFnbEBFJ06dxz9p7uKToEk7PPh2DKrxVI8xvm7DwCxPmZ6D/7bfpuPe+IcckBgMpL75A00ULh4SO62bPRjNxAhHTpqNIiP9vT/W/irOujoFPl9H/xhvE3nQjjp078TQ3ozv+eOSpqQwuW4ZrTw0xN/4RRWoq8qQkBOmPvzm0bd+Or7ubwS+/ZODTZQBIjUYSn/grA199haexEeOZZ6KdMBGZ6cj2Y4X55WnosbK+tpf2ASdKmYQEg5oRSQbO/efGIXvIHjl9BH8Y9/OZIfj9IuWtFk79+9qQc4+dUURRspGsGC0y6aFXlTc39HHWC+sPNv7lodMKOWd8Gh6vn/X1vdy0dAfdgy4itQpumJnDgNPD4/scPs8pSSU5Us0nZW0kGVWcMz4NRBGVXMbOVjNPrajB6fEza3gsJRmR7OkcZHx6JClRGq55azs9VnfwuicUxnPhhDT2dFk5a2wKqiMUY019dtbWdCOVSjCp5dT12FDJJcREKPnrl9W8unA8e/vs7G6zkGzSMCrVGDSECfP7o9HSyIJlC4Zk4M3NmMv9E++n29FNl70Lg9JAqj4VueToPJQ5Gnj8HurN9bRb2/H6vbj8LpbVLyNBm8ApWadgUpoQJALJEcnhh4Vhfhd8n/AL7/ELE+Ynohw2LLCJ5aA7O+MZZ+Dt6R0i+iBgRGI4fT5S43/2JNFRXo75ww/xdnRiPOMMNONLkEZEHHF/T3d3wG00NhZBfvS/mEW/H9u33+LYtpWoSy+h67HH8dsCZW32TZuJuvRSpDGxOD/6GG93DxGTJ//kaymSkrBs2RoUfQA+s5nuJ59CO2UyliVvY1+/gfh77sG04Oz/+L2F+fnx+0V2tlh4+Iuq4F6xP4xLwS+KIcYhj31RzfS8WGJ1R9/2vL7byjubm/H5RbJitNTtK80EUEglmB0eTn5mDY+cUcS84qRDrqKtr+/lu89V//ltAycVJWJxeLju7e2Y7YG9fX02N+9saaYgMWAkc830bCKUUna2DnDKyERiIpTcvi8mIVan5IqpWajkUpweP19XdhGnV5FmUrOpsR+JRDJE9AF8vruDs8elcPfHu8lP0DM2/ftXKwHMdjd3fFDO2tpA8LVWIeXskhRkEgn3flLB3BHxxBqUpERpmJwT/aM+3zC/TerMdUHRJxNkeEUvTq+TdW3rWLxjMZV9lcgEGZcWXcq5w8/FoPx1rJzJJXKGRQ4jx5SDKIpIJVJOzDzxl55WmDC/COENMGHC/ERUhYUkP/M08qREBKUS0/nnYzpnAcIhVgAkajWymJj/qMzTUVHB3vMvwLzkbazffEPL1VdjXbnyiPr6nU4sy5fTOP906uacQOdDf8Hd0vKT53I4fH19WD74EGV2NoJCERR9++l/911U+fkIKhWq4Xk/enxPTw/2sjLsZWX4+vpDxgdw7tqFMjc3+Lpn8WK8PaG5ZmF+fdR0DfK3FTVDDELe2dyM8yBHyHi9ivOOSWNOQTx+/9GvWDHb3dzyXjkvfdtAc5+dB04tZEFJCoIQuPaDpxXS0D3IdTNz+aSsjYae0J9BgHiDkkWTM7h2RjYTsgJlzCaNHJlUoHPAGRR9ADKJwGmjkihONnLiiAS27O3j4c+rWbaznUGHl/v+XRGMSegadPHUij38eV4BJRkBAVda1UVKVARdg85DRkvIJAIev0hxsiHEwfRw1PfYgqIPwOb28c9vG1ErpKRFabj82CyUsnAZ5++VAdcAFb0V1Jnr8PgCP6sqmYpJiZO4ftT1XFBwAdePup7ZabP5uO5jKvsqAfCKXhbvWMyunl2/5PQPiUSQIJWEf2bD/G8TXvELE+YnIpHL0c2ahXr0aESXC1lMDIJMhiCVohw+HFdlZbBt9PXXo97n+PlTsW/dOjSYHOhZ/DwRxx6LVK8/TK8Azl27aLvxpuDr/iVLELRaYm/841E1QBG0WqQmI5IIHYI81PlQkEgQZFJSX3kZVd6RCz+fxYKjuhp3bS2Osh0IEgFVcTGq0aNC2qpLSvC0th04IJVC2OTlN4HV6R2yuharU3L66GRiIpRcPS2bXpsLrVLGh9tbUculjEk3MWt4HNWdg3y0rRW3z8/s/DjyE/QkmX6ac97eXjtV7QPceeJwPi5r4/x/bmJsuok3F41ndU03f/60ggFnQJhePT0bs8MdMobN5cXl8fPu5mYGXV6m5sZwzYxsxmdEolHIMGkVKGWSYHbenMJ4drVYGBavY3peDDcvLQ+OJZUKAdOVgxhweKnutBKhlHH19GzKmvvZtrePK6ZmYXf7yI2LYE/ngXK8M8ck09RrZ0ZeLPGGI1whPYymTovUMD0vlu+JLgzzG6feUs9d395FeU85MkHGJSMu4YzcM/D7/eRH5eP2u7F77JR1lbFoxCI2d2wOGaPB0sCkpEm/wOzDhAnzfYSFX5gw/yHfzXqTx8eT/PTfsG/bhqelBXXxSNQji3+eix/hfoRDxSVYPviAyAsvOKoh81K1mphrrqHpsstJeOghpEYjPrM5eN54xhnI09JQH7QidyQMrlwFAnQ+8CD4AzfLlk+XkfjYY0RdeQW9L74EXi/ytDSiFy2i9cYbg31jrrkm5P8ozK+TdouTwkQ9u9oGSDCouGBCGs+W1mJb5SPRoOLiyRk8sOzAA5U/vrOD588bzdVvbQ/m4S3d2sL9pxQwJSeG9GjtEV23pnOQirYBREQSjRoWjE/l2dLaoJnJhvo+2s07mZgdFRR9AEs2NXHqyMSQ8Xa2Wrjr493B16v2dJNoUDE2zQRARpSWh04bwS3v7cAvQnq0FplE4NEvq7n5uKHOv1JBCMnYU0glCARW+iKUMk4flczONgt/+mAnfXY3j55eTHmrmeY+B7lxOlIi1Ty4rJI/zsphRNKRld9lxGgpyTCxqaE/eGx0qpEVVV009tpYNCn9iMYJ8+um39mPV/QSow58D3h8Hl7Z9QrlPYGHD17Ry/Plz5OsS+bOtXcG+xVEFXDe8PNYXr+cXFMuWzqHeiwkRoT+XoQJE+aXJyz8woT5GVCkpKBISTmqY2rGjEFQKoes+kVfecUPrvYBSKNChY88JRnJz+Awqhk7lvS338ZZs4fEJ5/AWlqKp7kF9bhxaIqLUf3IwHNvTw/Oigo8ra1B0Rc44cVaWkrk5ZehGTcO0eVGnpgIiBgXLMDT3Izh5JPRlIw7um8wzM9Gn93FtTOyufffFZw+Jpmnvq4JrorlJej5cHtrSJ9vqrpINKpo7gsEpIsilFZ1E6NTkh6txeP1M+jyoFfJD2nEUtFmYcGLG4NZelNyojkuPy4o+vazt8/OKd+5mXV7/USoQr9GqzsGQ44t29XO9bNzUCtkSCQCJxcnkmxSs6a2h7x4HXXdVkQRWvsdZEZrqd9XQrpsZztXT8/i6dJaRDHwrOfyqZn8e0dgVXtldRcZ0RqKkgy8vLYRgJuW7uCscSlMy43B5vFyzye7kQgCE7Ki0R+hE6pJo+DRM4pZXt7Oqj3d5CfqUUglvLKukefOHU1K5JGJ6jC/Tvav2G3p2ML2ru1MTZnKyZkn4xf8rGpZFdK+qq8KjUyD3RsoFd7duxuP38PyhuXcMu4W6sx19LsCDwlmpc5iRPSI/+r7CRMmzJERFn5hwvxGUOfnk/r6awx89DGezk6Mp89HU1JyZH2LilAOG4arel8Qs1xO7I03hhjDHK0IBFVuDqrcgMDTjhuH12JBolAg/Qlh6qIo4u3qQvSEltSJXi9djzxC4gMPIo87EAatGva/k5f4e2JydgxXvrmVM8YkkxGtDYo+COy9izlE7lu0Tsmgc2gppM/vp2vASVX7AC+sqWdDXS8zhseycGI66dERdO1zDI2MULJsZ/uQAPU1NT2cUxLqFiqVCMilQ383rpyWRbw+tHQyVh86z5wYHRGKA1+5CpmEomQD6+p6ufeT3dx3SgEJBhXvbGnm+pk5NO1zy5yWG8OIJCPPnzsai8NL+4CTZeVtNO7bq5cepWVqTgxLNjUFx7a6vPzr2wam5sZgdXlJNKp58NTCI14B3U96lJarpmdz1thkdjRb6LW7WXLpMYxKDbvk/tbZ2rmV53c8z97BvUxMnIjVY6W0uZSTs06mKLqIlS0rh7TXK/Q4vI4hxySCBBGRZ7c/yx+G/QGlVIlUImVGygxiNEevkiRMmDBHj7DwCxPmN4SmqAhNUdGP7qdITiZ58XO4Kirx2+0osrOG7LFz1dRg+fRT7Fu2oj/xRHQzpiOPD42d8JrNuOvr8btcKDMyDtnmuwgy2Y/K6PsuotOJIj0deVIStlWrh5yLOHYK3U8+CYex1A/z2yIzJoJ/XjiOyvYBFFIJcqmAxxcocdzWZOaek/JZX9cbFIRRWgWTs6OHBJcDTMqOZli8nkte20JLf+Bm9Y0NTcTpVVjsHt7a1ESkVsFdJ+bjcPn4LhsaerhwQhqvrt8bPHbJ5AyOyYjilGIbe3ttLChJZebw2EM+KClONjI+I5KNDX0AKGUSbj8hjwjV0NU2tULGpcdmcmxuNF0WBw+fPoLFK+t4trSWOYWx3HdKAbe/X86A08vCSel0WJz8f3t3Hh9XXe9//PWdfSb71jRNmybdKG2hLQ1LCxRs2S4XkaXIJlyUVRb9CSpXUEBABFFQFkFUEFToVbgIKOsVoSylkNJS7Aql6d4m3bJnJpn5/v6YaUiahCaTTCadvp+Phw/mfM/5nvM5fXxN8pnv9uSCdW3z9zxOB1fPGsMjb33GOYeV8PSijR1WEj1pUiHDsv1MGZ5NVqDznNueys/wMXtC/6+eKsmxetdqfrvktxw9/GiOiBxBxEaorKmkqrGKk0edzDenfJMl25awoznafmeXzMbr9GLbTfwMuAIEXAHKC8up2FrBY0sfA+Cr475KSWbitlkRkb7RPn4i+7nQps2svfACWjd8Powu66tnMfTGG3F4P++5aNmyhS233U79P/8JgKuoiBEPP5Tw3rXgmjVsvfNOMr40C+NxU/PCC+B0kT1nDjv/9CeyTz+N7DPPTGgMMvBawxGe/2gT1z+zhJawxetycP+5UyjOCbB0Yy0el4ODirMYkevn3dXbeWL+WkKtEY4ZV0B2wE1hpo8LH32/7X4j8wJMH5XH3A/Wd3jOby+YxqV/XNih7FfnTOHosfn8e2Mtm3c1UZDhpTDTi8/tJD89+t+9bUxeVdfM8k11NIZaGT0knXGFX9zb3RRq5b3PdrDgs+0UZfvJCbh54PVPqQ+28siF5UwqziLUGmbNtgY+raqnuSVMaX4afreD4pzofz+o3Mmjb68hFI7w5cnDKM31M7E4mzSvvuPd39WH6llbu5aIjdASbuHltS8zd8VcLJaAK8DVU68mzZ3Gl0d9GbfTzcb6jVTWVOJ3+RmdPZpdwV3MXTGXl9a8xAE5B3DZ5MsYnzueXcFdvL/5fZZuW0r50HKmFU5Tb59IkmkDdxHpVt28eWy47PKOhQ4HZc8/h2/MmLaimpdeYtN3ru1wWeapp1L0k9txJGBPwN0iLS1U3fFTdj79NL5Jk3APKyLS0Ihv4gR8BxxA2vTpcQ0hlcGvNRzhs20NVNU2U5jpY1RBepfbFQAEW1rZVh/CAsXZfhat28UZD73bdv5rh5fw4r+3sGOPuXs3f3kCHpeDe15dRdharpk1htOnFpOb1nm45kBoDUdojURYs62R+uZWSvICFHYxnLQ74YjFWtvtxvKy/9lUv4m7K+7m/9b+HwA3HHYDd7x/R4drhqYN5Z5j7uGggu7n5oUjYXY27yTNnYbf3f/zw0Wkf2gDdxHpVpdz+ozptM1D8JNPO13WWFFBpK4ORwJXzXS43eRdfhnukhHUvvgSxjgITJvGtgcfxBEIUPrM00r8UpTL6WBcYcZee8sAvG4XxTmf/0obXZDOyQcN5cWPtwCwrSHE0Exvp8QvL83DqVOKOf7AQiz0KslKBJfTgcvp4MCivS/a1JVoYqy9FuRz8zfNb0v6ALY1d97XdEvDFnyuL277ToeT/EB+v8cnIgNHiZ/Ifs47dizusjJa1qxpK8s591zce6xK6p8woVPdjC8d26NVRfcUbmyi6aPFNLz1Ns7cHHwTJ+IuKMBTVoZxdh5C5x46FM/YsTiz3qF52TJq//736H2amwlv2wZFRb2OQVJbVsDNTadM4JSDh7FySy2TirPwOB184/GKtq0fxhSkM3lEdKGSIUlO+ER6Y1fzLupCdfhcvr0OrZy/aX6HY6+zc292aWYpeb7452KLyL5BiZ/Ifs49dCgjHnyQun/+k6bFi8k47jjSjpzRafimf+pUci68kJ1//CNYi+/gg8k5/3yMq/c/Rurf+NfnG8q73WSfdRb+KZNpqaoi7YgjutxU3p2XR8O78zts6eDMzcWZp2+gpWtDs/ycfJCfkw+KfjEQjlievXIGq7bWkeZxMak4ixG58W30LpIsS6qXsK52HZsbNuN3+Tkw90AOKTyk2xWZy4eW88raV9qOX618lWunXcsDix4gFAmR78/ntiNvI9ev/U5FUp3m+IlIj0WamwmtXYcNBXGXlODK6tlm0O217txJ5ZyzovvyORwM+f732PXXpwmtXo3x+xly7XcI19fTvGQJ2XPmEDj8cJzp6URCIWqee44tt94GLS040gIU/+pXpB91VALeVERk8Plk5ydUbKngFwt/QTAc3dM1x5vD/bPuZ/KQyV3W2Vi3kZvevYn3t0QXO5qQO4GfHfMzIjZCTbCGorQiCtMKB+wdRCSxNMdPRPqFw+fDd8C4Pt3DtrYSaYousZ8+cyZ1L79CaHV0OX7b1MTWn9xBwf/7NvX/eoP6f73BsJ/fTdYpp+DweMg+/XT8U6YS3rE9Ovxz5Mg+v5OIyL5ia+NW3tr4VlvSB7AzuJN3N73bbeJXnFHML475BZW1lYRtmLLMMvXuieynlPiJJFHrjh00vreA2ldfwXfAeDKOPw5vu5U0E8VGIjQvW0bz8uXRZG7SJLxlZQl/LoC7oIDcb3yD6p//HO/48Wx/+OHOFxmDMz+f8LZtbPv1Q6TPnIkzMxPjcuEbOwZI/L+RiMhg43a42d68vVP51satX1gv25fNFN+URIUlIvsIJX4iSWIjEXb+5S9s++WvAKh7+RV2zp3LyD8+gacksRvgNi5cyLpvXAwtLQC4CgoY8YfH8I0e3WWckeZmHH5/t3NIeiv7tK/gTAsQ2rABT1kpoTWVHc4bn4/Mk07EeH3Uv/lmvzxTRGRfNzx9OEcXH82y7cs6lM8qmZWkiERkX6LET/ZJtqWFpo8/pmH+fByBNNKmH4Fv/Phkh9UrLZs3s/3h33Qoa926leDKVQlN/CLNzWx7+DdtSR9Aa3U1jQsWdEr8gqtXs/OpuTS+v4DAEdPJOOF4/BMn4vD3fg+nlqoqmhZ/RGhtJd6xY8n4j//AuN2kzTiSDVdfjY0N/8w46SQaF7xP/euv4586lSH/fX1cK4eKiKSa4oxijis5Dodx8JeVf8Hj9HDl5CuZVjgt2aGJyD5AiZ/skxoqKlh/8SVtKzw60tIY+ec/7VvJXyQC4XCnYmsjXVzcf2woROumTZ3KW6uqOxy3VFez5a67SJt6COmzZuPweKh79TVsayvpRxzRq2eGa2vZ+tOfUvfSy21luZdcTMG3vkX6kTMo+99naF62jJa162j8cCENb78DQNOiRTgDaXG8pYhIahqfN57xeeM5a9xZOI1T8/VEpMc6r5kukkCt27YRXLuWcKx3Jx6RYJDtjzzSYVn/SEMD9W+/3R8hDhj3sGHkfv2iDmXO7Gy84/q2eMreODMzyTnvvE7ladM7JnMtGzaQNvUQqu+7j+0PP0z1fffRumUzrVuraK2p6dUzg5+u7pD0Aex49DFClZUAeMvKcA8bRvV997UlfbsZt76fEhHZU0GgQEmfiPSK/qKSAWHDYRreeYfNt/yY1k2bSD/mGAq+9118cSxkYsNhwjt3dSoP19b2R6gDxjid5HztAtwjSqh59ll8EyeSfcYZeEtLE/7sjJNOJNLUxI4//AFHWhpDrrsO/8EH7xkh2x99FNpt+VL36mukH398h2GiPRFpbu6iMIJtV+4pKyNwxBE0vvdeW1n6rFl4BmjRGREREZFUpsRPBkRw1Ses/+aVbUMb6998k0goxPAH7seZ1ruhfM5AgNyvX8Tm6//780JjSJ85sz9D/kKRYJCmJUtoePsdnNlZpM2Yge+AA3p9H/eQAnLOmkP2GadjnM4ERNrNcwsKyL/sUrJOPw3jcuHKyel0jXG7iNTVdSq3wRCu/N5tmu4pLcU1pKDDcFLvpEm4281ldGVnU3TbrdTPm0fjewtIO3IGaUcfjTM9vVfPEhEREZHOlPjJgAhVVnaaz9Y4fz6tW7fiHDWq1/dLP+YYiu78KTt+/ygmM5OCKy7HP7nrPYwSoeG999hw+RVtx47MTEb+6Y/44hymOZBJX3vugoLuzw0fgXfCBILL2q0e53bjG9/7BNczrIgRv/kN1Q89RNOHi0g/5hjyvn4RruzsjteNGEHu+eeTe/75vX6GiIiIiHRPiZ8MCGd2Vuey3Ny4VoeEaO9Q9mmnkXHcceB04fT7+hpij4Xr69l2/wMdyiK1tTRWLIw78RuMXNlZDPvpHWz58a00ffghrqIiim69Fd+ECXHdz3fggRTffTeRujqcWVkYt7ufIxYRERGR7ijxkwHhPeAAMk44gbpXX40WGMPQH/0Id1FRn+6bjGGANhwmUl/fqTzS0DDgsSSa74ADGPHIb2itrsaRnoG7oHdDPPfk8HpxeL39FJ2IiIiI9JQSPxkQrtxcht58E9lnf5Xwjh14SkvxxjEnbjBwZWWR+/Wvs+Xmmz8vdDgIHHpon+4b/GwNoco1OLKzIdRCy+ZNuAoK8E2YgCs3eSu3OdPTNc9OREREZB+nxE8GjCsvj/Qjj0x2GP0i4/jjMC4XOx5/HGdeHvmXX4Z/0sS479f44Yesu+RSXPn5ZJ54Att/+7u2c1lnnE7hD36AMyOjU73WHTtomD+fmueewzt6DFmnfhnfgQfGHYeIiIiIpCYlfiJxcOXmkn3mGWScdCLG5erT8MVwXR1b77wL29hI5kknsuPxJzqcb3hvAa27duHw+zGujv+Xrfnbc1T97GfR6+a9xa5nnqH0qSfxjh4ddzwiIiIiknqU+ElKC23YQPDTTzFOF95xY3EXFvbr/Xu7FUVXIvX1BFeuBMA4XdhgMHrC7abw5ptw+vzs+N3vAEP6rC/hLi2l+cNFODIy2PbrX3e8V20tzStWKPETERERkQ6U+Em3gmvWUPfaazRWVJAxezbpM2f2eTGWgdS8ciXrL7mU1uro3nGeceMYcf99eEaOTHJkHTlzc8mYPZvaF18ktGED3nFjCa76hNzzzoNgkE23/BhaWwHY9de/UvzLX7L5xhvJ+drXwJjON+yqTERERET2a45kByCDU0tVFRu+/W2q77mXhnlvseXmW6i+734izc3JDq1HbCTCrv/5S1utvVM2AAAWfklEQVTSBxBatYr6t99JYlRdc3i95F91Ff5DD6X2pZfIOvNM0qZPxz2qjKbFH7UlfQBEItQ8/zyZp55K3SuvkHP+eR3vlZWFb/z4AX4DERERERns1OMnXQqtXk1o1Scdymr+9jdyv37RPrFXnQ2FaFq8uFN587KlSYime6F16wiuXIXFUnTLzdhwGIfXR/ZZZ9H00Uc0vju/Ux3b3AwZGWTMno1taSH/mqtpWrQIV1ER2aedhnfUqCS8iYiIiIgMZkr8pGu2l+WDjMPnI/M//5PmZcs6lKcfdXSSIuqsedUnrL/kYlqror2Szrw8Sh79PZ6RJQB4Ro7EXz6Nulde6VAv8ytfYcstt5B7wQVsf/hhjMeDd/x4QmsqcfgD+KdOxTjUmS8iIiIin9Nfh9Ilz+hRePZYICTzlFPwlIxIUkS9l3HSiWSeemp0zpvbTe4ll+AZM4amjz+mpd0Q0GSpfemltqQPILx9OzUvvNB27Bk2jMD0GRTddReB6dMJHHYYxffeg7t4GGkzZtCycSMQ7d1sXrKElo0baZw/n0hT04C/i4iIiIgMburxky65CwsZfv991L78Mo0L3ifjxBNJP/YYHH5/skPrMU9xMUW33UreZZdijCG4di1rzzmbSEMjrmHDKL73HgKTJ/f4fi1btlA/bx61r71G2iGHkHHiiX0aVhlcsbxTWfPSjj2U/jGj8QwpiP7bBwI43G4AfOPGUff6v6htlygCpM+ahSMQiDsmEREREUlNxtp9ZOzeXpSXl9uKiopkhyGDVPPy5aw5cw5EIm1l7tJSSp/8M67c3L3WjwSDbLntdmqefvrz+mVljPzDY3FvEVHz/Ats+v73o/caMYLMk0/Gd+B4/FOn4i4sJFxTQ93rr7P9kUcwXh/5V11F+lFHtiXfLVVVVN93f1tM/vJyim6/HW/p4Fq1VEREREQGhjFmobW2vKtz6vGT/UJow4a2pM8/eTLZ552HMYbWnTt7lPiF1q2n5plnOpS1rFlD8NNP40780o6cQf7VV1H35jzSjzqSHY8+hg0GcQ0ZQvED99OyfgObf3BD2/Ubr7mGEY/+nvQZMwBwDxlC4Q03RFf2bG3FU1KCMysrrlhEREREJLUp8ZOEa92xg/CuXThzc3FlZyclBlfBEADyrrgcV14eVXfeSXjXLtK/9CUKvvMd3MXDiNTV4czJweHx9PzGX9Bhbq2ledkyGisWgjEEyqfhnzDh85jy8si/8koChx/OugsubCtvrapi51NzaVm7ttM9a195pS3xA3AG/PgPPLDn8YqIiIjIfkmJnyRU4wcfsOnGH9Kybh2ecWMpuv12AgcfPOBxeMeNpeC71+EqGMLm669vK69//XUcaWmYtDTq/vEP0o89lvwrLse7x8I2npIRZJ1xRodeP3dZKd4xHa9rr3nJx6y98EJsMAiA8fkY+ccn8B90UNs1xuEgvH17p7qh1atxDR3aqdydl9/jdxYRERER2U2rekrChNatY/03r6Rl3bro8apP2Hj1NbRs3TrgsTgDAbLmzKFlw/pO5+pefRX3kCFE6uqofeEFNv3gBlprajpc4/B6Kbj6KobecguBGdMp+Pa3GPHgg7i7SM522/XMM21JH0T336t57vlO17m6GCraWl1N7vnnQWwxFwBHWoD02bN69L4iIiIiIu2px08SJrRhA5H6+g5lrVVVtGzcGPe8uL5wpafjyOw8B85dUkKoXULYvGQJLRs24Npjvpy7qIicc84m55yze/S81qqqTmUtXZR5x40j/5qr2fbAg2AtJhCg6I6fEDj0UEqf/DONH1RgPG4C5eX4xo/v0bNFRERERNpT4icJ48rOju6h127lWON2J20BEuNy4Z98MP4pU2havDha6HaTf/llbL7hxg4xOnx937Yi+6yzqH/jjY5lp5/e6TpnWhp5F19M+rHHEt65E/fw4XhLSwHwH3RQh6GhIiIiIiLxUOInCeMZNYr8q65i2wMPtJUNuf77eEYmb7uBwMEHU3jzTYQ+/ZRIUxOe0WOoeeEFbCjUdk3eVVfiGVnS92cddijD7r6bbQ89BA4H+d+8gsChXa6ui8Pnwz9xYp+fKSIiIiLSFe3jJwkVrq8nuGoVLVu24C4uxjdu3KDbBL6luprmj/9Ny+ZNeMvK8E2ahDMzs9/uH66tBWNwZmT02z1FRERERPakffwkaZzp6QQOOSTZYXwhd0EB7llfStj9+zOJFBERERGJhxI/6RfBykpCa9fizMjAO2aMkh0RERERkUFEiZ/0WePChay/7DIiDY0AZJ5xOoXXXYcrLy/JkYmIiIiICGgfP+mjcG0tW35yR1vSB1D7v8/SvGx5EqMSEREREZH2lPhJn4Tr6ggu75zktVZXJyEaERERERHpihI/+UKh9evZ/vjjrP3GxWx//HFC69d3OO/MzSV95sxO9dwjRgxUiCIiIiIishea4yfdat1Vw+Yf/YjG9xYA0Pjuu9S/8SbFv7wXV2wTdqffT8F119JSXU1w2TKM18uQ716Hb+KEZIYuIiIiIiLtKPGTboUq17Qlfbs1zp9PS2UlrsmT28p848ZR8ujvadm4CUdaAE9JCcahzmQRERERkcFCiZ90EmlpwQaD4HT2uI4rOxtXdnYCoxIRERERkXipW0Y6aFy0iI3f/n9UnnMuTQsXknfNNR3OB444HPfI0uQEtxehTZsIrllDpKkp2aGIiIiIiAwqxlqb7Bj6RXl5ua2oqEh2GPu05pUrqfzq2dHevpi8K67ANbyYuhdfJH3mMWTMnoVnkC3cEm5sou7ll9h6511E6urIOOF4Cq69Fu/IkckOTURERERkwBhjFlpry7s6p6Ge0qZ5xYoOSR/AjieeYPQ//kHunDlJimrvgsuWsvmGG9uO6155FWdODkNvvBHjdicxMhERERGRwUFDPaWNw+vtXBYIgKvnc/2SIfjpp53Kav/+D1p37EhCNCIiIiIig48SP2njmzAB19ChHcqGXHcd7oKCJEXUM868/E5lntGjcKSlJSEaEREREZHBR0M9pY2npISSR39Pw7vzadm0ibQZ0/FPnZrssPbKf9Ak/IceStMHHwBgPB4Kv/s9nOnpSY5MRERERGRwUOInHXhHjcI7alSyw+gV99ChFN/zC4IrVhCpb8AzehTesWOTHZaIiIiIyKChxE9SgrugYNAPSRURERERSRbN8RMREREREUlxSvxERERERERSnBI/ERERERGRFKc5fkkUWr+eun++Tv2//kXa0UeRecIJeEpKkh2WiIiIiIikGCV+CRRubCRSX48rJwfjdnc8V1vLlh//mIa33wGgccEC6v/5OsN//SCunJxkhCsiIiIiIilKiV+CNC7+iOp776V5xQoyTjievG98A29ZGQCtO3cSWrMG/+TJ+KdOJbhiJXWvvUbTokWE1qxR4iciIiIiIv1KiV8CBCsrWX/xxUQaGgCo+evTtGzezPBf/YrWqioa3n6HnX/9C6FVnwAQOOxQcs47j51PPgmYJEYuIiIiIiKpSIu7JEDos8/akr7dGt9+h4Z35xNcvZrm5cvbkj6Axvc/wJGRTuDIGXhGlXV/382bCa1dSyQUSljsIiIiIiKSetTjlwCOQKBTmfH5aF7yEa21dTQvW9bpfMumzRTddhuu7OxO58KNjdS9+BJb776bSF0dWV/5CvlXXYln+PCExC8iIiIiIqlFPX4J4B07jrSjjupQlnPeudS+/AoNb71F2uGHd6qTduQMPMOGdXm/5o8/ZvMPf0ikpgYiEWqefZadc+diI5GExC8iIiIiIqlFPX4J4MrLpej222msqKB52VKcWVk0vDuflvXrAfBPm4ZvYQXN/14KQMZJJ3WZDO7WvHRpp7Kavz1H7kUX4c7PT8xLiIiIiIhIylDilyDuoYVkzJ5F/dtvs+PRx9rKXYWFeEaNovBHPyJcW4szIwPvmDE409O7vZersLBTmXfUqC6HlIqIiIiIiOxJiV8COfx+Cq65Gt+4cdS++A/806aRfeaZ+MaM7tV9/FOm4Js4geal0bmBxuul4NvfwqnET0REREREesBYaxP7AGOcQAWw0Vp7ijGmDJgL5AELgQustaE96pQCy4GVsaL3rLVXfNFzysvLbUVFRT9H338iwSDG48GY+LZraNm6leblK4g0NeIdPQbfuLH9HKGIiIiIiOzLjDELrbXlXZ0biB6/bxNN4jJjx3cB91pr5xpjHgYuBh7qot5qa+2UAYhvQDi8XkIbNlA/7y0a5s8nbcZ00o8+uscrc7oLC3F3MeRTRERERERkbxKa+BljhgP/CfwEuNZEu7tmAefFLnkcuIWuE7+UEq6pYcstt9Dw9jsA1L/2GvUzZ1L887txZmbupbaIiIiIiEj8Er2dwy+B7wO79x3IA3ZZa1tjxxuA4m7qlhljFhlj3jTGHJ3gOBMuVFnZlvTt1jBvHqE1lckJSERERERE9hsJS/yMMacAVdbahXFU3wyUWGunAtcCTxpjOnWLGWMuM8ZUGGMqqqur+xhxYtlIN3MprfbiExERERGRxEpkj9+RwKnGmEqii7nMAn4FZBtjdg8xHQ5s3LOitTZord0e+7wQWA2M6+K6R6y15dba8oKCgsS8RT/xlI7EP3VqhzJ/+TTcZWVJikhERERERPYXCZvjZ639AfADAGPMscB3rbXnG2P+Cswhmgz+F/DcnnWNMQXADmtt2BgzChgLfJaoWAeCKyeHop/eQd3Lr1D/5hukH3Msmf9xEq6srGSHJiIiIiIiKS4Z+/hdD8w1xtwOLAJ+D2CMORUot9beBMwEbjXGtBCdH3iFtXZHEmLtV97SUrxXXE7epZdgnM5khyMiIiIiIvuJhO/jN1AG+z5+IiIiIiIiifRF+/glelVPERERERERSTIlfiIiIiIiIilOiZ+IiIiIiEiKU+InIiIiIiKS4pT4iYiIiIiIpDglfiIiIiIiIilOiZ+IiIiIiEiKU+InIiIiIiKS4pT4iYiIiIiIpDglfiIiIiIiIilOiZ+IiIiIiEiKU+InIiIiIiKS4pT4iYiIiIiIpDglfiIiIiIiIilOiZ+IiIiIiEiKM9baZMfQL4wx1cDaZMchneQD25IdhOyT1HYkXmo70hdqPxIvtR2JV3+2nZHW2oKuTqRM4ieDkzGmwlpbnuw4ZN+jtiPxUtuRvlD7kXip7Ui8BqrtaKiniIiIiIhIilPiJyIiIiIikuKU+EmiPZLsAGSfpbYj8VLbkb5Q+5F4qe1IvAak7WiOn4iIiIiISIpTj5+IiIiIiEiKU+InfWaM+R9jzOLY/yqNMYv3OF9ijKk3xny3m/p/NsasNMb82xjzqDHGPTCRS7L1Q9u52hjzqTHGGmPyByZqGQz6oe2UGWMWxNrP/xhjPAMTuSRbd23HGHNYu/KPjDGnd1N/ljHmw9jvrMeNMa6BfQNJpn5oP7Nj7WexMeZtY8yYgX0DSZZ+aDtvtbtukzHmb72OQUM9pT8ZY34B1Fhrb21X9jRggQXW2p93Uedk4KXY4ZPAPGvtQwMRrwwecbadqcBO4A2g3Fqr/ZP2Q3G2nb8A/2utnWuMeRj4SD939j/t244xJgCErLWtxpgi4CNgmLW2td31DqJ7Bs+21q4yxtwKrLXW/j4pLyBJ1dv2E6uzCviKtXa5MeZK4DBr7UUDHrwkVTxtZ4/6zwDPWWuf6M1z1eMn/cYYY4CvAk+1KzsNWAMs7a6etfZFGwO8DwxPdKwyuPSh7Syy1lYmPEAZtOJpO7E6s4CnY0WPA6clNlIZbPZsO9baxnZ/aPmIfnGwpzyif6Ctih2/BpyZ6Fhl8Imz/RArz4x9zgI2JTJOGXz60HZ2188k+jus1z1+SvykPx0NbLXWfgJgjEkHrgd+3JPKsSGeFwAvJyxCGaz61HZkvxZP28kDdrX7RbsBKE5olDIYdWg7AMaYw40xS4GPgSu6+MZ9G+AyxuzeaHkOMGJAopXBJp72A3AJ8KIxZgPRv3nuHJBoZTCJt+3sdhrwT2ttbW8frHHp0iPGmP8DhnZx6kZr7XOxz+fS7lt34BbgXmttffTLjb36NdFhnm/1JVYZXAao7UgKUtuReMXZdrDWLgAmGmMOBB43xrxkrW1ud94aY84B7jXGeIFXgXBCXkKSJlHtJ+Y7wMnW2gXGmO8B9xBNBiUFJLjt7HYu8Lu44tMcP+kPscntG4Fp1toNsbK3+Pyb0GwgAtxkrX2gi/o3A1OBM6y1kYGJWgaDvrad2PWVaI7ffifethMbZlMNDI3NqZgO3GKtPXFAX0CSpqu208U1rwPft9ZWfMF9TgAusdZ+NTGRymAUb/sxxhQA71lrR8eOS4CXrbUTBiBsGQT6+rPHRBeyWwkUf0Fi2C31+El/OQ5Y0b4RW2uP3v3ZGHMLUN9N0ncJcCLRyfJK+vY/cbcd2e/F1XZivTb/IjpMby7wX8BzyP6kU9sxxpQB62NfBowExgOVe1Y0xgyx1lbFevyuB34yQDHL4BFv+9kJZBljxsXmiR4PLB+gmGVwiPtnT8wc4O/xJH2gOX7Sf85hj27rL2KMedEYMyx2+DBQCMyPLVF7UyIClEEr7rZjjPlWbJ7EcGCJMSauoQ+yz+rLz53rgWuNMZ8SnfOnVRn3L121naOAj0x0ifVngSt3jyLYo+18zxizHFgCvGCtfX2ggpZBI672E5u3dSnwjDHmI6Jz/L43gHFL8vXlZ0939XtMQz1FRERERERSnHr8REREREREUpwSPxERERERkRSnxE9ERERERCTFKfETERERERFJcUr8REREREREUpwSPxER2a8YY+oTcM9TjTH/Hft8mjGm1xsyG2PeMMaU93dsIiIioMRPRESkz6y1z1tr74wdngb0OvETERFJJCV+IiKyXzJRdxtj/m2M+dgYc3as/NhY79vTxpgVxpg/G2NM7NzJsbKFxpj7jDF/j5VfZIx5wBgzAzgVuNsYs9gYM7p9T54xJt8YUxn77DfGzDXGLDfGPAv428V2gjFmvjHmQ2PMX40x6QP7ryMiIqnGlewAREREkuQMYAowGcgHPjDGzIudmwpMBDYB7wBHGmMqgN8AM621a4wxT+15Q2vtu8aY54G/W2ufBojljF35JtBorT3QGHMw8GHs+nzgh8Bx1toGY8z1wLXArf3x0iIisn9S4iciIvuro4CnrLVhYKsx5k3gUKAWeN9auwHAGLMYKAXqgc+stWti9Z8CLuvD82cC9wFYa5cYY5bEyo8gOlT0nVjS6AHm9+E5IiIiSvxERES6EGz3OUzffl+28vnUCl8PrjfAa9bac/vwTBERkQ40x09ERPZXbwFnG2OcxpgCoj1w73/B9SuBUcaY0tjx2d1cVwdktDuuBKbFPs9pVz4POA/AGDMJODhW/h7RoaVjYufSjDHjevA+IiIi3VLiJyIi+6tngSXAR8DrwPettVu6u9ha2wRcCbxsjFlINMGr6eLSucD3jDGLjDGjgZ8D3zTGLCI6l3C3h4B0Y8xyovP3FsaeUw1cBDwVG/45HxjflxcVEREx1tpkxyAiIrJPMMakW2vrY6t8Pgh8Yq29N9lxiYiI7I16/ERERHru0thiL0uBLKKrfIqIiAx66vETERERERFJcerxExERERERSXFK/ERERERERFKcEj8REREREZEUp8RPREREREQkxSnxExERERERSXFK/ERERERERFLc/wdIMm98ybS6Eg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5" name="AutoShape 6" descr="data:image/png;base64,iVBORw0KGgoAAAANSUhEUgAAA34AAAHgCAYAAAD62r8OAAAABHNCSVQICAgIfAhkiAAAAAlwSFlzAAALEgAACxIB0t1+/AAAADh0RVh0U29mdHdhcmUAbWF0cGxvdGxpYiB2ZXJzaW9uMy4yLjIsIGh0dHA6Ly9tYXRwbG90bGliLm9yZy+WH4yJAAAgAElEQVR4nOzdeZhU1Zn48e+ttauqu6q6u3rfN3qjaaDZF0ERQURUlLhO1CQ6mrhMEpOMMTMx0cxodCbxN2YmJjGiBpG4gArusggKsjbdLN0Nve9rVXft6/39UVBYNuACApLzeZ48oc6999xzb4NPvf2e8x5JlmUEQRAEQRAEQRCE85fibA9AEARBEARBEARB+HqJwE8QBEEQBEEQBOE8JwI/QRAEQRAEQRCE85wI/ARBEARBEARBEM5zIvATBEEQBEEQBEE4z4nATxAEQRAEQRAE4TynOtsDOF0sFoucm5t7tochCIIgCIIgCIJwVuzatWtAluWk4x07bwK/3Nxcdu7cebaHIQiCIAiCIAiCcFZIktR6omNiqqcgCIIgCIIgCMJ5TgR+giAIgiAIgiAI5zkR+AmCIAiCIAiCIJznzps1foIgCIIgCIIgHJ/f76ejowOPx3O2hyKcBjExMWRmZqJWq7/wNSLwEwRBEARBEITzXEdHB3FxceTm5iJJ0tkejnAKZFlmcHCQjo4O8vLyvvB1YqqnIAiCIAiCIJznPB4PiYmJIug7D0iSRGJi4pfO3orATxAEQRAEQRD+AYig7/zxVX6WIvATBEEQBEEQBEE4z4nATxAEQRAEQRCEz/XHP/6R55577qTnLF++nLvuuuu4x2JjY7+OYZ30nudiv2eLKO4iCIIgCIIgCMLnuuOOO872EEYJBAJnewgnFQgEUKnOjZBLZPwEQRAEQRAE4R9QS0sLpaWl3HbbbZSXl3PJJZfgdrtpbGxk4cKFVFVVMXv2bOrq6gB48MEHefzxxwHYsWMH48aNY/z48fzkJz9h7NixkX67urpYuHAhRUVF/PSnP4265w9/+EPKy8uZN28e/f39AFRXVzNt2jTGjRvHVVddhdVqBWDu3Lns3LkTgIGBAXJzc4FwJm7JkiVcdNFFzJs376T3XLlyJRUVFYwdO5af/exnn9v+zDPPMGbMGKZMmcJHH3100vfX2NjItGnTqKio4Be/+EUko7lx40Zmz57NkiVLKCsrw+PxcOutt1JRUcGECRPYsGFD5Dk+nVFcvHgxGzduBMLZ0eO9q1MhAj9BEARBEARB+Ad16NAhfvCDH7B//37MZjOvvPIKt99+O//zP//Drl27ePzxx/n+978/6rpbb72Vp556iurqapRKZdSx6upqVq1aRW1tLatWraK9vR0Ap9PJpEmT2L9/P3PmzOFXv/oVAN/+9rd59NFHqampoaKiItJ+Mrt37+bll19m06ZNJ7xnV1cXP/vZz1i/fj3V1dXs2LGDNWvWnLC9u7ubX/7yl3z00Uds2bKFAwcOnHQM9957L/feey+1tbVkZmaOGt8TTzxBQ0MDf/jDH5AkidraWlauXMnNN9/8uRU5T/SuTsW5kXcUBEEQBEEQBOGMy8vLY/z48QBUVVXR0tLCxx9/zLJlyyLneL3eqGtsNht2u53p06cDcMMNN7B27drI8Xnz5mEymQAoKyujtbWVrKwsFAoF1157LQA33XQTS5cuZXh4GJvNxpw5cwC4+eabo+59IvPnzychIeGk9xwcHGTu3LkkJSUBcOONN/Lhhx8iSdJx24Go9muvvZaGhoYTjmHr1q2sWbMm8g7uu+++yLEpU6ZE9tjbsmULd999NwAlJSXk5OSctF/guO/qVInATxAEQRAEQRD+QWm12siflUolvb29mM1mqqurT1ufJ1qH93lbEqhUKkKhEMCoDJnBYPhK9zxTPju+4/n088HoZ/y007EVh5jqKQiCIAiC8AU4rB5svS783uDZHoogfG2MRiN5eXm89NJLAMiyzN69e6POMZvNxMXF8cknnwDw4osvfqG+Q6EQL7/8MgAvvPACs2bNwmQyER8fz+bNmwF4/vnnI9m/3Nxcdu3aBRC57suYMmUKmzZtYmBggGAwyMqVK5kzZ84J26dOncqmTZsYHBzE7/dH3sGJTJs2jVdeeeVz38Hs2bNZsWIFAA0NDbS1tVFcXExubi7V1dWEQiHa29vZvn37Sd/VqRIZP0EQBEEQhJMIBIK01g6y6YV63HY/OWMTmXlNIfGpn/8bfUH4JlqxYgV33nknDz/8MH6/n+uuu47Kysqoc55++mluu+02FAoFc+bMiUyzPBmDwcD27dt5+OGHSU5OZtWqVQA8++yz3HHHHbhcLvLz83nmmWcAuO+++/jWt77Fn/70Jy677LIv/RxpaWk88sgjXHjhhciyzGWXXcYVV1wBcML2Bx98kOnTp2M2myNTYE/k97//PTfddBO/+c1vWLhw4Qnfwfe//33uvPNOKioqUKlULF++HK1Wy8yZM8nLy6OsrIzS0lImTpz4ue/qVEiyLJ9yJ+eCSZMmyUer/giCIAiCIBxl7XXRtKePjjor+eOTyKlIxJio+9zr3HYfHfVWGrb3oDdqMSbGsPPNFgL+EPkTkpj/nTJUauXn9iMI54KDBw9SWlp62vpzOByRKpaPPPII3d3dPPHEE6et/28Cl8uFTqdDkiRefPFFVq5cyWuvvXZa+o6NjcXhcJz0nOP9TCVJ2iXL8qTjnS8yfoIgCIIgnLdcw17e/cs+BtrDX6A66qwUNCRx0bdL0cSc/GtQ3dYePn71cOSzLk5N5cVZ7HqrlabqflzDPoyWzw8gBeF8tG7dOv7zP/+TQCBATk4Oy5cvP9tDOuN27drFXXfdhSzLmM1m/vrXv57tIZ2UCPwEQRAEQThvWXtdkaDvqMbd/VQtzCEp23jC6+xDHna82RzV5rb7USjD5RGMiTrUWpHtE/5xXXvttZGqk+e73/zmN6PW+y1btowHHnhg1PrH0+Xzsn1fhQj8BEEQBEH4x/OpCnmhYAhbnwvXiJ9YsxZTsg5kwv87DoVCYvrSAnRxmjMzVkEQzqoHHniABx544GwP45SJwE8QBEEQhPNWfKoeS3YsA23HfnteMDEJU5IOt91HT/Mwvc0jKFUKRgbcHN7Vx4LvlZNTYWHiwhw+ea0pcp1WryI+Vc/875aROcZ8Nh5HEAThKxOBnyAIgiAI5y29UcuC746lqbqfjnoreeMs5FQkolBK7FjbSvX77ZFzs8sSyCxJ4P3lB1n288mUzUonLkHLwY+6ScyMpWBCMnqTBqNFh0Jx6ntqCYIgnEki8BMEQRAE4bxmTtEzcUEOExfkRNoGOx3s/aA96ry2A0NMWZyHzx1gsN3BQKeduIQYLvynEkxJ+jM97G8EWZYZ7nfjdoSnycYlxJztIQmCcAIi8BMEQRAE4R9OwB/k0ztaKdUK4lP1aAwq0ovMvPVUbeRYfJqey+8e/40KaoLBEIMdDmy9bmJiVVgy49AbP39NoizL2Hpd2Ac9xMSpSUg1oNIcv4hNKBiicXc/G/5Wh98bJCZWzYLbxpJZHI/D5kWSwGDSnu5HE85jSqWSiooKZFlGqVTy5JNPMmPGjFPud/ny5ezcuZMnn3wyqv3BBx8kNjaW++6775Tv8U0gAj9BEARBEP7hmJJ0JOXE0d9qZ8yUFIwWHf1tdnSxana8EV3N09rtYqDd/o0K/FprB3n7qdpIcJtXaWHujSWfG/y1Hxzirf+rJeAPATBpUS6lM1MxJoYznsFACLvVg0IhEfSHeP+ZA4RC4Zt4HH7e/cs+5txQzMa/1aNQSky5PI/CqmS0evXX97DCeUOn01FdXQ3AO++8w/3338+mTZuizgkEAqhUIoT5KhRnewCCIAiCIAhnWoxBw8W3lDF5UQ5KlYKdb7bQum+QoU4nfk9w1PlHA6FvAqfNy6YX6qMyms17BxjosJ/0OofNwwfPHox61p1vttC4q5/+Njv2ITeb/97AC7/8hBcf2k5zzQAZxfFRfbjtfvrb7HicflwjPjauqKfrkO20Pp9wblizp5OZj6wn71/XMfOR9azZ03la+x8ZGSE+Pvz3a+PGjcyePZslS5ZQVlaGx+Ph1ltvpaKiggkTJrBhwwaAE7Z/2rp165g+fToDAwORtsbGRiZOnBj5fOjQocjn3NxcfvnLXzJx4kQqKiqoq6s7rc95Jn3tgZ8kSUpJkvZIkrT2yOc8SZI+kSTpsCRJqyRJGvWrJ0mSNJIkPSNJUq0kSXslSZr7dY9TEARBEITzj98boLdlhJbaAYa6HMihY9FQQpqBwimp1G/ribS17h+koCo5qg+VRkFCmuGMjflU+b1BXCO+Ue1eZ+Ck13mcAVzDx7nOHWT3u63Ub+tl/4ddyCEZvyfI1lcbSR9jhk/VudHqVQQ/EyQf3tX31R5EOGet2dPJ/a/W0mlzIwOdNjf3v1p7ysGf2+1m/PjxlJSU8L3vfY9/+7d/ixzbvXs3TzzxBA0NDfzhD39AkiRqa2tZuXIlN998Mx6P54TtR61evZpHHnmEN998E4vFEmkvKCjAZDJFso3PPPMMt956a+S4xWJh9+7d3HnnnTz++OOn9Ixn05nI+N0LHPzU50eB38myXAhYge8e55rbAGRZrgDmA/8lSZLITgqCIAiC8IX5PAF2v9vGy4/sZN0falj1HztoPTAYdY5E9HZ9A+0OYgxqJlySTVxiDBljzCy8fSyJGbFndOyfx9rrpGlPH637BxnqctC6b5DWfYPYhzzozVqyyhOizpckMKfoTtqn3qgJ72EYdSGo1AokSaJuW/eoa1wjPmLN4XV8SpWCaVcWUP9JT9Q5pqST31f45nnsnXrc/ujMuNsf5LF36k+p36NTPevq6nj77bf59re/jXwkdT1lyhTy8vIA2LJlCzfddBMAJSUl5OTk0NDQcMJ2gPXr1/Poo4+ybt26SCbx0773ve/xzDPPEAwGWbVqFTfccEPk2NKlSwGoqqqipaXllJ7xbPpagylJkjKBy4C/HPksARcBLx855VngyuNcWgasB5BluQ+wAZO+zrEKgiAIgnB+GepysnNdS+RzKCCz4bk67NZjGYA4Swxls9Kirmuq7kMToyKtwASSxMiAh3NJX+sIL//nTt56ah99LSOsfbKGtU/uZe2Te1nzX7vpbxth/Lwsso8EfwazlkvvrPjc4FUfp2H+rWUYzOHJWCq1gsmLcjm0sxddrJqE9NFZz8R0A5fdNY7L76nkWw9MJjk3joDvWMZPa1CRPyHpND69cC7osrm/VPtXcXQ6Zn9/PwAGw6ll3QsKCrDb7ZFA8LOuvvpq3nrrLdauXUtVVRWJiYmRY1rtkV9uKJUEAifPnJ/Lvu6Vkb8HfgrEHfmcCNhkWT76xjqAjONctxdYIknSSiALqDry/9u/3uEKgiAIgnC+cA57R7W5Rnx4nX7i4sOFWlQqJVWX5pKYEUvD9l7MyXriU3Qc3tOHY8iLx+Gn8qLMMz10ANxOPwOtI7idAeJT9SRlxeHzBRgecDNpcR4xBjUDHXbsQ8cC05FBD4d29NFc009iuoFL76ggLkFLUrbxuPfwuvxYe5007h6gv22EMVNSWXz3ePpbR7D1umnY0YtGq6JkRhqhoExHnTWyBjI+VU9GcTzmZH3Ut7mlP6lisNOOJElYsuK+UdNkhS8m3ayj8zhBXrr59GV36+rqCAaDUQHYUbNnz2bFihVcdNFFNDQ00NbWRnFx8Qnbd+/eTU5ODo899hhLly7lpZdeory8PKrPmJgYFixYwJ133snTTz992p7jXPK1BX6SJC0G+mRZ3vUV1uj9FSgFdgKtwMfAqJXWkiTdDtwOkJ2dfUrjFQRBEATh/GK06EbN5TQn60ZtMRAXH0PFnExKZqTRWWelr9WOwRRDap6JlHwTiRlnPnBxWN1sXd1Ew/ZeILzOcOHtY5FlmfeePoAckkktMKFUjt5IfrjfRVx8DO0HrAx2OKm8OAskidbaQWRkcsstxCVq6W4cpm5bD+ZkHan5JtLyjShUClqq+zGn6skfbyEpO5ZQCNwOP5ZMA9f8bBJDXU6UagWWzNhIpVM5JDPQ4WCgw4FKoyAlzxQOCIXz0k8WFHP/q7VR0z11aiU/WVB8Sv0eXeMH4a1Fnn32WZTK0duJfP/73+fOO++koqIClUrF8uXL0Wq1J2w/qqSkhBUrVrBs2TLeeOONUf3eeOONrF69mksuueSUnuNcJcmfLvl0OjuWpP8E/gkIADGAEVgNLABSZVkOSJI0HXhQluUFn9PXx8D3ZFk+cKJzJk2aJO/cufO0jV8QBEEQhG+2YCDE4d19bFpRj98bJC4hhgW3lZOSZ4o6L+AP0llvpXX/IEq1kup32yLHDGYtV/144hlfp9a4p4+3n9oX1Rafqmf8/Cw2PB9eR6WOUVIxJ5Pd77RGnVe1MIeaDR34veEv5ZMW5eL3Bdn7fjvjL85ClqG3ZYTEdAMJ6QaUKgXOYS+Nu/tRa5VUzMlgsNuJUilh63VjH/Kg0iiJjdcy9fJ84hKjt7Ww9jgZ7nPz1lO1hILh75WGeC1X3Due+FSR7TtXHDx4kNLS0tPW35o9nTz2Tj1dNjfpZh0/WVDMlROON5Hvm+Pxxx9neHiYhx566GwP5Qs53s9UkqRdsiwfd4nc15bxk2X5fuD+IwOYC9wny/KNkiS9BFwDvAjcDLz22WslSdITDkqdkiTNBwInC/oEQRAEQRA+S6lSUDwlldQ8Ix5ngNh47XE3FO+st7HuDzWMn59N7YaOqGNOm5f+tpEzHvgdr7qmtceFVndsPzy/J4jb7qN0Zhp1W8MFVYomp+Ac9kWCvvhUPWqNgs4GK7njLPS32elsCG+v0NM4zOzrinDavOz41FrI3pYRFtw2lpE+Nyn5RnzuAH5fkPgUPb0tw1GBX0e9lb3r2/C5g5GgD8Bp9dJ1yCYCv/PYlRMyvvGB3qddddVVNDY2sn79+rM9lK/N2aiU+TPgR5IkHSa85u9pAEmSlkiS9Osj5yQDuyVJOnjk/H86C+MUBEEQBOE8YErSk5JrPG7QB3B4Vy+yDJIkETrOTCif+8wXczBaRm8Wn1ZoJroGKRzc2k3RlBSu//cpXPeLyeRXWmiqDhfDMCXpqJyXhd6kpfvwMElZsZGg7yiVWklzzUBUGzIM97lIzDLg9wRIyTNiTtFT/UE7MlD/STdNe/oY7HLStn+AynlZOG2j11N+eu2hIJzrVq9eTU1NTdQ2D+ebM7LtvSzLG4GNR/7cBEw5zjmvA68f+XMLcGqThAVBEARBEL6II7FUS+0AxVNSOfjxsW0LYgxqXCM+HDYPsebRwdjXxZIdx7QrC9i5rpmAP0RCuoGpS/KQFFA8LZXGXX3ojBomXpJNQqohEtTGGNTM/lYhSBKSBN2Hh8kqTTjhfSQJ1Nror4NFk1Nw2Xy8+UYtyFA0ORmtQc30K/JpPziEY9CL3qjBPtTO2DmZuIZ95I6zsPf99qh+jBYdPncAjS7cv98bwNrtwjXiJTZBR0KaHoVSgd8bxGnzotIqI1tDCIJw+p2RwE8QBEEQBOFcVTgpmfpPehjqcpKcE8fEBTl0HbJitOhIzIhlx7pmCqtSzuiYDEYt4y7MIGOMGa87gDExhvhUA3JIJiZWQ8n0NJQaBfHJemIMx6Z/6k1aciqSsHY78HmCjJ+fjcGk4dI7Kmg/OET+eAtN1ccyfLY+N8VTU+hptCHLoFQrMCfroqZ+1n/Sy4RLsgkEQiRlxTHS66brkI3CSckgy/g9AbzOAGPnZGDrdZFdnogkgaQAW5+L5BwjAV+Q2o0dbF3dBICkkLjku2UkpMfSfnAIt91HR90QE+bnkDvOglIltm8WhNNNBH6CIAiCIJy3fO4ACpWESh2uDOhx+RnudaFQKjAl69DEqECWmHF1IV2HbXhdAZKy44hPM9B9eJiG7b1klydiOAuZKLVWRWp+dCEaSSGRkGog4SRr53SxanRF0RtU549PIqPIzGC3E3OKgcFOB/FpeuSgzFC3kwW3j6WnaQRjUgzt+4dG9dnTOMz4S7J598/7CQbC+/TtebeN0hmpFE9PY+OKBtKKTGSXJvDxK4cj1xVNTqZqUS5BbygS9EG4CuiG5+uonJ/NjjeaUaoVzL2xmJFBN03V/aTkGsNVWQVBOG1E4CcIgiAIwnnHNeKjaU8ftZs6MZi0VF2aQ6xZy/rn6+g6FF7nNmZKCtOvKiAQCNLbMkKsWYvD6iUYkGk/MITD6iV3XCIzripErR1dUv5c5/cGUSgllCoF1h4nO9Y1EwrK+I4UhelpGsbrCq/hcw376GywotWpKJqSSvPe6HV/pmQ9rmFfJOg7qv6TXoomp6I3akjLN7PrregKo4d29BGfaojKSh7l8wQJBcLzbMddmMmed9sY6nICoDdquPyeSiyZcaOuEwThqxGBnyAIgiAI5zQ5FM5KDfe7iInVkJB2/EACYGTQja3HSX+bg22vhTNMQ11OOuutLL63krxKC5klZmo2dNCwvZfCSck4rF4G2h1odarwtM/tvUxdkk9qgQmDWYta880J+kIhmf42Oz53gIEOO71NI5TOSqP6vXY66qwAVM7LQsowMNTlJKs0AUO8lo9eOkxsfAwzri5Eq1dRt7Ub+2C4OIveqMGcrENxnD0DNToVfl+QC24oJugLEvCHRp0TCsq4HX4USimq8qfBrMXr8qOOUaJQSJGgD8KB+75NnVxwfTEKxej7CucnSZK48cYb+dvf/gZAIBAgLS2NqVOnsnbt2q/UZ2xsLA6H4wufv3HjRjQaDTNmzABgzZo1jBkzhrKysq90/3OJCPwEQRAEQTintR0Y4s3/qyEUlFHHKJl7YzEZxfEYjNHTL609Ttb+z14yiuNpPxg9XXHalfnUvN9Oy75B9HEapl1RQG/zMAPtDra/0Rw5r7d1hAXfKyc130Rs/Jkr5nI6DPU4ObC5i9pN4S0pSqenUVCVRG+zPRL0Aez/sBNjko6ZVxeSnGekp3mYcRdlYkrS0X3YRt22HsbOyUAXqyYUlNHEqLD2ujDEazEl6xjuc0f6qpibSaxJS0KGgYA3SFJWLP3tx75kq7VKZBnqt3Yza1kRn7zehNcV3lqj6tJcPn7lMPkTknBYR1cA7WkaJugPofgGZluFr8ZgMLBv3z7cbjc6nY733nuPjIwzu2XExo0biY2NjQr8Fi9eLAI/QRAEQRCEr5Nz2MuGv9URCsqUTE8luzyRgx93U7O+g/LZ6eRWWNDFaQBo3T/EyKCHZF8wampmar6R3uYRWmoHgXA2aeML9Sy4bSzb3zi27kypVlA4MRkkCIZGZ67OZV2HrfS3Otj7wbHKmvs3d2EwaTGYNZhTddh63VRelIVKrcBh9WIf8uAc8dK0Z+BI9i+e/Zu7ANj6aiMKhcSUy/PY9EI9Gr2K2UlFXHD9GHqbRnCN+IhLjMGcpCMhw4BKrUSlVjLv1jK2rm6kdd8gCWkGymals/PNFjwOP8FgiG89MBmPw48hXstIv5vxF2ejM6nxjPhHPVPRpJRv5BTbfxg1f4cPfg3DHWDKhHn/DuO+dcrdLlq0iHXr1nHNNdewcuVKrr/+ejZv3gzA9u3buffee/F4POh0Op555hmKi4tZvnw5r7/+Oi6Xi8bGRq666ip++9vfRvp84IEHWLt2LTqdjtdee42UlBTeeOMNHn74YXw+H4mJiaxYsQK3280f//hHlEolf/vb33jiiSd4/fXX2bRpEw8//DCvvPIK69ev509/+hM+n4/CwkKef/559Ho9t9xyC0ajkZ07d9LT08Nvf/tbrrnmmlN+H6eTKJkkCIIgCMI5y+cK4LR5UWuVZJcn8t5fDwCQMzYRh83HQIeDw7v6aK4ZwGBSk1ZgYrDLwdQl+VRdmsuUy/Mom5Ue2dsOIDZeS8WcDOSQTOGkFCrnZTHj6kLm3VxKT/Mw7/xpP2//cR8d9UOEgud+AGgf8rDr7VZa9w2MOtZ12EaMXkVOeSLzv1NGZ4OVXW+3Uv9JDxtX1NPbNEJ2WTwlM1LQGzVMWpRL7jgLSOFpowq1gulXFzL3hhLkELzx//bS32Yn1qzFafNit3ojhXMAEtNjWXDbWL51/yRSC4x8/OphPA4/cYkx5JQlYkzUYcmMZaDDQWe9DVkOZxRt/S7KZqWHp5NKkDvOQs6483c/tW+8mr/DG/fAcDvhjR/bw59r/n7KXV933XW8+OKLeDweampqmDp1auRYSUkJmzdvZs+ePfz617/m5z//eeRYdXU1q1atora2llWrVtHeHv4liNPpZNq0aezdu5cLLriAP//5zwDMmjWLbdu2sWfPHq677jp++9vfkpubyx133MEPf/hDqqurmTNnDkuWLOGxxx6jurqagoICli5dyo4dO9i7dy+lpaU8/fTTkTF0d3ezZcsW1q5dy7/+67+e8rs43UTGTxAEQRCEc5bepCE5Nw5zsp6ephGyyxNQa5Rsf6OZWcuKeOup8F5zkxblYu1xoVArqJicyeHdfRze2QfAxbeWYbToGO53UzQpBZ1RTf0nPTRVDzD7W0U0bO9BqVKwc10zPk8QgIF2B+ufq2P8xVlodCqMiTFo9WrMKfqorQaC/iBIoFSdvcyU0+YlpywR+5CH9oPWqGOmZB1bXjqMw+pl8uI8Btqj1zod/LibebeU4bT5qH6/nWAgRFqhiSmX5bF9bTMBT5Dta5vRGzUUVCWDDM17ByLFX0xJOoqnpkatuVRrlCRlG6laoCa3woIkSSSmxxKXGJ46O9jlpLPOyt4P2gkFZfRGDRMX5lC/rZsJl2QjSRI+T0BU9TyXffBr8Luj2/zucPspZv3GjRtHS0sLK1euZNGiRVHHhoeHufnmmzl06BCSJOH3H8sUz5s3D5MpXAW3rKyM1tZWsrKy0Gg0LF68GICqqiree+89ADo6Orj22mvp7u7G5/ORl5f3hca3b98+fvGLX2Cz2XA4HCxYsCBy7Morr0ShUFBWVkZvb+8pvYevgwj8BEEQBEE4Z2n1amZeU8ThHb2o1BIpuUa2v9FMSp6R9oND+D1BJi3KZfc7rXhdAQA666yMuyiTuMSYI4Vb7FQtysVp9aJQSmxd3QiAlwBD3U6aqgeoujQ2EjVuV70AACAASURBVPQdZR/04Lb72bzqEOUXpGO3eiifmUFsvBZDvJbe5hH2vteOQi0x4eJs0seYo7Jfn+Zx+BjschLwhTCn6DAl6U/pvQT8wcj6O5VawZ732ph0WS56kwbXsA8IF2WJjQ+/AwgXyfmsUFBGrVGw6+1j1Ti7Dw9jMGvJLDWjNagxWmIom5mORj/6a6MpRY9Kc/wJZEaL7rjBm33AzZ532yKfXSM+9n/YSVJ2HLveakWjU7Hknko0YprnuWu448u1f0lLlizhvvvuY+PGjQwODkba/+3f/o0LL7yQ1atX09LSwty5cyPHtNpja36VSiWBQPi/B2q1GkmSRrXffffd/OhHP2LJkiVs3LiRBx988AuN7ZZbbmHNmjVUVlayfPlyNm7ceNwxyPLof29nmwj8BEEQBEE4p+mNGvy+ANljE+ltHgHC0zUHO8NVICWFFAn6jjr4UTfls9NRKBU07umj+v12cioScdq8UecdrTKpVI2uHKlQSZFKlnUf93DhTcW885d9EIJZy4r4cFVD5NyOg1au/OEEMorjR/XjsHrYuKKe1n3hL7Bag4ol94wnOcf4pd9FKCTTfdjGzrdacA37qJibicGkwWH1svnFQ8xYWoBGpyIUktEZNbzz1L7ItcFACF2cGrf9WJYke2wCbmf4s0IhkTfegjnFgN8XYNKlOZiS9YyZkkyMQYOtz0VqvpGepvDPQKVWMOnSnEiwa+120lFvxTXiI6M4ntQ8I6rPVEQN+IM4R8KBqSlZR+HEZCSFhK3XRcHEJIwWHSqNAr8vhCzLkS/swjnGlHlkmudx2k+D73znO5jNZioqKqICq+Hh4Uixl+XLl5/SPT7d17PPPhtpj4uLY2RkJOqz3W6PfLbb7aSlpeH3+1mxYsUZLz5zKsQaP0EQBEEQzhl+T4DBLge2PhdySMbvC+9Fl1NhYeebLSTnhvd162kaJrs84cQdSeGAUJKIVKH0OPwYTNGVQGU5XCm07cAQpTPSoo6Nn5cd+a19KCRj7XUTCsik5Btp/NSawaMadvQcdyi9zSORoA/A6wywY10zfl/wuOefTH/bCK//vpqOg1aGupxseqEerytATKyaSYtycdn9OEd8xBjU9LeMoNIe+6pXu6GD6UsLKZqcgjlFz4RLspkwPxv3sA+FSmL61QUM97vZ9VYLTbv7Ge73oFQqiDFoGOp20n5wiLQCM5fcVs7CO8Zy9c8mkVZgBsIVVdf8bg8fvtjAzjdbeO13e6Ke+ai+VjuSBOlFZvIqLVR/0M7ON1sY7nfj94XY+WYL29Y0sfZ/9mLtdn3p9yOcIfP+HdSfyeaqdeH20yAzM5N77rlnVPtPf/pT7r//fiZMmBDJ3H1VDz74IMuWLaOqqgqL5dh60ssvv5zVq1czfvx4Nm/ezHXXXcdjjz3GhAkTaGxs5KGHHmLq1KnMnDmTkpKSUxrDmSadi2nIr2LSpEnyzp07z/YwBEEQBEH4iqy9Trb8/TBt+wdRqRVMXpyH2+Gj5oMOLNmxTL4sD6/Hj98TYusrh6m8OJuRfhexiTr2b+rE4zyWyRp/cRadDTaSsuM4sKUr0j5zWSHb1jQR9IdISDdQOiMNTYwSvzeI3erBZNERCoU3P2+pGSCzJIFdb7VQPC0Va7eTvlY7KblGYmLVowKbynmZzFo2ZtRz7X63la2vNka16eLUXPuLKaMC0U8LhWQG2u0MD7jQ6tR43QHkENRt7ab9wLHtKiYuyCYuMYaPXjoc2UdPq1cxY2kBPm+QjoNWrD0uskrjyau00NdqJzHTgN8TZKjLhcfpx2DScGhnH7beY8GWUqXgWz+fhEIpseZ3e3DafMfe4zWFZBabsWSFs5b1n/Tw/jMHosZvStZxzc+qiDGEq656XX4OfNRFwBciNj6GgQ47MXo1oZCMSqPA1udiuM9N9+FhAC795wryJySd8P0IX87BgwcpLS09fR1+TVU9hS/ueD9TSZJ2ybI86Xjni6megiAIgiCcdaFgiL0ftNO2PxxMBfwhtq5uZNqV+YRCMn0tdt5/5gBls9IxWnQsu38SAV8I+5CH/jY7F1xfREedDfuQh9wKC0gy2epE4lP1UYHf7rdbufCmYlx2PwpJYstLhyLHKuZmMtjpYv/mTgDiEmJQKCUmLswhrdDEuidrgPBefzOvLqRt/yBHf3+uUEkUVqUc99ksGbGj2vIqLcTEHn8T+qM666288+d9TFqUy6YXGtDFahgZdJNfmUTO2MRI4Gnrc+Gw+aI2T/e6AgwPeEjJjSMlz0jBxCT83gBtB4bIKQ9Pma1+vw2jRYclKxaDWRsV9EF4auhQlxO1TsWkRXloYpTUbuqgp3GEmvUdmJJ16M0+9HEaAsfJXvrcAYKBYwkGvy+I0+bF5w5gTtHTtn8ock9JghlXF6KP00QCP61BfE09p437lgj0vmHEVE9BEARBEM46t8NP4+7R0yfddn+keIjXFUCpUrBpZT1+XwhLVhwJ6QZ8niAbnq+ns8FKzthEhvtdbH7xEDXr29HolFQtzEGrV6FQSGSVJqBUK9DGKPnk9aaoe9Vu7MAQH87A6eLUTFyYw0C7nQObuwh4g2SVHlm/J0P99h4uu6uS8fOzqLo0h6U/nkhK3ug1e64RL+oYJfNuKUVvDGe+UvKMJGXH4f9MMRmPw09Hg5XW/YMMdNr5+NVDFFYl43UFKJ+VQWKGgaoFOShUiqh7jbswC/vgZyosAsN9Lna93cpwvwuPw8/mVYc5sKUL+5CHpr39TFyYy0CHg7jEcMVTdUx4PZ5CKSEpJIyWGDzuAG/9Xy2bXqhnw/N1FE9JpeLCDHyeAB0HrdSub8fr8hOfpkehiF6PV3FhZlRGUx+nITEzjoMf9+Bx+qMCTVmGA1u60OjCwd6YKSkkHidgFgThqxO/ShEEQRAE4azTxKiwZMbSURe9HYFWr4rKZCkUEsjhSpAApiQ9ZTOT0Rs1mBNCmHRWdCVmxlblMTCkw+sMcGhHLyXT01CpFbTuG6Rhey+Lvl+B3zs6S2VMjKHq0lz83gBbXz0cqfTp9waJMWiYsjiPUEgmFJRRKGHm1UUnfKaepmHe/et+7AMecioSufDbJbiHvbTUDrFpZQOWzDhS88Pl5912H1teOYw2RkkwIKOJUWIf8lJ5kYmaDR30t4WLSzTST9GkFIzJOiYuyCGrLIHkPCNlM9MjmbKjkrLjaNrTT1+LnZyxAXIqEhnscIAU3gJiuN9F7JFAt2F7L1MuzyPoD+Fzh9dVpuQaeetPtYSOZO0C/hAfv9rI3BuLUSgVNO3pxz7oIaMkgVAoxLxbStn3YRduu4/iaalo9SqCwRBKZThwVygV6OM0SFJ4neNnOW1eEjNiufyeSixZsVFbRAiCcOpE4CcIgiAIwlmn1iqZdkU+r7VURzJh6UWmcBXOI7MF8yck0d00jFKlIC4hBtq3Q80qEnpqiC++DMlSBTufBlsr+sL5xMRXUjdQQOmsdD557Vh2L2dsIpIUzmiNDHgi7Uq1AnWMksFOBy01xzZDV6oUyMChndH7ctn6XGSVJB73eZw2L+/8eR+hkMycG8bQVD3A+mcPkjEmnuRcI801AzhsXhq295BeZGa4z01yVizDAx4OftRJfJqevHFJ+LzBSNB31KFdvYydk07x5NRImylZx4RLsqn/pAelUkHJjDTaD1ojU1Fb9w2y+O5KBtrt+NwB3HY/7hEfqQUmMovNxKfp0WiVrPvf2si2DzOWFkSCvqP83iAOmxe9UYN9MPzu7INueltGOLC5i4zieCyZsRzY3EXFhZn4vUGU+mMTzCxZscSnG5AkQCLyswUompxCUpYBg1ns3ycIXwcR+AmCIAiCcE5IyTOx7F8nYet1odYqMSXpGBn0kJgRi98bpLdlhP5WOwtvLydeaoW/fxvs3QBI7duhfCnY2qBzN3TuRjf1DrJNKjZ+ZGHaFfn4fUESM2JprxvC2uNi3EVZ7N/cibXbhcGsZfLiXJQKiQnzs9DolDRXD2BK0jHjmkKaPxUIHnWi/esAHDYvxdPSMKfo2Lq6kVizlpTc8N6DQ91OJlyShdfpZ+vqRmZfO4ZtaxopnZWGRquk6tJc9CY1iRlxuEa8VM7LomF7z7FtGGRGbZMQ9Ieo39bD3JtKAJkPlh+M2uJCo1Mhh2S0OiVb1zQDUFiVgkIt0XZgiIT0WHa93Rq1118wIKNUKQgGjmVc1TFKNDFK9n94bN2kLk7DwY+7kWWiMrZKlYRWF/1V02DSMv+WMuq39zDz6kL2fdiJa9hH0eQU8icmiaBPEL5GIvATBEEQBOGcEZ9qID7VEPkcl6gjI0eN2x0isySeWcuKiIuVof7DSNAXcWANzP4RdO4Kf65+AfPF5XhdZna/08q0KwuIT9HjGvHhtvtISDOQWZJA/vhkdHFqTEl6Wmv76W21M35eNrnjLFgyYolPNaBUKdi3sTMSGEkSlM9KP+4zOIe9BAMhDu3opWxWGhMuyaazzorD6qVsVjquER/xKQZ6mocpmxWeglpYlYzL5sOcog9vMaFR8e5f9uO0edHqVUxcmMO+jZ3Yh8LTRs0p0RvAh2QZU7Ke/tYR4hJjiE/VR/bbAxh3YSbOYR973u9ArVUwYX4ewUCI95+tAxmKJqVENn6PvM6Purjg+jFsfrGBgD+EWqtk8mV5SEqJgSNTRifMz8acrEelVuL7THl9rUHNoZ19GBNiSMg0oNGGv3ZasuIIBkI07e3nguvGEAqGaNo7ENkPUBCEr4cI/ARBEARB+PoEAxBwgzbui1/TewCGO0FjAFsLbP0DOl08utk/Bn8yvPwQpFeOvk5SRE0dRKVBoVJy2YJBFPkzQaVl3f/uRaFQUDAxCeewj5ScOHRGDZJCwj7oQavXUDItlZyKxMjaNIDUPCNX/XgCh3f1AVBYlUxK7uhiLrZeJ+ufryO7PJGRATemJB3rn6uLrCcc6HBQfkEGqhiJ9KJ4XCNehvvdDHQ66KyzotGpuPDbJXy4siESiHldAT55vYnpVxXg9wYZMzkFTUz0V7iBdgeWTAPmVD273mqlfHY62eWJBHwhNDFKWmoHmLokn4kLsulrsdPf7sA1PBh5X12HrZTNSmfH2pZIn/ZBDwoFXPhPpQQDwSNZRhlzip4l944nxqDGnKJDrVUx7cp8Plx5bEN7U1IMgx0O9rzbBsD0pQVUXpiFUh1+p0nZcYSCMod3h99n6fS0475P4R9LR0cHP/jBDzhw4ADBYJBFixbxX//1X2i1J972RPjiROAnCIIgCMLXo3svbPs/6K6GcdfC2GvAnHXya7r2hjN2cgisLSAHoOwK2PI72PFncA5C+zaIz4b4PLA2H7t23LVw6J1jn6u+gxRwY8oshmQTzTUDuEf8jL0gg21rjq35Sy8ykZAey75N4W0ccisSSc42Ysk6FqwqlArSCsyk5pvwugIMdDho3juAKVlPYroBSSHR3Wijp3GY7sPDZBaHK4CODHpGFZGp39ZNan4cHyyvi7RdcP0YskoSsA958Dr8pBWYoqqchgIypiQ9eeMsHE9SVhxbX23EaQtnFUcGPfg9QVprB4hNiGHiJTmkFpgYGfRwYEsXRZOTI4VrAMpnZeB2+Bh3USaHd/ah0amYcnkeSdlxtB8YorvRRnZZIpkl8ag0SuyDNuq2dmNO1ZNfmUR6kYnZ145hsNOBMUlHjF6FfdDDuIsyqVnfwbY1TeSUJ0YqdSqUCtIKzaQVmk/+90H4hyHLMkuXLuXOO+/ktddeIxgMcvvtt/PTn/6UJ5544mwP77wgAj9BEARBEE6/wUZ47gpwH1nz9f6DMNQMix4D1ad+e+8ZAYUynN0DaNoECTnQUwseK5iywNoKM+4K1/z/8LHweTv+ArN/DJ7h8AbSKeWQPDa8kXRyGeRdAHFpEJ+DHF+ArceJ3xNg5jWFfPhiQ9RQuw4Nk1mSEPncUjtIbqUlKvDrb7fjtvvCgZkzgDFJR0f9EO/+ZT+X/WAcphQd6/63NjL9MxiQ0cWpCfjC6+N0cWoq5mYeqQYqgSyhUEmEAnJ4T77awagN4cdMTSUlz0hv85HpmhLEmk+c9UjJNTL72iK2rWlieMDNlMV5aHQqiiYn0dtsZ6BjBGOSjvQiM7mVFtIKzZhT9Ax1OdHFqXE7fNRu7MRg1pJXacHnCdLXOkLRpBTMyXpKZqQy2OFgoMOBJEHD9h66Dw/TXDNA7YYOqi7NoXF3PwlpBna92RIJdlPyjBRNTuHQjl48Tv8X/usjnPvWNa3jid1P0OPsIdWQyr0T7+Wy/Mu+cn/r168nJiaGW2+9FQClUsnvfvc7cnJyKCoqoq6ujieffBKAxYsXc9999zF37lzeffddfvnLX+L1eikoKOCZZ54hNjaWXbt28aMf/QiHw4HFYmH58uWkpaUxd+5cpk6dyoYNG7DZbDz99NPMnj2b/fv3c+utt+Lz+QiFQrzyyisUFZ24au83kQj8BEEQBEE4/frqjgV9R+15HmbcDZYicA1B3Tpo3hwOBAvmgTEN0irg4/8HjeuPXTfx25BeBc5+WPoXeOf+8J83/RYMFlj0O7AeyeBlTQPXYLjAy9R/JmjOp2lXH+ufO0jAH2LSZblRRU+OCgWjq1c6rF5kWUYOyfS12QkFQ+x8q4XuQ8e2TJh7YzG9GSNsXFHPgtvK8LsDJGQYqJyXRU+TjelLC1BrVRjMGibMz2HbmsbI1hQGs5aqBTnsWNdCSq6R7Wubo+7fsL2HyZflRgK/aVfkY06LXtf3aRqdioq5meRUWBhod1CzoQOVWkFqgYmENAM1G9vZsa4VS5aB2deO4Z0/7Sc518ikRbkMdTuxD4UrdDptXvZvDhduSS0wEQqGkCSJ1tpB1DEqvC4/bqefynlZ5FYkMtjpRKNT4feGyCyOZ8dbLZROSwtvEyFJjPS7MSbp0MWpMVpE4ZbzxbqmdTz48YN4guG/N93Obh78+EGArxz87d+/n6qqqqg2o9FIbm4ugcDof7MAAwMDPPzww7z//vsYDAYeffRR/vu//5v777+fu+++m9dee42kpCRWrVrFAw88wF//+lcAAoEA27dv58033+RXv/oV77//Pn/84x+59957ufHGG/H5fASDo7d7+aYTgZ8gCIIgCKeX2wZqHUz/AdS+BPkXQmoFxKWDewh2/y2cyYtLhdyZoE8EQ1J4ewZTRjjQK7gIgn6o/Tvs+RtkTgZdPOx6Fhb/Hl6/KxxYZk8P95EzI1xxJRQI30sXj9cn07F3gPXPH4wEXD2Hh8ksjafj4LGgVKGSwlm4TzEl6bD1uxgZ8NCyt5/41NiooA9g+xvNXPhPJaz7Qw3WXhfzbi2j+r02rN1OcioSIQTV77Ux75Yyaj5oj9qP0Gnz4vcF0cQoCYWig04AZLBkxnHRzSWYk/QkZcd9bvETSZIwWXT43AHSi8x0Nlj55LUmFCqJspnpqFRKWvcN0nVoGNeIj5aaAboarGSXJZJaaKalZjCqv9yKRA7t7CU+zYBGp6JhRy8jfW7yJyQx2OnAafORVmCien074+ZmMtTlpGpBLs17+zn4sRMIr+XLrbRw6R0V4S04hPPCE7ufiAR9R3mCHp7Y/cQpZf2+rG3btnHgwAFmzpwJgM/nY/r06dTX17Nv3z7mz58PQDAYJC0tLXLd0qVLAaiqqqKlpQWA6dOn85vf/IaOjg6WLl163mX7QAR+giAIgiCcTr374bW7oWtXOFC74n9hpBMC3nB2rn0nJI2Bto9h0yPhayQJFj4Ke1+AvgOg1ISrc+57BSpvgI+eAKU2PKVz3DIYbIIlfwCfHXJmgeH4e+n1tQzR3+6ITLcE6Ki3MnlxHro4DU17+jEl6ZhyeR77PuwID0UhUTojDaVSgcfuZ6Tfjd6oxW33jerfZfehVEqkFZoIBWU+XHmsiEvj7n6cwz70Rg21GzsYGfSMut7rDKA1qFFrlcTGa3FYvZFjCekGuhttVMzJ/MKZsqA/RF/7CIPtDrR6FcnZcXQfshEKyOzb1MnUK/Jp3T+Izx1ArVXi9wbxeYIc3t2HjMyES7Kp2dCBHJIpvyA8ZXWww0mcJYb3nzkQ2U6iu3GYkulp9LfZ2fdhJ3NvLMY+5EFGRqVWoNGp0OhU+NwB+tvsOAY9FE5M/kLPIHwz9Dh7vlT7F1FWVsbLL78c1TYyMkJPTw+JiYk0NBybou3xhP89ybLM/PnzWblyZdR1tbW1lJeXs3Xr1uPe62ixGKVSGckm3nDDDUydOpV169axaNEinnrqKS666KKv/DznohNvQCMIgiAIgvBleEZg7Y/DQR+Es3R7ngsHbsiw8lp49+fhoi8fPnrsOlmG9/4dii8Nfw76wmv5xl4D25+C6XdB/Zuw/iFQqCE2KVwp1G0Fc+ZxhxIMhsIbn8vyqP32dr/TSvHUFCovyqR4agrb32gixqBh0qJcqhbm0Nc6QnejjVAwhNcZIBgIr8tTKKKzgnmVFjwuPxMX5KA3aph7Uwnzv1vOrGWFxBhU9DQOk5gRzhTmlCfwWUk5cRRNSqG70UblxVkUViWjN2konprCrGVFXyros/Y6ObSrl1cf282mlQ1s+fshWmoHGXfRsWI6Dmt4a4jG3X1MX1pw7HkkiEuIwdrjZNyFmcz/bjl5lUl01tvYu6GdoU7nsT0Ej2jY3kNuRSIehx9rtxODSU1qvhmP049SpaB8Vjpj52QA0NlgxWEdHfieLrIsM9Bhp357D417+hgZdH9t9xLCUg2pX6r9i5g3bx4ul4vnnnsOCGfpfvzjH3PXXXeRl5dHdXU1oVCI9vZ2tm/fDsC0adP46KOPOHz4MABOp5OGhgaKi4vp7++PBH5+v5/9+/ef9P5NTU3k5+dzzz33cMUVV1BTU/OVn+VcJTJ+giAIgiCcHo5eaD/yG3ZdPEy4CXpqoGIZbP4d+N3haZ2xSeFg79MCnnDm76hQEDSx4OgLr/vb+JvwNRv+Axb+B3TsCE8dPYGhTgfBQIi6bd1MWpTHzjebCfhCqNQKLv5OGV6XH0tWHHXbujEnGzi8sy/q+vzxSax/rp6Z1xQy1O3kwJYupl9dwL5NndgHPORWWqicl8W+Dzs5vKOXmcuK2PVWK267D6Mlhrk3ltB5yEowEMLj9OPzhaicl8mBLd2oNAqqLs3F2uOkdkMnloxYknOMjJ2Tgc8dQKtXR20l8XmsvS5qN3bQtm8oajsLW6+LMVNSIp/1cWr87iBjL8jk8M5eFv7zWNwOP85hL83VA+Hs3JAXU5KOT15rwtbrAhgV9EF4WunRH2HAH8KYpOf9vx6MXNNZbyWv0kLGGDPxaQa2vdbEtCvziTWf/umePY3DvPb76shG8+YUPYt/MA5T8onXRAqn5t6J90at8QOIUcZw78R7v3KfkiSxevVqfvCDH/DQQw/R39/PtddeywMPPIAsy+Tl5VFWVkZpaSkTJ04EICkpieXLl3P99dfj9YYz5g8//DBjxozh5Zdf5p577mF4eJhAIMC//Mu/UF5efsL7//3vf+f5559HrVaTmprKz3/+86/8LOcqEfgJgiAIgnB6aI1gzAhX2pzzU3j9HvDYQKEKZ+2KLwVk0CXw/9l77/i4CjPd/3vO9K4pGvXeJcuSey/Y2BgwHQIEEkgh+4MNm5AtIXc3u5vd5N5klyRsfiQ3YZMA2ZBGC7ZpNrgB7pa7rd6lUdf0Xu4fRx5ZyCSmJKGc7z+eOX3OjD+f8+h93+dBpYdYcHpfY5ZUMTyPqACtRWr5bN0xLRTH20Cpl0xh1n39bS9lwiXN52VkGTi1u5+GdQWICpGCGisDbW46j49SNi+Tojo7RqsWQYCOY1J8grPYRNgfwzsWQhDB4tRRtTSboy/1UL7QSWGtHVIphru9pBIpUik4ubOfwlobLQeH8I6FOfpyD6XzMpkY8AOg1SvpOzdO3epc8iqt6Ewqapfn0LC+EI1OidagAkBpeuch5iM9XkRRJOid3Y6aTKQQRYGlN5Si0atYdVsFyUSKzEIzQV+M5n0DzFlTQNEcOyVzHQS8UfyTkbSAA4iG47NaUauXZdN1YhRBFHAWm3EPhWbsA9B1Yow1n6xkfCBAy8EhSuY68BhDOItMqDTvzyNoLJrg8LautOgDSfAOdnhk4fcn5Pwc3/vp6glQUFDAli1bANi3bx+33347TU1NzJ8/nyeffPKi+6xbt47Dhw/PWt7Y2MjevXtnLd+9e3f6tcPhSM/4Pfjggzz44IPv6fo/6MjCT0ZGRkZGRub9wZQF1/wXtL4M+38oiT6QDFfatkPdjdPVvnX/CPseAZ9LyuPb9H9g61S1QKGClQ9I7p4bvgG/u2v6HAVL4cyzMP8uyKp/20tRaRU073cxf1Mhcy/LJ5VMEYvEmRwKcmbvALUrcznwfGe6QtawPp/LPlVFYDKKZzTEyV3SzJ9nJEjAE8Oep2fD52oRRQH/RJiAO0pGjh5broHscjMnX+2fYRAz2uujsM5GXrUVe56R/tZJRrr9KNVKcisysOUYUGmUWLTv/VEsFk7Qe3acsvlOmve70ssFAez5RjZ8rpZ9z3bgm5ozVKpEVt1WiW88TEaWkWQiSdPLPWmTmYVXFSOKQvr9yZ39LLyymEQiyaQrQF61Dc9wEL1ZzZLrygj7omj0qotem86oJhbx0rAuH+94mGPbe1lwVTEFNRkoVe/us/vdYSZdQQQBTHYt7tHZrZ1/ytZSGYmrS6/+kxq5LF++nJ6enj/Z8T+OyMJPRkZGRkZG5r0RC0umLO5eya2z9nopZ+9C1v0TnNsGTY9D+QbJuKX+Fqkl1D8MR56ANV+VRJ+7F049DROdEJyUqn8JwFEJK74Eaj0ULAPV2+faWTJ1rPlkJa4OD02vnIIUzF1fgHsoQMWiLI5t753RFnnitX7W310DArQdHQZAqRaJRZKIokDLgWHmXVGAeziMZzRIVrGZwVY3g21uskstrL2zijef6UgfLyNLtlmOZwAAIABJREFUj28igj3fyPiAn2Q8xbIbyyiqs2HPM731ct8TmYUm3MMhCmps1CzPofP4KIYMDXMvy2es34tCFNOiD6TWzM5jo5TPz2So08NAW4pNfzWH9qMjxGNJ8qutKJQCB7dIERPJRArPeIiSuQ5ikQQarUBelZXiRgcT/X7CoTgTw0GsOXomXdNVv7IFmcTjSVztHkL+KDXLcyhf6OTwtk5GeuxULMjClmt8R591cijASz8+xeSQdJ6CGitVS7M58kL3jO1ySi3v8m7KyHx0kYWfjIyMjIyMzLsnmYSTv4Ot90vvRQV89hUpSN0jVc0oXgMDJ8BeKmX4hd0Q8cKRn00fp3Cp5M750oNSFRBAmyG9vvYR6XVuI56AnglXAEVbAHseGCyS+At4Ioz1+4kE4liz9djyDAy2umk9OJw+RdfxUYrnOhAVYtp980I8IyGCnggbPlNLz+lxnMVmADqOjmDNMRCPpjjwfAfLbpBm/QZapYrmWJ+f3jPjLLuhjFf++wwqrYI5q/MYaJ1ArVVQuyIXa7YBhfJP46mXWWjiqnvrOfJiNwqVyMpPVBAJxLBk61BqRIY7vbP28YyGCAfjFM2xo7eo2fXLZuZtLKRuVR7xaAJHgZHcioy0MynAlh8cJxlPsfITFRx+sZ1FV5cQ8sfxT4bJr7aSW25htMfHUKeXojl2bLkGtv7gRPqcJ3f203h5AXlVVgZaPKRSApWLwZZ96eKv7ehIWvQB9J2bpGZlLg3r8zm1ZwCNTsnyG8vJKjG/hzsqI/PRRBZ+MjIyMjIyMu+eiU54+R+m3zd+Cnr2weX/Bi98RRJ5q78CA8dg9BxYiyBnHii1kqHLeeZ9Wgplt5VKYi+7QZrv2/olWPUA2EoYHdfw/H8dIRKQ7NedxWbW3VlF0B/l6Eu9DLRI2XyCKHD9A430t8wMkPeNh7FmS1UpS6YOzwUtggqlSGaBkYPHR+k6OUbl4mzG+vz0nBpjw+dqcRaZ2fdMB0V1diLBeFr0ncc7FiYeS7L2jipi0SSCQmDBlVIA+1h/gHg0ibPIhPgOTFsuRjKRJBKKo9Yp0wYwyUSSjCwdS68vxTceRhQFnKVmDm3pov/cJEuvK511nKqlWXSfGmd8wE/YH8Oao8dk1/Hsfx5FEAXq1+TzxtNtxMIJNAYla26vQq1RYszRMNjmZt6GQt58ui1t/NJyYIhlN5aRkaOn79wkLQeGZhjLnKf10DDFcx242t242t2E/VFWfaLykkXxwFu+U4CW/UNcdW89c6fmOI0Zb18JlpH5OCMLPxkZGRkZGZl3R8QnGblUboLxdgiMQcFiKbcvlYSN35Tm90QRFEoYPg0nfysFt1/7A3CdAv8Q5DTAgR/CaAvc8RR4bwelAQ78CDKrwFZBQmWm6aWetOgDGOn20t/qJhZJzBAEqWSKPb9tpWJBFp1Thi3ncQ8FcRQYKKi1ceD5DiYGAhgyNCy7voy9v20j4JYMTE681sfCq4q56cEFCKJALJJApVUQ8kcRBAEEZrSKgiQeq5fmkEymmBwK8MIPT0BKwDcRRhAFrvtSI3lV1nd9uydcfloODqEzqhFEAUOGmoxMPa2Hhkil4PhrfZACURRYfXslE4NSiHrv2QkWXlXM6T0DxCIJ5q7Lp3JRFtmlFs7tc6FUipTOd7LtkROQkmb89v6mNW2YEgnE2fPrFmqW5xBwRxnu8pBXmTHL7fPUrn4uu7Oa4S4vKq0CjWH23J/eoibsn97v7BsuapbloNIqMDt0fzSkvny+k8G3iO6SRqmKa7ZfWvSFjMzHFVn4ycjIyMjIyLwzYiEYOCJFKwgizLlJcu4stEkzfi0vwMH/C6v/Hp6/F5bfL1UBh6dytHxD8OwX4JbHIR6Dwz+R3EDX/iMMnQLvEJSvgwWfleIfBpuI5a1ltGd2rtZ4vx+jbXaFZ2IgQO6tFhwFRsb6JGdNs0NHQa2NtsPDlDQ4mLexAJVKiavTg2cslBZ95znz+gC2XD3e0TBGuxZnkYmzbwxSNMdO+Xwn7UenIyCySsyoNCKRUAyNToV7OEjJ3Eyi4TjWHCmMfXI4QMgfRW/WYM83oNFd3BDlYgR9UV577Bw1K3LY+9s2UskUjgIj1mw91mwDh7Z1pYVoMpli3zPt1K3K49iOXgbb3EwOBahckkVxvYO8KiuiKGB26MmvkvIFT+zsS++fSjHDJRMk8afSKBnrGye7LINk4i2qF8lhMxqWhHn5fCdBbxSLU4dnRKqsCqJA1dJs9j83PQspCNB1coyml3uoXZnLwquKMVrfPvKhuN6Oq9NJ26EREKBqSTZFdfZLvo8fJOLRBPF4Eu3bGOPIyLzfyMJPRkZGRkZG5tLwDYG7T5rP2/5PUHEFZBTAtgemtzFlSa6eK78iCUOlFozZ0Lt/9vFGWyQzF40Zlv61VCXMXwQ6u3SOWEgycFnyVyhEDaXzMiVTlgswO3RS/N9UBc6WY6B8oROVRoF/MsKS60rwjkotpRanHkEAv0dy5ew+PU7IG6VqafYMR87z6Mxq/JMRDjzfyYIrizn35gDr76rBMxaickkWWSVmRnp9ZBaacOQb2fbICW55cCE+IcLOXzQjigLFcx34JsKUNjrZ+YtzF7iIFrB4cwlq3aU9inlGgmTk6jmxs5/UlNtmfrUN/2RYOsZbdFg0nEC8oH0y5IsRcEfoPTdOdrkFUZxZWbvQlVOjUyCIQvo8ACqNgqI6G0qViNGqQRQFFCqRRGxaINYuz2Wkx8ecNXmkUnBoaxdLryvBZNcRjyYw2bUc3NJJMj593MrF2fScGieVgjOvD+IsNlO74u3zGU12HZfdWcP8jUUggMWhe9+iIf5cpJIpBjvcHH2xG99EhDmrcylfkIVBblHlW9/6Fr/61a9QKBSIoshPfvITlixZwsMPP8wXvvAF9Po/HNFxqdtdCrt37+ahhx5i27ZtF13f3d3N5s2bOX369J/8XO8XH67/KTIyMjIyMjJ/XpJJmOiQ2jcTcTBkglIHl/0TkIRX/nF6W4UKrMWw6m9BoYYr/0MyeGnfAXkLoP3Vmcc250FgXDqm2gCOatBd3PGy44ALs0NL8Vw73SfHUShFGtbnM9LrxT0cZNkN5YR9ETR6FQe3dJJKSRWmhVcVM9LjpaTBwcSgn6aXe2ncUMi+Z9vTVat9z7Sz8XN1mGxafBNTc4cCzN9YxK5fNgOSw2fQG+PF/3uKzEITthwDggjOIhNBT4TB1jgKpYhCpWB8wEfF4iwsDh2ndvUjiGDLNrD2jirJcObQMCde66NsfiY5ZRmX9DUolCLOQjOdR6XWVVuOgQynDvdIEINZzYIri1EoBTwjIVoODqE3q7HnGdDolUSCcQpqrJTNcxIKxEhEkox2+wgHY1gydVicOhwFBurX5uF3R4jHUyy4opCjr/SSSqYQFQLrPl2Ns9hMVonklhkOxLjq3npO7x3APxGhfIETZ7GJlgPD9DdPpDP/zr7h4uYHF6I1qOg7N05hrZ3MAhOekRA55RmodcoZERSdx0b/oPADUKkVOPLfX2fUPyejfT62PHw8/ft746l2YpEEC64sltqIP6bs37+fbdu20dTUhEajYWxsjGhUyqZ8+OGHufPOOy9J+F3Kdh9XZOEnIyMjIyMjc3ESMWkm78W/k6pvDZ+UzFkO/lgSatf/GOZ/WprvO/Oc1Np53skzlYTO3ZBdD52vw+bvguuEZOACUrWwdz/MvQ0aPwkm59tehn8yzBtPtbFgUxGxSJKFVxWTTKQY6fFSUGsj5I1CKoXOouHAsx3prPdUMkXTyz00biik++QYlYuyiUUSRIKxWa2KB57vYM0dlQx3eonHkmj0SoK+aLqi1X5kmJWfqODg852M9vqIBGPMXVfA+GCAkDdKhlPHmturePWxM0QCcWpW5DLS7cU3EUZUCpza08+iq4rJyNJRNMdOz+nxGbNuf4yMbAMjfX5K52XS3jRCw+UF7HuunfkbinjlZ2fSFb/cigzqVueSU57B4W1d1K7IxZ5vQGtS4Wp1UzrPyZvPttO8TxJbCqXImjuq2Pd0G3qzmnlXFPHa4+ew5ujT9zmz0EhJQ+YMUaI1qCistZNbmUE8It2voU4PLQdc6fsP0HB5AVqDinAgyuu/bWNySMr/M1o1HH2pm/mbimYcM79amoF0jwTxjQeZGAqRiCUpmmPH/g6jHz6ojPX7Z/3+jr/WR83y3A9V1c+zdSsj33+YuMuFMicH5wNfxnLNNe/6eC6XC4fDgUYj3QOHwwHAD37wAwYHB7nssstwOBzs2rWLe++9l8OHDxMKhbj55pv5xje+cdHttm/fzr/8y78QiUQoKyvjsccew2g0UlxczF133cXWrVuJxWI89dRTVFdXv+217dmzhy99ScoZFQRhVjB8d3c3n/rUpwgEpLnaRx55hOXLl7N7927+9V//FYfDwenTp1mwYAG//OUvEQSBl19+mS9/+cvo9XpWrlz5ru/bO0EWfjIyMjIyMjKzScSgc4/kqpmMS0LPVgTD52DFA5LpStP/wKnfSk6cG/4dTDnw3D2SSAQposGcB9c8DIPHYO6tUgafoIDBJjj+JFRvniH6YpEEokKY4fIYjyZJJlKE/TEGWiZnGLlEQnHmbyjklZ+eYcGVxenQ8fTHmJpVM9l0U69TF3XWVChFEtEER17qQVQI2HMNNKwvSFfSFEoRS6aG9XfXMDEYwD8ZYajTQ3G9HZNdQySQ4MUfn0oLsAO/75iKR8hFZ1IzMRhgYiiINVuP3qKh79wE5sxLNyNRaxSU1Nux2KWq50i3j9rlORx/dWYe4WCbm/q1ecSiCZZcV4YxQ42gkO5r7ap8PCPBtOg7f3+OvNBFSUMmg21uek9PADDpCnJ4m5TjZ88zotEriceSWDJ1WLMM6f2VSgVKpdQ26iw2c83fNHL4xS7CvhgN6wsoaXSkv1fPmPS7CHqjBL1SJSeVApNNy5y1eQTcEbQmFa2Hhug6MYbGoMKapUOlVvDCj05w3ZfmYcn88FdylOrZBjYanfKi7cYfVDxbt+L6+j+TCksV8vjgIK6v/zPAuxZ/Gzdu5N/+7d+orKzk8ssv59Zbb2XNmjX8zd/8Dd/73vfYtWtXWgx+61vfwmazkUgkWL9+PSdPnpy13djYGN/85jd59dVXMRgMfOc73+F73/se//zP0nU6HA6ampr40Y9+xEMPPcRPf/rTt722hx56iB/+8IesWLECv9+PVjtzDtXpdLJjxw60Wi1tbW3cfvvtHDlyBIBjx45x5swZcnNzWbFiBW+++SYLFy7knnvuYefOnZSXl3Prrbe+q3v2TpGFn4yMjIyMjMxMEjEYOg1KNWz6Dpz9PeQ0gtYOJaslt82JDihbB+v/BXb+m2T2MtoyLfoAeg9Ilb3guDSDd+RnM9erdGCQRF/IF6Xr5BindvdjyNAwf2MhOWUZCFOzZMuuL72oYHMWmmhvkqqIqWQKlUYxI6NPmn9LYcnUEvJHqV2Vh6gQpqpQ0xW32lW5aI1qUskUWrOKojl2dvz8bHp9frUVvTmbN59pp2KhE51JxXi/n51PNLP4uhJJyLxlzq7z+Cj1a/J446n29HtbroHlN5dz5f9XjzXbwDvBYNGQSqXY+oM2KhdnYXboOLa9b9Z20XAC33iYRCxIdyDKkmvL0hEHrnb3rO29Y2EqFmkI+aIYrOpZ6zOydLz5dDtjfX5K5zlYeHUJmRdptVQoRApqbGSXWUjGU2j004+ZerOGykVZNO8fmrFPboUFZ5GJg893UtKYiVqt4PTrgwx1eCibn0nQG8Xs1JFXYWWs3/+REH7OIhP6DDVBdzS9bP4VRXjHQrhHQxgs6g+8Q+nI9x9Oi77zpMJhRr7/8LsWfkajkaNHj/L666+za9cubr31Vr797W9z9913z9r2d7/7HY8++ijxeByXy8XZs2eZO3fujG0OHDjA2bNnWbFiBQDRaJRly5al1994440ALFiwgGefffYPXtuKFSv4yle+wh133MGNN95Ifn7+jPWxWIwvfvGLHD9+HIVCQWtra3rd4sWL09s3NjbS3d2N0WikpKSEiooKAO68804effTRS7xT7x5Z+MnIyMjIyMhMExiDc1th579LGXzLvwRL7oPQJEQmYfs3IDH1wNr+miTkyi+X3DfH22Yey+AAWxm4eyCjGNZ8FfZ8Z8q0RQdXPgRaKWi7vWmEvb+WHpbG+vz0nZngpn9YgMWp48DvO2g9NEz5AidVS7NpOSCJB5NdS2ahiaGpgPLm/S4Wby7h6Ms9hAMxdCYVK2+pIBqOc+D5TuaszodkiuwyM7bcKlztbqKhONZsA22Hhgm4IzRcno+AwImd/TM+Sn/zJJWLswj7Y5zaPTBjXTKeQm+cLZi0eiV9zTNz5yYGA8RCccoXzM64uxSC3igTgwHMDh2xSIL8KuuMvMJFm4tpPzpC39kJVBoF9WvzGe314RsPoVSJmOyzHTOzS82M9fuIhhNTlU0tnilDHLVOSXaJhY4pcd15bIy8SutFhd95VGoFvOV2KJQiC64sJh5N0t40gs6oYtWtlWSVmjnxaj/OYjNHX+wmmUxRszybFTeX0/RKDyF/jOqlOeRX24hHExc/4YeMDKee6788j66TY3hGQlicOs6+OYh/IsKa2yvZ+fhZ1t9dQ3ZpBkFvhEgwjt6snmHA85cm7nK9o+WXikKhYO3ataxdu5b6+nqeeOKJWcKvq6uLhx56iMOHD2O1Wrn77rsJv0WEAqRSKTZs2MCvf/3ri57rfEupQqEgHo9fdJvzPPjgg1x99dW8+OKLrFixgldeeWVG1e/73/8+WVlZnDhxgmQyOWPd+fNc6rn+lMjCT0ZGRkZGRkZi8BgMnYFtXwatRWrf9Lok4WYtgqh3WvSdp2efNNvX/ipUXgmnn5aWz78LStfCeCu07QCVHpbeC1d9F5IxKd9v/w+hciMhf3SWW2dyyvkwmUzSemgYW64BlUZBVqkZe66BaDhBOBBj729bWXpd6ZT5SpSjL/dQtSyb3HILaq2S9iMjdJ8eQ61Vcmx7D1d8YQ5HtnWjNaoYbHOj0ihmVKHyqqw4i8wcf3V2JS0WSaAzqWbk12UWGplwBSidl4nWqJqe2xOgcUMRO35+ZtZxxEsMK78YGp0StVbBxGAAW66BvGorolKg9+wEBbU2PKMh+s5OpK+36ZUe1t9dg28shKvTg96kYvXtlRx4roNoOIEj30jZPCf7npWqkv3Nk1x171z6W92oNCLRYJyDW7tmXMNgu4e5lxW842vPcOpZf3fN1PelwJChIZlMoVSKnH1jML2dxWlg95Mt6fendvcjKgooW5j5bm7ZBxK1TsmZvVKuolqrpHJxFsmk1Pq64uZyTu8d5PirfWSXWuhoGiGZSLH2jmoyCz8YpjbKnBzig4MXXf5uaWlpQRTFdBXs+PHjFBVJM6Amkwmfz4fD4cDr9WIwGLBYLAwPD/PSSy+xdu3aWdstXbqUv/7rv6a9vZ3y8nICgQADAwNUVla+42vr6Oigvr6e+vp6Dh8+THNzM42Njen1Ho+H/Px8RFHkiSeeIJH4w3+kqK6upru7m46ODsrKyt5WnL7fyMJPRkZGRkZGBsba4Fe3QuMd0vslfwVnt0J2HUR9cPoZKLsMRAUkL3io0VkhGoCy9WAvh8AIOGul2IenPyMFtdXeIM32Hfm5tI/WDGoTNN4OOiupQEqqEr0FQRCIhBIs2lyCezhIz5lxAt4Ic1blceD3HUy4JKMQtV7J6tsqGR8IkEqlsOUYGO33o9aJ5NdYSSHNsmWVmIlHEoz1+6lfm0/XiTEiwem/vudX22g9PMTEYICc8owZbZEKpUg0FGf+piJ6To4z1u8nryqDsnlO9v62BVGUgs+DnijxaAKDVYN3PEhJgyNdLQMwZGj+YLXsj2HJ1LP6k1UcfL6ThvUFxKNJYpEkCzYVYcsxsOfXrbP2CbgjHHmpm3gkmb6GTX81h1QK+ponSCSTzN9UjNmhJbcyA4NZg3fUhUIpEA0niIVnPsRmFb/761eqFFic0+2aoijgHZ9u/1UoRSKB2aY3rYeGqFnx7kXFB41UMkXIH8NgUVO5KJsjL3WTTKRQqEQWbS6h79wEQU+UjqZRll5fypEXutnx8zPc8Lfz0ZlmV5f/3Dgf+PKMGT8AQavF+cCX3/Ux/X4/999/P263G6VSSXl5ebr98Qtf+AKbNm0iNzeXXbt2MW/ePKqrqykoKEi3cl5su8cff5zbb7+dSERymf3mN7/5roTfww8/zK5duxBFkbq6Oq688kpcF1Q377vvPm666SZ+8YtfsGnTJgyGP9zGrdVqefTRR7n66qvR6/WsWrUKn8/3jq/rnSKkUqk/vtWHgIULF6bOD1HKyMjIyMjIvENOPwvP3yfN7L38oNSWKQjQ9brkutn0P1C8HAqXw+nn4MST0n6bvgMkwV4pxTl4ByTRt/t/zzz+6r+DAz+B638EaiP0HSCWuYC+cA0ai4nhLi/7n50O9tbolaz7dDW2XAM7n2jG1eFJr3MUGFl9WwWe0TDxWJLWQ0PoTWr6zk4giJJYSSVTrPt0DXt+1TIdRi7AFZ+vY/tPz1C3Og/3SJD+c1KbZFaJmQVXFhENJ+g4OkJJQybdp8boPjFGRo6eJdeWcmhrJ+P9AerW5FFQZeXoyz2UNmZybHsPsUiCpdeXMT7gZ6DNjcmmoXJR9pSxi5/uU+Nkl5qpW5WHPe+9uVMmYkkmXH6CngiiSiQSSBANxdAaVRzb0cfQBfcKYO0dVTMqaAA5ZWZseUbKFzhJJlMYLGpC3hhN23sJB2IsuqqYl//7NFffN5fXf9uGezgo3adiE5fdWY39fYpTcA8HaT86zMEtUlVRECQBffiF7hnbOQqMXP/AvA9Uu+N7IZVK0d40giAI7PjpmRmmRCqNgjlr8tJVcEeBEZNNS9eJMW752kKcReZ3dc5z585RU1Pzvlw/vP+unjLvnIt9p4IgHE2lUgsvtr1c8ZORkZGRkZEBlRHWfV1y8MyaA4IICg003AaHfgqrvgJjreA6Lrl43vqkNNN38jdStS8/QwpuL1gmmbi8laHTULIKOnZCyWoSWgcvvmJhcrSPeRsKUKpENny2Fu94mJA3is6sRqVREI8mZ4g+e56RkrkOtv7gJLFIAotTR8O6ApKJJGqtEpNdSzyaRGtUEQnEpkUfQArOvumiamk2Z18fpLDOxqLNJRitGsb7/Qy2uhnu9rLpC3PQ6FUU19vwbiwCMYXZpmP1rZX0np1krM/HK/99GpVWSXG9neJ6O0FfFKVagcmuJq/SSiwSJxyIEfBEyCo2U74wE2u28X3JaVOoRDILpYf/kV4vW/7rBEzlFq68uZyxPh/xqPS586oyEMXZ50wmIa8ygx0/O8vNX1tIYCLMlv86no5i2PPrFjbdMwdXu4fVt1UQCcZRqEQceUZM75PxSCKRpGl7D2qtEkeBkbE+P0abFmu2gaXXlxL0Rmne5yIWTbLwymImXAHsucZLDr3/IOMZDeEdC6FSK2Y50UrOttPtwKlkCkEQUGkUaD5An91yzTWy0PuQ8cH59cjIyMjIyMj8+QmMQccu0Bih6RdQf4s0m+eolAxb9j8CCz8LT90lZfMBFK+UjF9K1kiB7SEvRP2gs0lun/mLof8tXTj2cqkqaM4C3zDHhxYw3Odn8eYS9j3XQTIuPfxWLHIiIKA1qsgsMhPyRhGVAg3rC8jMN6HRK/F7IuRXW+meMsc4+8YgDesLCHginLsgqmDJtSXUrc5FpVHgaveg0SsprLUT8kdZdlM5kCIWStBzepzOY6MsubYUa7YenVGN3x3hjd+10XlcatPMLDJx+V015JZbSCaS5JRbKKy14Sh4a+Urg1gkjmc0RDScQGdUYbBo/mRixZ5j5PK7a9nz6xZi4QTNB4a45v4GwoE4oigQDkQJ+WKIojBDYJQ2ZtJ2aASTXYt/Ikx/8+SM/L2AO8qB5zu58R/mo9FKVbaQP5r+nt4piXiSoC+KSqNAO1W1C/tidDSNEg3FqV6WQ82yHFIp2PmLc8RjSfRmNevuqiGZSLHv2Xa8Y2EaLy9g4dXFaHQf7sqfdzRI57FRCmvtiEphxn1V65QkL/iDRfmCLI6+3M3q2yrfUQSIjMxbkYWfjIyMjIzMx5lTv4OXvwZr/5ck+nZ9EzQWybRlzo1QvAp2f2ta9AF0vyGJvkRY2tfnAnsZLLoHXv0XuPwbknnL5JQpSNYcqNwkicPxDlLnttE7+e9ULMzixGt9Mx562w6PsPmLc8mvsaFQiKg1Cq79m0aO7ejl2CtS61teZQaFdTZyyzPY/1wHY/1+VBoFvWcm0sfRm9WodUqGmkZxDwUprLNRsSiL7ReEnWcVm7DmGeg8PkrtyhwmXAHq1+TReXwEvzuaFn0Aoz0+zrw+yLjLj8GswWTX4Gr3IIgCQV+U4S4vI90+ShockiB8n1oh/xDRUJzRPh+pZIorPl+HziQFo+vNkovgQOskE64oiXiKdZ+uxjcZZqjDS8WiLE7t6ifoi5JTYUGjV110xlKtVSIKIrFInO5T4+x/roNYJEHj5QVUL8vBYLm0sHH3cJCjL3fTdmSEDKeelbeUk1dlRaVVYM814Orw0LzfhSWzlINbO9PfT9Ab5c2n2ll7ZxWiUqpaHn+1j5LGTHLLM96fm/gXIhpOMtLtI+SLsfjqEmkGM5pErVWw+tYKBlonKai1Ur0sB5VWyfUPzMeeb3hfKsYyH19k4ScjIyMjI/NxxeuCvf8pvdZZpfbOdV+HwCgk4pIANDrBNzR730QU4mFJ9AGMd0jVwYbb4JWvwS2PS8eIBcGUDfEYWPLBWoxgK6PSZcPnAf9kZNahI6EEiqlWt4A3Qv+5SXpOjafXD7S6cRSYGOnxUjbfiavDTTQcR1QIJBOSaqhblcu+ZztIxCTBet7IpajOTs9p6VjD3T5qV+VhtunIKbcn46yjAAAgAElEQVSg0ijZ/ctm4rEk9rzZ5gyDbW4MVg2th4bpOjFG4+UFTLoCHH6hm8khaQau++QYNctzWH1b5UWDut8v4rEEJ3b2cegCx835VxSx8Kqi9PuAO8KB33emK3lF9XYysvWEAzGGu73ULM8htzKDDKeOZLUkxC40cll4VTEqjYL+5gm2/3TanfTA7ztRa5XUr53OMkskkunv7EJi0QT7n2un8/gYAOMDfrY+coLrvtSIqBRZcn0pLzwite3GY8lZWYi+iTBjvX7mXlaQjvsIeaNvPc2HDq1BegT3jYc5vXeAeRsKMTm0mKxadj3ZzMKritEZ1SRiSSx2Hbbcd5b5KCNzMWThJyMjIyMj83FFEECYEiemLFBq4Zl/hYhvev2ntkDFRmjbfsF+otQKqlDDZf9LCmrv2AmeftDbpDnBkXMgqEBvAUMW5MwBpKD2lLaUwswkPWcmyCw0Mdo7083OckE7W9ATZaTHO+vSpWUCliwdVcuyiUeTNKwvwGTTEg7ESCZS0kNzpo76y/LRGlT4JsIYLGpEpUDXlBCJBGPkVVnJKbPQcnCIsX4/SpVI2fzZ0QGZRSb6p3L5YpEEqRTEIsm06DvPuf0uGtYXXNTExT0cxDsWQmtUYc3Wo9K8u0cx90iQw9tmxiw0be+hbH4m1mw9kVCcN59un9G+2XNqnOwSC4l4ksI5dmpW5OIoMCIqRBwFJm74ynx6z4wTDsYorneQVSLNEfaem+CtnN4zQOWSLOLRJN2nxmjeP4Qj30jtylwyL2h/9Y2HcRSYsOYYUapFuk6MMtLto+/cJEde7Cav2so19zfg6vBgzZkdzq43S223Nv2U8BHA7Pjwtzva8w1ULcmi5eAwFqceQRSkirYAq26p5MSuPkZ7fJQvcDLc7aVsnoOskg93lVPmL48s/GRkZGRkZD6umLIl986X/h4UOhhsmhZ9IIWK7f7f0HC79L59B5hyYf0/S2YwYTfs/jbUXAPVmyXxl5xqCXXWSv9m1YGthGgoTueJUQ5v60IQBBZcVYTZrmXlJyrY8+sWJgYCUpvbbZUzqm2xSAJbroHeszPFhz3PSP+5CYrqbAy0ujm1u58Fm4oRFQJqnRJLpo7qpdlYsnQEPNK83nnK5mdSUGNjpMdLUb0DW7Z0vvOVpHgsSdgfo6DGRt+U6HHkGzFYNPjGp+3rJdOUi8y8pSSBpzOr0Jum2yH7WyZ58UdSdQtgwaYi5l9RdMnzf6lkiomhAJ7REIIgMMuYPQVDHR52/uIcS66VzFHeisGiJqvUzJw1+ag1MyuSmYWmi+bEGcyzWzr1GRrG+iQBd/SlHkA6d9vhYW766gKsWQZikTjn3hyckYk4/4oiIkGpOgsw0DxJX7mFzAITAXeUeRsKOf5qL6kUKNUiy24o4+TOPuKxBBq9kjW3V30kql+RQAJBIbD85jKUKkW6mgkw2ucjFk7QsL6A03sHiIbiRENxNAY1Gc7Z4lhG5lKRhZ+MjIyMjMzHmZxGKZIhMAzR4Oz1UT+0vyZl8eXMhYgfvIMQOgNqA9z8GOz6Fsz9hCTyml+AK/8TjFnSnJ/RAcBAm5uu42PMv6IIo1XD2X2DuNo8VC/L5orP15GMpxCVImqtIj3HlIgn8I6GcRabcRaZGOmRRKk9z4BGr2LO2nzisRRHX+ph8bUlJJMpDm7pJBKMI4gCizcXo1IrOPJCz4yP1NE0yurbKlm0uSQt+gCySizp12deH6S43s6Gz9ZismsJeqO8/Ojp9HqzQ4u9wMhwpxtLpg7P6HQWXXG9nVO7+4mE4tSuyAUg6I2w83/OpUUfwNGXeyicY7/kebX+lklcHW4MFg0Wpx6jVTOjVVZnUuEdDzM+EODM64PklmcweEEWoSBI0QC2nHcWJ+EoMKI3q4nHkhTNsQMpcisyCHpjHN8xM+g+Eowz3u/HmmVgwhWcIfoATrzWx9IbShnvD6SXtRwYxpFvxNXhYWLQz6KrS0hMtewmEgmW31KORq9i4VXFmN8nR9G/NKIC2g+PkFlkmtESLAhSXEdJQyYHfj8db3Lm9UGMNi0Lryz+C1ztnw+FQkF9fT2pVAqFQsEjjzzC8uXL/9KX9ZFBFn4yMjIyMjIfV0bOwW9ul2b6ADZ+U3ryvLCUVHcDDJ2CQz8G1wmp2vfmwxCeilgQFXDtD6UQ9+w5Us6fQgV586V1U4T9MUL+KLufbEFUCNSsyCWr2Myx7X0olCK55Vb2PduGezhEcYODxssLsecaaD08RNWSbBZcVUwykSKVTElGHymBtsND2HIMKNUiKrWCoy/1pAPZU8kUB7d0seGztTMjHaYwWjXklElCL5lIMtrnxz0S5LJPVeObCHNyZx+2PAM55RmYbFrGB/0su74Mz2gIk12LyaYh4I7Qd26CulW5+N0RRnv9ZBWbiMeSnN4zQCQUp2JhFiqNgnAgjm8sPOs6Au7ZM44XwzMWJBZOoNYqaT86wnCnhxW3VNC838VQp5fMQiNVS3M4+HwnAD1nxllxYzmCQmCgZRK9Rc2aT1ZhyzMScEcYH/CDAKRS+Cci6CxqnEXmWYYt4WCMA893sPDqYhKxJKf3DiCKArnlGag0CkSFQCI+81qFqfiISHB2EHsinkSlVtC8f9p9Nb8qA41OyUi3F/dwkLE+f3pd/do8Shsy0ZkuzUjmw4LJpmPh1cW0HBjCnj/92VIpScC/tX0Y4NybLmqX56C/RFOdDyM6nY7jx48D8Morr/C1r32NPXv2zNgmHo+jVMoS5t0g3zUZGRkZGZmPI/EYtG6H4Bhkz5Xm8sJeuOEncOQxiHih9npIJqDqakns6azgH5kWfSCtP/kbWPV3oDZDy4vS9heIvmQiiat9Ele7Z+p9ijN7B1hybSndp8bRmdS88KOTaYHWfmSEsD/GZZ+qZs6afF559DR5lRlYnHo8I0EWX1vK0Re7QYCJIT+rPlFBOBinZkUOntEQLQemzWgC3ijWbP2MB2mVRoH1gkpff8sk2/7/E2m9m5Gt54a/nY8915gWMQICB57vwJghzRDGIglEUeC6B+aRiCVIplIIApzb50qLT5NNm25p1JvUOPKMjA1MixoAk10766sZ7fMx0DJJIpEiv9JKZoERV7ubicEgfecm0sJoz69bKZ3n4Kp764lFEuz6ZTMVi7LS4q3z5CgbPlNHPJpAVIqE/VH6zk4wPhCg+9Qo9WvzGevzIwgCQV+MtsMjrLq1Ap1Rnb4W71iI0R4/RXVxDm7pTC/f8+tW1nyyisbLC2aEresz1DjypYqi2aGbZRhjsmuJRaffWzJ1zF1fgFqnJKvEnA6KP4/OqGbvb9pYfVslOpOajwqCKFC7Mg9rtoFYNEHXibG0EVHP6TEKau2z9jFaNZzY3U9hjQ2zQ4fJNvu38+ek9eAQ+5/vwD8RwWjTsOy6MiqXZL9vx/d6vVitVgB2797N17/+daxWK83NzZw8eZJ7772XI0eOoFQq+d73vsdll13G448/zpYtWwgGg3R0dHDDDTfwH//xH/T09HD55Zezf/9+bDYba9as4etf/zobN2583673w4As/GRkZGRkZD5uTHRD5y5IxmDDv0vRDUqNlMk3eBwKl8FEJ7z5X1KrZ2YNLL4HXv+u9P6tBMfBMyBVEMs3SNW+CwgHY/ScmW0QEvBE0OiVCIIwqyrX3zyJdzREYY2NTV+Yw4mdfQTcEeZdUcThFzqxOPT4J8OotSp2/PxsWrTllFuoWpqdFn9KpUjtilw6T4ziavdgzzOw+vYqMrL0xGMJPCMh9j0z0wTFPRRkcig4I5LBnKmlZnkuZ98YTC8zWjXoLSpefrSF8vlZjA/606JPVArUrc5LC0etUcXaT1XzyqOn8U2EUahEVt5SPssAZqTHx++/15RuCRVFgc33NzDpCqJQiTOqYalkio6joxRU29DolSy7sZyTO/vwjIQQFQLzNhaCkEKjV7Lv2Y70PdFb1Gz4TC2HtnWhUisYG/BTuSiLojl2Jl0BdBXTAkupVJBVYqavefb313d2nOU3lmPLNdJxbAR7rpHiuXYsmdIcWoZTz9X3zWX3L5txj4TILDKx9pNVWDJ1ZJdYEATQWzRpAVO3MpfRHi8TLkn8lTQ48E2EaT86Qt3qPPKrPjrCD0BnVFHaKJkI2bINDLa7ScSTpKbaXE12bXqmVFQKlDZm8ubTbXiGg0QjcVbcVIE995217b5ftB4cYteTzcSj0v9b/0SEXU82A7wn8RcKhWhsbCQcDuNyudi5c2d6XVNTE6dPn6akpITvfve7CILAqVOnaG5uZuPGjbS2SnOSx48f59ixY2g0Gqqqqrj//vspKiriq1/9Kvfeey+LFy+mtrb2Yyf6QBZ+MjIyMjIyHy8CE9D9OugdoDXD05+dXpdKSQ6evfvAUSEFuB/5GYyeA2sRrHxAquQd++XMY86/CwaOSALyzqelVs8LUGuVZBWb6ToxNmO5zqQmGk6gMSrJr7YiiAIDrZMk45JYSSRTxKIJ8qut2PMN+N0REtEUGU49BosWnVnNoS2dM0Sbq91DQY0NURRYdkMpxQ0O3MNBHIVGNDoVJrsWrUFFOBjj+I5eIsE4/ou0W4YDM9sUlSoFC68uJrPQRNuRYXLLM6hYmDVl3iLQ9EoPjRsK0+2o9jwDnpEgOpMKZ6HkjplVbOamry7ANxFGo1OSMeXmeCGdx0dmzAEmkylO7+lHa1Zjy5baWs8/bJ9HoRSIhBN0NI3gGZFmDZMJafYxpyyDRDw5owoa9ETpPjVG7QqpRbVmRQ4dR0c4/mofKq2CdZ+uobTBgagQsWTpKF+YRf9bnD1zyiyULXCi0ioorLWht6iYdAXoPjmOZzREdpkFg1lDXqWVG/9+AeFgHJ1RhdagIplMkUqlGB8MEO3wYDCr0RpV9LdMsnBzCf6JMPFIEkEU6DoptSGfF9QfVTILTdhy9bzwo1P0nZ1AFAUaLi9ApVagnDLhadreQyoFPafHmbM6jzOvD7LqlopZv6E/B/uf75j1O4xHk+x/vuM9Cb8LWz3379/Ppz/9aU6flmZrFy9eTElJCQBvvPEG999/PwDV1dUUFRWlhd/69euxWKQ27traWnp6eigoKODzn/88Tz31FD/+8Y/T5/i4IQs/GRkZGRmZjwthL7S8AO5uyJoLx56cXpc7H9R6eP6+6WWFy2DOTXD6GRg4CvEIZJTA5u/B0V9A1Afz7gJLASRi0LwVRCVBT4SxgQDRYAydWY3OrGLxNSW4OjyE/ZKgyq+2YrJr2XRPHYlEikQ8STKRYvHmErpPjlFYZ8c7GsIzHOTM64PEo0kqFjkZHwjgHQ1SOs9JVomZIy92z/qYWoOSa/6mAWepGbVaick6uyVupNvH0Zd6sDh1lDZmcu7N6ZkzBNLtihdismqZszqPOavzZiyft6GQVx87y+FtXYiigEItsmBTMbFIgklXIC38AAwWzR8MPg/5Z8/FhfwxMrL0KFQijRsKOXJBa2VJgwOFUoHJomawzT1rX+9YEN/kTHfPgjorKq2S1544l15WszyH7DILQx0edvz0DJ/4p0XYc40oFCIVC51YMrX0nB4nEU+yaHMJ4/0+Xv35WQwZGpbdWIZ/MsL+Z6fNSOZfUcSizcUoVQp0JnW6TTMeTzDa42NyKMjeX7WSTEqqPb/aSmGdlR0/O8vym8o4/EIXCALzryhivD+ANevj4GYpkJr6K0YymeLY9l4Aalbk0HtmgqBH+h7NDh3+yQju4SDxqZnJPzf+iYvPpr7d8nfDsmXLGBsbY3RUEv8Gw6W5uWo00/+/FAoF8bj0R4NgMEh/f790nX4/JtNsB9uPOrLwk5GRkZGR+TiQSkH3G7Dn21LeXv0nQGeTcveCE1BxOex9aOY+vfth7degZA24TkLzNsgogtV/D1d8G/oPSQHuoy2gs8Cqv8UXNbH9Z6cZ6pDm+TR6JYuvKUZn1nDT38/HPxkhEoqh0atIJpJEgokZ4eDDXV42fK4WpUqBIELYH6e0MRNRFIiE4mQWmhhomQQBJgd9FM+x031qnMI6G9mlFhLxFCa7DqVGgARvSyKWYMGVRfgnI6g0CmqW59DeNILerGbFTeUzxNofI6vEzLIbyxhsdaPWKXEWmji2o5c5a/JQa9/Zo1ZRnZ2zrw/OWFazPIfJ4SBjfT7MDh0bP19HyB9DrVYwOSK1gHafHCUz38ho38xW3EgwgVo7LQzseQaql+by2mNnZ2x3bp+LxdeUMDSVpxdwRwi4I5hsWtQ6Baf39rPo6mKUahFXhycdyO6fjPDqz8+y8XN1aPTKdGXu2PYeKhY5Z7TLDnd7OflaLyWNDppe7kmLPpBae4vnOlh2QxldJ8bIq7Iy2OZGrVNwzf0NF834+6ihUIrMu7yQ/nOT6WWiQiCr2Jz+w4SoEKhdkcu+59pZdHXJX0T0ARhtmouKPKPt/TOeaW5uJpFIYLfPnndctWoVTz75JOvWraO1tZXe3l6qqqpoamp62+N99atf5Y477qCoqIh77rmHbdu2vW/X+mFBFn4yMjIyMjIfB0Zb4JnPQiwEmVWQXQ++QZhzM9grptw8Z7tfklEotXy+/l3pvdokuYBu+SLkL4Z5d8KLfwe3PAE5jfSfmWSow4Nap6R+bR6OfCPRSIJoKMG2H54kGoozZ00+qUSSzhNjZGTPfqA/t89FIp6ktCFzxvydLUfPomtKWXBlEYPtbjbf10B2hZfyhU5i4QTuEcnY5ejL3ay5vZJkAnLLrbOOP9zl5eCWTsYHAlicOurX5tNyUBI+FQucGDLemWlGhlOPyaYl6IviGQ0Ri8RZfXslgggZ76BSNT7o59j2HpbdUEbbkWGS8RTVy3Ow5hpoPjCEbzxMdqmFrhNjlM3LxJhjwFls4nf/5wipRIpVt1Vy4PcdafFVuzKH4W4v9lwDdatzOfv6IGXznUy6AjNE13mSiRSOAiP51da02Y1SJbL+7loG2zx0HR9n0dXFdB4bnbFfKgUTQwHKF2ZxZu9Aeln0AlOXCVeA579/jFQyRfXyXLxjId5K2B+j/egIpY0OPKMh5q7Lp2ZZzkfK1OWPkVuZwXVfbqTl0DBqjYKKRVmYbBquurce71iIaDjBsR29FNc7qFyU9Re7zmXXlc2Y8YOp3MXryt7Tcc/P+AGkUimeeOIJFIrZ4va+++7j3nvvpb6+HqVSyeOPPz6j0vdW9uzZw+HDh3nzzTdRKBQ888wzPPbYY3zmM595T9f7YUMWfjIyMjIyMh9lUimpcjfeIYk+UQnzPgU7vg6CCKv/AUbOgtYitXb27p/e15QjZfU1vwhzb5Uqf+e2ws5/l9b3H5JcPTc/DNoMQmIGIz195FdbKaixcXrPAGdeH2TO6jw8o6H0/NnhbV00bihAqRZRKsVZl6zVK7E4DZx9Y3DG/N6EK8jkYICBtknmXlaAIApEAjHefLqdkC+G1qBiwaYiju3o5cDznSzeXIKz0DwjJ80/GeGln5wk4Jba5jwjIQ5t7aJhfT655RkYMqTMvng0gUIpMOEKEo8lsWXrsfyB8OzSxkzMDi3esTCiKCAqBFJJcI8ESCSSOPL+eFvZpCvAUKeX0T4/hbU2RIXAkRe7qF+bT93KXBRKkYAnSu3KXJzFJtQaJd7xEKIoEIsl2f9cB3WrpO2cxdL5XvzRKZxFJkZ7fCy8qhitQcX4YACTTYtvYjpeQqNXSmK7MZNDW7vSy+OxJHt/00LVkmxO7uzH745gtM7cF0AQBLSG6dlOo1WD2TGduTcx6E/PLqaSSQrn2Ok5NX7BAUChEnEPB7HmGHAUmsgtz/hYiT6QZknzq23kV9tmLC/J0BKPJ/COhihpcGDO1KPW/GWqfTBt4PJ+u3omEhcv069du5a1a9em32u1Wh577LFZ2919993cfffd6fcXVvUOHDiQfv3ss8++p+v8sCILPxkZGRkZmY8yQydg97elaAaYEm9bJEG48DNw8reSgyfAmn+QqoGde6SKYP3N8Ow90mwfwLFfwNp/nFkZHDwKk5fBli+ivOW35FU2kFNmYaTHR+WSLGLhBCd39TNvYyGLNpcQDcVpPzpC98lxHAVGMgtMjA/6Kapz4Cg0olSJjPf7UaoV1KzM5fDWrhlmJ4l4ksFWN43rCxnp9vDqY2fTFa7w/2PvvKPrOst0/9und52m3nt3lXtJbCeO49hphBBKCC2ZoQ6XAQYYZrgzwMzAnUKZAYYJPSEwkEqqndhOcZe7LdmyZPXejk7v+/7xSUc6lgPpdsL+reUlnV2/I2+tdR697/s8gRiHHu9kwYYCjjzdTSKWpOP4KL6xMEV1TjKLrfgmQinRN0M0FMeRY2ak24dnOEh/m4fzh4dZtr0Ui13Pied68YwEuemvFpNZdGkBNzEQ4In/OknINzvD6MgxE/RGqFubTyIniVo9X+TOZUagJmLJlBGO3qQhHk3y7M9aeM9Xl1O+JCvtHKvTwNLri+k6NU5uWQbesRDDXV5qVuYgy2B26EkmZEa6fYx0+1i+vZSz+wdZdXM55w4OMdrjw5lnZuXN5YT80XlrAgj5YqmW1fYjI6x/TxW7ftmaEuXZpTa0ehX+iSBIwvhl7bsrsdjnzFrNEfgv/r6dldvLAGFUYrLqWLChgLbDw0iSMKtRqyQ0OhXeiTAaDcRjMjqDGoP51QnBwFQkZaaTkWVCdRmMUN4oNBo1ztzL4+J5KapW5Lyh8Q0Kbz6K8FNQUFBQUHgn0398up2zAlZ9CiY7wT8s9plcs6IP4Plvg6sctn8PPL3QvgvcVSLAHcQs4MXtoOZMYRojJ9G88HWiNT9BVps5e2CQSCCOyaZj+bZSOo6NULrQzYnnBmlYn08sGmdyKEjIHyWvws7xZ3tQa1U0rMtnvN9PT8sEepOGJVuKU6HkSCKDT5ZFW2Qsapzn9hiLJECScOWbkdQSzU904RkO0vxkFzf/9WL0Jg0qtUQyMaeUKIFnOJiqdNWuyWXNbRUc29GDdzxMSaOL4noXR5/p5poP16VETCQUI5mQ0erVND/ZmRJ9IGbWcivsnH6+D89wkK2fWIDNZcQ/GWZiMIBGqyIRT2Iw67BnG9HqNbgLLLgLLWmRDQ1XFdC6T1Q+/ZNhXPkWPCNBRrq8RENx3IVWShrdjPT4OLG7F2eOmXW3V+KdCOPMNXPTZxcxNRLCaNUS8sXoPDHG0i3F7Hu4g5IGFyWNLpz5ZrpPjVG3Nk/8OCTSKq1mu56ieiddp8bwDAeZGguy9eONqXlCnVFDcYOL2jVall4vqoo6Y/pHTHehNZWn6BkMcu7gEAs2FlC2KJPRHh/Hnu0hEoiz6NpCjj/by4INBZx5cQCbS5jKnG8eweo0sOqWcvIqMwhOxdDoVdhcRl6O4S7vbHyGRsWa2yqoWZWDVq98/FX480R58hUUFBQUFN7JWPNAJcHOr0J2PSz+IHh64KkviE/4FzNxQVQJJQ1c2AX5S6H+Vtj9TRHyLs2pWkkqISb3fVe89A2iMxl49lfnU2HUQW+U5ie7aNoqjEFi4ThHn+lm4wdr6DgyQm5ZBkefEe6FyYSYX1pxUxm9rRPYs0zY3AaWby9FTsroTBpaXxpEZ1CjUkskYknUGlVaBqBKJWGwaFi2rZSxXn8qEDwRT3L+0DDLt5ey4sYy9j8860BZvzaPrlOzURM2t5EXHph1nOw8MUYinkRn0BALx4mrJDpPjHFydx8avYoFVxdQuSwLo03P2en5RICQL4rOqGG8P0DQGyURS/LED09RvzaPU3v6UhltjVfns3BjIeODARZvLiIaTuAZCmC06ug+PU5wKorVZaDr1Dg6k4ad957BN22sIUmw/r3VdJ0cIxmXGevzs/MnLSzeXMTRZ7rZdFcdJY1ubvjkQvY/3M5Il4+gN8INH2/EMxoiEU3gn4ywZEsxNpeRRDzJxrtqef7+c8RjSYxWLdd+pA69SUPT1hJ0Rg3+yQiHnuiiqM5J1fIcbJkGNBpRrdQb06M8Uo+h08DWTyygv83D1GiQ/CoHOoOG8X5R+TXb9Wi0KmLRBKtuqaD5yS5kWcZs13P+kPhDhWc4yNM/Ps2We+p56ken0Zs0rL29UsRKaNPbHsOBGHvuP5tqSU3Ek7zwmzYyi63klGZc+ndFQeEdjiL8FBQUFBQU3qlEg2DNgWe/Jlo4zVnw0MdEyPr134LgJGTWwOjZ2XNqtsPQaYiHRESDuwa0Rtj+XTj3tKgcbvhbMDogGoCjvxCVQCC24EN4xhIp0TdDOBDDYNEydEGYvsTCCcZ6fWz6UB37Hmyft+zJwQCVy7LR6NTs/GkLyGC0alm+rRS9RUPdujJOPNvDwmsKWbKlWIiEpIwkwapby8krt9N+bIRj04IShPGEu9DC+cPDGK1arv/LBkZ7/dizjLTuHWSky5c6NhFLzjM/6WmZ4NqP1qE3a2k7NJwWhTDYPsWqW8rpbRln44drGOv2M9bnx2TTEQnFkSSRZdhxdBSTVUtf60RK9AGc2tOPPcvEwccuUL8+H41OTUG1qLANX/CSX22nZIGbQ492Ys8ypkQfiMrcmRf7Ka53pdpD47Eksizex3DnFBc8Ucx2HRs/WEskGCPki4loAEmmsNaJq8CCJEl4x0OE/TEKahzc/tXlhP0xLA49/skwz/2ilfLFWZx+vp+gL0rlsmxikQQhfxRn7iuz2bdnmbDPmZM881I/w51eAp4IF46PIU//zDd9uJb+c5Ns+GANe+47l3YNOSnjHQuj0aqwOPSc2tNHRqaR3HJ72nEhXzStcjqDdyz8Zy38ZFlGutQffBTedsjyfIOmP4Ui/BQUFBQUFN6JBCZhoBkGjkFoEio2wo6vin1nHoLzz8Ct/wPlG6DlERhrg5yFEBwXlUGVWkQ3dD0PeYtFi6ecFNeKBcQMYNgjzGKMDlj6YcIV70XdpprXKqjRqfCOhTDb9dRNm5RIKmEI4sg1M94fAMQ8W93aPGxuAxqdmud+PiuuQpSz2a8AACAASURBVL4YLfsGabq+hNEenzA4KbKy/9ELLLuhhERcRqNV4cwz8/wD5yhbPDsLp9WLUPLOk6PYs0ypteRV2pGTclrFEITJyMWYrDrUavE+Tu7uTd8pg3c0yOLNxZza1c9Ip5e8KjuufJGDt3BTAbZMA4MXpqhank3QK3L52g4Np4Li/Z4wG++qZXIoSCKWZKzfj9agYt0dldgyTfzhe8fRaFVEQvPNL0K+GJmF6bOHWr2a3HI7T//36dS2gmoH1360jszC9KgKOSnTeWqU537RSiQQx+LQc+1H68mrsBMORNlz/zmqlmenVUnP7hukdnUumkv8rF4JIX+UaDBOQY2To093pT0v8emZzngkgcmmI+BJjw3Q6tWsvEXEZ8RjCXwTYRw5UREVEoxjcxsxWLSUL82k89hYmoi3OMTcoXcsRE/LBEMdUxTUOiiodmC5RN7jOwmDwcD4+Dgul0sRf29zZFlmfHwcg+HVPbOK8FNQUFBQUHinMdoGgTGI+CCrXrRkyklY9jE4fK+o2tXcILaNtoKzHHQWIf7yFkPr41CxCfZ9T1yvex+UbxTXSUSh9hY4+EMoXAbbvgtaA7gqMGks5CZ9LNtWyqHHO0EGSSVCuEP+KI4cM617B9Os/G/45IK0YPDDj3cSCcZZen3J/LfV7WO0x5cKbXfmm1n77kq8YyEkwJVvoadlnNFeP2qtipU3lREJxcmrzMAzHEKrU6c5Vva2TFCxNIuyJVnkVzo4sauXzGIr2aU28irtaYHoS64rZvd9Z9nwgZpLZvNll2aw/+GO1Jxf39lJpkZD3PR/FuHINqPRqFm8uZDhC6KyqDdpWHJ9Eaf39OMdC5Nf6eDI010MdngB8XNbfUs5KpUK/0QYZPFhL7/Kjry1BJVKov+8h/5zk1SvzKHt4FBqLQXVDvQmzbxw+75zk4z3BzDZhPgZ6/Mx1usXVSCVlBLA/skIz/zPaW7/ynKSySTeidC8WUqACydGWbKl+FJP4J9EQmKk10dRrRNJLSHHZ8WZZySE1WXg6I5ulm8vY/d9Z2F6t7vQgj3byKPfOZGqECbiMuN9AY7t6Eaerg5v+EANZpuOdXdU4R0PceyZHpZcV4w730LIF+XZn7cw2C6yJs8dHKJmVQ7r31t92XLx3goKCgro6+tLBaIrvL0xGAwUFBS8qnMU4aegoKCgoPBOIB6FiQ4I+yAyJf5N9sBz/zB7TOEquOMBCIzAVD/s+ZZw9nzy88LURWcVIe0qLeQvSb9+xy6R1dfyCBz9pXD8dFXCC/8Pul6AvKWot/wTOWVN6IzqlJW/Si2h1auJhuNEgvF5+W37H+lg3e0i8+7Yjp6UwLhUJSmzyMp4/2z73kR/gOFOLyd397L6lgo8I0EsTgNb/qKReCSObzLM5HCQghoHOqOG1n2Dadcb6fZRty6P8b4ABdV2mm4oQa1W8dzPWihucFG9MgffeBi1VkXL3gEigTh9ZydYdG0RfecmU2JEo1MhSVKauQuAbzyMbzxMbrmdkR4vO3/SIlosAZNNR+OGAmpW5RLwRAj6oynRB6IKd3JPH2tvq2BqLERBjYPFm4vY9atWvKOiTbRiaRYbP1iDLdOIVq9GrVGhUkmM9vgI+aJpbqgzhHxRfBNhAp4wT/336dR6DBYtG++sZce9Z9CbNSy6pojDj1/AOx5m+Q1l864DYHXqMVouPdP3pzBYtJQ2uulpGafxqgJOPDdbRe1rneC6u+s5/Xw/E/0+ttzdgGc0iFanweLQ0XVqPCX6QDiopgyAEBXQQ3/oxJ5t4uTuc1QszeL2v12GPUuY6Aycn0yJvhnO7h9i4abCtMD5dxparZbS0tLLvQyFy4gi/BQUFBQUFN7uyDJ0HwSdHnZ9A0rWCOF39Fezx2gMUH8TPPE58A2Kub3Vn4ZIQOT1jc+28bHqM3D2D+n3cFeJKuKZh8Xr7pfg2q/D4DFh+tJ3EO6/De7egzO3BKNFh288TMexUY7t6CavykFJo2ve0n1jYcKBGJFgnImBQGp7/7lJ6tfn0/Jiv4glsOuoXZ3Li/97Pu18SYIN769hx71nQIIV28voPDHGxECA0gVuckpteEdDGCzadCdPoKDWQSQQ5/zhYc7uH6R2TS7OXDPRSIKWvYPYc0wceaoLZ56FiiVZ0CRRUG0nI8vEjZ9ZRPeZcVQqCb1JSzw2X2RJkoiKABGDMCOyQJje+MbDFNU7abgqj44j86sw/okwWoOarGIrRQ0umh/vSom+mWtWLc/GnW9hoj/AwccukFlspXp5Djq9mqJ6Jz1nJmYfAZ0Kz2iQswcGceVZ0tYT9sfoOzeJu9BC+eIsDj8+G6PROz3faM82pcxyJJXE6lsr0Ztem/ADKG50ozMJ85t1d1Qx0uUV77XOhT1bzAO2Hx3hwKMdqDXC+GXD+2uQSG9TnBsiPsNYn5/i6eet/cgICzYWpNw8L34OZrhUqL2CwjsJRfgpKCgoKCi83Rk9L5w7Q5NQs1UErK/5K4j6ROtm5WZR0dvzL0L0gQhzf/7bsPHvxL/B4yLqoWgVFK2B9mfFcc4yaPoIDJ6E3gOw+Rtw5GdCKB6+F6q3wvH7xbGhSeEK6izBaNVhtOpw5pspbnAy3u/HaNOhUklpH7ArmrKIx+JYHXqySqwpk5W+c5OEgzG2/EUDkWCcwFQEz3AgrdIDIkrg2LO9xGNJllxXzJFnugn7ReXt+LO9lC52k1uWgacjRFGDk57TQghJEhTWONPm1k7u6mPVzeWp+SejVcfSLcVEIwmGu7y4C63s/GkLKrXE8m2lLN9WykjPFIPnvajUWurW5tLy0mxVsW5tXiqb75JGI6MhMjKNGC16MottIJGqIgKULsrEmW/BbNMTmIqIKuNFTA4HKV2YSePVBRTWOgn6ooR8EQxWHcu3l2G06ug6OYY9y0Ttmlz0Jg1yAsZ6ffOvNRjElW8hHkvOqxYeeLiD6+5uwDsWIh6XceWZcRe+vuqY3qihpMFNSYP70vtNWiqXZuPKsxDyR8lwm3DkmNDo1Jx4rjf1HGl086vD7gILUyOz1eUZAQ7gyDGnoiVmKKp3Ys80oaDwTkYRfgoKCgoKCm9XZBkGjgt3zZO/AUeJcPHc8BUwOmHzv8DIadGOue5z6Zl97iqov0Xk8GlNgAQVm8HkhP0/gM3/CH3NYMmBx/9qNr/v9IOw+evwzN8KAxhrbvqaDOnGIfG4zJmXBjBl6DE7DFx3dwPNT3cR8EQoW5RJQY2D/Q93EAnGWPvuSg4+1olvPIxKLZFf5SAUiNH60iCNVxdgztCz7o4qDjzcgVavZtm2UsKBKFMj4gO8Si2lRN8MncfGqF2Zy74HO2jaWkyG20hPywTFDa5U9Wou7UdHWHd7JYMXpsgpzcBk1fHkD0+x9PritPnAnT9t4YZPLsCZa+alY+1MDYe47p4GnHkWQr4YWp2KkC+ayvyrWpZNb8tE2r2KGpypHDp3gYXr72nkhd+eIzAVpWxRJitvKsM8PY+nN2soqHHQ3jySdg1Hzqyjpj3bhD17Vry07h/E5jJQtTwb73iY5x9oA2D9HZUYrE66To2nXatssRt7tonARLqZCohHzeo2ojdpOX9kmJaXBihd4KZ8SSYZr0AwxWMJRnt8eIaDGK06MgutmOcEvL8cOqOGnLJ0F86sEhs3//Vizu4fIhaOk1eewZLriji2owdZFm20NatzU46x9hwTZsfsvcx2PVv+opGz+wfpOztJ2aJMKpdlzcseVFB4p6E84QoKCgoKCm9HJjrhzCOirfP3HxJtl+d3QCIiRJpvEHIXwfN/EK+Dk0Kk+QaFa2fVFnjx30Sbps4M274DJ/8X2neK61szhTFMx3Ppoe1yEnoOQHYDLLkLmn8yu2/ph4SgnIN/PEjF0mzG+nwMtns4d2CI1e+qQGdUM9bjJxqOs+EDNQx2eOhtnaSo3klBtYNYJMGp5/uxZRpw5Jh59uci1sHi0LPprlp6z05yak8fCzcV0rS1hGPP9KBSSag1KsqXZGJ1ChfNoQtTaAxqqldk0/xUN1angfp1eaj1anyj6fOGIK5/cncfZoceSQ0jPT4aN+Sj1qjmhaufOzhE9cocVt9agXcsxLkDQySTMq58C4mEjHc8zED7FKWL3BTWOVm6pZjjz4pZtsYN+ZQtnhUbgakIJruOGz6xgFgkgaRWoTfPtlFqNGqari9hrMeHZ7qS1XBVPtklL191i4XjnNjVl1btAtHWqTdpWHRNIaefF620detyKW5w4cg2TzuKqomFZ6t+y7aVIgE7f3qGkW5RLRzqmKL37CRb7q7/ky2fHcdGefanLanXRQ0uNn2wFpNN90fPuxQqlURuuT09wkECtVaNnJRx5ZvpOj2O2a4nv8pB6UJ3miAGcOaaWXVLOYl4Eo32nWvooqAwF+m1ZEBciTQ1NcnNzc2XexkKCgoKCgpvPhMXoOcgqPVgcsBkF6hUQgzu+74Qc0aHyNsb7xAOnHobXP03sOubsPb/wJ5/Ss9cMLth/d9AaBxQicgGdy20Py0E5lxqtom8P0cRBMbBNwD2IihYJq4zTdAXYd+DHZw7IBwnDRYtTVtL2Pu786y4qSxlsFFU78ScoScSipPhNpBZZEOtUxHwRBm64GHnT1rSbp9bkUFGphFXvoVzB4cITolcOUeeCTkBJ3f1MjkcpLDGSe3qXBKJJPYsA5FQgvB0XMFj3z1O0/UlIpfOK2bdtHo1y7eXsvf3olJ0wycXEI8lOb6zh8mhIIW1Dlx5FuFYCtSuzqW3dYJoKM6Km8rwT0Y4tqMnba2LNxex6hbRPppMyiK/T5axuo2oVKKltPvMODt/coZIMI7WIATeqT19OHLNbLizBuucmIGgN4pnJIhWp8aebUzNrV2KC8dH2fdgO1MXCdwVN5Yy2utj3XuqpvP8ROVwrqPlSI+X84eGmRoNUbMyh7wqBxMDfh7+t2Pz7nPb3ywl+49k4/knw/zmG4eIBNIF6I2fWUhh3fy5z9dCNBxnz/3nOH9YhL0788zUrs7FXWDGkWvBnPGnq4sKCu8EJEk6Isty06X2KRU/BQUFBQWFtxsT3aAxAwl46ouw4HbR5vnSf8weE5qEvd+Bm34A423Q/hzs/a6oDKrV6aIPhHFLMi5C340OcDaCf0iIvEsJv1gQQlNiWM4/CsXr0kQfCNdMz3AQrV5NLJIg7I/RfmSEonoXsUgC/2SERdcW4BuPcOgPnWz71MK0tj6by0DPmfmmKcNdXhrW5/Psz1pSb+PEc70sua6YjmMjqdmu3tYJYtE41ctz8E9EKah30tc6SXAqioTEkae6WbipEI1WhSzLZBZZee6Xs9mBErDrF62pebeOo6OE/TGKG1wMtHuwZ5tSTqF9Z0WsQnapjcmhIPXr83DnW1Lh6CAqVRmZxrT3MjUaSok+gFg4waHHO1l8bRHNT3YxfMGLdems8DPZdK+4SuYutLBwUyEv/LYtNTuYkWkgt9JO/fp8jBYdFvulc8CyimxkFaW37b5c9puk+uOZcLFIYp7oAy6ZSfha0WhVrH13JeWLMxnr9+POt5BTnqEIPgWFOSjCT0FBQUFB4e1EIjGdyxeFhz4mBFwyLkTYxUz1gbdfVAYbb4POFyERhlBwNttvBku2mA9svheaPgqPfkJk9mXVwXX/DF0vgpyAhtsg6AGDGYx2QAK9RYS5z2FiMEB/mwetTk3j1QUEvVHO7h9krMdH/fp8NDo1deuE+Uk0FGfbpxaSXSKEhizLTAwEmBwOYjDPbyHMKbMRmIrO064tLw1Q0ZTF1Eh/attQh5eyxVmY9WpIJkkmkxjMWmpW5XDmxQGOPtMNCNfQJdbiNIESDsbnmZz0t3m47u568qvFe2+aztSzZxtpfrKLymXZaHVqTu3po69ViMGQL0pepSNV4ZvBMxpk+IJ3XkZeIpZkpiPr4mrdq8HmMlKxLAtbppHxfj8mq266WvraTEzsOSbyKjMYOD/7rJUudGPP+uPXMzsMFDW46Dk9O1OoUkvYc16/mUpgKkLP6XFa9w/iyrdQtyaP8iVZr/u6CgrvRBThp6CgoKCg8HYhHhWVOZUE4+2zVTtPrxBuF5NRIGIczu+AG78PSz8GQychERdi7tm/h3gEDHa4/tsQHAdDxrRAnLb6H2mBHV+Bzf80W1XMqhV5gQ23wOmHYOXHIeKHrr1QsAyfN8nj/3lCtDUiHDqrlmeTWWRFb9Zgzzah1auQ1BIVS7KpWCLWLssyk0MBxgf8TA4GaW8eweo2ULc2j5a9AyALY466Nfn4xucLIqNVO09E6QxqbC4Dfa0TmKw6dv/qLNfcVYer0MKyG0oY7vSSkWWkdKGbI08LEag3a1h7W+UlM+q0ejUGi5bgVBS/J4xWp0FnVKM1aChfkonOoOb5X7eljh/t8bH61nL0Ri2ZRbPzeEFvlJ0/baGw2oFGp0qLJFCpJFRqYQrjLrT80UcikUjiHQkRjyWxuQ2pWbuJwQATAwFkZKLBOG0Hhyioc5JdZvuj1/tjGC06Vr+rAs9ICLVawpyhxz8Vob9tEmee+WUFpU6vZu1tFRzSq+k4Noo9y8i6O6pw5ZovefwrRU7KnHlxgMPTrbeD7VOcPzzMu764NM30RkFBQaAIPwUFBQUFhSudiS4IjIoKnm9ACDrDnJmqE7+G7EYx0/f8v0AyIfZf8w8weEIYrkz1iQy/eBgKV0BWI3zwMbiwR7x+8KOw7KNQdxO0XpThJ8vQ3yyqgYvvFLEQ77lPiMiarcI5VJZBnwHDrUxMFqRE3wznm0dYeXMZmUVWIsEoHUdGabohPUy658w4T//4NPFoEkklsfjaIrpPjxP2x9j2qYXISZmeM+Psue8sjRsKsLoMs/eRYNG1RSQTMvYs0U6ZTILJpmXfQx1Ur8hBUosq2FifnwvHR6loymbJlmIigRjDnT7KFmWSV2EnGo7jyDHRf26S3PIMBjtmK1wrby7DmWdmcjBAe/MosixTtyaPJ35wkpJGN/7J9PcNMDkUJCPLlCb8JocCjHR6CXoiLL2+hMOPd5JMyEgqiSVbimk/MsyKG8vILn15oRYOxji1u4/mJ7tIJmRyyzPYcGcN4UCMP3zvRKpa6cgxUbLAzbEdPYx0etn68QWXrKT+KQbOT/Lsz1tTP/OqFdlkFdsY7fGx76F2ttzTiCv/0kLVkWNm04dqWXVrOVq9GqPl1Zu6XIx/Msyx6YrtDJFgnKELU3SeGMNs15NTnkGGWzwPsXCcwFQUlUZKuakqKPw5oQg/BQUFBQWFK5mhUxDywoXnRHRD4TJRpctuFBW4yS4hunZ8RYixd/1MiERPNzz9JajdDkUrwZYHiRhs/XdQa2GqF87vBHc1HP+1qPZpTBANQ/kmEeUwl7xFcOYhUeFrfDdEQ8L18/xOqNgE3gHx7+J4hzlkFds49HgnJfVOqpbn0HZomKELbVQszSKvws4LD7RRvy4/lX13/vAwNatyOPSHTgKeCBaHnlN7RBvniWd72fThOiYHA8RjCQxmLYlYkoOPXUhV/QxmLRvvqsU7GiLojWC26lhxYxkTgwE8Q0E0WomnfnQqdbzVaaBmVQ69LRPIssj1q12TS2Gdk1gkQXapjYIaJ7Is45+M4psIs3hzEcd29oAsZtn0pvkfrbQGNVp9unPkTCunfzJC694Blm4pJpmEwloHerOGquXZZGSZ5rWHzmWk05sWMTHYMUVPyzi9rZNpLaqTQ0FqVmnRaFUMtk/hHQu9auEXCcY48kxPmqBvOzhMXoUdV75FCOW2yZcVfgAarfo1C67J4SATA35UahXuAgtWpwEk6ZLzhb6JSKoK6Mwzs+1TC4gE40yNhAhNO5pODgXIr3SknrXXQyyaIDgVRWtQYbIqM4UKVy6K8FNQUFBQULhSGTotBFksLLL6VCpRbbv9VzDaCoveL+b0knHIXypC2QdPCFOXGZp/Ctf9E6h0cMdv4PTv4cyDor1z+T0w0irm/SQJon4YPi1er/0cnPodaHSw5MPCHVSWxZxfTgPs/kdo+phw//zt+8S9am8EkxNn8dL0ahxQtSyL881DVC3LRm/WsPf355kaFfsH2jxs/GANCzYV0vxkF2F/DLVGxeLNRSnBZM82YbRosTj0+CcjJJMyw52itS8WTmB26MkpzUhr9QwHYnSdGsPi0E9X8hLYXHoMZg3Xf7yB9uaRtON9E2EioTiLNhdx6DEhHFr3CvMWlUZi6ZZiyhdnpa4NoFKrUiJroG2Sq99fw0CbJ9WFqzOoceSYcOaltx46csw488xMDATwjoU5/EQXJQtcLLmuCJ3hlX08G++fHwqvN2jwDM3PJ/R7IuhMGuLeKCr1HzdjuRQhf4zhC/PnSD3DQdoOD9OwLh/pTdA8yaTMQLuHp+cI9IwsIzd8ciGObBPLtpWm8vpAmN8kYrNtsxMDAaZGQ/gmwhx8VPwBQW/SsOLGMkzWAJlFr731FURL7YFHOug8OYbVZeCq91ZTWOv8o4JdQeFyoQg/BQUFBQWFKxXfEHiHwFkOGYVw8EeQ0yjm7174NvhHhGCTVGKW7wMPi2MupvMF8dWaI4LeQVQFd38TNv09FN0M2XUw1iHMXF76d+g9KLL+ElFRHZzJ91v4PnjuH8U9/UNw4oHZ+7Q8Cs4yrOWTbPvkQtqPDjPY4aV8cSbOXBM9ZyYIeUXlLhJMN02Rk3B8Z08qgD0RT9L8VBebP1rP9s8sJBZNEB6OsuHOavrbpjj6dDejPT5W3VLBrl+1YrLqLtlm6Z8I07ixgEQ8yW++fohkQqag2sG691QweQmBFPLHCPujuAos+Cdng8yTcZmMOSYmxQ0uWl4aIOSLpkRuRpaJkDfK2tsrCU5FUWtVZBZZycgyzHOXNGfo2XJPA+ebh+ltFSHi5YszX7HoA7BlXqJ6JkkU1DqZGu1P2+wusHBqdx+NGwtQqSSO7exhpNtL6UI3+ZUOwoGoELOSRNATRWtQ4y6wYJmOkrA49ORW2uk6MZZ2Xb1JzDvGY0lGen2veO2vlLFeH6f39KUJ9KmREL0t4ziyTdSuysXmMtB+ZARHjgmVRkXzk13pF5HhwCMXRHQFoh30pd+d54ZPLnhda4tGEuz9fTs9Z4RpjW8szJP/dZJ3f7kJd+HL5ysqKFwuFOGnoKCgoKBwJRHxi6rdeAdoDeCuhPAkXNgl9ucvEVEK/hHxeqYKFw2I6qCrQoi2udiLhFA78/D8+wVGweiEqX7Qm0GtE9cYb4fj94t20vVfgLE2MUN4/NfiXgVNMDA/043+I7DaiDPPzPK8MkBUwh7592OpKphGp2LFjWWpvLycMhsavSpNaIn3BslkkmgwTjQcp6/NQ8gbpXxpFlv+soHRHh/51XZu/3ITE4MBwoE4/W3p7qJlizKxugwceLSDurV5GMxajBYt55tHKW50pcLIZ3Bkm2jdN8SyG0oZ6phKCY6ccltaYHhueQYrbizl5J5+mq4v5tSefsqXZHHoiU5yyjIobnTRdnCIlpcGWLipEINZP88sxpFjZvm2Mpq2yq+pQpRdkkHpQjed02LMYNbiLjQjJ2UiS7PoODaKRqeiYX0+JquOLfc04Mgz8+QPTqYiL9qbR1h0bRGFdQ4Gz3uIR4Xr6bGdPVhdBq67pwF7pgmNVs3ia4qY6PfjHRMCu3JZNqPTYi8RT6Zm6d5I+s5OpNY6l4mBgHjPFi3lS7IoX5JFIp7kxf9tS6v4qTWqVCvmXJIJmZAvfdurJTAZTom+1HWTMpPDQUX4KVyRKMJPQUFBQUHhSkGWhbB66guz2+74NTz2aVjwHpHFN3QaqraKCl98ToVLUglTF1e5mLPziRZFHCUil2/wuDCF8Q+n39OaB2EvWDJh1zfEdZo+IuIfLDmgNUI8KIxiQh7o2SfO8/SK+cELe9Kvl9+ErLWQTCRRq1Uk4kmO7uhJi16IR5OE/THqr8rDkmHAMxJktMeHyaZLhanPYHMb8Y2H6To9jlqtorjexbFnull9awVHn+6mdlUumUU23IVW+tsmWXRNIWdeGkAC6tbm0X16nM6TY2y8s5ZTe/oobnTR/FQXIV+M2tW51KwSs4YqtcSCDQVYHHrq1ubx/P1nWXFTORaHHo1WjSvfjGlO1U5SSZgy9CzbWkJgKkrJAhcZWUbkpExRvZP9D3Wkjt37+3aMVh3VK3Iu+d/+WtsCLQ49G+6sZdE1AWKRBI4cEza3Eb1JhwxkFlnRGdVkl9rILBQtjd2nx+cJqZO7elGrpZSrqVavZun1xRx45AL9ZyexT7t12rONLNhYgN6sxTsapu/sBIPtU0iScFstrHW8pvfxcsiyzFhfgPxqB2N96W2tRfXOecerNSqWbC7GYNZydv8gGVkmVtxYht6oQWtQEwvPqTJLYHVdOsPwlaLVqzFatYR8sbTtBrPy8VrhykR5MhUUFBQUFK4UJjpFxMJcvAOikqfWQe5CUVELT8GmrwlDlxlFdfWXQWeG47+BLd+azdjregFe/FdxzOZvCrOYmagGd42o3CWTwvUTRM/l4XvF944SKFgmZv0W3wkFK0Tsg39EVBk1RnCWwcQFcbyznFjRRi4cHUeWZcwZOjQ6FeFg+gdjEPlrNWtyaX68k4b1BUwMBlh3eyVHdnRTuiCTZELGlW8mMBll509aUud1HBtl9S3l9J2bYMmWYvTG2Y8y3acncOSY2HJ3Az0tE7QfGUlVEfc+eJ4Nd9YwNRpKfVBv3TeIM89M09YS3IUWAp4IgxemaH1JiObOk2Ns++SCVLTCXPQmDZIEQV+UI091AdBwVT75VfZ5VUSAMy/0U9GUhfoS13o9GC1ajJX2tG1Wp4G6NXlEQjE0WjVqzew9k8nkxZcQj9CccPZYJIF/MoLRqsU/FSEUiGA06zHZ9OSW2+lvm0RnUBMOxMittNN4VT7OPBOuvDe2yiVJElXLsuk6NUbV8mzam0dQqSUWby4it+LSItPmNrLixjIW2Lfx1gAAIABJREFUbChAq9ekZkSvem81u37RSjIpgwQrbyojs/j1zfdZHAbW31HFM/eegelfw5IFblwFSrVP4cpEEX4KCgoKCgqXG+8gDBwVVbT1X4S2p2fbNTXTVYm934GF74Xq6yEwAoWrhclLcEIIPmse9ByERe+Fxz4FyZiYxytaCXW3iOvLCPEX9YM5SwjI/d+H5R+HzJr563JXgadHfG/OhH3fhfHz4rXBDjf/ELZ/XziIShIhTQ67d1mpXaVGa1SjUqlIxpOsuKmMc/sG6Ts7SWC65c6ZZ2FqOERlUzbP/aKVWCTBVe+ronJpNgcevYCclMmtzJg38yYnZUZ7fTjzzRTWODFMxwLEY0n6WidQa1x4xyOceK437bxIIM5Yjx9XfrrJysRAgBOeXrZ9aiHP/M9pErHZ0uTCjYWXFH0gREluhR2LI0x2iY3hLi9n9w1y1furGe70zjve6jKgkt5aww+9cb5zpyvPgilDl9b6WNmURW9restiLJygZnUuWp2anfe2kl/toGxxJlnFNmxuI2F/lNLFbvQG7WuKhnil5FXbSSaSdBwfZfVt5bjzrWSWWNDpX/6ekiRhsqXPVFY2ZeHKt+AdC2Gx63HmmdFoX7+jZ+mCTG77YhOe4QAGi47MIgsm6+uPqlBQeDNQhJ+CgoKCgsLlZOSciF2I+aF0PaAS1bXidbD/uyCpoXwjdOyCiQ4wuyG/CZ79GnS/OHudvEWw6APw5OdntzX/ROT5lV0lIhx2fwMSEbj+X+GxT84ed+5puOtxYRwzdEpsM2RA2dXwzFdAZwG9FRbcLs6fCYU/fp8QkBXXwpOfY2TLS1QsTbDvoQ7UGon6dfkceryTsD9GTlkGa99dSTSSQK2ROP5sL4uuKUSWJRZuKkSSwGjT8cIDp1NFTDkpZscuRpZFNp19jtmKVqemdJGbwfNTlC3JRKWSRHVnGle+Gc9IEFOGDq1enRZ3sHBTIc4CM9s/vYhTz/cTjyZovLqA/IsqaRdjzzKh0ahYekMxEX8cWZZJREXsQ9uhYaIhMR+o1qpovLrgktEDbzU2t5EbP7OIlr0DDHd6ya3IILPQSttP01uAy5uyCHgiBCYjOHJNHH6ik/PNQ2z/9CLMGfo3VezNRafXULY4i8J6FyD+n18LMzEQ7oKXj5t4Lai1KrJLbX80b1FB4UpBkuc23b+NaWpqkpubm//0gQoKCgoKClcKgTHo2gu9+4V7Z+ujQlSt/oyo1CUSoDOK2Tq1RpittD0jqnML74Bj90PVZiHKXFXi/JO/Tb9H/lLhzmkvhYhH5Pbt/Q50PCf2a01QvAoKV4l7jrSICqLeBvv/U1QeC5ZD/a3TraXTQmzZx0S1MREVuX5aC+3+Bey49wxyUmbFTWUcfOwCyGIerrDWQVaxDe9YiKxiKxlZJvY/3JEy6dDoVFz70Xqe+tGpVNucpJJYdUt5ml2/wazh2o/U45sMozdocBdZUwJwaiTI879po3ShG41OzYGHOwh6o7gLLVSvyGH/Qx0sv7EUtVbFSKcX71iYmtW5lC3KxGSbrdLIsoz0KqpzIz1eOo6M0nliFEeumYXXFKI3aBjp9pJMyGSV2Mi8As0+Qv4oL/ymjVg4QVaJjY6jI2h1Kpq2ldJ+eJjzh0dYsqUYm8uA0apl38MdrL+jmoLqN3aWT0FB4Y1DkqQjsiw3XWqfUvFTUFBQUFC4XIy1idmqRBxaph03Y0F4/l/g2q+LjLyi1WDNhp1fg+6XxDGDx0XZa/H74fBPxNcdfyvaQC/GXgRI4txoQAi59X8tMgFVGshZIKIa+pvFsWo97PlnMcfX+G5RbcwoEoYz8pzq2+F74eYfiZnEhXcQmhhjciyAPF1li0eTIIsWx4UbCznfPMy5g0NULc9haiyEWqtOib6Z40/t7qOg2kHf2UlAtHV2nRpl0121tB8ZQaNXUbsql6d/fDpVsTPZdNz42UW48ixkZJm47u56pkZC6PQqrv5ADcOdXjzDAfY/1EHJIjdGi5agN0YoEGPRtYWUL8maJ/JejegDyCqykVlgZcGmAvQmDRqNqEr9sTDzKwGjRcead1UwdMGLdzzE+vdWoTWoGWjz0HlijC1/2ciBR4Q4V2kklmwuRvXGjigqKCi8hSjCT0FBQUFB4XIhacCWNxvVMJfJTtHuOXgCbLmzom+Guu2iDXP9F0QeXyImDF3mOnrqbVC4EqI+OPYLeNfPoO8gvPCvQtCZs+Dhe2avWbgCnvuH2dfH7xcOn7mLxFzgxUR8oNKC0YkqpkGtm1UFao0QT/Xr8tj3YHuq7fLIU10suraQgCcy73Ke4SDr7qhiuNNLLJJAb9ZQszIX32SExdcWEYnEOHdgKK1NM+iN0nVyHFeeEFl6o5asYtGGaHYZMVq0eLKN1K3Nx+rSMzEQJBZNsvS6ErKKra9a5L0ckkrCbHsTEszfZCwOAxVLxRxpyBfl7IFBouEEK28p59SevpQ4T8Zlmp/sIqdcaWlUUHi7ogg/BQUFBQWFt5pkAoZbIB4Bswuy6kVu3wwGuwhslySQEHN3OrOo2M0QD4sKnJwQog/gxX+D1Z8Fa5Z4bXKLquJL/y6MXl76dxg6KfZ17BItoDPzgyqNEHJzqd4Ktnxh8GLLB++cUHC1TuQM3vQDCE6gd+TgUplxF1oY6/Uz3u+nuNFFLJJIm7UD4aa55rbKeT+WiqXCZKTx6gJMGTrMGToioQSOHCMv/LYNs11P5BIOoVOj84PYAbRaNTllGeSUZaS2ObLNlzxWAfxTEc7uH6KyKRuDWcvAec+8Y7yj4UucqaCg8HZAEX4KCgoKCgpvJckktP5BGKYERkQ755I7YfQsLP2QyNxTaUSQuzEDSMKh/4HlfyGE2wzWPPFVrRMCUZaFkHzhW2Lmb/v3hQNn5/MQC0F2najgzaXtabj6S0L4yQlxb0epaB2Vk2DKhMFjcPpB2Ph3cOCHwsHT7IYNXwFbAdx3izg2v4mCjf/A6nfV4RkKEo8lyCyyMjU6P3zbYNLiGw+z5LpiTj/fRyySoGJpFq5C4YgY8EQI+2No9Gp6z04w0uWjdIEbvUWNJKkY6UoXqKUL3G/s/9GfKUFPhImBACPdXhy5Jtz5Foa70h1KTRmKY6WCwtsVRfgpKCgoKCi8VSRionXTkgvjbSL/rnSdMHlZ9alpd8+gEIVXfRH2fAvWfBbqbhbh6+/+hQhgNzqECcxVfwMtjwkzmH3fE+JPrYW1n4NnvgS+IdGqWbkFjK5Lr0mWweSC9Z8X831XfXE6DmK6nTJ/KTTcJlpAZ2b+ElFAgue/BTU3CCHb34z63KMUlk6Rv6QJb9jJ0IUpEjEZi0OfytMDqF2Tx5GnutCbNNSuyaOg2sGpF/p47met0/tz2XhnLQA5JTa84yESsSQBbxSVSmL59hKO7ehFpZFYen0JNvfrC+JWEKim8/46T4zhLrRQtzYPz0iQSFC4k1YszUqrniooKLy9eNOFnyRJaqAZ6JdleZskSaXAbwAXcAS4U5bl6EXnaIF7gSXTa/ylLMv//GavVUFBQUFB4U1l4DhEvHD0l8JMpXgtaExClD32PtG+CWKe7vlvw/K7IewRAeozc3vWPLjx+0I4WrJEJVBrhPf+VuTyTXbBkZ8L0QeiTbRknWjjzGqAkdOz66m6HopWiSpfIiIE5+5vzoo+EIHxVVtE1fDoLyFvsRCoRqeId1DrhPAD6HoRvP2oTvwa+43fx74yl3g0QX61nYE2D0FvFKNFS+v+QWKRBLFIghO7ejGYtfScnkjdcq5rpMGiY7BziqnhECPdPmLhOGVLslhzWwXj/QGQ4YkfnuKGjy+44s1UrnScOWacOSYmhoIcfryLRdcWsfHOGkL+GCabDneRFXPG22+OUUFBQfBWVPz+CmgFZqaBvwX8hyzLv5Ek6UfAR4EfXnTOuwG9LMuNkiSZgBZJkh6QZbnrLVivgoKCgoLCG8/oWRF/8MyXIDAq5ufylwlHTYlZ0TdD1A8qtRBcM+QvgeobYKpHzAGe+v1sLENGIWz9f0K4zaC3QdV18PsPi3bQdX8NJWtg+AyUrBbRDvfdKvZt+KoQjTOB7XNJTP991ugQArL+VjjxAGjNEJ+zvoLlIvT9wm7xfotXo9GpceVZUuYrQ51TnNjVB4DWoGb97VUMdEzPkklQtyaPvKpZ4Tc1GmRqKMT+RztIxsWsYNepcTbcWUPLSwMs3lyEbyzM0R3dbLyzFrVGsZ18rZjterb8ZSPnm4fpOzuJxaHHXWTF5jJe7qUpKCi8Abypwk+SpALgBuCbwOckYZ21EXjf9CG/AP4v84WfDJglSdIARiAKeFFQUFBQUHi7MdUHnl449wQMnoRldwujFN8ATHWL/ZXXQvEa6N47e57WBEgQHBeVv2P3QdkG2PX12WMWvQ+KV0P3PpjqBUklIhlmxFvtNjj6K/G9LAs3T0s23PBvMNUPD90t5vOyGqDvsGgjrb5+toIHQhS6q0U4fE6juP/KvxT7LFmixbR8k2gBVeuEMDRniXnDsfPgTjdxySnN4F1fXIJ/MoLepCEj00TpYjcNV+WjUkkiFH1OSHc4GGdqLJQSfTOcebGfghoHGq0QegNtHnwT4bRQd4VXjyPHzPJtZSzbKl8RgfMKCgpvHG/2n8W+A3wRmAn+cQEeWZbj06/7gPxLnPd7IAAMAj3Av8qyPHGJ4xQUFBQUFK5Mkgno2APtu+F3d8G+7wujlWe+LOb49vyzEE1nHoJHPg4N7wKTU5yrMcDGr4r8vOZ7RXvnmr8S19z096J1E+D4r6Hs6tl7TvXByk+Aq0K8NrmFecxc/MMw2SPm+mZy+cIeMGeKts6sWiH+JJWIhtj6H6KV1OwSxi5XfQkMTtj8DSHy1nxWzP71H4HIlKhUlqwR7z3sg/Zd6W6kgMmmJ6vYRkamEGl6o5asIhvuAmua6AMw23SiInoxMlStyOHsAdHSmldpT82iKbx+3mmibzQ4ytHho5ydOEv44uq6gsKfCW9axU+SpG3AiCzLRyRJuvpVnr4cSAB5gAN4UZKkZ2VZvnDRPe4B7gEoKip6/YtWUFBQUFB4oxhtE0JIoxViawa1TrhthqfSjz/wAxGIPnpOCMALL8Dp30HtjXDmQTi/c/bYVZ8S0QoTF2ajHPRWCE3CC98WrZhXfwlGWmHBe2D/f6XfPx6C0LgwgknEhGB0loEhQ8wWFi4X+YA5DeDpgwc/Iip4INZ2/bdFHIVaI4RlPCoqj09+fs4aPw3BUeFQ2n8ESte/ph+jxWGgtNFNy4sDJBOzVb/69fm88MA5IsE4zlwzuRX2VPVPQWEu5ybO8dndn6XP34eExF31d/HRho9iN9gv99IUFN5S3sxWzzXAjZIkbQUMiBm/7wJ2SZI001W/AqD/Eue+D3haluUYMCJJ0l6gCUgTfrIs/xj4MUBTU5M87yoKCgoKCgpvNb0Hoe8oZORD2zNCRM1FktLNU2ZIRCHsBXsx/O6Ds9vzFsOzX0s/9vC9orJ36Mdijq/+FuH8OXBCCLQTD4h2T70V9Bbh8nn+GdGC2fQRYfwydAo2/K1o/4z6ofmncOv/iNy/sEeIwr3fE62j8Tlh61VbIOSBIz8TQhMgs0Y4jM7l4A8gdyE8+gnY/h3x3gyvLfy7sNbJ9k8vpHXfIOFgnJJ6F3qjmmXbSomGhfCbGAwobZ5vEVORKXq8PUiSRImtBJWkQq/Wo1ap//TJbzHheJj/PPaf9PnFXKmMzM/P/JyVuStZk7/mMq9OQeGt5U0TfrIsfxn4MsB0xe/zsiy/X5Kk3wG3IZw97wIevcTpPYhZwF9JkmQGViLaRhUUFBQUFK5ceg7Ao5+Ca/4BHvskLL9HBLNbc2ddOeMRyKwVlbfEHFPrpo/BsV+Czgq3/wo6X4DMatH2eTHxsKjObf8euMuhejtMdYo5O1sOnHlEiLH6W6DlUWh9FGq2CRfR7v1w/ilRDbTmwrKPCYEmqaDzRRHfcOBH4O2DvCXzK5OZtcK8ZUb0gTBymeoRc4mx6TD1ZELMHSaisPufhJHNaxR+kkqioMZJQY2TaDhONBRnciiAKQH2LCNavZqFGwpRKxW/N51eXy/Ng80YNAbUKjV7evewu3c3CzMX8p7q91DtrL7cS0zDE/FwcOjgvO39/kvVHRQU3tlcjhy/vwF+I0nSN4BjwE8AJEm6EWiSZfnvgf8CfiZJ0hlEZ//PZFk+eRnWqqCgoKCg8MqI+EW1r+5GMQtXvBrOPiEqaOu/IITfZBeUbQRnOdz6Yzj1oGgDbbhVzP91viCudWEX3PZTiIWFA6feJmIgZihcKcxgwn4hFF2l4C6FaBDsZeIeEZ8Qc9XbxAzevu+JIParvgR7W8FRIqqRk12Qt0gIxPM74NB/w/ovgqMI/GNgzYb2Z2fv7ekWpi0XM9El5ganpoWfuwrG28X3U32QfGPm73QGDTqDBotDye67HHRMduCL+Xik4xHseju7encB0DbZxq6eXdy39T4KrAWXeZWzZOgzaMpu4sX+F9O255nzLtOKFBQuH2+J8JNleQ+wZ/r7C4gZvouPeQx4bPp7PyLSQUFBQUFB4cpm8BQERoRTpzVPCJ7AmIhh0NumK17fBFueqLDFw5CMCYOVpR8S7ZcP3D5bEQRxrn8Uxs7Bsfthw1eEaBs9C6VXCaMXtR6K60E3p71RZwLn9OuIH3oPQc9ByKmDs4+L7ZIkzg9OiPvkL4Vd3xAice1noWMX7P4G3PQDYfQS8cHGvxP3RxbGMTqLELRzKVophF5wXHzf9BH43YfEvoJlIoBe4W1NIplgIjzB/a33s718Oz8++eO0/ePhcTo8HVeU8DNqjHxm8Wdom2xjOChmbd9b817q3fWXeWUKCm89l6Pip6CgoKCg8M6g/4QwcOl8Xpi5FK0QlbSMIiGOltwFeQvFrJ1KA31HRHXtvptn5+au+xYixegi1Drhyhn2wDNfgYprRHxDIi7OzWkUbpsvR99h6Dso7h/xCtfOwCj0HhZf23eI6t/Ov5s9Z9c3YNPXRNC8Sg2tj0FBk3Ak3fItaHtSxDksuQtqboBzT4p1Lv2IqBhqdELMDp4QJjXJOGTVwTX/9zW3eSpcOahVakxaE7dV3YZerefTiz/NS/0vcXTkaOoYjerK+2hZ46rh/q330+vrxaQ1UWIrwaRV5kEV/vy48n47FRQUFBQU3g4ExsA/KETRgveImbozD4vZtqJsWHYPyAmxzSciB1j0AVFRm2uW8uK34Kovw1NfmN1mzhSiqaAJbAVi3u78DiGy3ve/ULruT68vEYOufeAogye/ADf9Fzz1RbAXwrFfiLD1rhfnn9d/BK79OvQfFRl8Eb+oBHq6hLgD4UBatArWfV7MDXr7ofknorrZ/pxoQ3VXihbX/CYxq6jwticYC3Js5Bi/Pvvr1LY76+7k/7N33uFRlekbvqdlMqkzyaT3hDSSQBJCB6VZaPa26grYWEUFxbKIiqILVnRFV0V+6mLFClYEBKT3nh7SQ3qdyWQm035/fGbCGATsrp77urx0Dud85zuT4DXPvO/7PO3d7RxrO0aSLolEbWKf66wOKx2WDnxUPqiV6t9yyy5CvEMI8Q75Xe4tIfFHQRJ+EhISEhISP5bmUuFSqVCJObmNj4ImQASt+4TAkfdFS+b+N3pFH8DBt0Tb5ImYWsBTKypt9UeF6PMKgK/ug4tegAGXC4MXpQYisiF21A/vy9gAnc1CkBrrIei7ObvMq4Xxyqi7RKum0lNUAX3D+q6h0cKOF6C1TLzOniZiIwZNBw/v3ky+yh2ikukfJTIJz7pbiE2FSlQ8ty8V5jYR2eKZJP7nKWsvcxN9AO8WvMtDwx7CYrcwInwEwd7Bbn9e2VHJW3lvsb5yPVnBWdw84OYzNoBxOp1UGippNbcS7BVMuI80lych8XOQhJ+EhISEhMSPwdjYW+EKTIStS7473iBy7C59Dco3Q/xY0W75feRK0UZ5YqSDyhM2LARdnHDL7GoVM3dqPzE36BUIAXFCRP0QdUfFP15aYbSiixEiT58IeZ/Bp7eJsPX1DwsRV7MfMi4T0Qxlm77bhxfok+HAW73rHnxbXPfl3UK05n8qnEpTpor2zZJ1kDoVtj4nKpyDZkC/c+Haj6X2zj8ZHd0dfY7ZHDbi/eMZGDzQ7XhLVwt76/eyqXoTwZpgJsVPYkXuCg40HODtyW8T5n2SLx2+t+76ivU8tP0humxdaNVanj77aYaGDf1Fn0lC4q+EJPwkJCQkJCR+DPW5ULNXiLKDb4ucPblCCClPf5DLxeycb5hopyzd6H69XziEpIs5OLWfyL+TewjR13JCXG36paDWQnAaeAdCcMoP78luE7l85jaR7ZcyUbR3jrkftjwDFdvFeZZ24TaaME7k/K2+DaKGwpVvif1EDoZVt7iv7bCJZ+pqha/nQcYVMP5hqD0onELbq8Xeh98m1vWPAu0fx9xD4pcjyjcKPw8/NwEY7h1OhG8E+c357Kvfh8PpIDskm+0121l6cKnrvCRdEhcnXszHxR9T0V5xWuFX3lHOvC3zsDmFG2ybpY17N9/Le5PfI8zH/VqH00GNoQa7006Yd9jv1k76W9Pc1YxCppCC6CXOGEn4SUhISEhInClWs6iKWYyQMEEYpxStFS6dk58BmUq0buZ/Jlo9E88V8QctpaKCl3mNEImj7xFtk1aTmO0z1ot5uM4W4eSZeI7Iy5MBYRmnr5yZmntdRIfPEq2iunhxXcV2cTx1KkQOFXN9X93XKzKLv4aGXDhvsZg9lH0vC6/fOeAZIKqHYQMhfoyIjajcKXICPXzBWy8iJkJ/fafEBlMDNcYafFW+xPjFoFKofvV7SggifSN5cfyLPLbzMQpbC8kMymTe0HnUdtZy/ZrrMdvNAHjIPZiTPcft2qLWIsZHjwfA82TZlN+j1ljrEn09tJhbaOxqdBN+bZY2Pij8gFcOv4LVYeXChAv5x8B//Ki2UIfTQUVHBY2mRoK8gojxi0H+/b8HfyBau1rZUbuDelM9ZpuZWP9YsoOzpRlGidMiCT8JCQkJCYkzpa0KcIpIBKsBvpgLzu8cOUu+gUuWw+q5YLcIwRc/HmJHi5ZKmVyEpzfkQ94qGHyTEE9DZsI3j8Cmx0WVcPISISx10SIa4lTYLFCfJ4Rn8deiKhc9DIrXiWzA4DRx/7iz4NC7QvSNmedeWQRRtas/Iubyxs6H4/tFBTBmlGgVVXrAOQuhow5U3mBqEHN7CeOFi6k2RlQFf2XymvOYvXE2dZ11KGVKbs28lfNizyPEK+QvU+X5pajrrCOvOY9Wcytx/nH0D+x/RoIsMziT/zvv/+jo7kCr1uLr4cviXYtdog+g29HNoaZDJGgTONZ2zHXciZNREaMI9go+2dJuBHkFIZfJcTgdrmO+Kl8CPAPczjtQf4DnDzzvev1JySdE+0VzY8aNp70HCNG3rmId87fOx2K3oFaoWTxqMRNiJiCTyc5ojd+affX7ONx0mLfz33YduyLpCu7KuQtvlffvuDOJPzp/3K8zJCQkJCQk/ghYOqFsC5RtBcNxIfS0seK183sxDAffgYgs8d/B/SFhjKjemdpFbl+/8bDzJRGA/s0jEBgPuR9D/4vENYZaYZ4SkXN60WdoFHOG714B7/1NuIoOmg6H3xeib+Mi2LRI5Ol1Noj9BPYTERAn+0ArV4qq4doHoK0aRt4lYirWPgAaHexfATuWQkOeEH/plwr3zoC4X130We1WjN1GFu9aTF2nMMuxOW08f+B51pSvYd6WeZS2lZ5mFYkeGk2NzNsyj9kbZ/PwjoeZtmYa6yrWnfH1/mp/onyj8PXwFet1NfY5x9BtwEfl43od6BlIojaRQM9AKjsqT3uPBP8E7h96v6vy5iH34LFRj/XJCNxVt6vPtZ+Xfo6x23hGz1LRUeESfQAWu4X52+ZT0VFxRtf/1ljsFupMdawsWOl2/P2i96W/AxKnRar4SUhISEhInIqirwAZrF8A7VUQPhgmPwW1B/qeq1CA1SEC0gPi4cCboqoXlgmDb4BPZva6YnZ3inVrD4mWUBCxELpY0Meffl+lG2DNvN7X254T1cJzHxPh6mP+CZpAKFkPBV9A2ABIniSiGAZcCYfe67124N/EPnqo3g3xZ0FrOfgEi1bOgHjImSEcO0P6/7j38CdSa6xlfeV61pStITkgmbHRYylsLaTL1uU6x2wzs65yHQargefGPidVPM6AwpZC9tbvdTv25J4nGRw6mFDv0B+93oUJF/YRjpcmXsqxtmMYrUYS/BMYGDyQB7c9iMlmYlTEKZxpv0OlUHFJv0vIDMqkuauZUO9QYv1j+5yX4J/Q51hqQOoZV4AbTA0u0ddDl62Lpq4mQr1DMVlNaD21f5jWT4VMgVKu7NMGC2C0npnYlfjrIgk/CQkJCQmJk9FeIwxQvALhg2kQP04EkTsdwgUzdhQcWOHuzplxhTBTCYiHXa+I6hgIg5f6oyLeYOuzvecrPES0QmA/uOglUeXT981Bc8NuFUYueav6/ln+p2Azw/EDkD1dREkc/K4dTBcnzFg6joN3MIx7QDh66pOgfKsQpwVfiHN9Q8HcLuYRxz4goiQih4Jv5G8m+qwOK2/kvuGKDzjcdBitWss1qdfw2tHXyNBnYHfaCfAMIM4vjl21u1xZcp5KTwwWA0q5Es2pQu7/opxMILRb2vsIoDPB4XQQ7RvNolGLeP3o6zicDm4acBMjwkcwKnwUCpmCtRVrWVuxFoDs4Gy2H99OTmgOeo3+lGurFKrTRj8MDRtKP/9+lLSXAODn4UeGPoONlRsZEzUGD4XHKa8P8QpBrVC7PbtGqUEhVzBn4xyK24qZFDeJK5KvIMo36kzekl8VpVxJuj6dKN8oqgxVruP+an+ifaN/x51J/C8gCT8JCQkJCYkeWsqg5ZgwaWkrg8YiCM+EK98GiwE+mwPnLxYzcTGj4PLCrEfVAAAgAElEQVQVQoA5HRCeDTv+I6p9XW29oq+Hzkbw1PW+Tr0AqnbC2feKNky1FgJO88Gtq01U4Sq2g/Yk5/oEg9ofEs8TQey+oTD2ftj8tGjltFvFeQWfi3+UnjDidjj6gXAABVFxPP8JqDsM5y4WgrF8KwQmgO/pZ7N+KeqMdbxf9L7bsTZLG6FeoSwYvoAOSwdx/nHkt+STEpjCJYmXUGOsweF0IENGlaGKo01HCfcJZ2TESBK0fStDf1Xi/eNRyVVYHVbXsQnREwjx+nHmIIZuAx8VfcQLB19ALpMzvf90JsZNxO60s79hPwGeAQwMGojZbibSN5JYv1i6bF2sr1zPHVl3/CLPEu0Xzbyh8yhqLaK9ux27w86/9/+bLlsXL45/EZ1aR5w27gcrwdF+QrTO3zofs92MRqnhkRGP8MDWB6g0iJbUN3LfoL6znkdHPvqHmCVNC0zjsZGPsfTAUvbV7yNNn8a8IfOI8I34vbcm8QdHEn4SEhISEhIADYWw7zXhyqlPgq5mEdLuqYPWChGFcOlyMLVCcCpsXAxNBZAyWczk1R8R7Z8bF8PEJ0VsQ8dx93v4R8CER8SfWbtETEO3WczMnUr0ddSK7MC2KlG162qBcx4Thi3mdnGO2leI0brDYn6wB79wGPoPESo/8G/i+h5kclF1dDpFiPzou4VDqE+wMISRqaCzCUIzICBBHP8V6bR2ktecR3l7OTF+MShkCmzY+pzz7C5RNfWQe3DnoDtZW76Wr8q+YsHwBdz77b0EaYK4PuN6RkWMospQxaqSVVyWeBkx/jEA5Dfns+34NrpsXYwMH0mGPuMv5Q6aqEvk5Qkv8/Sepyk3lDMxdiLXZ1x/RuYuJ3K06SjP7HvG9frD4g+J9I2krL0Mu9OOj4cPKpmKvKY8ak217Di+A5PNxEPDH0Lvdepq34+htK2Up/c+jd1pdzte0FLA8weeZ3DIYOYNnUeirm81XS6TMyFmAkm6JJq6mtBr9FR2VLpEXw9rytdwa+atJ203/aVxOp0cbjzMl6VfYrAamJowlcygTFf1WiaTkR2SzeJRi8lvyafV3IrNYaPL1oVGKVW4JX4YSfhJSEhISEjYuoVws1lE2+XRD4SBS/JE0TqpUIo5N5kMfAIBO2gjQJ8gnDgLPhNB6xe9LNY4vBLSLgWNv6i22czCwKVyJ2i0sGe5MEcxGyFykFjnhzC1wo4XRN7eR9eL6iLA6lvgwv8IB1GllzjusELeavfrO46Dh5do+3TYYcpzYr7PJxiih8KWJcKV09IhAufrj4pZwNiRInLiV6Dd0k5ZexlOp5M4/zi0nlqcTiefHvuURbsWARDtG82VyVeyIm+F67ow7zCazc2u192Obr4s+5KRESMpai2iy9bFrZm3opQr8fbw5r2C99hYtRG9Rk+SLglDtwEPhQfT1kxzzQm+evhVlp2zjGHhw36VZ/0jIpPJGBI2hOXnLcdkMxHoGfiThG9RaxEAidpELki4gCjfKO7ZfI+rkuil9GLmwJnMyJjB1pqtVBmqmBI/hcGhg3/R5/Hx8CHMO4xqY7XbcX+1P2mBaeyp38MjOx7hpfEv4av27XO9XCYn1j/WJeq+vw6I9k+V/Lf5cuBo01FmfD3D9T5uqtrEU2c/xciIka5z2ixtLNm/hK/KvnIde3DYg1yedPkPupHa7DaazE14q7xdxjwSfy0k4SchISEh8dfGaoHKHaIC57DC9n+LfL3GQqjYKsSVuR2UajHrZ2qGiEGiRbKhQAiu5MmilbMhX1zfg0+wEIOdjaJNM2UilO+AIf8AXYwwXDndB+7Wcuh/MeSvFnl8KZPFNYVfwaF3IHQAbHlaiDqvQNE6um6BEJs9eOlFHIM2BhRq0f4p94DCL4QTaEiGmFu0dUHW34XI/RGiz2AxYLAa8FX5nvSD9YnUGmt5r+A9Pi39lKauJibHTmZW1iyQwbP7eucfKw2V+Hv488iIR9hWs40kXRL9tP24e/PdbuvVGGtIC0xjWNgwnt33LEGaICJ9I/H38Oebym8AYeAxf+t8bs+6nWZzM1ckXYHZZkbrqaXb3s0nxZ+QHZJ92nmwPxt+aj/81KfJiDwF4T7hhHqHck7MOXxZ9iWh3qFu7aMmm4mKjgr6B/Rnbs7cU65VY6zhYMNBqjqqyAjKICMoAz+PM9tbSkAKszJn8cC2B1xVvwH6AeQ25zIuehy5zbkcajxEnanutL+fIMLmM/QZHGk64jo2O3v2b9ZKubl6M1aHlVDvUP6W/DcauhrYW7cXnVpHf72YsS1pLXETfQBP732a4eHDTzqLWNFRwfIjy/m6/Gvi/eO5Z/A9DAoZ9Js8j8QfB0n4SUhISEj8tak7BEVfQ/rFonrmFyVm4zy8RGWuqVAIo5VX98Y3xI+Fbf8WJioAiefDyDvg3Svd1zY2iOs3LYZL/09U/Ly0Qizq+51e9Nm6oTFf/DvubCEUq/eJCuPw2yEoCd65ovd8UzPsflXEORwUpih468U+QtKFGU3JenFcFwfnieoa6x6EZmGOQdVuETcx8QnRiqryOunWao21HGg4gNPppMvexTv57yCTybg+/XrGRI1xm6lqNbfSam7F7rCz5fgWttdu5+qUq0kNSOWr8q+Y++1cbsu8zc2t8+J+F7OzbicHGg4Q5xdHUWsRd2bfic3h3vo5OmI0HnIPcptyuTXzVkrbSonyjcKJk03Vm1xCxIkTi93CyoKVvDj+Rd4ueJuVRSvRKDX8PfXvGLuNBGjcM+IkTk2GPoPpadP59/5/k65Pp6O7o885HZYOwr1PHabeaGrk3m/v5XDTYdexuYPmMi1t2hll6fXT9cNsM3Nr5q1027tRyVXUGGv4uPhjbh5wMyCqfyfGS5yKYK9gnjr7KQ42HOS48Tjp+nQy9BlndO0vgQNR1b+u/3Us2bfE9Tv/dsHbvHHeG/TX9z9pXEWXrQuT1dT3uLWLp/Y8xbfV3wKQ25zLzHUzeW/Ke/TT9vsVn0Tij4Yk/CQkJCQk/tpYzZB5DRx+V7RU9pB4rpiJ08VBa1mv6POPBFNTr+gDKF4j8vIcfS3WkSth0jMiBsFiFI6aUUOEsDwd9UdEFbFmr5izU3lD5XYxQ3j0IyFUv09zCYx/WIS065MhZYrYV0Ner+gD8Ux5qyFySK/o66HwC8j+O1TtEa2o8WPcKoBVHVXctuE2KjsqmZU1i3/v761y/nPLP3lh3AuMjhxNZUclZe1lPLP3GbRqLdf2vxY/lR/X9b8OnVrHA9seQClXMj1tOtuObyMrOIsDDQeQy+SEeYfxSckn4u1tKwbgvaL3WDBsAc8deA5Dt4HzY88nTZ+GUqbES+Xlto8QrxCeHP0kBa0FyGQyuu3d6DV65mTPYV3FOjZXbwbEh+VlR5YxOHQwwzR/nXbPX4JQ71BSA1LpsnVxqOEQNw24iX31+9zOOS/2vNNWyopbi91EH8CLB19kfMz4M3bSDPUO5eOij6nprHE7rlaokSFj/tD5hPmEndFaABE+EUT4/D5mKaMjRrOjZgc7a3e6fdHRZevim6pv6K/vT7RfNJ4KT8z23sr+AP0Awrz7PmNtZ61L9PVgsVsoby+XhN9fjD9GKImEhISEhMTvgd0q5vDaK0W+3YkUrxUtmg67e2UuONVd9J14/pCZ7sc8tRCeBf5RQmjVHYHwgT8s+pxOaD4mAuPr82D9w8KMpWK7iIc49g0MvglWzxLC72QEJIgcPoUHBCWLvL/itcK05vtU7RRunSejqQhC0+Hjm0Qr7AkcazvG5PjJ3DLwFvw8/Pp8ePyk5BPWl69nbflaHt/9OFckX0GCLoG1FWsx2oy8kfsGrx55lQsSLuCq5KtYsm8Jec15/D3179w/9H6StEl0Wjv7bKmopYjS9lKmxE/hsZGPYeg2cKztGCFeIXxQ9IHbufWmelosLfzf0f/D2G1ke812/rXrX1QYKthQtaHP2nvr97K7djdt5ja67d19KosSJyfMJ4wInwi6Hd0cajzEPwb8g2jfaOL943l05KOcFXkWCrnilGucKF56sNgtWO3Wk5x9cvReeh4b9ZirPVQhUzAnew6J2kTemfwOE6In/LgHOwMaTY1UdFRgtvXd/w9h6DaQ15xHcWsxFtvJ4zMy9Bk8OPzBk1b1mrvEjGu8Np6XznmJJF0ScpmcsyPP5vas26nrrMPucDe58VR64qvq2+Lqrfzfzrw028wcajjEF6VfsLt2N+2W9t97S394pIqfhISEhMRfE3MHHNsAhnqwm3tNU07EYYWuJiHIkieKubrGQtHqeWLgOYCnnxCFo++G8i0QlCIiG0xNoEsADw2MuRc0ur736aFkPXwwHbqNMGYelG12//PaQ+L6oTN7K5Bn3QtbnxECVaOD8Q/CqlvE7N7uZWJGUBMI4+7ve7+4s0XFMywTag/2Hs+4XIjFxHOFcN3/JvQTH5wN3Qa+qfqGVSUiR1CGjFmZs1hZuJLGrkYAfFW+bK/djl6j57r+1/H03qddgdPrKtYxN2cuz+17jgsSLkDrqeXZMc/ycfHH3L35bryV3swcOJNgTV8H0cGhg9lTt4fS9lLShqUxJHQIm6o2EekTicnWt8VNJVcxb8g87A47WrUWo83IceNxon2jaTG7C+EAzwAq2iuo6KhgdclqgryCuLb/tWQFZ7mFd1sdVqo6qrDYLUT4RPysGbk/AwqZgmlp01hZsJKtNVs5bjzOndl3opArGBo2FK8faBU+kXj/eHxUPm75gufEnEO4z8lbRMvayyhqKcLmtCFHTpeti5zQHHJCc3h/yvsc7zyOVq0l1i/2V3FrtdqtbK7ezKLdi1DKlAwNG8qM9BnE+ced8rrKjkoe2fEIu+t2I5fJuSr5Km7OuJlAr0C38xRyBamBqVydcjX7G/a7/dl5see5/jsnJIcXxr3AztqdfF76OTetuwmlTMnS8UsZFTHKdV64Tzhzc+by8I6HXceGhw0nKSDpZ7wLvy8Op4PVx1bz2M7HXMeuTrma27Nux8fjzFp6/4pIwk9CQkJC4q9DV7toa3TaRUTDqpkw4G/CNCUkXTha9uATDHYb+ITCmn/C4BtEVp+9G2JGiKpf3XftabGjodsg1t71MkRkQ/zZIvhcnwIevqDPOfXeWitFdc31Lb+z7znDbxOzhdW7IfEcIdw8tXDpayKawdIpsghjR0HUMNFa2tkI8WeJSmLaxZAr2icJSRN7/PRWYeiSPFGIv9jRQrS+dQkkjBPzgYG9NvglbSUu0Sd26eS/uf/lkqRL+G/uf1Er1PTT9cNisxCkCaKgtcAl+nrYXL2ZrOAsqg3VPLbrMYaEDGFQ6CA2VG3AaDXyeenn3J55O9PSpvF2/tvYHDayg7O5MOFCjFYjLeYWHDKHK0qgoauBqQlTeb+wN/dvbORYDjQccLWLKmQK7si+g//m/pebMm6isLXQNVOYrk+nylCFh9yDhq4GDjUJUb+pehNvnv8m6UHpALR1tXG05SjVhmq8Vd6UtZURp40jNTD11D/bPzE6tY68pjxSA1O5LPkydGoduS25jAgbcUaiDyDWP5ZXz32VZYeXkd+Sz8TYiVyedPlJ4yWONh3lxrU3uirCcf5x3DbwNt7Jf4dr+19LpG/kr27CUthayPMHnuf69Ospby9Ho9RQY6jBYrMQ5x930qw/p9PJx8Ufs7tuNyCEyzsF75ATksM5seec9D7Dw4ezaNQilh9ZjlqhZubAmWQFZ7mdU95ezkPbH3K9tjltPLLjEd6d9K5bZMak+EnE+MVQ1l5GoCaQtMA0AjXugvN/iaqOKp7e87TbsXcK3mFS3CQGBg/8nXb1x0cSfhISEhISfw0aC+HIh6J90VAvRNmMNdBtgqodMOBKqE2G0o2iypX1dyEI81YJ58xD70LS+WItpxOyrhVmKjK5aOE89B4Mu1UIt/Itoiro4ScE18ArTr03EAItdaqoRBZ8Jqp7CeNEVRLEXlQaIfqC+wuHzrUP9F4fP1ZERugTofhr4UCqjRYOnrVHoGqXCGwf80+x/7YKaC4V8RPbnhPnDpslzGDqc0V0RUC8aFG98EXXbVrNrX22brAaSNWl8vf+fyfAM4CytjJGR43GR+lDXkten/MdTgcKmQIvlRfjo8fTT9sPD7kHj454FLPdLPL7HDaygrLICc7B7rSzqXoTO2uF2YvJZnJrL60yVJFty+bmjJvZWLWRCN8ILky4kDmb5rjOsTvtrMhdwX2D76PeVM8To5+g2dxMU1cTNcYa3sp/C4Ab0m/AV+WLwWrA5rCxt2Evfh5+OJwOjjYf5cFtD7qE7BXJV6BWqjFZTQwK/WUcEh1OB9WGaix2CzJk6Dx1tHS10NHdgY/Kh0pjJb4eviTrktF5nqJ6/BuhUqiYkT6DeVvn8Xnp5yhlSm4acNOPrial69N56qyn6LR2ovXUulVZe7Dareyo3cEFCRews3YnZe1llLWXkdeSR42xhvL2ciJ9I3/W81jsFlRy1Unv30NFewWXJl7KE7ufwPndFzTvFb7HzAEzeSP3DWZlzeozm2jsNrpcZk/kYMPBHxR+fmo/piZMZUzUGJxOJzXGGjZXb8ZT4YmHwoNI30jautv6XFfXWUenrRM9vcJPo9S4qqL/a5htZkraSqg31RPmHUY/bT+MVuNJW4RPZjAk0Ysk/CQkJCQk/vwYG+DbpyAyWwiinjbJUXeBoVb8d+gA6H+hqKA1FYqWS5UGLnwJDr0NI+6AzmbQRomWzPBsIfyOfiQMYMbMg2+fFGv1v0i0UGq0EDUYVKcJxjY0QFsleAeBhw9c+LJo0xx2q6hENuSJbL3ybeL8lMlCrJ1I6UYR1P7tk3D8O4ONtkoxJzj6HiF41z0IFd+todHBlIm9Fcb2KvAJETEQB96ES18Xlcob1ov35jui/aJRyVVutv39tP3YU7eHtRVrSQ5I5srkK3kn7x2mJEwhxi8GuUyO44RW2jGRY/CQexDnH8fe+r28eFAIy7GRY7ks6TKsDivvFLxDg6mBsdFjSdGlkKhNpNPayeGmw1yVfJXbegCrj63mwoQLuSr5KsJ9wjnQ2HcOs9nczLH2Yyw7vIypcVNRyBWsOrbK7ZwdtTvIDM5kS80WABwOB8uOLCMtMI0XD72IzWlDrVAT7x/PNxXfkKxLpspQRbhP+I8yD+nBYrNgtBpRK9TkN+fTZevCbDNTYaign7Yfu+t289z+5+iydRHiFcKC4Qv4145/kRSQxP1D7/9DVG3itfEsm7CMamM1nkpPon2jf1KLpVqpPmm1DMDusLOrdhdrytZQ11nH+OjxjI4YzYq8FTR1NZHfko/BavjJz1DXWcf6ivV8VvoZ6YHpXJ58OSkBKa4/rzfV02RqQqPUEOMXw4fFH7pEHwjjlbrOOnbU7iBQE8hdg+5ym23UqDQMChlEeUe5232TA5NPu7daYy0HGw+yePdi1+zpJYmX0NLVwvS06ciQue1leNhwgjRBP/Wt+FWx2q10O7rdXH9PRZe1i/cK32PJviWAaC1fMHwBYyLHEOcXR1lHmetcjVLzs4X/nx1J+ElISEhI/Hlx2EX7ZWuFEGzfLBSiL/MaUeFy2iHjCij4AjwD4NBK4WjZg7ULqneJds2mYjDWiSrY7lfE2j4hED1cVAhlchGj4BMK5jZInSLiF06FoUEIrs4mYbRSvFYEwmujYdSdQjAq1MKYZcvTkHmtuM4rEEbMBrkcqvf2VgUd1l7R14PdKpxF7TYhYusOiZk/tY9oW+0hZSpY2oUTaESOCIhHBpe9BuGZrtPi/eNZOm4pC7YvoN5UT2pAKrdm3sorh17BZDNxU8ZNzNk0hyuSr+CZfc/g5+HH3Tl3s7tuN932bi5MuBB/D38W7lzIzAEzGRg0kAFBA/D38KewpZCC1gJeOvSS6wNu2dEyrkm5huFhwznafBSFTMHAoIE0m5tdAjTQM5DJ8ZMZEjqEdks7ayvWEuET0UdwJuuSqeyoBGDL8S38LeVvfX4koV6h1HXWAeCt8kYmk5GuTydIE0S7pZ1JcZOI8o0irzmPzOBMAjwDqDJU0Wxu/tHCL785n1cOv4LD6SBDn4FaoUbnqUOj0GCymmgxt/D47sddH+rrTfU8sfsJ7sy+k3ZrO4WthYzQjPhR9/y18Pf0x9/T/xdZq6KjggMNB2jqamKgfiAZQRkUtBRwsPEgY6PGsqZ8DZ+UfMKU+Ckk6ZKI9ovm02OfntSQx+6wU9FRQb2pHr1GT6x/bJ8gdqvdyvIjy1lZuBKAvOY81lWs4+1JbxPqE8rmqs08uvNRms3NDAwayGWJl3Fe7Hnsrd/rtk5PtfCzY58xPW06QV694kspV3J16tVsq9lGnUn8fg0LG0ZOSA6mbhPlhnKUMiUquQonTsK8w9CoNFR2VPJF2Rd8UvyJ2/N9XPwxt2XexvqK9bww7gXmb5tPm6WN7OBs7h1y7xm32f5WOJ1ODjUe4vXc16k2VHN50uVMiJmAXqP/wWuOG4+zv34/z+3v/ZLLiZNFuxaRFZzFE2c9waJdizjYeJA4vzgeGv7Qaecs/+pIwk9CQkJC4s+JpRMOvgnrHhItjAqVEHLDbhUi6+Db4jyfEJGx114NXX3bGLEYxWxcxXZRDcQJWdNg32tgrBetoHmr4Kp3IHSgaNWMyALfkFPvr3ofdFSD0gtK1orMQBAxDDV7YerzYh7PaYNRc4TQ9PSHsfNFJW/PciHcEsYJkbj/v+L5PLVCeJ6IRguG49ByDNT+Yj6x8Ath4hIzUsz0+YSAXAWNRZAwXrSoVu+Cz2ZDSDqd3gEUtBRQ0lqCXCZnyZgltJpbaepqwmQ1cc/gezDbzRxtOkqXrQu1Qk27pZ12SztP7nmS/gH9USlUOJwOajtrmZY2Da1ay4sHX6TZ3MyiUYv4tPRTbki/gSBNEBNiJmB32FlbsZYvyr5gePhwAj0DmT90Ps3mZjq6O5idPZt2SzvBXsEsPbCUFXkriPOL45bMW3j50MvckSVm+lotrSTpkrgj6w42VW8CoM3SRoI2Ab1GT1NXk3iblBqmJkxlbcVaskOySQ1I5Yk9T2B1WPnP+P8wMmwknkpPXjn8iuut3VK9hcnxk3905a3aUM2XpV+SFpjGQP1ADjUd4rn9z2F1WIn2jWZ29mxK20u5OPFi9Bo9ec15bKvZRoWhgrzWPAqaC5iWNu1H3fOXxuqwUtJaQoWhggB1AEkBSWjV2p+1ZrWhmlvX30qlQQh0jVLD02c9zYPbH6TF3IJKrmJ62nQ2V29mTfka/jXqX3xa8inhPuHE+sXidDpd2X9Op5ODjQfJbcrFaDWS15THuJhxTE2Y6ib+aow1fFj0ods+Wi2tFLcVY7Qauevbu1xfIBxqFPOfoyJGMTBooOu1DBlx/nF8UvIJ2cHZJxVeSbok3pz0JmXtZXjIPYjXxtNmbuOVwlcoailiQNAAVuStwGg1cnbk2dwz+B5K20pRypW0Wvr+v6nb0c3hpsPMzZnL+1Pfx2Q1EeIV8oc0NylsLeSGr2+g2yG+bPrXrn9htBq5MePGk57vdDr5qOgjkNGnut/t6Kbd0k5WSBYvTXiJZnMzfh5+f4jW5z86kvCTkJCQkPhzUn8ENi6CgVeLCpdvMOhiRUWt5gSnPGO9aG1sKhYzdpXb3ddJOk+EpPd82658Hi57HVpKhOumwgPOukfk9LWWC2MVr9N8AKnLE9W1+jxRLewJW+/BZhFVPlsXFHwODoe4T+5HInR947/EeQqVqGgGJsKEheJ5h8/q/XMQc4kl66HwS/FaJoeRc0T7aHAqpF0C1k7Y9KRoFV1zj8gBHHwDNBZgih1JraWZ3XVbqeusw9/Dn1Ulq2jvbuf69Ot5eq8wWLhl4C0k+Ce4PqQ5nU40So3LQCWvJQ+FTEFtZC3PH3gegPTAdB4b9Rit5lZUchU+Sh+i/KIYHz2eT4o/QS6TMz1tOiAEwO663ayrXAeIkO3padPx9fBl8e7FrvuWdZTx8qGXGagfyH9z/8uk+El4q7zJCc5h/rb5pOvTGRo6lD31e6g2VIsKpNofh9NBiHcITqeTTH0mBxoPMH/bfNfbWN5ezrT0adz6za1uP6pqYzVx/nEnzU87FfWd9Wg9tchkMpotza73BKDSUElHdwfhPuF8XPwxtZ21DAoZxJxBc3gn/x3aLe1srtnsVrG0Oqx0dnfi6+F72viEX4rNVZvdRNGFCRdy9+C7f5b4y2vOo9JQibfKmyGhQxigH8Ci3YtcLqxWh5VXj7zK7Vm3837h+xw3HOecmHOoMlSxpnwNndZOBocOpqy9jI7uDvbV7UOpUJISkEKETwQBngFUd1QTp42jqqOKQ02H8FR4opApsDvdYxCUciUVHRV9hMehxkMMCxvGTRk38crhV/BUeDImagwfFn2IWqFmdvbsH2xlDPUOJdQ71PX6g6IPeO3oa8zOnu2WQ/lt9bcEegYyNWEq9Z31RPtGu8QwgFwmx0PuwZT4KSgVylP+/lUbqtnXsI+qjioygzIZEDzAFXtxMrrt3RxuPMzO2p1o1VqGhg0lUZf4g+efCYUthS7R18PrR1/ngoQLCPbq6+Db3NXMR8UfcVG/i/BSerm59urUOtd76OPh84cUun9UJOEnISEhIfHnxNgoZvh2vSxeT3oKLn6lr8gCUQGLGgZyBUx+VlTPFB4ilN3WDYH9oLFAnGuziNbKKc+DxSAqcXKZMGMJjIe2aiEAVd4QGOeeAdheIwSXoVZU0pwOcQ9PP7B+L45A7Qc9VYPQdCHmfEKE8QoIMxpdrDBf8QoQ17eWierjOQvFtR5eULgG8j/tXTckHbo7YcDl8O0T4nm8AuCCF8BsgOgRsPNFWs9/nA1TH6VTJuP1b+90VcVkyLg7526e2/8c++r3kRaYRm5zLm/mvcmC4QsobS9lcOhgPi/9nBvSb+ClQy9hd9qRy+Q8OPRB/D39uW/wfeg99ZR1lHHflvuYGDsRvfdIcH8AACAASURBVEbPs2OfpcpQ5TJaAXj+wPPcN/g+mrqaXKIPoMHUwLaabZwbc26fD+al7aXMyZ5DZkgmuU25ROuiOdZ2jAkxE3i34F3mZM9hRMQIVhWvoqyjjMlxk8lrzqOso4xHRzzKkv1LsNh7M9YifSIxWA3srd+L09nXbdXYbcRsM5/UhfJE6jrrMHWb8Ff709HdgclqItQ7FIVMQZx/HGXtZW7nL9i2wGUks69+Hw6Hg8dHPc6dm+4EwGQzkdech0ahYdvxbawqWUVWcBaXJV6G1WnFR+VDtF/0KY1Kfir1nfU8uvNRt/d+9bHVXNDvAoaEDvnJ65rtZsZEjWFs5Fi6Hd3oPHXUGGv6nGexW5g7aC4qhYq538517ePDog95ePjDPLDtAWQyGZclXUawJpjZG2cDon33ybOexNvDm8W7F7OlZgtx/nFcnHixq9UTIMY3hkRtopvY6kGv0SOXyTHZTMT5xzE+ejwNnQ1MipvEsPBhZAZnYrVbqTJU0WXrQiFTUNxWjJ+HH2mBaS63zXZzO6tKVqGQKU6a2fd1xddMS5vGsbZj/C3lb7xd8DbVhmr8PPyYkT4Ds9XM2Oixp3w/6zvrmbtprpvJ0r0593Jt/2tdldHvs+P4Dm7bcJvrtb/anzfOf+Nnhb2fWGFVypWMjRpLakDqSf8+gZiJjPCJYFXJKm7Luo03ct+gwdRAmHcYi0ct/knztBKS8JOQkJCQ+LOi0sA3D4MmAKa+AEoP0YYZdBIzhfgx4KUXAszcKapmh9+Hz24HbSycNRfyPxfVNxDVuOYi2LIELB0waIYQZRaDEJzfPAwdNTDgKjGXp/AQBjAH3hSia98bvbmBuZ/AsFtEta4H/ygxx9dUJASc53cVFHMb+IaK9kybRQi3HuLOErmB+Z9Cx3HRDpo6RTx3D2o/yLxa7HPTol6TG1MLfDEXBl4l5h93/od1jjaeOPgC16Vd5xJ9IGZsPi/9nFERoyhpK2Fy3GTkMjm5zbkYug10WDqI9YvliqQr8FB4sOycZbRb2lHJVBS1FbFw10IcTge3Z93Oe4XvcWP6jbx29DWazc0EaYKYlTkLPw8/QrxCRLun045aoT7pB/AjTUfccs18Vb7MSJ+BWqGmo7uD/fX7OS/2PO799l6uTLkSXw8RYq3X6Hl89+MYrUa8Vd6kBKbwRZmY7Qz1DuWBoQ/w0PaHXLN1s7Nn8+C2B4nXxjMxbiKfl37uuqdeo6faWM2xtmMk65JRKvp+tDJZTawpX8OSfUswdhsZHz2eKfFTKGkrYdmRZShlSqalTWOrfCuFrYWAMLX4fgzGgcYD5Lfkc9OAm1hTtoYNlRv4suxL7hp0F5UdlVzU7yKUciX3b7ufJF2SyEwcNJeLEi9Co9T02dfPwWg10mxu7nO87fttxj+SFG0KPiofStpK6LJ2EesbK+Yuv5uL6yE1IJUgTRDP7X/OTXyabCYONx3m1kxRmdV56vBR+XB71u1UGapYVbKKJfuW8I+Mf7jmT9/Kf4sWcwu3Z95ORUcFKYEpjI4YTZhPGJ5KTybFTeLLMlExl8vkXNf/OgboBxDjH0O3vZsVuSvop+vHJYmX0D+wPw2mBl49/CofFH0AwPlx5zMuahzP7n+WeP945g2ZR5BXEB4KD4I0QVQZqk7680nwTyDYK5gnz36SPXV7uDnjZoI0Qeg8dfh5+BHqHXpaE53i1uI+zrpLDy5lXPS4k8ZedHZ3usyWemi3tLO/fv/PEn79A/uj1+ix2Czcmnkrq4+tZn3FevbU7WFuzlySA9z/v+yt8mZ29mxmrpvJSwdfYnL8ZEK9QxkTOYYEXcJP3sdfHUn4SUhISEj8OTHUCWEz6WlRyXM6YM9rkDoJsqeBh7cQeh6+ot2ysVAYoPhHiOqZuU20RLZXw6bHRcj5uY/Bhseg/wVQs0+Iu/Yq4ZZ5yf+JdlGvQBGpkHWtWLtso5i900YLI5iGfCEWe+hqheJ1ohpZtUuIPJlc3D8iByYs+M6gRSHEnsUAKVPg63nuz1u2WewvPBtCM+CLu6DoKxgxBy55VYjIkAyQAeb2XtHner9qxT0+nYX1kuW8XvQqKoXKrfLVQ7ulnURdImdFnEVpeylatZaFIxayp3YPU+Kn4MTJc/ueY0jYEBJ1iYR6hYIcXjr0Eg6ng+zgbKJ9o7kj6w6W7FvismBv7Gpkyb4l3J1zNwqZggpDBSq5ig+KPuDa1Gv77GNg0EBym3K5IOEC1lWsY+HIhSzYvsC13riocRS0FDAtfRp1xjoqDBUMCRmCQqbg9qzbkcvkBHgGsPTAUmJ8Y7gj+w4ygzORy+QkaBPYWbsTh9OBXCbHbDeT15xHSkAK16dfj91hJ9Y/FpPVhMVuoaS1hA+LP2Ry3GRMNhNeSi9CvUOJ9I3kaNNRFmxf4Nr32oq1eKm8GBk+kq01W+l2dPPa0deYlTmLwtZCfFQ+bu2APWjVWo53Hmfn8Z3MSJ/BA9sewImTpQeWMj19OsuPLGfOoDncMvAWFDIF/QP782Hxh6QGppIZnNlnvZ9DsCbYbcYNhCiK9ov+SeuVtJWwtXorKboUajtr0Xvq8fP343DzYW4ecDMOh4NWSyt2p504/zi0Hloauhowfb9S/h2rSla5HDSTdEkMDRtKtaG6V8TJ4IuyL/i6/GvuyBa/h/vr9/PKhFeo6ayhxliDl9KLYO9g/jnkn1yQcAH1nfUEeQUR7h1OvDYemUzGhf0uZEr8FLf22m0123iv8D0A1Ao1coTJ0B1Zd3DnpjuZFDeJEK8Qon2juXnAzcz6Zha1nbVu76daoWZuzlxXK+P34yHOlBMjDxK0CShlSkraStxceU/E6rBi6HZ3R5XL5KgVJ3dbPVNi/WNZfu5yKjoqeHDbg66/oztqdzB301xWTFxBgCbA7Zqc0Bzenvw2JW0leCm9SA1MJcLn181o/LMjCT8JCQkJiT8PFqMIaccJYQNh4lPgFwEl66CrDcIHiOpb/FjYsFAYqehiIf1S2PJM7zqJ58Kg64U5TMV3M3+t5cIU5rLXRXTCvjeE0YrTIYTe+gVi3i4oFUbeAV/eI1w2h94iKnSbFkO/CUKU+UcJwdhD7UHRppn/qagIRgwSAi35fEAuYiMuXgZr54vW1YuXnfz5NTr4+n4hai9eJqIZHHbRXqpPEvc8+pEQrt/HO0hURB12kKsYFTaKjdUbSdGl9LGLnxAzgSZTE54aT9ZWrAVEe9iSMUto6mpi0e5FzEibwaaqTa4A9Tuz78SBg0dGPILVbqW0vRSLzcItA2/hlcOv0GYRlaI4/zgqOypZflSY3ShkCmZlziK/JZ8rk67kg+IPcDgdxPnFkROaw7P7nuXmjJtZOm4pSw8sdcvx2lC1gcGhgwnSBOHr4UugVyD9A/pzuOkwrx19DRBtb2+c/wYKmQKtZ+9sWkZQBh4KDxbuWIjRaiTKN4oqQxUfF3/M2MixeHt4syJvBWOjx5KkTUKj0jAibAT76/dT3FbMxqqNxPjGMHvQbIpaivq83VtrthLlE8Xz456nw9JBlbGKSJ9IZg6YSbBXMGqlmtERo12xEjJk/L3/33kn/x2azc04cfL46MeRy+SuXLdkbTILdy5E76Un1i+WwaGDmRI/hSZTk6saq/XUnrGV/qnwVfvy0PCHeGzHYxxoPECgZyAPDX/oJ1WFDN0G3i98H1O3iVi/WDosHXj7eHPXprtw4mRS3CTsDjtfV3wNiDbMeUPn0WZuY0zUmD4VrQFBA9zahYtaixgbNZaDjQeZOWAmWUFZFLaIyqrNaaO0vZQw7zDuGnQX16+93vU7lKJL4e6cu9GoNAwOHYyHwoOT8f2Zyp596tQ6bhpwEysLV/JZ6WdkBWdxd87dNJgauHPTnWToM1g0ehFvnP8GR5uOcnbk2Thx4nA6iPWLpZ/up1fYeuin7UeCfwIXJ17MkcYj2J12rk+/niONR6jrrCNNn+aqhANoPbVcl3Ydi3aJDoRBIYMYFTGKHcd3UN5ezrmx55IamPqT9pKgTaC+s75P1l6FoYIaY00f4SeXyekf2J/+gf1/0v0k+qJ4+OGHf+89/CIsW7bs4Ztvvvn33oaEhISExG9NSzlU7YW2cij7VgSyYxdVNblSBKMHJQsXz9yPAaeoqPW0bebMgF0v9Zq3gHC/TJ0qjp9ItxGih4kg+M5GOH5QzOitniXaKwFMTSJiYcAVooJXtVNUFJ124a6pCYDkiaJiaG4TFcJz/yUEozZGtJ0GJIiZQ4dN7FepFqIueRIMvlG0fzYX994TRMxE8kQRNG8xiH2UrAefIBETETtK7CssXVQ6wzKFa6fTKYTiOQth7/9RcM58XjYWcqj5CBPjJhLnH8fw8OEc7zyOSq5iWv9pDA8fTnl7OW8XvO26vQMHwV7BBGmCONR4iEifSBq7Ggn2Cqapq4m0wDRGR46moKWA5UeXs6duD2a7mRi/GJIDktlXL2Iorki+gpcPv+xa14mTvOY80vRpRPtFkxWcxeT4yQC8mfcmDhzkhObgrfTmw+IP+1j6Dwsbhq+HL/20/Xh237OsKV/D1PipHGs7Rqe1k39k/oM4/7iTzufpNXrOjT2XWL9YRkeOpri1mAZTA5cmXsp/8/7LLQNvoai1iC/KvmBD5QbCvMOwO+28X/Q+dqedZnMzGyo3cH7s+Wys2ui2dqIukTCfMD4o/IDjncfReepotbSysWojhxoOkRmcSae1kyuTryRRl8iI8BF8VfaVqxJ1Teo1LD24lGjfaJYfXc6b+W/SaGrkrpy7aDG3UGOowc/Djzj/OPzUfizYvoAl+5ZwuPEwSbokt6iBn0qgJpAJMROYmjCVa1KvISMo4yfNExa3FLN492LuG3wfC3cuZHTEaF49+iod3R3IZXLOiTmHdwvfdZ3f3t3O+bHnU2+qJ7c5l/Njz6eju4MInwjuHHQnX5d/7ZbvBkIAVRoqyQzOZELMBLeYjGRdMpf0u4QNVRvcRGSTuYk0fRpFLUW0WdpcQqy2s5bazlqUcuVJf28qOirYW7+X69Ku49UjrzIyfKSrtdJqt5IWmManpZ/SYGrA6XRySeIlZAZnEucfR5x/HPHa+D4i6MditVvJb8mnuK2YYWHD2H58O2sr1lLaXsr6yvWMjRaxGHXGOsJ8wvBR+VDeXs7RpqOEe4czImwEdSaRl/js/mcpbitmf8N+viz7khFhI37y70+bpY2Pij9yO6aUK7km9RoCPH/eM/8SlLaV8nnp53xW8hkOHARqAn92tfO35pFHHql9+OGHT/rtoFTxk5CQkJD438RigKrdIvogcogwaPGNEFW2j2cK85OAOOFY6dSLKltblZi7O9hbDUCuFK2Y38dqEq2PDnenP9R+orIHQrh1NvaNgTDWi/N6aC4R4tNhB7tZnB8/FrwDRZVywyMQM0qcO+Rm4Uia+7Go9BV8DpOfEc9a/DVEDhMVu4FXizWrdou8wOD+IiJCoxPrd5tERbKrHULSRKXv+H5R5QTh6HnWPeAbLnIETc1UDbqGmaUrXQ6Kha2FTImfQm1nLeE+4STrkllZtBKdp65PlQWEw56f2o9zos8hOySbTmsn/mp/bsq4iSZTE94e3m6ZXPkt+cT4xZAVlAWIqtbJPvwZrAa0HlpK20tZWbiSGWkz0HpqUSvVBKoCSQtMo9XcSk5IjqtC1kO0XzRquZq38t6isasRgEd2PsIL417A6XSSrk/v+7M/AV8PX1dF5JUJr3Cs/RhVhioStAlUdlS6WvNsThuv5b7GoyMf5Y6sOzDbzXirvAnxCsHhdJCsS3bN76kVaibGThSitiWPvJY8zo09l4e2PcQL41+gylBFSVsJ4T7hNHQ1UGWo4quyr1x7ui3rNr4s+5KR4SP5z8H/uILLs0OyeWj7Q67qaV5LHpckXkJ1R7Vrn7vrdjNn4xzemvTWLyL+Tnx/fgrNXc00djVy/9D7MdvNXJN6Df10/WjpanGt3/Nz60EhU1BpqGT5keXckH4D1cZqxkeNJ9Y/1tVi+31CvEIw28wMDhlMQWsBs7Nno5Qr+bL0S8ZFjyNFl+L2hUMPhS2F+Kn98FZ5U2OsIb85n4U7FtJqaaV/QH8eGfmIW9A7wOjw0Xx+7HNkyLg86XL21u1l9bHVAIR5h5EWmEaQJoh4/3iONh3F2G10qzb/Euyq28X++v3UddaxrmIdQ8KGMC56HBsqRebn6mOrifCOwEvlxbqKdUT6RPLPLf90tYbePOBmFg5fyOxNs93W7bR2svX4VoK8gn7S70+cfxxXJV/laoUFuD3rdmL8Yn7G0/4yVBmqmLlupmuedGXRSuYPnc9VKVf9zjv75ZCEn4SEhITE/yZlm6HuMMSPE/N5xzZCznT4cIbIvavYCt8+Ls5VqOCil2DMPGFqEjYQikQ7Fs0lovpVe7B3bQ9vMZOXcwPsPuGL0+jh7iLRJwR8gkEmc5+ZkyvFsR689aLS5+kHyITY2/e6+/MUr4VrPhTVRocDEsbChn/Bpa+JPfTETDQXCXfQ/FWiLTQkHeqOiipk5jVCcHa1wqDpgByaCsT1Gp0wodm6RKzTkC/et6vehe3/xnHeYnIdHbRUvO+2rS/LvuTGjBtZdrj3fWjqauL8uPPJb8l3HdMoNSTqEiloLmBQ6CAqOyrReepwOB1Y7BZkyChpK+nzYzzQcIDLEi/j/iH3E+IdgrfKG6Vc6Va5C/MOIys4i521O1k6bil76/ayqXITdw26i+PG4zR0NaBT6xgRPoIGUwOFrYWo5CpmpM0gQB3AF2VfMCx8GGsr12Jz2LA5bDSaGjkr6qzTVqgsNgvHO4+jkCmI8IkgXZ9Op7WTQcGD+Lb62z7nl7aVkhWcxapjq4jyjeLd/HdJ06dxY8aNdNu76bZ3E+YdRkd3B0/vE1EYngpPjN1GAjQBwghHriLEK4SFOxdy16C7GBIyhLTANDq6Owj0DCRZl8yTe55k5oCZLtF3cb+LifGL4arkqzDbzbxb8C4Wu4XVJau5Pv16dtfvdu3xeOdxDjUcIic05xcXHD+GwuZCdtbtpNPaiRMnlR2VZOgzeP3I60xNmMrKwpUYug0EaYTACNIEMTpyNN32bqx2Kx3dHTy7/1kifSLxU/vxcYkINc8MzqS2s5ZNVZvQKDVMT5tOZUcl/xn3H1bkrWB95XrXHuYNmUdLVwtft3/N+OjxvJ7r/vcywjeCFw68QFl7GXdk3eHmIGp1WNlVuwtPhScxfjHi9+o7kfrA0Aew2C0cbjrs9iVJbWctm2s2M73/dNZWrmVQyCDazG2n/DkUtxZT0laCWqEmJSCFcJ/wU76veU15rMhdwc7anUT7RXNH9h28kfsGlydd7hJ+TqeTamM1G6o2uHIST5wHXHZ4Gcna5D4RFyDMivKb83+S8PPx8GFW5izGRY+j3lRPpE8kKQEpKP+fvfMOj6pM3/9n+kwyyaT33khPCCGU0EsEFAtNRWFBEV3sde1iQ1FXsRdAXXUtCKKLoHSR3kIN6Z30Nskkk0zL/P54zYQY3HX3u8Xd33yui0tz5syZ95yZ5Dr3PM9z39L/vCQpaC0YZCL0+onXmRA64aJfJvw38p+/yk6cOHHixMnfS2+vCDBPuFwYnpRsh6jxYg7P3itaJve+3L+/zSIcMHNWCAHWViFE0ukvhFvnlW/B2a9EkLpvImTfCRuXiircxEdEVU/rL1oru36qPmj9RHB6W6UQiH0B7ABj74FzP0UoBGWAUivmAEt3iTZOV1/Rspn/F+hs7H/O17/vn/2TKeDKd4QwvTBbUF8JMpmYF9z3Sn8FDyA4Q4jAqTeJmb6Db4FWWMfT3SaONfY+UUXUeIp2VpkCxj1AqU8kZRfcEPchk8iw/azqabKZKNGXcPewu8lvycdL7cXooNEcrj1MpEckRouRtWfX0mXpAvojIPxdBofaJ/skc6D2AHFecXyc9zFz4uZw+9Db+eDsB+hNekK0Idw//H7aze0EagPZVrGNYLdg7si4g9yGXGI9Y9lUtonswGyiPKKYHz8fk81EoGsgp5pOsbd2L0HaID4r+IxZsbNYV7gOqUSKu8r9otXFTnMnvfTirnSn1lDLO6ff4ZvSb5BL5Nwx9A5GBI6graeNaRHTaDQ20mBsGPB8jVzDs4ef5Z5h99BgbKDH1kOEewSnGk8RoYtgY/FGStpLuGbINdyXeR9mm5mydhHSPTt2Np3mTgJdA/kk/xMeGfEIXxR+wVDfoQz1H0qQNghvlTd6kx6VTOW4WV6YuJDDdYcd85Team+WpS/jleOvIJfKB8VdyCQyCvWFnO88z9SIqRyqO8SZpjMMDxjO8IDhF81V+2dT31VPvbGedQXrCHUPJdojmrrOOgK1gchkMrKDspFL5Wwu20ynuZN7M++lydjE9xXf46P2Efl1EjlWu5XzneehE5amLOWb0m9I802jraeNVRNX4aXywmQzYbQYaTO3DRB9IOJClqQsQS1TMypoFOUd5eyp3oNSpmR27GxONp7Ejp0fz//IgsQFTI+YzubyzcyOnY2l18Kq3FW8dfItbk67Gbvdzpsn3yREG8K8+Hn4qf2o66obdO4nG08S6hbKpNBJ7KjawYnGE7wx+Y2LBpCfbDzJTdtucoiyKPcoXp/8+i+a6HSaO3np2EscbTgKiLbTV46/wk0pNw34MmVcyDhey30Nq91Kl7Vr0OcYoKKjgquHXM3Lx/v/lqpkKrRK7UX3/7V4qD0YFTTqH37+v4qft4mD+Fv389+f/2acws+JEydOnPz3IZEIASeRgs0sWiKt3f25dybD4Oe0lou2z9ipsPFmIcQuWyXMXmRKSJ4jws59YuHjK8Vx8/8iRJKrHwy/AY6tFW2X4+4Tr7F7BaRdLaITJj0qZvhc/UXFTxsgWjtdvMQ83wfT4fqNULUfjq4FqULM1Zk6xD+ldqDhi80i9ku7GuRqYdTSt732pKgIjlwGpz8X5z36TgjKBN94UfWz9EBcjrguUrmYF8z/i3ANvfx1kWeYv1nk9kWMxd5RQZQuikj3SBqMDUwInYBCqiBIG4TR3O+c6KZwI8QtBH8XfxqNjWQHZdPQ3UCxvhiNQoOPxoczzWccog/EnN62ym0sTFjIuJBx/Hj+R0C0310WdRl3/3A31w65lnpjPSX6EjYUb+CyqMvQyDW09LTwwZkPmBIxxREWD0LcvDj+RQ7UHCAnPIe27jaUMiW1XbWcaDyBvkfPzJiZKKVK3jv9HjkROeiUOqQSKben3463ynvAx6Pb2s2B2gO8c+odzDYzCxMX4qH0IM4zjtvSbxMVTJUn+2v3Y7QahdgNHs3p5tOO1thh/sNo6m6iwdhAtaGaUPdQxgaPxVvjTYm+hA/PfchQ36HcmHIjpfpSui3dPHGw3+0zShfFuOBxdFm6CHAN4I/H/siMyBmMDx1PeXs5O6p2EOgayNzYudycejN7a/YyN24uCqnC0UYK0NLTwtnmswzxHMLE0IlE6aJYlraMio4KtpRv4ba020j3T8faa+XRfY9yrOEYABuKNzArZhYPjXjob2YS/l9p6Gqg3dTO3Zl38+f8P/Nl0Zek+aahU+qYHz+fg3UHSfNJ4/LIy2k3t1PQViDMdEInMsRzCN8Uf8NL41/i04JPae5u5rKoy1DJVIwJHsNnBZ8xJWwKrnJXXjvxGjck34BWqR2UkwiidTHAJYDVZ1bz/JjnuT7hembFzOJU0ym2V253xIi4KlwxWoxE6CLwVHniqhDmPiAEwyvHX+H2obdjs9so7yjnj0f/yK1DbyXeK94RBdFHul86H537iEZjI7cPvZ33z75PRXvFIOHXY+3hvdPvDajElXWUcbzh+C8KvwZjg0P09WHptWCz2wjSBjE2eCzDA4bzfcX3jrgQs8180RxJJOJ492Xex+7q3XioPMjwy+D9s+/zwrgXfsW7/O+npbuFMn0ZBouBms4adEodiT6Jv8p0KM4zblBY/MLEhf8z1T5wCj8nTpw4cfLfiEQCWUugaJvIzUudJypx+ioRgeB6kRak2EtE/IJMJZw5e/Rw6nNhCAMQkCqqe43nhOjrw94LnfVCcGn9xGvsf7V/Hf7J0F4LujCRBdhRLQSpTAUqlXAFPbZWzNm1lcGPP4mXKcuhcj94hgOS/krihXTUiHbMzMVw6AKjme42UdW0mmHWGiFc606JGcDEK8Q57HhCrDVqEsx5H058IgRmzBQhgH1iIGYqqHUcaDzGgz8+SLu5nYezHkYqkfLRuY8Y4jmEGI8Y3JXu+Ln60WHuQC6VU2OoIdU3le/Kv+P9POGOKUHCoyMf5bXc1xgbMnbQqRgtRlp6WpBL5CxLW0avvReDxUC1QYhdrVKLQqIgwTuBudK5dFu7+aLwC4xWI29NfosHfnxgwPFaeloo1Zc63D8nhkzEYDEMMJx55fgrLB+1nJaeFhGe7ZPEqgmrcFW4YjAb6DR30mJsAYk4XkFrARNCJ9Bh6qCyoxJXb1dCtCFUdlQyzH8YVZ1VvHv6XQBuSrmJT/I/4bGRj3HecB6A0vZSR3Zbr70Xu91OkncSG0s2OoTZecN5TjadZHzIeDGnKFM5IjPK2su4KuYq/nTuTzwy4hFaeloobCvEaBU5gACnmk5xoPYAq6euFgHY2Pmh+odB17tUX8oDwx/gh+ofeGCvuHYZfhm8PfltKjoqWLZzGYuSFjlEXx8bSzYyP2H+oFy1fyatPa18mPchQdogNpdtduQBHqo7RH1XPRNCJ/BhnnBaXZy8mFGBo/i65Gt0Kh0xHjGOWbytVVuZFzuPe4fdS15rHiqZCoPJwKMjH2VD0QbWF69nTtwc5BI5cZ5xnGs9h0qmYkLoBKJ10fTSi1qmpsPUQZWhik5rJy8cfYHHRjzG0fqjA7Ijb067mdWnVzMnbg4vj3+Z548+P+i8SvQlhGhDqDJUYbVb8VH74Ofix6yYWXxd+jW99l5GBo5EI9fQaBSV/o3FG5kcJsQxZgAAIABJREFUNvmiLcc91p6LitXaztpB2/pQy9W4K90HOWeGu4dzvOE4Y4LGsPLYSkcVa0bkDHZU7eCREY/w+P7Hqe2qRSPXsCxtGWeaz7Ctchv3DLuHCPcIzjafZV/NPm4fevtv0mmzXF/OiiMrSPdL58fqH0nxTaGyvZJNpZtYPnr5RXMLLyTaI5q1l6zl43MfU6ovZVbsLKaET/mHDIt+qziFnxMnTpw4+e+ip0O0LMo0IqC8fJ8wdZGpRCUscpzIz5v5mghSN7ZC9CTIWCjaN2f8UVTrmov6RR+IecGqg0IAuvoOFGJuAeAeJDIBm4pEGLtaJ1pClW6gchOGLq5+wjlz5C1Qdwa6GsEjFLJugvjL+2cOg4aCsU2Iyl3PQNq1EDFWmK3IVXD8T6L6l3q1yAbs0cOkx6C7Vby2b7zI8Ru6QAhfVx8xf2g2ijbWb24V5jQAZbvE3GDGQnG+lQfgkufALwm0/lRj5t6t99Jp6USChC6LCHB+MOtB7NgpaivCU+0pKl+7biPaI5rHsx6nsrOSU839GW527Gwo2sD8hPkEuAawrmjdgKrfzOiZfFn0JcX6YnZV73JsnzdkHgGuAUR7RKOJ0fDo/kfptnbjofLglrRbaO1u5VzLOcwXivGf6LZ2k+idyLmWcwRqAx0GGn302nup6axhQcIC/Fz86DR30mPrwY4dL5UXZ5rPCCt/l0A+OvcRxxuPE+YWJpxFT71Dp6UTfxd/nhz9JFKJlH01+7gt/TYsvRaidFEEugTy1sm3mBo+dcBsmEqmIkIXwZG6I0wInTCgGgfCREKr1PLn/D8zNXzqgEB4gCdGPsHKoyt5buxzWGwWbtp+04DHO8wdHGs4Ro+th8K2QmI9Ygddm5zwHApaCgaYaOQ25tJl6WLl0ZXiPft5luNP7+PFWt7+mRS2FrKjagc3p948KAS+oqMCtUxUG212G2vOrCHGIwZvtTcJXgkOAQzi/f286HM8NZ6k+6bTa+9FLVWzrnCdw+Qn1TeVEG0ISpkSk8XEaxNfY/WZ1WytEDO+Qa5BzI+fz6TQSRgtRorbillXtI67M+6mvKOclp4Woj2iwQ4TwyYikUjIa8kjxiNm0Pvqq/Glraff6MlLI6rCSd5JzB0yl0ZjI+uL1vNh3oeOfbosXWT6ZRKkDcJutyO5YDbYQ+3BVbFX8fqJ1we8zlD/ob94bYO1wfwh6w88su8Rx7ZxweM4UHuAb8u+JdM/kzcnv0mTsQkPlQeeKk/8Xf3x0fjw6sRXHcJvfeF6/LX+3Jh8I+eazzEmZAzTI6eL/EH3sN+kGPq2/FuGeA5Bp9ARoYtge8V2ErwTmBM3h1J96d8UfiBaz58d8yxmmxmXvg6S/yGcws+JEydOnPz30FYF3/8BCn9qnRpyGeQ8LWbgtj0KU58W1bn1i4QIu2oNYBdzb1sfgXEPCKOTyY/3xzlcSMWPIjJh2nOw/zUhBgPTIOsWOPwW1J8Rrxc6HMzdol2zvVpU/n54DuZ9JCIVSnZB+GioyRXCLG0BFG0WmYIgsvxcvODAq2LWsLVUxDCAaMvMeUa0pnbWC0OY0CwheANSwCNCCMGcZ4Vjp6ldVCL3vgTnvhHZhT8PtdZXigph8hxwDxEi2ScOpFIa64/TaekEhANmfms+c+LmYOm18OLRFx3tYCMDRvKH4X8g3D2cd8++y/CA4YwNHsu8IfPEzJzSnf01+3n71NtolVoeHfEoBpOBE40nGBk8kvMd5/FQDTawCHYN5rERj1GsL+atU285RIfepGfNmTW8MPYFlh9czhUxV/BZQb+lv0auwdJrIdM/k3Mt52g3teOr8XWcSx8+Gh82nt9IS08Lid6JDkF3W/ptNHc34+/ij5vSjUlhkzD3mhkXMo5Xjr/iMLVoMDbw5MEnWTFmBd22bt44+QYg5uSeHP0kK4+sxGA2cMfQO9hSvoUAlwBmx82my9xFsb6YrICsi36UpUip6BC5aH3IpXLMvWaWH1zOs2OepbW7FZVchVKmpNs60Hm2L7j9xuQbqeus4/qE6/m84HOsdivjgscRrYseZFQCwtiljzZTGyFuIY6KJYj4i380hP3XUtNZA0CEe8Sgx2QSmciwvIDW7lbmDZnH9ortaOSaQc9xkbvw5MEnqeuqY3HyYpq7mx2PVXZUkuGbwdm2s+Q25eKqdB1Q5aztqiW/NZ9ZMbOo7qxmSvgUNpVt4tuyb8nyzyLVNxWtQsuW8i0crj3MdYnX8dLxl3h1wqvsOb/H8XkLdg1GI9c4zHaG+Q9zuH3q1Dp0ah15zXkcrDvoeG2FVMFjIx9jf+1+Pjj3AVPDp3JF9BUDrv/MqJm0dLewrmgdrgpX7s64mzTftL96fXPCcwhyDaK4rRiFTIFOqXPEiRgtRvw1/rjKXem19+Lr4kugNpAt5Vt4aO9DjkrgnNg55DXnkd+aLyJamk/x0fSPfrNtj2abmQO1B7hmyDX8pfQvZPpniutoh4r2Cob6/bJY/jlyqfw3YTbzr+B/86ycOHHixMn/JiXbheiTSGDU7UJcNRcJg5cRtwjHzV3PiH0762HjEoieIgLaoycIgxdTh2iDTJ4tZt4uJChDtE0WbRPHaysTFbfjH0LSVaJd1MVHhMGX7gL/RJAqxXrkKvHcmmMQNExEJHhFivw+W7doQQ0fDfWnRNXQ96cQZM9wkTHYR68VjqwW84a5YoaIYYuhYi8kzRZtpQEpoiKp1oFvLNisQvQB/Ez4AKDQYO+10uMVgTwoA4Wq337fU+2JUqrE3Gum09yJu8qdFJ8U3jz5pkP0ARyqP8SsuFmcajzFZVGXoVVoKWwt5PZdt+Ol9mJ27GxWn1kNQFN3Ew/te4gXx73IqOBR7KzaybiQcdwceDOnd512tDZGuEeQ7pdOb28vXmqvQZWm1p5WmnqasNltdJg6uDH5Rg7VHcLf1Z+ZUTP5+NzHeGvErN7Oqp08MuIRnjj4hOPmNdI9kmpDtSMyYe/5vVyXcB3vnn6Xd06/wx+G/wFLr4X3Tr9HQVsBo4NG46vxHeRkWNdVR7up3TGbCKIa9fqJ13lj8hvsr9lPglcCEiScN5zngR8fwGa3iWP12rg08lI2l292PDc7KJu8ljwSPBPwUnnhrfYmSBvEzKiZNBmbyInIwWgx8uP5H0n3S2dR0iLePtXf6hvmFoa32psA1wC+LPqSW9NvpbitmBtTbiTeKx61TI232puswKxBsRt9DpkAG4o28Pv031PdIa7RhNAJXBF9xf8pnuFvUWOowWA2kOiVSG1XLTnhOWyr3OZ4fG7cXPZUD3RL9VB7sK5gHQuSFtBmamN90XqkEilnms/gKndFJpU5BO0HZz/g1vRbHY6z8Z7x1Bvree7IcwS4Bgxo3+zjbMtZJodNpsPcgbvSXVS5Ws8xKWQSbaY2Htz7ICqZillxs5BL5HioPJBKpSxKWoTVbkWCBIVUgQQJ92feT6+9l5zwnEEmOQneCazJWcPaM2up6azhrmF3seLQCoeT5Hun3yOvOY+Xxr+EVqkFIFAbyH3D72NB4gLh9uo62CDp5/Tae9lZtZMDtQe4MuZKjjccx13pzorRK/B29eaPx//I4frDxHnEcVXsVUTronnx6IsDTEzWF6/nvsz7yG3MRSaV8ejIR3+zog9AKVMyMXQiANnB2aw+vdohyl3kLqwct/I/ubzfDE7h58SJEydOfru010D7eeFA6R0tIg8A0q8Xs2rt1dBSKgRhU4Ewa9F4ijk3twBRbXMPFGLv6BrhYDn5cSEW3QJFWHrZD+KYQRnC+KTxnBBopbuhvQrkGogYDTuf6l9XylyY8DDkfwMJV4iZwMlPgMJVVNOKtgrzle2PgX+KqK6d2yjm8OJmQEjmT2HunmJ28Oe0lQshCWJNURNAFywqieMfEKHvPkPA66fsq9oLoiiKtopQ+WPvOzZZJzzMpt52nvjxOVaOW8nE0IkO845w93AeH/U4Txx4gpaeFgJdAtHINY6qzIUYzAb0Zj1fHf+Km1JucrRWjggcMeDmvY9zreeQImWY/zCePvQ0t6Tdwh/H/5GKjgo0cg2d5k6+L/+eGI8YOiwirPvCm083hRtl+jIWJC7gtdzXkEvlpPulE6uL5auir1icvJhjDceYETmDaI9oitqKeGvyW5Try9EqtZToS/g4/+P+9VsMjlY6a68VlUzF26fedpizbCnfQopPyqDz0Kl09DLY2a/B2EBJWwkR7hEUtRVR2l7Kt2XfcnnU5Qz1G0pBWwF6s55ZsbNI80ujvL0cD5UH9V31HKo7xENZD2EwGbg/837OG87TaGxkQ/EG7Njx1fgyLXIaxfpi4nRx3JlxJ6X6Unw1vkglUt48+Sa3pt/K6abTeCo9WV+8nsdHPI5SpmRvzV5yG3O5N/NeTjedJrcxF4BJoZNo6W5hdsxsNpRswGq3svr0al4e/zKeSk/iPOII1AYOOs9/Jn3tjn/I+gN37rqTiWETuX3o7RgtRod47mvDBLg08lL8NH4cbTyKVCLl+sTr8VZ7Y+218vTop5FKpDx7+FnH/nbsmHtFW/CEkAkkeiXySYHI7Ww2NhOiDQEg1iMWXxdf4WbqP5x2Uzt1nXXY7DY+L/ycRO9EWnpaBmT7vXnyTZ4a/RSzYmbxau6rTI+czrsn33UEwY8PGY9KpiLTP5Mgt8GRC1KJ+F1I9knGbDNzpvnMoPiA/bX7qTZUk+Cd4NimkCoIcQv51de4vKOcTws+5d5h9/LSsZcc61uRvYKXjr5Esb4YEL+f1bnVLEpexPiQ8YOC1WUSGUtTl9Le006ULuoXX6+2s5by9nLUMjXRHtH/sYiQ6RHTKdGXcKzh2IDKv9FqZM/5PUwInfAfWddvCafwc+LEiRMnv02qj8AX14vZObkKpq2EIZeK+IOkq6ClWLhq9rSLn8NHw84nYeLDkLdRVOn6uOIt8d/hS4Qgaj8vWh/VHjDhQZHB11oq/pXugozfQdKVYqbObofv7h+4tjNfwuVvCPMU/0SQyeHwO6JNc9JjIFcKA5bWUrjsVfjm92L2DqAhT6xVFwozXwXDYLt34i8DXQhMex6QwF9uE3OJvgnCwdQzsl/0gYiIGHIpFG6GqkPCBfSS5+lRu3FeLuXlmp3sLRE5bi8cfQGb3cbY4LHoVDqK9cUUthZyZ8aduMhdiPWIRSPTkB2czb6afQOWFawNpr6rnmmR0yhoK3Bs7zB14KHyoJLKAftLkJDbkMuMqBmEuIWwqXQTnkpPqg3VfFH4hWM/b7U3CxMXsjhpMR/kfUCvvReFVMHDIx7my6IvqTJU8buk3+Gh8nBEMCT4JFCuL8doMRLiFsLbJ99mWfoyeqw9VHdWMzpoNF8WfTnIil3yUx9hoGsgKpnKIfr62FK+haWpSx25hQqpgjuH3kldZx0SJI6baIBhfsOQSCS8e+ZdLou6DIVEwWMjHqO2q5YnDz3p2C/OM4403zTK9GUMDxzO6KDRROuiqeio4C+lf2GY3zB8XHwcRjUgYgYeGfEI75x8h3sz76XWINxK23rauDL6Sm5KvYk1p9fQY+vBV+PLosRFBGmD+KLwC5J8kpgQMoFmYzOeak9uSbsFCRKONxznpeMvsXrqasaEjKHD1IG/qz97qvdg7jXzReEXZAVm4an2pL6rntrOWiQSCcGuwfi5DqxeGUwG2s3teKg8HNWpX4Oviy96kx6zzYxCpmB75Xa2V27H38WfcPdwnj/yPHOHzEUj0yCTyjhcd5iG7gYUUgVXxV3FHbvvcLwH+2r38cDwBwa4MMqlcrL8sxgybghbK7fS3NOMVqlFLpUzP34+kbpI3p78Nla7lQ1FG7gu4TrRLtx6jmkR08hvySc5I5lg12BeO/naoPWfbDpJtC6aEn0JW8q3cPvQ2+mx9aCUKglwCRCVwrBJf/UaqGQqVDIVCqli0GNSiRSFVEGvvZcOUwcuCheUMuWvvr4AXeYuMvwy2HN+z4DPKxIcoq8Pg8WA2WZ2COI+FFIFHeYO9lbv5bHRj1200njecJ7TTaepMlRhs9v4NP9TUn1TuSnlJlp6WgjVhhLlEfV3r/8fJdQ9FE+VJ18VfzXosRrD4C+y/n9Etnz58v/0Gv4pvPfee8uXLl36n16GEydOnDj5tXQ29oshpevAx7qa4dOr++MNem1Q9L0wSQkdIdwsv/6ptdPeK6p0Aali/8Sr+l03+5DKwDtGGK0Ufie2NZ6DtGtExa9yvxBV3tEir88tSATA734WApJFWPzPCUyD9PmQ+yfh2mlsFmYufgkQkAZmg3i97rb+Nsw+2quFuNv6EAxdCBFjoDZXzObF5oi5v7ZyUT3c+qCoKPaJSl2wMHeRXfDdrVwFIcPBK0K0vUZOgPgZbJd2s+TQE1R19d/0jAwcSYxHDN3WbiQSCYu/X8yh+kM0GBuI0EVQZahCpVCR5J1Ea08rNZ01eKo8uTfzXkJdQzFYDVh6LYS5hTkCzGs7a1mQuIBDdYccN5ream9SfVP5tuxbRgeNprK9EmuvlQmhE3j9xOsDKmjd1m7S/dLZXb2beUPmkeGfwbXx1/Jq7qvcmnYrVYYqNpVtorm7mRTfFGQSGSqpiiC3ILot3ZxsOsmi5EVk+mVisVtYdXwVl0dfjo+LD8cbjjteJ8A1gHD3cGy9NubFzaO1p5XD9YcHvDWt3a3cknYLl0ddTrBbMDOjZ7KucB0SJMyLn8fpptP02HpI801jcvhkVuWuYnLYZAxmA3bsBGgDeOPkGwMEZ0tPCxNCJvCXsr9wrOEYBrOBVN9UilqLGOo/lBhdDPtr9w9qQ7Tarbgp3chtyGV86HgO1x/m5rSbKW4r5ljDMa6MvZLsoGz21uwlMyATs82Mt4s3b5x8gyP1R5geMZ3PCj5jf+1+jjUco6azBn8Xf8aFjMNF4cLp5tNsLt9MmHsYMomMKeFTqOuq42DtQWq7asltzOXLoi9xVbiiVWrRqXQAnGk6wx/2/oGXj7/MicYTxHvF/+owb3eVO+Hu4ZxoOEG6XzonGk8AMC1iGlKJlOMNxznecJxjDcc4Wn+U2q5a5sTOYW7cXL6r+I6itqIBx5NKpIS5hVFlqEKr0HLPsHvYUbUDU6+JWM9Y3jv9HsMDhjPMfxhquZo95/fw9qm32Vezj5nRM9lzfg9GixE/Fz+81F6Ud5TjqfbEV+1Lkb6Iyo6BX2aMDhpNmFsY26u209bTxuH6w471LkpexJWxV+Kucv+r16BEX8Kx+mO4yl2pNlQPyPq7LuE6UnxTWHt6LSuPruRM8xnC3ML+rrB0mVTGycaTtJvbB+TtTQmbwo/nfxz0ZcjY4LGMChrF8Ybj6E16vNXerBizghEBI5gXP++iM5/l7eUs3b6UjSUbOVp/lPzWfH6f9ns2l20mwTuBV3Nf5cO8DwlzCyPOM26Aac2/EqVciVQiZXvl9gHb7xh6B7Geg02Q/hd58skn65YvX/7exR5zCj8nTpw4cfLvp+IAfDoP9r0sgs4DUsHjgpuLtgrY++Lg5yVcDr1mIZKqDw18rKtJzO35DBHZdhfSXAjTV4JCA/mbxDZrD5TuFGYn4x4Qs3j1Z+H0Z8J1c/8qwC6qaeZOIeD6UGoh+y4x0xc8TBi11P4kMFx8RPunRicqb11NUDGwcoZEIlw2C74VsQr7X4HkWeJ5AcnCfbSnA1Jmi5y92BwY+XvQeIvWVbeLBGxrdKKFNH2+qCi6eAmXQ7maDnMHepOem1NvJsQtRGSNtYtqWYpPCgWtBVwTfw2rjq+itaeVANcAfDW+RLhHcPWQqxkVNAq5VE6zqZnvyr8jwDWAVJ9UmrqbqDZUY8dOt7WbR0Y8QoBrAFkBWSR6J/Jh3ofY7DbGBI9hU9kmlqYuxUPlwfaq7YNuPocHDGdb5TaONRxDK9fipfZiSvgUZDIZY4LHMDt2NpdEXEKHqYN9tftwV7rTaGxEo9AwPXI67gp32i3teKm9yA7Oxmq34ufiR3ZQNm5KN6ZHTmdB4gJ0Sh1Tw6dS0VEBiJvhBO8E2k3ttPa0sjBpIe5Kd/bW7CXOKw6dUkeLqQWNQsOn+Z8yM3om8+PnU9NZw+eFn2PptZDXksfk8Mlk+meikCn4rvw7x3l5qjyJ9Ywl2iPaITIDtYGU6ktJ9kkm3D0cqUTqiJO4kFGBoyjWF3O+8zwLEhYQ5xnHS8deoqS9hAZjA/tr9xPtEY0ECWqFmmTvZFafWT3gZv+6hOsoby9Hb9IT5xnH79N+z/qS9fi7+NPc3Uy7uZ2DtQeZHD6Zlp4Wnjr4FPtq97Hn/B4hyH3T+SDvA4b6DyVKF0VtZy03bL2BSoMQRHVddeyt2cv0iOm4Kn72Bc4vEKmLxM/VjwCXAIYHDhfvWVA2Wyu2Mi1y2gCxviBxAQUtBbip3KjsqBxUsYrSRZHpn8mCxAWMCBjB1yVfs692HycaTxCqDaXOWEdRWxGJ3okUtRWxs2onIIK5D9QeYEHiAj7M+5DrE66n09xJlC4KpURJgb6AUPdQjtYfdcx8eqo8mRQ+iVNNp4jxHOjqeWPKjcyInIFSpqS6o5rdVbvZWrkVq82Kp9oTlUy0buc25PK773/HlvItfF36NVcPuZppEdMIdgtmcdJicsJzeObwM3xb/i2dlk5K20vFjGzwOLw0Xr/q+mqVWkLdQnFVuLK/dr9je2NXI3OGzOFI/RHHtmkR08gJzyHFN4XpkdO5NOpSFiQuINk3GQ+1xy/mOW4p28J3Ff2fc0uvheygbOK84thfs5+h/kPJDsrmzVNvkhORc1Fjp38Vvi6+BGuDyW/JRyPXcM+we5gYNvFfnk35W+GvCT9nq6cTJ06cOPn30lYJX8zvF1L6SvjiOli6RxidWE0iHsE9WOTY9eEVBQ1nhXtl9p2Dj+sRBqEjhZvnz+MYQrNE+2foCDFz13BGbLfbwS9RVMxaKyDvpxYhS5eoJAKc/kJk7p3dIILYfeJEWLuxRYSkSySiyjjkMuG2aemC6gMi/sHYKqInQjJFzEMfqdeIyuOo28V6pjwlKoaGWtj1lKhQjr1PuJi6+Yt5xF67EIUK1d+8xBabhf21+3nx6Is0dzdzScQlzIicQaJXIkcbjjry6lRSFSGeIdyXeR8bijZwV8ZdeKg82FS2iar2Ki6NvpTC1kLs2EnxTqGppwlXhSurT69mQ9EGnh/7PKODRmOwGGjtaWX1mdWEakPZUrHFcbMsk8jwUnvxxKgnUMlUhLuFc13CdQMs7YNcg9DINXiqPMkJz+GS8Euo667j8QOP02Xpwlvtzf3D7yfINYjd1bsJdwsnwDUAvUlPvbGek40nCXYLZu3ptVwdfzUmq4luWzcGswGlVImn2hNvtTf1XfX4anyp6awhQBuAWqamrrOOTSWbmBY5jduG3kZFewX1XfVE66Ix28zsadjDpZGXsvLIStL80mjoauBs81nH3Fwfec15hGhD6LZ0MyF0Anuq93BD8g302Hooay8DRHTFusJ1jAseh1wq55P8T6jprEEhVbBizAp2VO7AYDGgVWi5IvoKsgKzaOlpIck7CalEisFscMyv9bG5fDMjA0eikCpQy9UDZjO3VW5jQugElqYuxWa3IZPIOFR3iP01+0nyTqLN1Mb0iOl4xHtwsvEk31d8P6A1sKitiClhUzBajdQahHlKtaGaNlPbgDXUd9VzvvP8r65KSSQSR/UlvDscb7U3Ld0tXBZ9GRXtFbww9gVaTa24K91xV7rTY+3hwb0Pctewu9hasdXx2ZIg4bKoy9DINaw9u5by9nJGB40mwz+DtWfXiviNobfRZenCaDUOal0G0absKnel3dzOUwefIic8hyujr6S7tZt1Reu4Oe1mTDYTUomUSPdIAl0DGeE/AjeVG9MiplHbWUuoeyhJXkkoZUrqu+q5c/edDoG6hjU8kPkA1ydej9FqZFXuKoe5EcCq3FW8MuEVHsx6EICC1gIO1B4YsMbWnlZ+rPkRpUxJqHvor7rGCd4J+Ln44eviy2f5n+GicGFh0kISPBNI8EogryUPqURKUWsRS7Yt4d2p75IZkDkoRP6XKG0vHfBzpn8mJxpPsKNqByDMoCLcI7g06lLaTe2/6ph/C4vNQkVHBQazgRC3kEHmOX3oVDrmDZnHpLBJjnlZJwKn8HPixIkTJ/9e2qsHVs9A/KyvFDNz+14WFbZpz8HXy8T/SySizfGbZcIMxWoWrZstJeL5crVwvqw+IoxcLntFzPg1noPwbNHCuWelMHxJuxp650DtCUi8Ugi4gs1ipm7ELWJWr+Y4RE2Est2izXL7Y0KsZd8Jpi6QyKB0uziX0BFCkA6ZLip3NT9VK4KGwpQn4eAbMGQaRIwTlcygoWIuce9LIhdQqoCdz8CctWL2cNLjIsKh1yZC3yVS8S8oeWB750+0dbdRoi+hzdRGhFsEvq6+1BhquGNX/yzUxpKNrBy7kscPPE63tZvbht7GNyXfUKwvZlzIOC6NvJTpkdORSWV8lPcRd2TcQYm+hI/OfcRQv6FEukdSpC9ib81eR3tnS08LN22/ibcmv0VhWyEtxhayArOIcI9AKpXyXfl3BGuDWZi0EKlESre1mxJ9CUk+Sfwu6XfEe8Wzo3KHCIn3jKGyvZLHRz2O0WLkTMsZGrsbWZi40FFNXHV8FQ+NeAipREqQNggJEio6KpBL5eQ15yGXyvld0u948diLLEtfxkuHX3Jco+zgbOI84jCYDBS2FfL+2fdJ801Dp9KR6pPKkpQlvHfmPdyUbrgqXCnXl5Pim0JLTwvBbsFIJBLS/NLIb80n3Ted7ODsQcIvyiMKV4UrTd1NXBd/HeNDxvNZwWeO1sSDtQeZGDKRd6a8g8Qu4fVTrztEmqXXwvKDy3l69NPUdNbgo/FhVe4q/lzwZ1J8Urgr4y62V23HTzP4RlcpVWLttVKqLyXCLYJpEdNYV7TO8fjB2oMUtBbQ2tOK3qR3CECtXIvJZnK4UcqksgEQ2HcWAAAgAElEQVQxCH30iaw+UXexeT6ZRIZW8evn/C5EI9eQ4JWAl8aLqo4qvi75mvfzhDGRt9qbF8e9yJoza9CpdByrP8bz457nQI0QRjOjZuIid2HxtsWOuItvy75lXMg4rhlyDS4KF5YfXA7AYyMfI9QtlLyWvAGvH+AawI0pN2K1Wbkk4hIO1B4gyTuJVN9UPsn/hNdPvI5UIsVut3NHxh38WPMjS1OW4q3xZmzI2EHnU9RWNKgq+cbJN5gUPgmFVOH4EuBCLqzQqmQq5BL5AEddEGHue2v2Mt99/q++tt4aby6JuISJoRORIkX+098Pc6+ZN0++OWDfF4++yJqcNbip/raja6+91xFV0UdmQCbvnnp3wLaKjgouj778n+IG2mnu5NP8T3nr1FvY7Db8Xfx5deKrJPkk/eJzfDQ+/+fX/V/DKfycOHHixMm/F42XmFe70LpfKhPi5vP5kDBTzNnlfgTXfCrMUDzDRVultUfsf/ANyFoKqfNApRNi78h7EDu1f27Q1CHcMGtyhRmLVCZcPSUy2PsCZCwQFbqWItE+KleKAPSEmaIddOrTom2yvRq0AWDugtpT4BsHm+4QghHEjOCYe8DUKeb2YiaL16jNhbbzcNnLwiFUoRHi0GIUDqQSiTi2yQBXfwx9YcHho8COmHPU+ohzvwh6k54TDSc4XH+YL4u+ZFnaMnZU7eBcyzlGBo7k5rSbefdUv+NgbVctLT0tLE5azHun30Nv0gOwp3oPMboY0n3TsWHjzmF38u7pdznbfBaA3dW7xVyTNmyQAQRAVUcVKd4pTAyZSE1XDWabmVEBo5gbNxeNXMNn+Z+xrWobHeYOQFSMVo5dydTwqQRrgznZeBJrr5UM/wzMNjNNxiaiPaJZX7yeaoOY8fRz8eOaIdeQ15LH9xXfk+yTzEP7HnJUnmZEzqCiowI/Fz8mh03m1eOvMjJwJBHuEZxrOcf+mv1MCZ2CSqFiU+kmHhj+AAdqD9BkbMJkM6FWqHl85ON0mDswmA2MDh4tHEJPvcXs2Nl8U/oN5e3lgLixL2or4qroq9hYutGxvnTfdORSOe5yd443HMfPxW/QPNru87tJ9UvFV+PruL59dFm6yG/NRyFVsK5wHbNiZwmDD3MHq46vYknqEiw2C+5Kd8e1BLgy5krWnl3LXRl38fC+h5k7ZC5Twqawq3oXOqWOVN9UMgMy+VPen2jpacFT5cl9mfdR11VHib6EGkMN8xPm46USrbUXtqnKJDKUMiXjg8eT6JMIiNbKRUmLBlRsf5/2+4tm8v01bL02TjaepFRfikKqINgtmMqOygGCuqWnhc8LP2dBwgIMFgNVhiq+LPwSm92GSqZCLVdzuvn0oIzDvef38nT20zy6/1HHtiN1R1iQsIAnDj7hqLj1tX+ODhrNK8dfobyjnCDXIM40n8FF7sK9w+6loK2ADlMHcZ5x7KzaSZJ3Ei3dLUR5XNzl8sJqXh89th6svVYCXAKYETljQB4lCPOfPkLcQrgx5UbePd0voob7DyfBK4Gm7ibyW/IHOH7+Gn5urtLa3Tpon4qOCrqsXb9K+JmsJvJb8lmUtIj1Resx2UyEaEMGGsn8RIR7xC9W5v4eCloLeP1kf5B9g7GB5488z1tT3vqXxo/8r+EUfk6cOHHi5N+Ld6wIKP/+wf5tU58R+XTj7hcCrqMG4i8HY5swflG4COGUNAfOfinaMA+/I1w5Z70r5uGCh8KPL4hjdTaKucGj/S6JjL0f/FPh+FohCkOGw6Y7RfXNsY6fIhs6akSr6I7HRTuoXAWXvgyBqaI62Sf6+jj8Tr+QLdstgt5jc0DrBWc2CDG57xU4/9NsjX8SjL1XzArarNDdAjYTHHxdxDGEZ8P1X4Hil2dSviv7DjelG3/O/zPXDLmGL4u+dFSQKjsqSfJOIicix2GNb7eLmzKVTOUQfVG6KObHz8doNXL3nruZHjEdN5XbIFFyoPYAaWlpItj4Z9WIbls3eS2i4nag9gDBbsH4afzYXLGZy6MuZ33J+gHH2l29m3pjPedazvHg3ge5JOISartqWV+0Hrvdzuy42ejNeofoAxEBUNlRSaQuknEh49hcvnlAu+GW8i08NfopPFWe+Gh8WJK6hF1Vu9hSvoUM/wzuyriLLksXXnIvrom/hu/LvmdMyBjK28v5IO8DXpnwCmvPrnWIDhe5C4+NfIxnRj9Du7mdL4u+HHAOJ5tOclPqTWQFZmGz26g2VHP3D3djx85zY55j7ZG13Jhy40XfN1eFK83dzUTpogZUf8LcwkjwTkAtU2PrtfHOqXeEWYxrAAsTF3Ku5Rwd5g5uG3obpfpS9CY9Y4PH0mXp4pbUWwjWBtNh6WDt2bWk+aZxY/KNdFm66LR0crjyMA8Mf4Buazc+ah+K9cWOIHqAR/Y/wooxK8gKyEImkbGzaicBLgHcOvRWVDIVl0ddToBWVG00cg1LUpaQHZxNQ1cDga6BJHonopANdqj8a5S0lVCsL8bea8ff1Z+3T71NqFt/G6NMIuPqIVfj6+JLY3cj8V7xVHRUYLaZifGIwc/Fj7dPvc3IwJGDju2t9h5QRQP4uvRr/DR+3Jd5Hy3dLcikMuq66vi88HOMFiOWXgsKqYLrE6/njRNvEKgVsSY7q3ailCnZXL4ZjVzDtfHXOrIjL0a0LhpXhStdli7HtiuiryDQNRCZVMb1CdfT2tPKtoptuCnduGfYPSR591etFFIF1yVcR4R7BKebThPjGUNtZy23774dAK1Cy9tT3ibdL/3vut4D1ugRPWjb9Mjpf/W8LkSj0DgyJGfFzkIhVXCo7hDTI6cP+OIgShf1N8Pmfy19OY0XcrLpJHqT3in8/g6cws+JEydOnPx7kStEXEJIlhBY7sHCCbNkJ2x/vH+2ruqgiGnY8zx01IrWzhkviTbI8h/Ez5HjxXMmPwHFO0WVruwH4a4ZPxOufFeEsPslCVfQgk1iVlDhAi1lA0UfiMrgtJXgFSPmEPuwmsTrpF4NvkMGn1OfY93BN2D8H4TwqzwAqdeKc6w60C/6QFQxY6dC+V5hEtNeJWYfi37KLxtz918VfU3dTXRaOmk1iW/uPVQeg3L3VDIVE0Mn0mxsJskniRiPGBYnLUYj1zj2uTTqUgwWA6/lvoYdO0q5EkvvRXIFf8JkNaFVaNGbhXDM9M+kqqOK7KBs7vvxPsd+/i7+TI+cjko+eB5RI9dgtBj547E/kuSdRIZfBs8dec7x+InGEwMEQB8VHRV0WbqI0kUNCFLPCsgizVeI0heOvsDDIx7m9l23O4ThD9U/CEOSpBtQy9QkeiWikqkobitmcthkxoeOp9vSPcCu3mg18nnh59yVcRdWg3XQWgCKWovwd/EnryWPVJ9Ux3Vbc2YN40PGE+waTLRHNKX6/lmoiSETUcvUvHT0JVaMWcHyg8vptHQyKWwS4W7hPLT3IWy9NqZFTmN27GzWF6+nvqueXVW7mBo+lTVn1rAkZQk7KnfgpnSj09yJ3qRHLVMT5hbGLam3gETMvll7rXxX/h13ZtxJdnA2Z5vPEuURxReFX1BhqBh0PgdqD9BuaiczIJNh/sMo05cR4RbBEO/Bn3edSndRwfX30NrTikwiQ6aQ8ebJNylsK2RU0CjH40tSlrC5fDPnDecBSPZJ5rb024j3ikchVdBj7cFH44NMKiPBK8ER2A4wd8hcR2zHhXSYOzjbenbQDJ1OrePRkY/irfbmtROvYbQaaTA2UN1ezfz4+Y61pvmloZapidBF/OJ5RXlEOULaC9sKmRk1kytirqC2UwiXYG0wz2Q/w23pt6GSqS6am+ip9kQj1+DrIuZR3z/bn8nZaenks4LPSPZJRi79x27jE70TeSb7GV44+gIGs4EpYVNYnLz4ovESv8SlUZeS35rPR+c+QiaRcW38tcyNnUuGXwa7qnaRGZApQuxd/+/VPuCi7aJJ3knolLp/yvH/f8Ep/Jw4ceLEyb8fpQuEDAOG9W/r0feLPoCpy+Hrm0VkA4h5vm+WQdp8EZfQXgVHVovZPrkGpj4JXy0RIg3EDN+Eh0SLqKVHxCC4eArBWLFPuHj+HHMXGBrA1jP4MWOLOIZEJgLUL6z6pV8n2kPtvf2B7FI5dNaJ6mJz8eDjVR2CS56DvL+I6IeQTBh2AyRfJUTxX8MuqlIhmhCWpi4lxiPGYWmvkWu4Lf02h7nLmOAxeGu8ueuHu9ApdTyQ9QCTwiaxq2qXoy2tr0WrubsZN4UbcZ5xA9oUh/kPo7CtkKG+Q7k+8XpkUhmhbqHkNuTi7+JPo7FxwPIajA1o5BrRwumXMaB9b1naMsw2MznhOajlao7UHRnw3MqOSqZHTHe4L/aRFZDFF4Vf4KPxYZjfMI42HOWOjDs4UneENWfWEOIWwg3JN1DTWTPIfKSorQhXpSv+Lv58cPYDajprWJy8mGcPP+uYa8vwy3CYr4AQms3dzeyr2ceIgBEDYh8uCb8EuVROt62bzwo+IyU7hVvTbsVqt2K0GPFSeVHZUcmUsClk+mdSqi8l0TuRYG0wHioPh0HLoqRF+Gn86KXXMYsGYk7td0m/Q6fS0W5q50zzGYb5D8NmtyFBQktPCy09LWQHZ7OlbAsd5g6WKpbyacGnjjZQT5UnT45+EneFO18UfUGcZxzfln6L3qS/6Dyeq8KVg7UH2VuzF4Abkm4gzitu0H7/DBqNjZhsJjYUb2BR0iKHaMtryWNO7Bx+qP6BTkunQ/TNjJrJlPApbKvYhsFicFj1p/qmsihxEQsTF9JmaqO+q54UnxQ+L/ycaI9oUnxSONMsjJw0cg1jQsagkCkGCD+5VM60iGmk+qYCcEfGHTQZm1hXuI4FCQvw0fjgrfYmUBtIhFsE/trBeXY/J9knmZXjVtJt7cZkM/HB2Q8c7Z3XDLmGG1JuIEIXgbXXSnFbMXVddY7XaTQ2olPp6KUXtUw9aF4QoFRfitlm/oeFn1qu5ooYYR5kspoIcA34ux0vQ9xCWDFmBecN5x1/D5QyJVGeUVwTf80/tK6/RrxnPEuSl7D27Frs2PFUefLwiIf/ZnSGk4E4hZ8TJ06cOPltoP2Z85qlp1/09dFRKypheV9B0ixhlLLneSGyxt3fL/r6OLoWZq+GXSvg/GHRGpp9B+Q8Ldw/pTJhotJHxiLYco9o65RIBwpRXYioHH5xnXDc7KgVYjQ0C5oKRe6ewkW4i4ZnQ2e92KbWiXUWfT9wbZHjheCLzBZrCUqD9Gt/1aVyU7rRaGzk+aPPA6It7p7Me/jw7IdMj5zO+2ffp6VHCNNvSr8h0SuRqeFT2VqxlWcPPStaxXzT0Sl1NHb3i7bNZZu5Z9g9zIicweig0ZxsPEmidyIuchc81B7Ee8bTbm4n0DWQRmMjab5p+Ln4sWznssFvp0LLJ/mfMCtmFtclXEd9Vz2hbqH4uvgisUuQSqTsqNpBTngOO6v7RZ7JZkIhUzA3di4bSzbSSy8zImaQFZBFc3cz4e7hxHvGc2XMlWwo2eCw/q82VPPs4WdZNWHVoLXIJXLK2suw2CyYek1MCJnA5rLNA8xMchtzyQrMQi6VY+21MjpIzPnVdtVyd8bdjA4eTZm+jFD3UOo76yloLSAzIJNM/0yK9cV8fO5jrHYrAa4BrMhewcaSjWwq24SvxpdQt1C+Kf0GT5Unz495ngSvBBFw7RbK2rNrCXMbnJN2tP4oKT4p7KvZR4pPCqebT5Pum06RXgjyaI9oNHINduy8OP5FtlZsHTD712ZqI7cxlylhU0jxTSHcPZxP8j+htaeV+4ffPyCmwEXuQqZ/JlvKtiCTyMgJzyHRJxFrr/XvbuH8NfTaezneeByVTIXZZsbfxZ8GYwO7qnYR5xnHTak3Od7XULdQkn2S+TT/U4b6D+WrU/3h3KebTrO/dj9H6o8gsUtYlLyI1u5WFiUuYs/5PVw95GquS7iOdlO7iJBw8SPULZT3L3mfzWWidXNaxDSSfZIdx4z3imfNJWtoMDagVWgJ0gZhsVk41XSKd8+8i0KqYHrkdFJ8UpBJZb94jkqZEqVMyVfFX/FJ/ieO7X8u+DNxXnFcFXMVOyp38NDeh7DarUiQcGfGnSikCgpaCxgXMo62njaSvZMHtE/CT6Y2fTPB/wcCXQdXG/8eXBQu/7IvB36Ou8qdm9NuJiciB4PZQLBbMMHa4H/La/8v4RR+Tpw4ceLkt0FAGoSPEcHpICIdfo5CI1o1Jz0OKi1894DYLpEI98+fEzUB9r4sRB+IquLOpyBnBXS1wZwPhDjs0cOQGSIbsLtNCLgJD4ksP3OXcAMddRvUHAUk0FIMPvHCrXPLA9BaKiIkpj0H5fvEeoYvFdXGbr1wBo2eLHIDQQhDr0joahFGNr9g4PJLlOpLHc6HIJwX3z75Ns+NeY56Y71D9PVxrvUc40LGAaJVbH/tfmJ0MShlSqx2K0M8h1DYVojJZuLV3Fd5cfyLyKVyLgm/BL1JT7upHYlUiLUglyDiveKJ1kWLqoRczbXx1w5oR/NWe+OmdONU0ynuy7wPd6U7HioPLL0WyvXl+Gh8MJgNJHkn4anyJNg1mJqfQua91d7IpXJGBI4gKzALnUrH4brDvHD0BZakLEGKlNL2UiQSyYC8NwBrr5Wy9jImh00eUDGcnzCfGkMN3mpvsvyz8HXxZUPJhkHXtdnYjE6pI94rnjmxc1i6fSkvjHuB+3+8nwWJCzjbfJbvyr9zVOxaTa1cEXMFj+1/zHGM+q56Xj7+MtcmXMumsk00dTfR1C2iRXLCczjVfIrLoi7DR+3D7urdNBgbyAoYXOENcwujWF+Mv4s/0yKmUdBawIjAEbT1tDHUbygV7RVsKNrA8lHLqemsGTATeeHnpMvcxaVRl7K1YitZAVl8V/Edn+Z/yh0Zd9DQ1YCnWuQM1hpqeXnCy3SYOqg31rO9UmQtjgochYf6n5vB5qX2orStlDHBY5BJZSxMXMiq3FVYei3CPKf1/7H33vFR1fn3/3N6ZiYz6cmkV9ILoYOAVAHBgqJiw15QUEFsa1+7rq5d7B3ELqgI0nsLJJSE9N7bZGYyyZTM/P54y8AYdld39/PQ/f7mPB4+NLe873vecxPvua/zOqeMsZFjWV+7nilxUwAwO8yeCuCpONh2kLSgNDbUbeDpfU/zwqQX2NW8ix1NO9hUvwmVTIUbN1dlXuWRko40jGSkYeQ/nF+AKsATVg9wqP0Q16+73lMZ/7z0c96f+f5v6rM70WPrta16HeOixvHwroc9/bJu3Lx86GVuzr2ZNVVrWFO1hofGPESYOowbc27k0+OfYh+wc3HaxcxInPEvr/v/Ivzkfr/b2MYHb/iInw8++OCDD38O6CNFda65SJizBMTDmFtgz+snjxl3Oxz+QmzfdkrAu9stqn6aYJGddwJZc+Gz01TRJFJQ+wtSpo8WhHLXK4I8pp8jHDmjhsGlnwnnzaZC2PwkzP47nPuKIJNHv4bUGTD1QUEOlVpYe6+o9IGQk577CoSkQk8tSKUw6V4x19ajwkFUNiBkqurf/mDd0ttCaVfpoO0Wh4X2vnasDuugfTLJycqEQqrAT+bnCcRWSpUsG7GMpt4mnC4noX6hWOwWQvxC2FS/iQpjBXlhebT1tqFX6RkXNQ65TO6xhge4IuMK4vXxrKlcQ0ZIBmlBaRxsO8hHMz+izdrGs/ufZXjEcEL8QjDajXxY/CFZoVmcHX82K0tWcmv+rbT2tqJT6jBoDfQ6eintKiVKG0WzpZmSzhKyQrPYWr+V2UmzWX54OVdkXDHI4RJAKpGSE5pDRnAGZocZvVJPYVshQ8OHUtJRQk54Dq8Xvs6w8GGD+iIzQjIIVYeSEJBAZ38nWoWW7v5uMkMyifGPYbhhOO197djtgvjtbtrNvCHzBq330c6jRGujuTrraj4t+RSHy8GE6AloFVr+duBvXJd9HRa7BavTSo+tB3+FP9H+0Z75BKoCOTvxbJp6m0gNTGV11WpC/UJZX7ueDbUbuDrrakL9Qrl75N38ZcdfPMRmf8t+r3nkhOaQFZKFyWbiy7IveWXqK1QYhanKiwUvcnHaxVT3VCOTyHjv6HvckHsDh9sPe0jzupp13JZ/G9flXIdUIgVERdY2YEOv/PcldkqZkkszLuWdI+9wadqlBCgDWDR0EVanlShtFFaHFYNGmNq43W6azc2kB6Wf1nwkMzjTIxW1u+xYHBZwQ7u13VPRBDySz9+Lfmc/nxZ/6uVY6XQ7+bHqx99E/HLDcgf1FOaG59Jn7/Os6Qm43C6vHtu3j7zNx7M+JjcslxkJQl4cp48bJPFs7W2luqdaSC0Dkv6rRL3J0kSDuQGdUkdiQOL/L0LQ263t7GjcwdGOo+SG5dLV30WUfxS5obmn7cn8X4KP+Pnggw8++PDngT5K9MP9/BAEJcDUhyB6uKjIBcSCJlQ4a3ZVQmgK1Pxi8jFmoZB5zvtAnG83Q2C8IG1BiUJyeSq0oVC7U7iBRmQJwue0CfmlqUHIP0tWC2JX8CHU74VRN0BvK2x89KSktPg7QeAUGjDknCR9J7DtOZj9EiScIaqHW54WVcCxt4pew9YjEDPsNy+PY8DBO0feIdgv2CNJPAGD1kBJVwlWp5UJ0RM8vVogLP+3NGxBJpGxbMQy4nXx2Jw2msxNhKpDueHnG5iVMAutQssowyj2NO8h2C+YkYaRGLQG+p39DDcMJ1IbedrcrDBNGBcMuYC5KXOR/GJ0c17KeRzrOMZd2+7imQnPEOYXxorSFWxt2IrVaaW0u5St9Vt5cvyTWJ1WnC4nGoWGvS17+bj4Y+J18SwdsZRvj3xLVmgWWaFZ7Gna46lsra1ey4LMBV7ulGMjxyKXynnnyDsYbUaUUqWnOpcQkMA3ld+QFpJGZU8l0+KnMTRsKIXthcgkMuanz2dX0y72t+zn+pzr6bX3cm32taQFpRGmCaPV2kpKQApPjX+K1wpfo7irmABVwGkJUFpQGl9VfEVmcCZXZ12NTCLjYNtBTwSCCxdvH36bh8Y+xKb6TYIAZVyKv8KfCE0ELrcLrULL8wee592z3mW0YTTdtm5ywnKYlzIPk9NEs6WZQ22HuCH3BvY07aG6p5rL0i/jm4pvkCDh2uxrCVQF0j/Qj0FjYG7KXJ7a9xQPjn6Qeks9HX0dHO88zrCIYXxZ/iUWh4W/F/yd24fd7lUtfevwW+SF5RHtH02btY13jrxDnbmOi1IvYkbCDC9TnN+D0ZGjUcvVrKtZx8yEmWiVWlp6W6i31JOgT0Cn0tFgbiAnLAcpUoZGDKXWXMtIw0gPwY3XxZMcmMwP1T94xnW5XYRrwnlh0gu8VPASVSbhnHqqccw/gtvtxuFy0OcQmZMOl4POvk76T9Pze+K+ajQ3YnfZidRGnpYUzUyYyZrKNR5SH6mNFLLl/g6emfAMJZ0lvFok7mGFVOH1ksY+YEcqkRKsDiZYHXzaOZd1l7F442KP6+WE6Ak8OObB/wpBOdx+mEUbF9Ft60aChOtyruOa7Gv+I9L/Z8eAa4AVJStYXbWa81PO94oEyQvL44VJL/xX4in+KPiInw8++OCDD38e9HbCj8uEjHPsraDSC3KmChRVOmsndJTBhkdE9II66GRWX0S22N50EEKHCAOWjPNEKPvPDwq5JYiKntsNBe9D3uVgyBZjZ5wDH88V44GoIG5/ARIniB698EwRufDrPsKKn+HqH6GlaPDnkcpBFwHGGhizWOT9gfgcxjrInPu7lqfR0siXZV8Srglncf5i3j/6PkabkWj/aJYOuwuHXY1eFo1U2c3MhHNoNDeQFJBMsJ+IOZgSO4U1lWs4N/lcni94ngHXAC9PeZk3pr5BhDYCuVROjH8Ms5Jm/a559dh6cLqcXhWZ4o5ijnYcZUbCDI60H2F8zHhidDHMS51HiF8I2xq2McIwAqPNSKOlkZ9qf6LSWMnQsKFclHoRX5R9wYM7H+TZic/S3d+NVqmlvLvcI1nt7O9kfe16bsu/DYfLQZg6jAOtB9hct5m0oDT2tuz1PJwD6JV6+px9HufCNw+/yZTYKdycezMyqYzkgGRarC1Mi5tGsCqYKlMVOSE5NFubeXjXw1idopKaF5rHkuFLONh2kGC/YCQSCVdnXs0HxR8AQiZ4y9BbuHPrnYSpw1hVusrL2l8pVRKpjSQ9OJ2y7jKeHv80q0pXUdRWxJS4KWys28jwiOFY7BZGRYzC6rBysO0ga6vX8ti4x6iyVPFR8Uc09zZ7xrwh5wa+qfgGP5kfC/MWkhqUSoAigMf2PUZxZzH5YfncMfwOQjQh3L/zfqbETWF63HRM/SZeLXyVWF0sFw65kFpTLb2OXqQSKa5f+ludLid7mvegV+p55dArnjV97sBzmOwmbh16q4fs/x4oZUrRI2kYAcCRtiOo5SImoNZUS2tvK5vqN7GpfhNnRJ2Bv9KfeF08iRmJXJp2KQ6XA6VMyV1b7/KMOT1uOmur17K9cTtKqZInxj/BfdvvY3bS7H/pQnqg9QCrK1ZTZ67jzJgzOd51nB+rfyQ7JJsbcm/wqtpJkDArcRarjq/ip+qfyA7LJlAZyPSE6cTpvfs1kwOTeX/G+5QbyzHbzSLb8vhKxkeNx+V2EaOP4aExD/HiwRe5Pvt6VpSu8Jx7ddbVqGQqyrrKUCvUxPjHeK210+Xk0+JPvaIOtjdup6C1gDn+c373d3IqTHYTT+x9wmOU5MbNO0feYWzkWEZF/gvzqf9hNPU28VHxR8xPn8/KEu+8xaL2Isq6ynzEzwcffPDBBx/+K+iugbxLRX9f2U/C3TIsQ5C4znJQB5yUfm59RpishKVBw35R4Tv2tcgIbDokAtCdfYI8XvSB2CZTgtwPGgvg/OXCVMXUBC6bMJOZ+ZQwdLG0iQqjSguRQ0Vf4N7lMPkvg+fsFyicPN2IedvMJ/edcQdsfATK14ufY0aJ+YWlix6/f2IOcTpIkCCRSM6+n38AACAASURBVET+2PHPWDz0DsJVidhtOvpNGl7bVIFWVc/c/BgyDLG8u9Ofhu5+bpsaxNjY89jbsYbRkaN5reg1bAM2Lkm7hDGRY363gUd3fzdmu5BRFrQW8NLBl7A4LFyVdRVzEucglUo50HKApMAk/JX+wk10292e3kOpRMqT45/kr7v/itVpRSqRck3WNUiRIpFIGBY+jCC/II/5x3077uPm3Js5P+V8AC5Ju4RVpaso6y4Tpi7jn6DD2oHVaWV05GhhgtJd5nlonRw7GYPGwKL8RRg0Bs5LPo/vKr9jU/0mNtdvZlH+Ip7a9xTtfe08dsZjdNu7MdqMdNu6+abiGw/pA5ieMJ3bNt/mCQ0PVAXy1PinyI/Ix9hvJMo/ij3Ne3C6nHxX8R035d7Em4ffpNfRi1qu5uExD9Pn7CNeH0+fow+9Ss/E6IkUtBfweuHr2F12djTu4PlJz3NNzjUUtBSQEZyBn9yPAfcAbtxepA9gVekqzkk+h09LPkWj0CBBwuqq1ZwRdQbDw4ezp3kP922/j09mfcLclLkc6ThCeXc5h9oPcV32dZQby9lSv4XUoFSyQ7NRyVT0Ofs8FWKHy0G4Jpzs0GyPQ6tWoaXRLHoLf012/h102jqFZNMNrxe9zk25N3n27WzayZ7mPSQFJPH4GY9T1l3m6Rl9duKz9Nh6UMgUbKrb5Kl02112Pjj2AZ+c/QlJgUleMSan3sdut5um3iZu33S7RzZc0FrAJWmXEKuL5WjnUbY2bOWhsQ+xvmY9comcK7OuRC6V09Xfhd5Pz4qSFcTqY4nQRhCljfKSQQNE+kfSY+uh2ljNgdYDTE+Yzq7GXfgr/TFoDfT09/CXkX/BOmAVkla/EOYNmUdWaBYLNyzkcMdh1HI1y0Ys45zkczyfxeqwcqD1wKDPVdpdyhz+M+JntBkp7iwetP3X+Yj/r+HE31g/uZ+QDf8Kp/4t+F+E7JFHHvmj5/BfwVtvvfXIjTfe+EdPwwcffPDBh38XxnpoKICgOFFVixsjpJz73hQkLmaECFIPThD9d0POAme/MFXZ8qSo8sWPFfLK5iIw1kL1VlHBO/I5FK6Amu0iRmLfm9BWAtkXAm5h6KIOFr136x8Q55WsFlU+iQRKvhNz1EcJItlzisnEmXeLCqImFBImQkiS6BuceLcIZ9/9ysljTY3CzEWpEWPJlL9rifyV/iikKiaFX0Wc9AIk9licdh2NXQM8/n0JV45NwGof4OtDjVR1WrlxYjId5n7e21nDpCFRxIfo2NawmT5nHwuyFjA/bT4Bfr89B8vtdrO/ZT9Ltizh9aLXOdJxhGB1MOtr1mNxWDwB7gHKAFRyFZvqNhGri6XR0siGug0nx8FNk6WJ1OBUakw1uHFT1F7EtTnXolFoeKHgBQpaC9jXss/zdn1743bi9HHYBmwcaD3ARakXMSF6ApekX4LD6SA/Ip9LMy5leMRw6i31JAcmMz1+OrmhuZwZc6YgNw1b6O7vZu6QuYyNGsuYyDHkhuXyY/WPNFjEd3q86zgx/jHIkKGSqdhYv9FDCFKDUrEN2CjtPtlj2T/QT5gmjHeOvINeqWd3025idbEc7jiMyW6i3FjOvCHzmJ82n3OTz8XmsvHgrgepMFZwvPs462rXMTZqLKtKV3n1pI2IGIFarqarvwuX2+UJZlfL1Wxt2AoIAu3GjdvtZkrcFCbETCBeH4/L5UKtUPNd5Xfsa9nH6MjRwiRFIvrB7thyB6MiRzEpdhLfVnzLrqZd9Dn7aLA0sLd5L3eOuJMWawv3jLyHD4o/4MfqH9lQt4G8sDySA5MJU4cxK2EWu5t383PNzwT5BRGpjfyPHEAVMgVWh5WtDVtpsDQwLmocB9sOeiqPbtycGXMmLlwo5UrywvPICxfz0al07GraxdcVX3uN2e/sF5JXv0CaLc0cbj9Mc28zUomUjXUbuXfbvXxZ/iVxujjW1673OrfSWMl5yedR2F6I2W7G5XZhtBmZGD2R2UmzKWwrZEvDFrY3bGfAPUB3fzfbGrYxIWbCaStCFcYKttRvYULMBB7a9RApQSlEaaNwuV2kh6Qjl8qpMdcQrgnn0vRLGRc9jqf3Pc2elj2AqO5ta9jG+OjxHhmnQqagpbeFonZvtcGCrAWnDWn/PZAiZX/L/kFE74qMK4jyj/qPxv4zw1/pj8vtYn/rflKCUqg11Xr2+cn8uCH3BoL9Ti+7/bPg0UcfbX7kkUfeOt0+X8XPBx988MGHPwdaj4LeABseFsSubtfJ/LvuGmg4AKNvhNZiMOSKHjmbSZApmUL02Tl6hdHKqdj9GiQLZ0CGnPVLJdAGLqdwEN3wsNg38S7Y9bL3uQc/hFnPnvz58CrIvwIyzhU5gJoQ6GmG/W9DV7WoGBavEVLV3a+KjMFfo3YnJE4WZFOp/V1LJJfKydDM4er3CnC6RPh8dpSey0fHcVaWgbVHmznWJEjKtrJ2ipt6eHJuDlMzIlArZbyxzsnNkx4gLlROXGDoP71Wd6+ddrONQI2CcL3oXaruqebWjbd6ep4OtB7AaDMyI2GGp89qxfEVjIscR6OlkW2N25iRMIPKnspB4/fYe7weTl1ukVv2a3nVh8UfcuvQWznWeYz04HQaLY0UtRdxrOMYS0csZdHGRbhxsyBzAXeNFLI/lVTFD1U/cMGQC3j5kPhOIzQRZIVmYXFYaLQ0cv+O+7ln1D28cugVr+uZ7WaMNqMwjnGYGBc1jlWlqwCRjffrzEIQhjtPjn8S+4Adk91EZ18n9426j2Odx7A6rKQHp7O+Zj0LMhfwztF3vM51upzUm+sJ14QPGjtQGciBlgNkhGTw5rQ3sdgtyGVyUgJSmJ08mz5nH3KJnGj/aHJDc7E4LDRbm6nuqeb1wtc9RHJ15WocLgcWu4UYXQwz4mfQYGnAMeAYZHrSbetGIpGwZNgSvq/6nqqeKs++n2p+4tahtyKTyDzrCnDn1jt5Y9objI8eP2htfiui/aNxuVwUtRexu3k3X5R9wdLhS/m+6ntae1uZGjeV3LBcWq2tlHaVcnbi2Z5zY/xjSAseHDQ/M3EmIeoQyrvLuWXDLbRYRQ9uTmgO+eH5HonkCWfNUyGVSD3rlxuWS1VPFX3OPs6IOQOpREqgKpDdTbu9znG4HNSb673iIU5Ar9STF5bHyuMruXDIhdSYajwxDXqlnifHP8nbh98GYFLsJLr6u9jSsGXQOHWmOoZFDPPMcV7qPI50HOFg20EkSJifPp9hYb+9b/gfQafS8ZfRf+H2zbfTam1FJpFx69BbSQ9O/4/H/jNDKpFycdrFxOvjsTgsRGgi2FC7gaSAJG4fdjspgSl/9BT/I/iInw8++OCDD38OKPVQtRlajkDarMGh5+3FYG6G0h+EIcvX1wkHT5UeJi6D4z9B5mnkTRKp6PULiAZdNKxZLLZnng9bnvI+dsAx+HzFr8jZoU9g5tOC8PkbQOkHsaNFj6DTJiqNJxCaApF5ogJ5AvHjhelMTP5vX5tf0Ntn553ttThdbuJDNFw5Op7uPjtOt5uEUA2ri5q8ju+w2Gkz23jg26NkR+v567lZPPTdMc4dGsWlowLQ+Z2+QnOgpou91V3YnS6UcilDYwIZlxJCnblukNFFhbHCY7kPYNAYCPILYlv9NibGTOTOrXfy5PgnkSDxckacHj+dNZVrPD/LpXL0Sv1pH8IlSJiZMJNuWzcJ+gRuzr0ZP7kfnxR/4hmzsK0Q54ATuUxOcmAyEdoIIrQR5IXlUdReRKu1FWOjkSXDlogqGi6sDusgk5zzU86n2dJMq7SVIUFDiNPFMSNhBhtqN1DZU8m12ddS2F7oNb9RhlE0mhtZeXylJ2dvTtIc3G43A64BQvxCSA9JF9UTN4Ogkqm8TD2GRwwnKySLxZsW09nfyZ6WPfxY/SOzEmcx4Brg1vxbWbZ1mYeYxOnieHjsw2yp34LJbsKgNXhVDwF+rvmZq7Ku4ul9T/O3iX+j1lxLkCoIuUQ+aM1be1sp6ypjT/OeQXM9kbu3MG8hbtyYbCY+L/uc7yu//4+IH0CsPpYLhlzA91Xfi1iMAy8wPX46i4YuorW3lUpjJYfaDtHR30Gvo9cTuSCRSBhlGMUDox/g5UMvY7abmZEwg8szLqff2c+q46s8pA+Ew+cowyjUcjV9zj70Sj0hfiFeMSgXDLmADbUbiNBEcOGQCwFIDEgkTCPyRiM0EQSoAuix9Xh9Br1Sj8vtos/Rh0ahocfWQ0tvC3qVnrTgNOxldsI14XxVfjJOxGQ3sfL4SkYaRjIhegJJAUnYB+ykBqZyvPu41/ihau8XNgkBCbwy5RXqzHUopUri9fGo5Kr/6Hs4gazQLD49+1MaLY3olDoS9An/J7mOfzaEqEM4O0m8WBhwDbAwbyEahQbtL/8vsDqsVPVUYbKZiNXHEquL/SOn+7vgI34++OCDDz78ORAYI/r4ACT/oPdNIoWhl4v+vj7Rv4XNJKIWxi3+pafvV312Qy+FtmNQ+pPIADwBfZSQip6ApVXst1sgf4Ewi3E5RI9h7sVw5AtAIq4fMgR0UbD/LRHbcAJn3iPG6PqlSlK1ReT5nSB+0SOEZFUf/burfQBVnb302Qe4b1Y63b39RAWqkMkk+MmlZEbqkUklDLhOMoukUC3hOhX3zkzHPuCi3Wzj0XMzaTXbqO3sJTt6sO37wbpurv1wP6Y+QQYC1ApumZRMRIDfad381HK1hzjJJXJuzL0RnUrHqMhR1JvrmRQ7idcKX+PpCU/zYfGHdPd3Mz99PhnBGXxb8S0gAsSXjlhKkDLIE+bt+ZqUemJ1sXT1d+Gv8EcpUxKuCeeve/7qNY/ZSbM9vVV6lZ57R95LSVcJS4cvpaSzhG5bN1qFlhhdDOVGcZ99VvoZf5v4Nz4q/oi2vjYmxUzC4XIwNW4qzx54lghNBIm6RM5OOJu5KXNRSpXUmGpYmLuQFaUrkEvkLMxbiFahpai9iPyIfGYnzeaTkk/4vup7np34LAaNgVs23oLFYUEulbNk2BIK2k7mD8okMmJ1sVybfS1yqRytQsuAa4A3D7/J+SnnY7Kb+KLsC1qtrfjJ/ajoruDNoje9iF2duY5yYzlT4qawvnb9ILt/EA+zPbYeTHYThzsO82rhq0yMnsij4x5lf+t+NtRuwOKwMMowinJjOc29zeSF5XlJdEEQnnU169jfKpw1o7RR3Dr0Voz9xkHX/HeQEZLBx2d/zPFOQXgitZFU91TTam1lW+M2Ko2VXJZ+Gf4K/0Gf75L0S5gYOxGL3UKzpZllW5cxJnKMpy/xVDRaGglVh1JvrufxPY/z3MTn2Neyj+qeaibHTsZf4U+QKojU4FTC1eEkBCZ4nZ8SlMJdI+7ycn0cEzmGUHUoz+1/jn3N+7gp7yaWFy3H7rLjdrtZNmIZC7IWUN79q5daCInx61NfJykwCT+5H35yP+4ZfQ8Lf17oedkyM2HmaXPs9Co92arBVcb/Bk68QPm/hNPlPO09+9+Ew+WgoruCenM9wX7BDAka4pXV+I8gk8o8ZB+EkdVbh9/io+KPAPH36dWpr5If/vtf5P0R8BE/H3zwwQcf/hxwOiB2FBR/Cw37IHWmMHg5gfTZULdbkKcTpM9zbj/ghj3LRdZezXZRHYwdLaSVKWfBGbeL3D6/QPAPA30MhGcJUghCSjr7BWH2IlMIo5juakiZBvlXQtocYcZSuQk+vVAEvJ9K+kBIRUcvhB0viJ+jR4iIiKjhwkBGIhfXjsz53cvT1G2lotXC9eMT2V7eRl5sECv31aNRyZk4JIxV++tZMDae93fWABCkUXDvrDSOt5iRSSUkhWrptjoI1Cqp6bCglMnIjh58ne8KGz2kD6Cnz0FFu4XsaD25cUOYN2QeX5Z/6dl/5/A7CVIFcf/o+8kOzSYjWDyYTo+fzvKi5RzrPMaZMWfidDm5Z8Q9mOwmfqj6AY1c4zGqGHAN8Pbht7l31L1clXUVayrXUNJVQnJgMrcPu52XCl5iZuJMJEjADWnBaVyTdQ0fl3yMy+1ibspcr6ojQLg2nHCt6LXKCMmg3dqORq6hz9nH2uq1XJd9HRvrNuJyu5gcO5kGcwNxuji6bd2Y7CaeP/N5+gf6WVGygrLuMrr6uzxk66z4s7g9/3ZkEhlapZZ7t93rqZoppApuG3Ybzx94ns6+TtqsbVyddTVflX9FkCoIrULLPSPvYUfjDvRKPTMSZ2CymYjSRrGzaSe7mnZ5egi3NmwV6zh1OfWWehEFEDGKu7bdxa9htpmpN9eTGZxJcWcxqUGplHWXefZfmn4p7x55F4AB9wAXpV4EwJP7nkSv1LNk+BKcLifHu45T1VPFjPgZpAalcrzruKf/cVLsJFRylYf0gXBBLO0q5fqc6//VLfxPUWuqpby7HIlEQmpQKnOSRfW+3drO6srVnv69jOAMLkm7BNk/MEaK1Eayrn0dy7YuE+tiNzMpdpKH7J9AcmCyh9QOuAcI9Atk6YillHWVUd5VTretG4O/geKOYqp6qrg28Fq6+7tptDSilWuJ04tKcJw+jpqeGgL9AknUJ7Jk8xIqeiqYlTiLbQ3bODvpbEq7SgnyC6LcWI5BYyArZHAkytS4qaQGp3oq0I2WRsLV4aycvZJ6cz06pY6UoBQCVf+9jL4/Gh19HWyr38Y3Fd+QFpzGhUMuFL+rfe3UmepQyVTolXqPGVF2aDb54fmnzXP8V9hav5U7t97p6Rk9P/l8Lk67mFB1KKVdpexp2UOCPoGxkWOJD4j/h+Mc7zruIX3wi/vpnid4d8a7v4lI/tHwET8ffPDBBx/+eLhcUPCuIHTZF8KxbyBvvnDANDdDaJro+Tv+g+j/U2jg1KByqUwYsVz4Lhz8GBr3i6iHLU+djHz48hqY9RyUrRVxCrOehaGXiTgGmQIi86F6i/j393ecJJctR0RfYPockdN3QDw88yspHQCOvpNOnToDxI+DD2fD5PvFNVV6IWP9N9BltVPZYSHNoCcxTMedXxz27NtQ0sbdM9KICFDx8DmZtJr6GZccylNrSyhpFtVPiQTunZnOTR8d4LHzc3hvRyXD44MI0nobzFS1/6pHEmjt6afXNkBDp5vbh93OjIQZdPR1EKuLJS047bT5ZZH+kfxl9F9otDQilUhRSVWUGctQSpXIpXIazA3E+MfwacmnqGQqlgxfQpx/HHKJnPNSzuNq1dWEa8JpsjRx4ZALqTfXo5apyQzJJCUohYyQDC4YcoGwxNfFoPwnRjlqudrjPOlyuxgSNIT3j73PHfl3UN1TTYI+gQR9Aku2LvFULzVyDYvzFzM0bCg7m3Z6jWfQGnjp0Evcnn87P9f+7CWVdLgclHaVEqeLw+q08sqhV5BL5CwZvgS3280jux9BJpGxZNgSjnUe447NdwCicvDouEd5/9j7Xtf6ufZnUgJT6O7vZkPtBoZFDGNO0hw+LP7Qc4wECWqFmubeZr6p+IbLMy4nOSgZp8uJy+1CgoSvy7/G7DAT7BeMSqZCp9Dx3rH3AOh19PLYnsd4YPQDJOgTMNqMvHX4LTJDMlk2YhlWp5UGcwN1pjr2Nu8dtL6l3aX/keFHaVcpN6y/wePCGq4O583pb5ISlEKYJox7R93L/PT52F124nXxXgHlJpuJgtYCNtdvJl4fz7T4aaw8frJPtNXailquZnzUeHY07UAmkXFZ+mWcGXMmEZoI3LjJCsny9Ah+Xvo531V+xxlRZzAsYhgWpwWpVEphWyGP7H6ESmMlCqmCJcOWcEHqBeSH53uqPQUtBVT0VACQEpiC0+XkpYMveeYSqArk/tH3s7Z6LTfm3Mj7x97H4XIw2jCaKzOFU2hnXycrjq/g/aPv43K7uDj1Yq7NuRaD1vBvr++fES63i1Wlq1hetByAwvZC1lav5Y2pb/CXnX+h1lTLWfFn0WPrYW/LyXvusvTLWDJ8ye8Kkm/pbeGxPY95SB/At5XfEqOLYVvDNkYaRvJpyacAJOmTWH7WciK1p89BPF2Pb2l3KSa7yUf8fPDBBx988OE3wdwMBz8SMsuYkaJnDwmEpIk+OolcSC7jxgkZ5YynYO0y0ZMnlcG0R0GqgPYyCBsCciVUbhSEL3kybHpCMB91oMjlC8sUwesSiTBrcfQJJ09Ts3Dd/HVFsWilkGg6+4UEtO2YIKt+AdB/So9P0mRImCDGtVlg0+MiP3DHCzDsKsAFO1+C814VDqW/EcebTTQa+wnUqPiyoBFTn3cv4oDLTZupn/zYQOxOF/4qOY3GPg/pA2E8+vGeWqZnGnjs+2KWnZVKRZsFQ6AfQWoFTT194ILzhkaxvbzDa/xJ6eG8u6OaRmMfXy4cy5iof56JdgIquYqkwJPy2kideJiK9I9ka8NWyrvLWTZiGVHaKILVwRxoOUCwXzBBqiBkEhlut5swTRh9zj7SQ9J5eNfDjIseB4jKWkJAwm9ewxOQSqRclHoRuaG5fFb6Getr15MVkkWEJsJD+kZEjMCgNdBp7UQqlXqFho82jCYvNI+SrhIkSOj9tZkQogfohPMjCPOQlaUruSrzKkD0pFkcFtbWrPWcY7Kb+K7iO/LD8znUdshrPDduPiv9jMX5i3nl0Cu8MuUVbAM2fqj6gSC/IBbmLeST4k+4PONyWnpbeP7A88TqYpFL5STpk5gYM5FYfSzjo8eTHZpNd3+3Fzk6AaPNyNaGrR7Dl70te6kwVnDfqPt4veh15FI5N+YMdlCfGD1xkPTy92B15WoP6QNo62tjQ+0GUoKEkYZaofZIHF1uFx3WDjr7OzHbzZjtZu7fcT8Ol4PLMy5nc91mpsVNY3LsZD4p/oQWawsfHPuApcOXcmPujehVeuJ0cShkitPKJlODUwluDGZy3GSPjPOMqDPY07SHSqMwKXK4HDx74FkyQzIZbhjuOfdUuWKIXwg/Vf/EgswFdPZ1srFuo4gI6e/G7rKTHpzOR7M+QiFVEO0fjb9SrN++ln28dfikIePK0pUkBSYxP32+1zx7Hb1YnVZC/EKQSqT/9tr/UWjpbeGDox94bYv2j2Zl6UqPk2ZKYAqvF73udcxnpZ8xL3UeQ4KG/KbruN1u2qxtdPV3Ddpnd9k53HGY7NBsT49nlamKsq6yf0j8TveCIz8snyBV0G+azx8NH/HzwQcffPDhj4dcJRwy7RaRydfwi5Tswnfg6+vhoo9gx9+FUcqwBdDTCBPuFM6cUgUc/VYYu9TugjG3in/PfEaQuI4yGHML4BaRDl1VQu4pkYoIiaTJ0H5cBMW7XXCavC9kStGXd+QLCEqAEdeAa0BIQws+hPYSMc6Qs8T4W5/1Pr+/R5DRAQcc/RLOvBdCf7vd+s6KdtRKOYcbehhwuZFKBwdmy6RSln5eRIOxD7lUwoOzBz/UutxuRiQEUdpqJsRfxY9Hmthc2s5TF+TQabFR0d5LRoQ/z83L5b2d1TT39PHA7AykSCisN2JzuqjpsGLQn2aNfgcSAxNJDEwctH1W0iyKWovYULsBlVzF9obt9Nh7PEYcYwxj/itW8nqVnmB1MD/X/gxArH8srdZW9Eo994y8h15HLxaHBTduJG4J/gp/FuYtJF4fz/qa9SzbtoyHxz1MqF8o5yafy44mb8nvnKQ5vHf0PY52HvVsazQ3emR6OoXOy0jkBEq7S5keP92L+I2NGsvRDjGObcAGwMa6jYyKGMWIiBEcaD2A0+VkXto8CtoKmBQ7ib3Ne6k31wOCIDvdTuamzMVoM7K2ei1TYqdg0BoGWfXrlXqRpXcKOvuFXHVG/Aw21m+k1lTLrMRZ/FT9E27cDAsbxvkp5/9bIe4giNzp8uJ+bWoCwtFyc91mumxdfHTsI5xuJ4GqQG4ZegsOl4MPjn3gecAP14SzdPhSyrvLWXl8JVKJFIPW4IlCOB0cAw7idHHMHTKXBnMDN+XexPtH3yczJJO3j7w96PgGSwPDOUn8EgMSmRwzmc0Nm1HJVISoQ/ii7AsMGgOL8xezsnQlEokEhUTBW4ff4prsaxgfM95D+gC21G0ZdJ01lWuYN2Qecpkct9vNwbaDvHTwJepMdZyTfA6XpF1CjC7mn67znw0SJIMIa0pgipeM+NQK3anbrA6r56VKtC6aMHXYoONA9OOtrlhNSWcJ6cHpHO86eU/JJDKUUqESKOsuI14f7/mddLhOY/L1C9KD01k2YhkvHnwRp8tJjH8M942+z+s7/DPDR/x88MEHH3z446ENhSkPCpJ3AjEjofkXq/mND8O0h2Ht3cKUxdQkKnSnIm4k1O+D2DGChPUbhdRTHwlDZgo3RYcVsi8Q4eyWVghwCSloaAoc/ACm/1UEvAcliAiJEzjjdlh7D3T9Ektw/HuY8YSoJM58CjpKQRshyKM2REhHT3UI9Q//JeTdDUp/sPWA0y7I4L+Ac8CFVCLBMeBGKZeyt7qT+2ZlUFB7skKilEkJ06loMIpQcafLTa99AKkETni9XDkmHq1Kxjvbq0kI1aBSyGgy9nPL5BRaevpJi/An1F9Fr32A3SVtnJVpIN2g49O9dVjtTp6Ym019pxWd6v/20SEnPIcruZKtDVtJDkxmaPhQ3G43Xf1dXDfiOo+z3r8D+4AdN26UUiX2ATtyqRyHy0GUfxQpQSlcOORC9rXs44cqEU0xK3EWKYEp9Nh62NawjazQLHY37+bukXez6vgqSrpKyA/P5/7R97O6YjUyqYzrcq4jTB3mRfoAJsVMIkwdRohfCF39XaeV7o2LGkekJpIrM67kWOcxskKzcLvdfFLyCSDcP0GQmpKuEhICElDKlDT1NpEfnk9yQDL15nomx0zGoDVwoOUACpkCf7k/zZZmLA4LQ4KGUNVTxQUpF3Cs45hHphrtH01yYDJu92Db0RB1CDG6GO4acRcauQany8mcxDlYnVZ2Nu3EaPM2drE5bRzpOMK2hm0EqgIZHjEcrUJLqDrUS6YJogJ7TvI5niByrULLecnntYFZcQAAIABJREFUMdIwkjpTHbG6WCQSCX2OPl4oeIHMkEzeO/qe53yjzcjm+s3E6eK8qjpt1jYK2wqpM9fxyLhHkCL9p6SvzdrG/pb9VPdUo5KpWF+3HqPNyNXZV1PbUzuoZxIYRDj0Kj33jb6P84ecz4aaDZ6Ik2pTNS8UvMCioYsw2U1MjptMZ38nrdZW9jbvZWjYUI+BSHpIOj/W/Og1bm5Yrse4qLy7nBvX34jdZQfgg2MfYLKZeGDMA396x83Ovk785H5oFVoMWgML8xbyfMHznv1t1jbGRo7lm4pvADA7zBi0Blp6Tzqy5ofnU9hWyIB7gApjBQ2WBs5OOJsp8VMG5ScWthXy7IFnPVJrCRJKukoI8QthQdYCvij7AhA9w6dGa6QEplBlrKKgtYBuWzfDI4aTE5qDUqZEq9ByecbljI8ej8VhIVobTajmn0fj/JngI34++OCDDz78ORA7Cs7+myBkmmAw5J0kd13VQiI54U4IzYDtzw4+3+2CnHkwYINNz8DUh0Qlr/041OyESffChKWCrLX80h8XlCgMYALjRe/g/ndg7G1w7ivC7KWzEpLOFD1+Xb/KoqvYKIxaPrsUznlJxEQoNKI6eckKaDoozGl66oURjCoQvr8dRl4Pny+A6Y9B9tx/uSxymZSYYA2f769n3vAYvitsZMDl4vHzs9hd2YVSLmVqejh//d67atJttfO3i/J4eWM5wVolvXYnH+8REqryNgt7q7r4+yVD2V7ewbikYAobenhrWxUBajnXT0jG5XZztMlEk9FKbkwQJc1mRsQH8d7OaoK1Ss7NiyIn5r9vNCGVSMmPyCc/Il/Y4jv7sNgthPiFeB5+fyvcbjf15nqMNiNut5vCtkLUCrXHgv+RcY+wumI1EomE0q5StAot31V+5zl/TdUars+5nptyb+Ln2p+xOW3cmncrFcYKT2XsUNshjnUc44ExD9Da20piQCKR2kiem/gcT+17iq7+Ls6IPoOrsq8iJTCFx894nKL2IgKUAdyQcwMfHvsQu8vO2MixjI0ai0auQSqVMj1+Oo/seoQqU5Unr21f8z6yQrLEeqhDUEgUJOmTkEglbGvYhkKqQC1X897R95BJZbxw5gs8s/8ZHhrzEB8Uf0CjpZG5Q+ailWsJ9AvktamvcajtEFKJFK1Ci0au4cIhF/J52eeeNZiRMIM1VWvY0SiqmimBKYwxjGH54eVcln4Z31Z8S0pgCiMMI2iyNNFgbsDusvNG4Rsc7hC/Z/4Kf+4Ydgc1phpmJMxgaPhQr+9pQvQErs++ni/LvuTmvJt55+g7rDi+gqFhQ7k+53osDovHOfV0weQut4uqniqCVEGck3wOKpkKu8tOu7Wd7v5uNHINoyNHn/Yeae1tpcJYQZ2pji0NW9jVtAuA2/Jv85h4bG3Yyh3D7uDVwlexOCwAzE2Zi0Kq4OPijylqK2Js1FhB3P0jcbld3LnlTq/rDLgHUCvUvHX4LW7IuYF6Uz3fVHyDGzfR2mhenPIi6cHpTIqdxBdlX3gqtiF+IcxNOfl3orKn0kP6TuC7yu+4Pvf6P22sQEtvC99UfMMXpV9g0Bq4Lf82RhpGcn7K+UTrotlQs4HkoGSmx02nrLuMwvZCqnuq+bz0cx4Z9wi7m3ZT2F5Iflg+U+KmcKzzGF+VfeWRBx9qO0SLtYXF+Yu9TH/2Ne8DhNT6hYIXmBo3lZmJM4nURvLE3ifosfUwLnKceCmjCSNIFURWsDDeuXbdtV5V+VenvMqZsWcCQtJ7uvvwfwE+4ueDDz744MOfAyqdCGXf/ZowUZn9gqjeBcRBT52owO34O1y6Srhs/nSv9/n6aFEhTJslqnjdNULqaWkVfXZOG7QcPUn6QLh2WlqEdDQiQ5BKZx98dK4wYtGEiGqda3C2HG6X6OVzu8BYJ66RdjZUbYI9rwvzl9xL4awnQaaC7ioYf4dwBe2pFwYyMcMhMO5fLk1OdADdvQ7azf08OCcTpUzKc+tKuW58IqsO1BPir8TmPCmLSgzVYrUPcP83R5mVY2Bqeji3feadPWfqd9JhsXG4oZu4EA1/XVNMuE7F/FFx3PPVYaz2AdIN/iyaMoRXN1XQaurH1Ofg3Lwobvy4gBV76/j4+tEMi/u/6205QUj+nSqfzWnjp5qfeGLvE/Q5+4jRxXB15tW4cTPgHuCTkk/osfUwIXoC6cHpBKoC2d64fdA4h9sPMzNhJtU91UT5R1HYXujp9QLICsliQswEnC4nRpuRj459xL2j72Vm4kzyw/Ppc/YRoYlArRDy2CC/ID4r/QyLw8J9o+7jyswrUUgVFHUUsWzrMhZkLiA3NBdjv5G7Rt5FV38XYZowqnuqCfULpcHSwLqadTw94Wn+duBvXJFxBQ/uetAzn2C/YK7Ouprlh5fzednnLB22lKOdR6kx1bA4fzHLi5ZjspuQS+Qsyl+ETCokb8mByTy6+1HCNGEszl+MXConXB3OvpZ9rKtZ5xm/wljBVZlXYXaYkUlkXJFxBUGqIA60HuDOLXfS1d+FBAlzh8xlSNAQ9rfsp85ch9FmZFPdJhRSBRGaCK/qW5gmjEX5i5idNJubN9xMR18HOaE5ZIdms3jTYty4UcvVLBq6CBeD5X8mm4n56fOxOq28dfgtTHYTOoWOu0feTWFrITql7rRmIKVdpSzetJjm3mYApsROYXbibH6o/oFPSz5lVuIsHC4H6cHpRPpHsnL2Smp6amjra6Ojr4PPSz/HOmCluLOYdbXrmBE/g7+O+yt+cj9C1CGDpLQmm4mu/i5C1CE8s/8Zz/bG3kb+XvB3Xpz0IokBibx71ruUG8sZcA2QEpTiRejUp5Gi65Q6j2zx34F9wI5jwIH2NBEzjgEHlT2VtFvbMWgNJAQkoJD+9sqiy+3i89LPPVLZ9r52Fm5YyMtTXiZeH8/0+OlMj58OCAfWJVuXkBeWx4z4GUgkEr6t+Ja8sDzGy8dzuP0wOqUOvUrv1RMK8FHxR8xLnecleT3VnXPAPcD62vVIJVIuTLmQN6a+gRs3MomMu7fdTZ25DplExo25N5IenD5Iiv3yoZfJD89HrxocafO/BB/x88EHH3zw4Y/HgEOQts5KOOM20ITCsW+h5DsYu0iEr0sVotcOBLGb8aSo0Cm1kHMxHPkcWo9CVD7MeVFU6VKmiT6+fqOQYrYfg7D0k6YwXVVCfrnnFwOBiXeJSAa3W/Tl9ffAzhfhog9ET+CpPScp02DDw+K/ZQrxT0QWbH7i5DGFnwgZa9IUUGmF1DRurOg7tLSJeInfQPwMAWrOyYvkSGMPr22qIDFcS5BWicXmRKuU81VBA4unpPDypnJMfU7Ozjbw7s5q+h0uvj7YSKi/CpVcitXu7UQqk0o4MzWMg7/IRucNj+GVjeWe487Ji2bZF0UeuegXBQ1IJbB0eipPrT3OjvIOsqL0qOT/IHfxD0SlsZI9zXs8fUQN5gY+L/2ca7Kv4fHCxz3HbW/cjkqmYmTESDKCMzwVnxNIC07j1UOvclXWVSzZsoQ4fRyZIZlUm0TeW6AqkLcOvyXcQgOHcE7yOTSZm0T+lzpsUAZaRkgGz058ls+Of0alsZIVx1d47d9Ut4mu/i62N2xnQswEJG4J6cHpJAQmYLabyQjO4Lzk8+jo6+DBMQ9y/877vc4/IXeUSWTUmGpEL2Pdz5ydeDafFH+CyW4CRBXkxYMvsnT4UnJCclhXu45eZy/HG4+zvXE7i4YuorKnktWVqwetbY+tx1MZzQzOZFzUOJ7e+zRut5s4XRwqmYrEgERKu0rJCc3h4rSLMdvNzEyYyeYGYb7ya9mlTCrDPmD3kKVJsZN45dArnv19zj7eP/Y+l6ZfyoLMBXxa8ikD7gH0Sj3z0+cjl8pZXrTcU5EzO8w8ue9JFucvJjEg0dNLWNJZgkqmIjcsl7cOv+UhfQCb6jexaOgiJEjo7O9Ep9QRp4sjOSCZvLA8QtQhNPU28eGxD7lr5F3UmGpoNbVyVvxZRGgikEgkPLHvCQxaA0uHL+Xe7ffiRvzypAal0tnfyUWpF9Hd/yvzKOBAywGMdiNqhZpI/8h/KEtND04XkR1dJyv8d42463dn7fU5+qg319Pe186K4ytotDRySeolTIuf5pGdOgYcfF3+Nfta9pESmEJRexFDw4dyRtQZv7mns93aPshIyOl2UtRexP077ufts972OKpqFVrGRY7j45KPvY4fHj6cryu+xuFyMD1xOvYB74oniPvd6xouJ9kh2dwx7A76nH3IpXKqjFUsyFpAgF8AOX459Dn6WLJlCXXmOkCQwzeK3uDpCU8PGr/H1uMxf/pfho/4+eCDDz748MejqQgOfQhHvzq57YzbhYlKVyXsfxvmvCTIV0+9kH4aciF6uHDk3Py4qOgBaIKgqVCQxTW3C4dOXRSc/zqo/IWEVKUTMQ36KOgS8kekMhHMfmKcE3C7BEE79xURJ+FyQNZcsHSImIYBJ2jDhalM+2BDCmq2iWrk2l+y1xQamPIAHP5CbP+NUCvlHG82c/UZidy6ooCl09NYe6SZjEgdN52ZRJvZxv1nZ1DX1UdmlA6lTEq/QxDVH480c+moON7dUe0ZLyFEQ0N3H+1mOzo/8TgglUroPYUc9jsGcP2q5WvN4WZevGQoj5+fTbhOxdbSNuJDtKQZ/tg34U3mJva27KXP0YfFYWFl6UrUcjXXZV/H5vrNHOk4QpmxbFA/GsC2hm2MjRpLpDaSSG2khwxEaCKYED2BG4tvZErcFNy4qe6pZk7SHOL18WSHZnuRk3JjOYfbD9Pv7OeNojeYFjeNxcME8TgBqUTK2KixJAUksblu86C5hKnD8Jf7c23Otext3otWoSVIHUS9qZ7dzbtxu93sa95Hr7OXC4dciPXUWJNf4HA5kEgkTImdQru1nVhdLHaXnabepkHHquVqVlet5lDbIcZFjWOUYRRflX8legxDspgWP82r4ucn8/OquhV3FdPV38VZCWfR2deJ0WZkfPR4vij7wmNSs65mHc9MfIbjXccJV4eftrIEEOgXSIAqgB5bj8fI5lSciBDxk/nx8uSXcePmSMcRXjz4IvPT53tI3wn0OfuI08URoArgUOsh9jTvocXawg9VPzA/bb6nr/BUdPV3oVFoGBo2lLGGsUT4RxDtH+15geB2u7kh5wYe3f0oHX3C/baqp4p7Rt7D43tPvlDICM5g+fTltPS2eIxeeh29fHTso9P2dw6LGEaA8l/HARi0Bl6Y/AJH2o/QZm0jIySD7FDv8PZGSyP7m/dT3FnMcMNwhocP9+pDa7e28+qhV4nRxfBG0RseM5Mn9z2J1WnlupzrACjpKuFIxxFMdpPHXVOr0PLy5JcZFTnqtPOrN9Wzo3GH534aFjGMQFXgoO9GLpXTbevm6/KvuWfUPUglUo+keU/zHk/u4pnRZ9Le147dZUchVZAVkkVXXxfhmnCvaIXrc673GD/1OfpYU7kGp9vJu0fexewQ7sbT4qd5rb3RZmRfy75Bn8FsF9XsgVMie67IuIJgdfA/+2r+J+Ajfj744IMPPvzx6Cz3Jn1xY4XUsmIj4IbxS4Vss2EfbHpMHDPyemHmYqw9eV7yVFEN1ARBbzuMWQi7XhGZfQXvQ8ka4SA67CpRGVxzG5z3mpBsps0Gc5OQd1pPkfkoteKcb24SrqLhWbD/PeEu+v0dJ6uAwxZA8MnoAg8ismH/SXt2HFbYuxwu+UQYwfwLdPXakUnBX6UgOkhNv8PJ8xcNpa6zlxsmJuJyw+7KTlEB7HeikEkw6Py4bHQcy7dWAdDQ3UeH2cbTF+RQ1GAkNkhDdJCaDrON3JgATH1OIvR+JIf5o1HKPBU/+WncQ8N1KtYebeGbQ43kRAeQGaWnur2GR8/LJCPyj8mx6rB28Pjex4UkTxuJzCnjlrxbaLW2MuAe4OLUiznScYQITQQ6pc7rXK1Cy/y0+aQGpvLI7keYHj8df4U/UokUk93kkXVaHBamx01nXe06Xi98nUtSL8ExMNj9r6C1gGC/YNy4+blOZPw9O/HZQVLDCG0Eo6NGY9AYaLEK8wq5RM7CoQsx28zcue1kj9jGuo28PPllCloLAJEHd17KebRaW5mbMpe3jpy8v+RSOTqljjlJc0gMSKSxtxHcwrwl2j+aRkuj1zz6nf0eM40aUw3FncWMjRxLfng+62vXMy1uGqHqUDbWbSReF8/89Pk8sfcJFmQuwF/hj8vtIkwdxnMHnvP0Tv5Y/eP/x957R0dZ5+3/r+ktk2TSe+89hN4VERYpERARuwgLIgr2VVcBRf25IvaCgmJBUdeuKNJ7CQRIQgjpvddJMpNM+/3xkYExrOtzzrPP83x3c53DOc5dPvfn/nAPznW/r/d1cXfG3RS3F6NX6pkRNYMeSw+B2kBSElMIcbu8A2WQWxBPj3ma+/fcj0qmQoLEWTEDcQ95zXncmHgjwfpgjjcc5+0zbzv3q2QqF8Iol8oJ0AWw9dxW1p1YR5+tj3D3cFZmrWRb+TaGBwznp4qfXObgrfFmbNBYbk66mQiPCJdsNpPFxGdFnxFniHOSPhA9ipf2hoIgTYWthU4SBcKVtNnUTH5LPtOjpvN92feAMOu5O+NutAotAPXd9RS2FdLV30W0RzQJ3gnIJDIquyrp7OskUBfI1Mipl13DNnMbjx943ElqPyn6hBsSbuD+rPtR/Rohc7LpJF+VfMWf0/48wMHyvYL3mBE9Az+tHxVdFYS5h7ncW4+lh9dOvcabPm86JdjF7cVsK9+GSqpiT+0epwvttoptzIubx31D7+O+Pfc5xwhxC6HHImJQCloL2F21m9HBo9HINUR5RrH+ivVsK9uGHTvt5na81F4sTltMklcSke6R9Nv6eXLUk+Q151HcUczY4LEkeSUJYyKJkCPvrd1Lh7nDSfoAdlTuIDs629mr565yJ803zfm9uoBQfShvXfUWb55+kyZTEzcm3PgP1/v/NQwSv0EMYhCDGMT/Pqzmi/8tlUHcFNix6uK2xgKY+74gcRdwcjNMfFQ4alYfE+YwiTOFccoFKZDWF+a8J8Lfz/7648ViEsRryjMi5y/vC4ifDr7xoodw4iNw6DXoqhX9fVOeheMbISAVUq+Dsj2CsEnlIrPvggHNyQ/gus2ujqA6H0EoT37ger8dVcI99HfQ1tPHicp2OnosSKXg567CoFWwv7iTgrpOrk4KQKOQs+tcEx8eqSI5yJ2rk/zx0Cpo7u5DJZfy4rx0Dpa04KdXMSbGh9PVHRTUdvHtqTp6+m0sGhfJFydrnHl/EV4anpqVzGNf52O22DGarcQH6ClquBgCv+yKGNb9ItwN82o7uSrRj63HqzlV3fG/Qvw6zZ0crDvIiMARvJf/Hp19ndw/9H5ezn3ZSUSyY7KZEzOHKM8oitqLGB4wnGMNx0j0SuTqiKv5vOhzthZtZXbsbHotvU5TD4A1o9cQ4R7Bl8Vfcl3cdQS5BXG6+TT99v4BLoIgpJxlnWXOz3uq99DU2+QMkL8UkR6RvHv1uxS0FoisQq8EYj1jWbZrmctxdoed/bX7mRc3j8/Of0ZHXwedfZ14Kj3xVHuyJH0JOyp34KvxZX7CfCRIMPYbOVp3lIlhE+mSd9Fr6WVl1krWHF7j7PG7K+OuAcQnryWPMcFj+LLkS4J0QTyy/xESvBIYFTiK+p56WkwtzIqexc+VP1NjrEEqkbI4dbFzrZ3jNOfx2IjHkEvl7K/Zz7v57+KudOfpMU/Tbm4nwO3ygeTjQ8bz+YzPaTELKevzx5/HbDPjrfbm3iH3EuMZQ7BeVMrdle4E6gKZEjEFvULPPUPuYX3OeqwOKzKJjCdHPUlnXyfPHHvGOX5lVyU/l//MEL8hpPumU9JRQklHCRIkZMdk46X2oqu/i0N1h9hatJUHhz2IQS36WGu6a9hVvcspTRziN4RxIeMwWUyk+6WT5J3E1qKtzmtdkAb2Wnop7SilzdzGs2OfpcXUQr+9n5nRMyluL6a2uxaTTTjy1nfXs3LPSgpaCwBRIX5r0lvU99bzzNFn6LP14aPx4cUJL5Lpnzlg/Uo7SgdUMrcWbeW6uOuc2Xd5zXk4cFw2/08r1yKXCHrgsDswWUwDjilqK8LYb0Sn0FFjrGHJL0toMjWxJH2Jk/RdwGfnP2Nu7FzemPSG0xCp19LL5oLNAGT5Z/HXg3/l9UmvO+8nQBvA+Y7zzriVC3jv6vd46shTKGVKMv0ysdltYi1yXqTX2strk15jbPBY6nvqCdOHObM3L8WlfZc6hY4Hhj7Asp3LnBLp+fHzSfJOwqA2kOabhsVmwUP9fz+Y/Y/iDxE/iUQSB7wJ+DscjhSJRJIGzHQ4HE//k1MHMYhBDGIQg/jn8E8R2XrmDiHhrLykz0qhAYlMhKj7xAi3TRB9ejtXw8zXRESCX6rI6bu0/yPjBiHPrDo48JpNhaKX0NgAw/8szlN/JmIW/vT/iZw+m0WMqfOChGmw/fGL5xdvh6vXusZKNBVA3FQR9m7uEtVH68B+FALShDz0H6DT1EdDpxm5VML2sw20myxclxVCkIeaEIMGB/DY1/n0We1MiPNhy6IRHChu4b1DFXSaLGgUMv42Nw2dUkaf1Uasv54uswWFXMqZ2k40ChmeGgUqhcwl5L2izcSBkhbWZqdQ3tqLXCrhyelJFDZ00d1nRSmT8f7Bcv48PoqnfyjEZndg/VULWt028Afi/wQK2gros/VxtP4oreZWrgq7iu9Kv3MhIl+XfM3aMWt56eRLXBtzLTGeMQwLGEaIPoS/7P+L87gPzn7ATYk34a/1p9XUyk2JN7G3ei8LUxbS1teGWq7Gareilqmp6KrgirArmBY5jR/Lhf2+j8aHMUFj+FvO35xjemu8L2sscgHhHuEuJhRWu3VAvxIIAjA2ZCy+Wl+6+rpEDl9PI+Ee4cQb4gnSBhGiD6Gmu4bSjlKC3ILI8s+irrsOnUJHmD6M3OZcFqUuQiqREuwWTHd/t5NgXIAEUeXdVbWLdRPWUdxeTFF7Eem+6WT4ZeCv8cdsNVNjrHEef0ESF6IPwVvt7aysPnbwMewOO4leibww/gW6+7up7KqkrqcOP40fKd4p+Lv5D7jPKM8ooohiqP9QhgUMo6OvgwBtwACyGOQWxM1JN/P6qdfpsfQwLngcr096HZvDhr/OH4fD4UIeLsj3TrecZnr0dDxVnjw58knqe+vRyXVOYhvsFozFbmFbxTZmRs9kZNBIQFQQ5RI5LaYWRgSMINU3lZdPvuwcP9k7meyYbL4u+Rq5RM7IoJF093ezKX8T7+S9Q6AukPnx83kn7x26Ld0YVAYWpS1iT/UepkVNo6GngYrOCnotvegUOnosPdgddoo6ingx50Vn9bPF1MKjBx7lo2kf4a1xVQ1crg/N7rC7bE/yTgKEJNhH4+NSvVyRtcIpadQqtMQYYgaMNylsEt5qcd3i9mKaTBcll2H6MHQKHUXtRc4cvpymHJ4//jxuCjemR02nq68LJDAzaiZt5jaMFiPV3dVO4qeSq1iavpSS9hLKu8qRIOGWpFuwOCwk+yRztvUsKpmK0y2n6bX2clvKbRyrP8azR5/lo2kf4af1I68lj2EBw9hXs89l7uHu4S6fU3xS+OSaT6jqqsJN6UakR6SzkqlVaOH/dkLGfxl/tOL3DvAg8DaAw+E4I5FItgCDxG8QgxjEIAbxX4fdBn1GQdhkctH3dtUqOPOpqMhpvYTUc/Ry6O8RfXX+KdBec5H4qdyFZFOhFW6abRXCofNSKHVQeQC8o4WhyqXwiRUREdesF587qmHqc/DVYjE3ELLPkXeJ3L+8z1zPdzhEpdE3QfT2qdzFfdWdElLVH36VNk19VpjGHH5N3JshAma+IuSov4HZYqO4vguzzU5bj4VlW046iVVORTurZybjpVPy0o5i5zl7z7cQ5qUlPcSTJ2ckIQE81Apaevux2h3MzgzhiW8LsFjtXD80lAeujsdoFvKuKB8dvnoVzcaL8rjjFe38KSWADfvKsNkdbLg5i5p2E7XtJhID3Yn0dePbU3VMiPNlf3EzCpmoGqSF/O+8Fa81CunihYy1CI8IdlbtHHBclbGKW5NvxU3hxlNHnkIr1zIjesaA43ZW7eTlK15GKpGilCqpNFay/sR66nvq0Sv1eKo8mRoxFa1Cy6qDq/hw2ofMiJpBk6kJu93O9srtzrEkSHho6EP4aHxo7GlEJVMNyLH7Lc63nWdG9AwO1l18WSGXyBkVOIp+Wz9vnHoDjVxDr/Vib9/n0z+n1FrK0h1LkUgk+Gp8uSXpFh7Z/4jTzOWxEY/xSu4rpPukkx2TzYo9K7g6/Gqy/LNcpG5TI6dypO4IYfowdlbuZF78PArbCtlatJVeSy83Jd7klCQCToOV+7Pup7ijmKbeJoYFDONw3WHnD//CtkJ+qfwFb423M5MQ4KFhD3FT4k3/0ChEKpES4RHxD9eqvLOc549fjHbZX7sfs9XMq5NeRafQ8V7+eyikCiI9Ip1yU6VMiUwiw2qzOiWMqT6p/GX/X5wENsk7iQUJC5AidckGDNGHcGvyrWzK38Sz457lqSNPucynoLWAaZHTmBAygVFBo5AipaSjxOloOStmFq+fet0Zx9De186GMxtYPXo1D+19iPa+dq6NuZbr46+nsbcRO3Y2F2zG2G8kUBdIdkw2VocVpVTJkfojtJhaBhC/C3Eil5rWjA4a7eIMOsR/CFeFXcUHZz/gjpQ76LP1YbVbGRs8lnTfdOdx6X7p/FzxM0vTl7IpfxN9tj6G+A3hzrQ7B2QGequ9iXCPIN03na7+LqZETGFvzV40cg1H6o8AQi79adGnrBq1imB9MHtr9jq/tz4a1yy8WEMs7019jypjFVq5lnD3cL4v+543T7/JfVn3sfboWicRzm/JZ3nmcjbmbcRkNRFriGV8yHikEiktvS2cbTuLUqrk7sy7SfZOHvAcBbkFOfsnuuzdAAAgAElEQVQD/93xR4mf1uFwHPvNF/P/fWubQQxiEIMYxP8szF3CubMxX1T19P6QmC2IlrkTIieCUgv+aaKfbs9zYjsIaeX8j2HoQiG3HLsSdq2Bw68K8jd2BSTPvkgMQfTf1Z4UYeuVh0VFEQRZ0wWI3ECFRmTu1Z0UhC3+T3DmV5LX2yrC4mtzLzqKXooLAeyB6ZCxAE5+BJk3Xez7k8rEeX7JsHCHqCp6hAgJ6W/QbbJwurYDL52SDbuLSQj0wGp3MD0tkFh/PTa7HbvdQXnLRZOE6WmBRPu6oVJIMVts9PTYsNrtVDtM9FvtbNhXhkou5fm5aRQ3dRPlo+PBL844e/hUcikPTonn6R+EBMtDo+DhqfFIkLA2Oxm9WkFbTz+lTd3sK25h+9lGbhgeCjhID/FgbIwP7x8s5+4rYsiK+NfFOvwegtyCeOH4C0KeWPwlRW1FZPplcrLppMtxEe4RrD68mhhDDFMjprK9cvtlYyICdYFEekSiVWipMdZQ0FpARVcFAH2mPlpMLfxS+QsLUxdyXfx1zgD4vJY83jj9BjOjZ7IsYxlWuxWVTEWURxSv5b7G1qKteKu9uX/o/YwOGn3ZsO0TjSdYumMpaT5prB27lgM1B1DL1cQb4tlRuYNEr0Tmxc9zkRPOjZ1LqHsosYZYknySaDO30Wvp5dEDjzpJHwgbfYAFiQucronbK7czL34eE0ImUN5ZToAugKquKvJb87kv6z5ePvkyY0PHuvTRbSrYxLNjn3WZt9VhZVPeJmc/1ZH6I9yafKuLAcexhmOMDxnvct6rua+iV+oxqAy4KdxQypSE6EOc0sp/hhpjDVq51oUEH288TmFrIWH6MMxWM0XtRdySdAtrDq9xEoUI9wgeHfEohe2F6JV6Pir8yMXI42zrWSx2Cxa7xUWi225ux0fjw10Zd9Fv63f2qbmshd1Ks6mZN069wfz4+UR6XjT2sdltAzL4Ovo6KGgtcBrvbDm3hevirqOzr5NMv0zuz7qfUH0ooW6hrD6y2lm5y47JdiHgFxCgC+D1Sa+z9dxWcppyuCL0Cq4IvQKb3eZyzOrRqynvKsdisxDhEeEkXg6Hg+quasw2M4G6QObFzaO2u5YxQWNQyBSE6kOdfbIdfR3IJXLiDfFMi5rGk4eedPZY7q3ZyxMjn6Dd3M6rp151mWO1sZpt5duc9zw7ZjaJXokD7sVb4+0ktv22fr4u/ppAXSClHaUuvZ8gJNULUxfio/FBKVNyS9ItlHeWM9R/KDaHDW+1N6H6UJecv/9E/FHi1yKRSKJBrLJEIpkL1P/+KYMYxCAGMYhBXIL6PPjxfqg+KvL6xtwLjYWCjJlahWnLBTmS0k1IOM2X9A3Zrb/GN7jB6Lthz7MiEgGEYcqe52D6emEEk/eZIFz+qYLY7XlOyDmlUnALFNv7u6D+NJzeAi2/VtDO/QDp8yEwA+p/zb3rbhAGMpk3wfltotIHwmE0ebYYS+cN7ZUQOgxOvg9jVogevqnPiYB4/6TfXZrGThOlTd302+xUt/UyNtaP1p5+rssKoabdxPdnxFtxvUrOi9enI5XAkgnRHCpt5fsz4n/HVyf54+OmYssxYU3up1exaHwULcY+Xt1Vgt3hYFiEl0ukQ5/VzpmaDoaEepIc7IGvXsnmQ5VkhHoS6aPj7i25WO0OJiX6cdOIMD46WsXfT9TyVHYyCf5utPVYeGFeOq/sKKaspZtlE2NIDv6frfwleScxPHA4HioPMnwzOFh3kAeGPkCzqZlqYzVyiZxbk2/F7rBjtpnJb8lncvhkZFIZEiQE6YJQyVRMiZiCAwejAkc5f1C7KdwGOC2OChxFtGe0s0L0bem3rJ+4nhjPGGI8Y1ziDxalLuJE4wneyXsHrVxLhEcEH5/7WMz11xDzc23n+KXyFzyUHnxV8hXuSneyY7Kp664jzhAnMtMkkN+az7CAYdyVfhfjg8dT3lVOuHs4qT6pTgIb6RFJpEck35V+5/xRviR9CR4qDxwOBw8MfYDOvk6XzLfPij5DKVWyZvQaGnsbSfNNI9E7kX3V+7gj+Q581b5EekRS3nnREXZn1U7WjlnLK7mv0NXfhUKqcDHRAPiq+CumR013xlWk+qY6CTQI2eStSbfSZmrjdPNphvoPpae/h1ZzK+k+6Rg0v0/+KjorMPYbmRs3Fy+1F9+WfktZZxkhbiF8U/oNR+qO8NSYp6jsquSDgg9ciEJFVwWFrYV8W/ottyXfRl33QLfTFlMLz41/jhiPGEo7Sunu76bH0sP6E+uxOWxMDpvMmKAxLpVZjVyDVqElOyobhVzB66de54aEG5wmNQqpYoBbpFaudSFlAFWdVST7JLtk/d2adCuR7pFOt8uvS75mduzsy4a2xxpiWZG1gkO1h3gl9xXezXuXJK8k1o5bS4ynkG66q9xxV7pT0l5CQ0+DMy/wm5JveOnkS5isJoYHDOfxkY8T5XkZ0yrEs1vbU8uChAU0m5oHOLF+WvQpUyKmDDgvwSuB7Jhsqrqq0Cv1xBhiBpgu/RZSiRSD2kBNdw3Ky7yE08q1XBl6pXOfWq4m0XsgmfxPxx8lfsuADUCCRCKpBcqBm/5lsxrEIAYxiEH8e6G7Gb64Xbh3ArSWiAD2EUvh0Msi4PzS3pT+bqg+AvoA0YMHouLX0wJIhPFKl6s7oQhSr4bcD4TJS+QE+OVxmPQEFO+Awm8h7XroqhGkrnwfpF9/kfRdQN7nopp4gfiFDBc9ht6xoqev5pggn9FXCunpyQ8u3pdEAnM2gsIDbv1REFLPgT/MXJbGbKGspYfv8+rZUdjIC9el88mxKpZPikUpk/D5iRrnscY+K+/sL+OeK2No7u7nVPXFaILtZxu5a2I0GoUMk8VGk7EPHBDiqeHT49U8nZ3MvvMtA67fbOxnTXYy7+wv58MjwiE1p7KdUC8NN44MZ/OhCnYWNrF0QjTDIgz4uqmI8XWjpsNMv83Og38/Q0u3qGIcK2/j62VjCDEMrET8q2BQG7h3yL1UdlUyIWQCFrsFtUxNuk86Re1FIAE/tR8VxgrnOetPrGdEwAgmhU5iYuhETjSe4OXcl7HarWwp3MK6ievI9MvEU+1JkncSi9MW8+HZDzFZTYwLHsfzORflhTXdNaw/uZ7nxj3HXzV/Ja8lj8quSkYGjiTeK55btt3C1eFXMypoFD+U/YDVbqWuu45k72SqjFWs2LWCMSFjyPDNoKSjhKfHPC2Iy6/yOJ1Cxz2Z93Bjwo0keSfhpfFifOh4xjP+t0vhRJg+DF+NL3Ni5/B1ydfUdItnSC6R89SYp5gUNsmlIiqRSNApdcSqYnk//32C9EEEuAXwTt47bMzfyKyYWcQb4p1GMBfcTMcEj0Gv1F82V+1SlZiPxke4O17i7Hhz4s18Xfo1DT3i+/3F+S9YmbUSD6sHZZ1lZGmy/uH9lXeWs2j7IqdRhwQJ9w+9n7dOvcWCxAW8mvsqXmovzrWdY37CfJbtXDZgjG5LN1KJlKP1R5kYOnGARHeI3xCSfZLZen4rL518CavdSrBbMCuyVrAuZx0/Vf7E4rTFeGm82F+zn2iPaGbGzKSkvQSD2sCrx1/FgYPvy75nWcYyvjj/BUXtRSxJW8KbZ97E7rAjl8p5eNjDzqiEC5gQNoEXcl5w2Xao7hCL0xZzvv08EomEr4q/otXkGjJ+Kc61nXNxhj3bdpZXTr7C8+Ofp9fSS5WxitPNp6nrrkMtV1PbXUu6bzrPHrtYzT3WcIxPCz9l5dCVA/pUTzedZsXuFfRYetAr9MyOnT1gDg6HgwzfDPy1/hfzGUMmkuGX4QyD/6OQS8ULnDu330mIWwhqmRqzTZiCSZCwIHEB0Z7Rf3i8/1T8IeLncDjKgKskEokOkDocDuM/O2cQgxjEIAYxCCdaii6Sowvo7xFEyeFwjU+4gL4u0aM37E4hjbSYhLPmsXeENFTn8ysRvAR+CTBmpSBc368QGX4//QUmrxEy09pcSMkGu124gjocA6/rsIvcv0lPgM5X9ORpDLD/b9BcBNlvAXboN8GJjSKTr71SxE0YwkGuA4sRPpwpCOxNX0LMpH+4NNVtvWzYV8buombGxHijVcpp6+knr7oDT+3AN9vn6o08PCWBJ78rGLCvtLmbEIOG4iYhB1UppIR5acRfgbGfzDBPtp9tdDlnVkYQe4qa+fa0a9Wjus2Ep+aiHLG0uZv0EA92F7Ww61wTE+N9Wb+jmDlDQtCr5ZitdlqMfVQ09/yPED+Hw4EDB72WXnZV7eLl3JcxW83ckXIH2dHZeGu9MVvN/C3nb5xrP8c9mfc4DTMAjjYc5YqwK6gwVvDSiZecFSGjxcjjBx9nUcoiAvWBDPMbhpfai6H+Q3E4HJetDh2tP4rJamKI/xCG+A9xbjf2Gbk58WbsiN6/BK8ElDIlj+x/BH+dP+3mdubGz6Wis8JZ9bLYLU7SB8I+/4eyH1gxZAVxXnF/aG2SvJNYO2Yt5V3lTtIHQpL5yblPyPTL5L6s+zjXdg61XM244HGUtpeyp2YPS9KWUNpZetGgxgGfn/+cJelLUEqVyKQyrk+4noquCr4s/hKAJelLcFe6u0hLb4i/gUTvRJK8k2joaeBM0xnuGXIPnxV9JoLl1V5O0ncBG/M28sL4F3jswGO8OflNl/zDS3Gm+YyLO6MDB9+WfssjIx7hg4IPuCvjLkraS+i19KKUKZkTO4f3Ct5zHi+VSNEqtNgddgrbChkXMo4rw65kT/UefDQ+LM9YjkQiIb8l34WA1XbX8mP5j4wPGc/u6t1sOLOB+7LuY0XmChQyBcfqj/Fh4Yf8Oe3PzueporMCu8PO7NjZFHcU46fz45Npn9De146/1h+ZVOZCquQSOR4qD2d/JIjw93HB43hk/yPYHDY0cg13ZdxFuN7VqORSVBurB2zTyDQcqjvEtvJtjAkaw7qcdc55eqm98NH4kOKT4nTmvCPlDmx2G3duv5NxweO4IvQK5FI5BrWBzQWbnd8lo8WIQW1AIVW4xEPMjJ7J30v+zlXhV6FX6FFIFUyJmHLZHMM/gky/TDb/aTPHGo6xesxqituK6bH2kOqTSlFrEeNCxqGQ/Ju5sfw343eJn0Qiue8fbAfA4XC8+C+Y0yAGMYhBDOLfDTarkD5eGtsAIFMIY5SJj4hK2qUIGQ5J18LutRerbyBiGHLeE3LK3WsFIZRIhRHM6a2QlA1FPwjSZ4iEYQsFKfNNEJEN7RVie8IMQczcg0Qf3wWMf1hUDg+9JIih1gtmvwPDFgkC2FkjZKnDFokICZtVyEpzN4PFDFm3ClOYxOlw+lMo2/27xK+910Kcv56Z6UEEeWqwWG2sn5fOOwfKGRYxMDD4igQ/5DIpIyO9ya/tctkX5ePGgWJBhiUSUMhEKLJOKQMJ7DrXxP1Xx/HNqTpsdgfZGUH09FuxXYb/guj5u4AIHx2fHq+iy2Tl9T3dlLf2MD0tkMYuMxqljA+PVCKXSrkywQ+Hw4FEIqGhy0RjZx9eOiWhXv89ZNBmt1HQUkBpZylVXVVEekby2MHHnPsP1h0k2iMai93CsYZjzIqeRUpnCh+e/ZDFqYtp6m2ixdTCxLCJqKVqzrWfG9Av1NTbhE6p44XjL/DYiMcYGTTSKXc7VHuI3yLdNx135cAAe4lEwpnmM+yuEUHth+sOk+SVxPSo6eyv2c+44HGct51ndNBotlduZ2LoROF4+BuUdJS45Mn9MyhkCs60nBlwXwANvQ0keSdR3FFMrCEWnULH88ef59qYa0n2TsZD5cGOqh0Dzjvfdp5HRjxCq6mV7v5uUrxTnLmAF9a2sbeRyq5KMvwyONd6DqPFSKZvJkP8hnD3rruxOWzMT5jP7e63Y3EMzEA0W83YsWO0GDnRcIJw9/DLRg5093cP2NbR18GJxhNcF38dm/M388ToJ9hTvYelO5ayNH0pNyXexLel3+Kj8eGWpFto7m1GKVXSb+9nw5kNLEhYwIarNnCkQZDuFlPLgIgKEEYi6yeuJ9YQi7vSnTHBY/D71aH3Qt+mQnrxe5Mdk82Oqh1OE5NfKn9hdsxsHh72MGdazvBa7mtMjZiKj8YHh8OBXqmns7/TGWQPMDl8Mm+cesP592mymtiYt5Grwq6i1lhLTmMOJR0lZPplkumXiUFtwFfj6zLv4QHDyfTP5Hz7edyUbmw5t8Xl+Wgzt9HY2+g87+rwq8ltzCW3ORdvtTdahZblu5ZT11PHzYk3U9JZ4jL+x4Ufs3r0ag7VHaLV3Mr44PEY1AbWn1zvJLErh6xEIVVQ2VlJkFvQZftcfw8yqYx033RyG3J5+vDTKGVKFFIFJR0lxBvi6TJ3CQLecIyvi78mWB/MjOgZAwLu/5Pxzyp+FwS38cAw4IJwfQYwMOp+EIMYxCAGMYjfwtggMvRG3gUHLnlfmDoXKg7A+Aeg9hRMeBgKvgSZGoYvgq4GQRYvJX0A+9fB3E3Q0yYcOdtKhFQ0eCh01MCR18AnHiY/JSqG2x4Cv0TRa3f83YvjZNwk8gGH3QktJdByDmKuFtLMby6RhvW2wfYnYMw9Qh569E2IHA9VhwWpixwP2/9ysXpYdxKueRFMnZA4AzwG5rddwLmGLlRyKcEGDVabHZvdLiSUVjt7iprps9i5c1wkHx6upM9qZ3ikgRGRXjQazUyM9+VgaYszjmFklBfRfjr0agVh3lpmDwlh6/FqpqcF8sCUeCQSUcX7paCRrHBPTP127A54e28ZD0yJ45rUQGe/YEqQO0snRuOvV3HPldEYdCosNgeLx0VzqLSFQ6WtbMtvYFKCP3vONzM6ypvn56Sx5vuzLP8kl++Xj6W9t5/ln+TS2NWHu1rO83PTmJwUgOwyofD/FRS0FnC65TRvn3mbOEOc0yBCLVNzz5B72Fezj8cOPsbQgKHMjJpJTmMOJquJ5ZnLiXCPwEvlxemW03x49kNwwB2pdwwICvfT+pHfks/UiKn8UPaD084fRDXtxoQb+fjcx4ColDw47EHclG70WHqc2XZh+jCqjFVO0ncBZ9vOMiF0AsFuwbyb9y4H6g4AMNR/KOH68AGB2iCy7SLcI/7wGllsFvbU7GFOzJwB+6ZHTeftM2+L/kepHJNVxHB4a7xJ9knm7TNvi+iHplyX8wJ1gXirvVlzeA1rRq/hTMsZnh79NDmNOfTb+1HJVaT5pIm1dDiI9IxkZ9VOoj2jCXMPQyFT0NvXS0FLAfkt+Vwffz0aucZ5fRAVIp1Cx6yYWeQ05qBT6vBSeXGw7iCRHpHOCI4knySkEqlLVWxm9EzC9GHYHXbmxM9hXc46AnQBLExZyKu5rzLEdwhvXvUmBS0FqOVq3FXuLM9cjp/WD5VMRZBbEC+deIkU3xTWHl2L2Wbm4WEPD1i/OM84fq74mZ8qfsJf6y9MQ9xCUclVhOpDkUvkVHRVMNR/KDmNOQToAviq5CuXMb4q+YoZ0TNYumMpVoeV0y2nkSDhnsx7qO+up62vjTWj1/DSiZco7ypHJpENIPEdfR009Tax/sR6TjWLfyPfL3ifxWmLWZq+lCSfX18w1O7nztQ7Ke0oZUflDiaGTkSmk3G47vBlnx2dXPSLRntGO+Wvc+Lm8Gruq86/q20V25gVPYuNnRud5zWbmmnubWZp2lKkUikeKg8aehpYkraE4o5iJodNxuawkf1tNv22fmbHzmZR6iIC3QKx2C2cbTnL2dazuCndSPNJc4k4+S1C3EMwWoy44cbC1IXsrd7LzxU/gwNGB49m5Z6VLmv94Z8+dGYv/qfjd4mfw+FYDSCRSPYBQy5IPCUSySrgh3/57AYxiEEMYhD/76PmuKiGzf8M5g8Tsk7PUHBIoGK/cLzc/YzIzJv5GhR+I8ia1QwTHho4nqkdTB3w99svblO5w+wNkHCNqCKe+RQC0+CXJ0TvYPw02O/aM8Opj2DBZ9DfCypP8IoS0s7LBBbTVCCkqqc/gVlviHs6+hZ4hkPp7oGS0dOfiDmFjYSoCZddFqOpjz6Ller2XixWOzqljK9y6/jmVB1/+VMCbio5h8tasTvsrL8+A6vNjptSTmtPH81dfby2q5h7JsfR0GFGIoHzjUb+9nMR12WFopRLeOHnIvqsdiTAmu/PcteEKB6aGs+uc00YtEquTvLi85xqbHYHxY3daJQyll0Rg69OSY/Fxl++zMNssTNvaAh+ejWrvzsLwM0jw+notVDS1I1KLuV0dSd3jI6kocvM/GGhrP3xHCXN3TzxTYEzJqLLbGX5J7n8sHwccQG/b+JwARa7haK2Iup76vHT+BHhHoFEIqGkXYRtz4qeRa+l1+n6NzduLpvyNzkzyXZV7aKis4JUn1R+KP+BH8p/4J7MewjUBfLk4SdJ8k7CQ+XB5vzNTgdLq8OKXqHntuTbeOPUGyxIXIC76mIlz+6w02PtYUHiAmbHzKatr40w9zCC3IKo7qrm+ePPs6dmD1KJlHlx8y5rbAFgUBlo7G10kj6AnMYcEr0Tqemq4fbk29lybovTPv+25Nv+YeTB5aCQKbgq7Cq2Fm1l1ehVvHvmXTr6OpgeNZ1EQyISJGzM3+gkmWk+acR4xnDbT7fhwMG9Q+7FW+1Nq1lIsAN0AXioPNhdvZvr468Hh6hC7qneg0FtYGfVTtQyNY8Mf4RYr1ikSOnq62J+3HzGBo0l0C2QZenLeObYM+S35HNbym28mvsqz417jq+Kv6Kup47xweNJ8Ulhc/5m0vzS+OTcJ/xQ/gO3JN2Cl8oLrVxLYWsh3ZZuPBQe3J91P9+VfUe7uZ3J4ZNp7m1muP9w9tbu5eNCQcqL2os41nCM25Nv543TbzAlagpeGi+eOfqMM6ZBLpHzztXvYHfYyQrI4tXciw6Uh+oOMTtmNl+WCEmru9Kd2bGzWXdiHQtTFmK0GPnw7Iecbz/PtTHX0m5uZ0XWCt7Ne5exwWNZOWQlftqBDr4OHBj7jVgdoq/ZX+vPrcm3sq9mH23mNsYFj8Nqt7Jp6ia6+row9hsHEN0LOXoXSN8FbMrfxPSo6UR6RPLI8EeY3TabZbuWOUnb0YajLE5dzNzYubycezGDUCqRMjxgOOm+6YS5hw2Q2V5K0FtMLRgtRubFzePL4i9Ry9XcnHQzo4NGE3bJiy69Uu8Mjd9btZe7d98NiJ68hp4GCloLkElllHeUs3jHYuf9BegCWJ6xHK1Ci0auIUQf4pK/l+6bzrTIaQS7BfPW6becEuOPzn1ESUeJi+mOyWoivyV/kPj9ij9q7uIPXNq52//rtkEMYhCDGMQgfh92O1z/MZz7Fhw2Ibn8ZSOMvx9ChkHFQUjOFrLI1hLI//vFc6UKIaO81Dwi6VqwWoVjZuVBQb5ChoHaAFIlRI6DtlLQBwopJ4i+vd8454nx5bD3OSE3vYAZrw48LiBVVAW7G8U1i7aJ7VYzqNwGHq/QiX3e0UJe+hvY7A6KGrtxOMBideCmllPR2ovN4WDpxGhO1XRw88gwHEgI99aw5UglRY3dNHf3kRLkzoQ4X0xWO8UNRjYdrHAZe8/5Jvzd1fRZ7YyL9cFPr+LRPyVgNFu577PTzuO+OVXHw1MTONdgpNnYx9en6nBTy1g1I5lV3591HvfR0SpWTIolxldHSXMPW45VcfcVMQwJN9DSI4idTCahutmE1689iVqFzCUbEMBic1DbYfpDxK/d3M6u6l2sObwGH40P3mpvsvyySPJKwlfry+rDq509XssyluGt9sZN4eYSRA1Q1lnG1eFXOz+/X/A+92fdz0PDHuJYwzHaze2MDRlLpHskS9KX0G/vx2KzsOHMBkD0EU6NmApAq6mVL85/wcZ8UeVYlLqI2bGzncTzx/If2VOzBxAE8dOiTxkdNJrhAcM51nBRJBVniCPVJ5VXcl8ZcN+FrYXYHDZ2VO1gUeoikryT6Ojr4MviL5FL5Nyeevsf7o+aEjGFU02neOH4CyxKW0ScIY5gXTCtplYibBE8MPQBWkwthLmHEaAJ4EDtAWdV6a3Tb7EkbQl6pR6FTEF1VzUb8jbgr/UXDo7mZuI84wjXh6NRaEjwSiBIF8Rzx59zyhMz/TIZEzSGlXtWcmfqnYwOGu3sK/RR+3BtzLU8c/QZbky4kQVeCzjffp4H9z0oCH9HEdfGXEtjbyOpPqm0mdv4ruw7cptyuTnxZtL90nn7zNsMDRhKglcC2yu309TbxKSwSXxx/guXdTBZTdixI5PI8NP4cbLppEs2n9Vh5d28d3l0+KP8Vhm7v3Y/Y4PG8vSYp3FXuuOp8uTuXXdzRegV5DTmcLpZfJ/Otp3lYO1BMvwz+KXiF2ZEzyDOEIdcKqIOwvXhVBorneNeFXYVKpnK+fn6+Ot58cSLzqiG8+3nWZ6xnCBdEEfqj9DU28RjIx7jb8f/htlmxkPlwerRq7HaBiarWe1W5zgeKg9qu2tdSBvAN6XfcHvK7SxMWcj2yu14qby4K/Mu0v3SeffMu7xx+g0mhU5ibNBYDtQdcJGuXsC3Jd/y5cwvnY65wW7BvyvdPNwgKowSJKwYsoK9NXtZuWclvhpflmcu576s+9iYt5H2vnYaehqoMlaxMW8jy4cs56+H/srrV77udOn01fry+MjH2V+z36WvFOBIwxGWpC2hrqdOxFg4bGjl/3NmU//X8UeJ3wfAMYlEcqFWnQ1s/tdMaRCDGMQgBvFvA4tJ5PL194i+OplCEKWMG6ClFAJShBwzahIEDxcmMJciZ5MgeCc3i968xJlCOtlTL6IeNN6QOEsQw7ytQqp56mMYsQRqc0QFr6dZ/DFEQvtFS3p0PmKMS0kfiHHGPwQH1gmyqA+AjBvhl7+K/R3VglQa6wWxjJsi5nehUiiRQNxk2P+iCJ2/DKpbuzlZ2UF9p5lZGUG8d7CCoRGeVLb28vLOYucwL12fwcnKDnotdq5JC0Qpl7JhXxl/Sg3kz+OjCPTQoJJL6bPaUcmlTIz344bhodR2mJiaHOqYqNwAACAASURBVIBWKeOJbwqYkxXCR0cqXeZQ32mmyWjmllERuGvkfH2qjsQAd46Vtw2Y77b8BmZmBPHiL8XY7A7i/N04XtFGfm0X6SEeWG3i+iq5lGUTown10qJXyTH2XfxhKpGAv7uKvJpOGrpM+LipCPfS4uV28QdwY6eJPqsds83IlsItLMtYRkNPA409jfjr/AnSB1FprHQx9tiYt5GFqQuJ9hjo6CeVSOGSQpnFbsFT7cnTe592VrtON5/mgaEPkOCVwJOHnqTV3Iq/1p/nxz/vrEDUdtVS31tPglcCcokco8XIK7mvEOwWzLSoafRaevml8pcB199ZtZOh/oKcnG096+ypO1p/lFhDLIfrXeV2cQYhI2w1t/LaqddYlLqId/LeIc4Qx7CAYfxc8TO3Jt962WfqtwjRh/Dc+Oeo6qpCKpES7h6OWq4m0jOSQGMgZZ1l6BV6jP1G3ip5y4UgZ8dkU2ms5OeKnzGoDMyLn0eMZwyR7pGUdJTgqfJEp9PxSs4rOHCQ6ZeJh9LDpScutymXEQEjKGovYuWelbx25Wu09rYS7RHNTxU/EeEewZVhVxLgFsBfDvzFWV0EYUxyb+a91HbXUtxRTKupFYfDwYzoGbx++nUeHPogS9KWuLirhunDcFO6oZKpBsQKSJGSHZNNV1+XS7D5BTT0NrC/dj8e6oF9lEaLkZL2EqZETEEtV6OQKojyjHJxAQU433Ge7NhszDYzQbogthRuobCtkAyfDJ4a8xT7avdxrP4YE0ImMCJoBAaVgTB9GHU9dfRYepxk7QI+KfqEZJ9kmk3NohJ6djM3Jd2EVCLFardS31NPnCEOL7WXC5G9MvRKQtxCLg50mUKxRCIh2iOaeEM88+Pn465yd0aYJHmL6Jmd1TtZM3oNKb4ponqbMJ9Pz33qHOOR4Y8QrA++bA/m5ZBgSGBx2mKCdEF8X/a901W22dTMqsOruDvjbhanLWZdzjqsDitmmxm5VM628m2k+qTy6blPeWLUE84cPr1Sj5d6YA+0SqYizTeNbks3H539CLlUjkeqBx3mDjzVnn9orv/OkK1ateqfHrRq1ar9q1evPgb4AWbgFYfD8fm/eG7/JWzYsGHV4sWL/7enMYhBDGIQg7gU7WXCOOWrxVC6E0p3iRy/oXcKsmbpEUYoFQdA7Q7ugXD+p4sB6P3dok8uMAOiJorMPI9AUanzTxbVQI8QQboaz4ggd584UZnL2QgTHoSGfCHNHP+QIHJdtaJCOO0FaDwL5Xtd59xZDUkzhLlM5s2g0sPh1y4a04y9DwLSRJxDyhw496PoSfSJF3NKniv6/EYtg/DRl12W4uZuzjd1U9xoZGtODcnBHnholWzYV+YsOlyXFcK2/Hp2FDZR32nmVHUHUgmkBnsSatDy0o7zHC1v4+4rY0kI0JOdGczBkha25TcQ6a0jIdCdjQfKOd/YzYhIL3Iq2rH9RpI6LTWA6tZe/NxVZIR6UtJkJC3Ek8NlruRvSJgBH52So+VtBHtqmJsVgtlip99mJ9JHh0GnpKyph+GRXnhq5TQb+5mc7MfPBY3YHYL0PTc7lfKWHpZ8dJLvTtfzWU417hoFMqmDPouNwvoucqs7OFPTiVyq5Zrwa1FLPXgj7wVKO0s5XH8YD5UHiV6JTAyZyMjAkSR5J1HWWcbhusPMjJpJv72f0s5S57xvSLiBZO9kFFIFxR3FXB93PXKZnIN1B52kTiPXkOWXhbHfSKZfJvPi5pEdnc3aI2v5sPBDTjaeJEAXgJ/Wj35bP9dEXYOxz0hFV4Xzs0wqo6yzjLyWPJd1mxM7h0+LPiW/NR9PlScnG0/SZ+ujxdyCr8YXu8PuJLGJXolEeUQ5JWqeKk+iPaM503yGVnMrY4LG8EvlL1wTdc0fNsVQypT4an3x0fggl1581++ucifcPZx2cztPHH6C+p56bki4gZyGHAxqA6Huofy9+O9Y7VaMFiNH6o+wMGUhnmpPtHItAboAXst9zUmwhvkP40zLGbotrqYrkR6R1BprMdvMmKwmlmYspdnUzN6avdyZeicmqwmr3TqARIW6hTI8cDgbzmxgX80+Ovs6mRY1DZvdRklHCbGGWDL9MhkeMJz2vnZmRc/i3iH3EqgNRCVXcbThqHMsf60/M6JncKr5FBKJhFTvVOp66vDR+DgrxNfFXofJaqK8qxx3hTu1PSIqxk3hxqLURUglUg7UHSBUH8rk8Ml09ndetkduetR0fDQ+fFb0GVVGkafZ0NvAgdoDLEtfRl5zHjurd/Jx4cfoFDqWpC0hUBeIQW1gf+1+l7F8ND702fvYXb0btVzN/tr9nGw6yYnGE+Q25aKRa/DT+nFr0q2YrCb6bH3Mj5/PHal3OKvQADKJjB/KfnAJjn9w2INMjphMkFsQnf2dnGw6SX5LPja7jWjPaGQSGWeaz7CrehejgkYxNngsMR4xTIuaxviQ8dyefDsjg0aikCmwO+z02/udz5fD4aDaWE21sRqZRIbJaqKorQir3cr6k+uJ8oziu7LvXO7VgYMMvwx+rvyZNN80yjvLmRY5DbPNjFauZVzIOHQKnYgdUehQycXLonZzO8XtxS4vghYkLECKlNdPv47NYcNit3C04Sipvqn/MXEPq1evrl+1atWGy+37QxU/iUQSBrQAX126zeFwVP33THEQgxjEIAbxb4l+swhIt17yBt7ULrL06k5C7oeC5KUvEM6c+mBhylK6A5AI4lW0TVTXEmcKAnf4V4mc2hOue18QSYdV5Pb1dYvthkhBBnc/KwLZ1e4i7D1tvqjQ+adAZy0Epg909Yz7ExT+KIidxiDkpnabCIIftvjXmAk30Zdo7gD3YGHwkvshBGcJlmPuAN3A3p4LsNoctBj72F3UDEBqsAfVbb3YL+FlQZ4alww/gOMV7dw7KRaDToHJYsdk6eOZHwt5ckYSj36V7zxu/Y5iXro+ndO/5vztKGxkVmYQn+dcHM9Do8CgVfL1qWK2F8pYMCKM20ZHEuChJtizhtoOUcHUKWVcNyyEz3NqeObaFCK8tdS093Kish2lXMLM9GCMZgtXJfmx+1wTkxP92HGuiaHhXvx96SgsNjsSJNR1mpBKJLx10xC25dVT12lGLpXQb3XQ3mth44EKjpW38cCUeL7KraGosZsZaYG8OfZH3il6mqONexniP4TjDcdp62uj39bPsIBhImRc40tJZwlqmZp149dhspnosfRwuP4wW/ZtYWrEVD6Y+gHlXeUUtxdzZ+qdtPS28EXxFyxKXcSmgk3OapVOoePZsc9yZfiV3OJ2CyariS3ntpDln4VariZQF8jClIXsrtntjFeQSqTMjZvL3pq91HYL0pDum864kHFk+GWwKX8TZ5rPcE3UNVwVdhUdfR2EuYdxa/KtVHRVYLfbaTW18uD+BwFRtViYupCNeRfNMzr7O0nxSblseLXLs2W30tDTgFwq/6ey0JFBI9k6fSvVXdVo5VoeHfEo/fZ+Xjj+woBjO/o62HJuC8vSl+GucI1uyGvJY3zweD47/5nLOQG6ADr6xDNoUBkIcgtiROAIHDjYcm4LgbpAhvoP5dqYa10MUFZmreTJQ086Q+Hre+rZcGYDi1MXE+kRiafKk/cK3mNW9Czen/q+s+pU0l5CU28Ta8es5WjDUTxVnuiVeh7Z/wgWu4XrY6/HaDHiq/FFIpEwK2YWDocDnULHpvxNVHRVMCd2Djck3IDRYsRL7YUUKU8eehIHDmFOEp3NmKAxnA477eJ+muGbgU6hQ6fQuVQvQVS1DtUfYn/dRXL3Tt47jAseR7RnNOfbz2NQGWjva3fuvyPlDp4//jzBbsGXzetrNjWjUWiI945nzeg19Np60Sv0A3pBYw2xbJyykZ/Kf6LaWM306OkMCxgGQI2xhrt33U1ph3hZIpPIeOuqt1iWsYwZ0TPos/UR6haKXnV5efa5tnN8UfQFea15zIiawZVhV3K84Thrj67FZDURqg/lztQ7KWor4ueKnzFZTXT2dbqQ7gsIdgtmcthk0nzTmBM3h8N1h+mx9HBL0i28kPMCDb0i+mNy+GQeHvYwBrWBbeXbSPROZELoBLr7u/HT+hGkC2JTwSYAF9OmnZU7mRw++bL38Z+EPyr1/IGLymcNEAkUAcn/ikkNYhCDGMQg/k1gMQ3M2vMIFcYndquoppnahdGKV6TIzwsbJSp8DhtsmScy+UBU5iY8LIiduUP82fc38I4RUkuVO0z6qwhkL94O018SJjHHNggCN+5+4b6ZMldU+torRQbftBegZCfU5YoIhuChomJ4fCPsXAU+sTByKUSMg+ocIT81d0LmTaBQiwiH4CHCyfPQa+Kex9wrqor/ABqFlMNlF3/MPfFNPu/eMpQr4n2dZPAfeXnE+bu5BLd7ahWUNfcMOG5nYRMjo73ZWdjE+cZu0kM9WTIhisOlrYR5abkqyZ+27n6evjaZs3VdvLj9PMlB7tw0Koxnrk2hocuM2WLHx03JU9+dpbrdRFlTNy/MS6O+08zNI4WJQ3W7icL6LkZGeRPnr6fDbGV0tDet3f146pSUt/Tw3LYi2npExSHGz401M5NQyKTUdpio6zCRU9nO8co2bhsTwbrtRXSZhext/Y5iajpCuHPo4zw09EGqjNV4yMIp6S0nxF24TCq1StRyNQ3dDUwMm8ix+mOcbDpJqk8qcYY49lbv5aeKn7gy9ErUMjXJPsk4HA78Nf7o5DrquutcJIo9lh62VWzjXNs5yjvLmRAygTtT7+Rw/WFazC2caj6FV4IX8Z7xXBF6hfO8WEMs7099n7LOMuRSOdEe0c7Ky9qxa+m19OKuch8gjTOoDQA09TRxb+a9qOQq9Eo9L5982UmaQFSuRgWNcqnc/Rb13fV8cPYDPi36FK1cyz1D7uGayGtwU16mDxVBWOMMccQZ4jBZTDx+8HFSvVMJ0AXQbGp2OVaCBF+1L8neyUglUuIN8RS1C2l2RVcFNyTcwKjAURyuP4xCqmBu3FxON5/GgQO5VM7s2NnY7Da+LP7S2ScJsLdmL/dl3UeMZwyNvY14qDyQSqRMCJ3AuOBxzgqSVCrFU+WJn9aPSPdIGnsaWZezjqH+Q/HSCMmfQqbg29Jv2Vq0lSdHPcnuqt3srd2Lu9KdRYmL6LX18tD+h1yuvW7COiRIiPGMQSaRcWXolZR1lWHsN9LU24Reqeep0U9R1V2FWqbGZDMRq4kl3D2cRamLKOssI8I9gn5bP+5Kd7L8swa4xF6QZ/4WZpuZV3Jfoba7ljtS7sDYb6Srv4uRASOxY8dkNZHpl0mWfxZjgsfgofLgfNt5Np/dzMjAkU5Jp1wmx102ME7kApK8k5wSzkuR15LnJH0ANoeN9SfW8+6U/5+98w6Pqszb/+dMzbQkk14mvYcQQggdIh0UUMQOoqusYheVtWNbe9e191WxYUUBEZBepIfQ0nvvmZLp5/fHkQljcJfdfd/rt+9u7uvKBXPOeZ7znDMDOfd87+99v+NXHasz11HeVY5cJifdmE6ULoq63jqWrF/ik5ke6zhGoCqQ+3fc7zfuo2MfsSBzAZ/YPwFgbdVaFg9dzEsHXvJV3cfHjGd7w3Z+qvmJOclzyI/IZ2PtRkICQvih6gcf6QMpDmNM1BhWVa4iw5hBhDaCLXVbiNZFE6QO4qWDLzEiYgSFpkKcHicyQYbL68KgPDNTqf90nGmA+9BTXwuCkA/c8L+yokEMYhCDGMR/DkQgfRY07JdeZ5wtyTXX/gkEuSSRrNsrxSLU75GC2tffD+2lEgGcch9seEhy/AQoXgnpM+Dwr5WF5mIpFuLAX6VKXFuJRNyGzJfOc+kKaC2RXES9bjjvdcmF0xApjfvpfkleahoJI66Cnx+VJJtfX9N/De1l0FkJjYck8hiSCKtulOSfCjWc/5ZEPsPS8KZOx+72otFo/6YLo8PjZWhMIDUdEqnttbtZ+O4vfLx4FDmxQfx8opUQnYqRiSHsre6XXU7NjCBEpyImWNM/16/k7Ldo6O5j4eh4ajttlLVY+PpAA1eNS2B8ShjdNidFdd28v7MaUYTYYA3vXllAY3cfrT0OqtpspEfo2VzSxtoj/Q9dFe1WuqwuksJ0dFqd2N0eemxO8uKCaejuw2TU0m7pQ0BGVrSBDouTvVVdPtIHUN5qoarDBiLkmgLptLoQgJsnpzHUFMQHvzGr+fpAA/OHx1DVKuOlDS7K2wIozLiQ5CgbdeY6VletRiVTcXn25XxX/h1b6iXpbmlXKTlhOcxInEFVTxU9zh5e2P8CNreNpKAkLk6/mMK4Qr++pZNotbUSGhBKVU8VW+q3MCF2AnJBToYxg2Fhw9jRuIPHJjxGjbkGuSBHKVPS5ejC6rKSEJhAclCy3/uvkqsGVOp6HD2Ud5VjcVlIDEwkISiB9JB0bv75ZhZlLSI7NJs2WxtapZbrcq+j0FRIcnAy7bZ2epw9aOQaHF4HoQGhPufRNVVr+Pj4x9JnytnLo7sfxaQ3MT52/O9+Fk9Co9Rw24jbWFu9lgWZC1i+Y7nPddJkMBGmDePOUXeSF5kHwPKxy3nql6co7igmQhuByWDi0fGPUtlbidfjRa1Us79lP8PChzE2ZixDQodQb67nw2Mf+n9OLQ1UdFcQHBDM2qq1WFwWnj/reU50nuCHyh+IM8SxIHMB7xS/wyPjHmFo6FBu/vlmpidOJ1Ib6evVrOyWpLbXDbsOt9fN60WvszR/KVmhWWgVWoaGDeXdo+/6ndsretlSt4UZCTO4OONiDrQc4HjncV459IrvmNFRo5mXOo/3jrzHtPhpBKoCSQlKYXT0aF4+8DI2t43SrlIWZS2ipKuEVRWruCDtAr4s6zeZuWboNVR0VfBbaBVayrulPLxXD71KoErqtYvSRjE2ZixXDrmS3Y27fZXUYHUw1w27jicmPIFGofE5Zv6z6LZ3D9jWZG3C7rajlCl90RSLf1rsI3gzE2ZydtLZWF1WLky/kK9Kv/JVOE81sAEYHj6cBVkLsLqsPFv4LHKZnC5HFy63i+fPep5Oeyddji5KOkt8ct8fKn8gOSiZGQkz6LR3srtp94A1nug6QU1vDUVtRcQb4rkp7yZkMhn15nqqeqq4afhN3LX1Lt9nI0wTxrOFA6vY/40404qfH0RRPCAIwuj/6cUMYhCDGMQg/sMgV0pxDYV3wpGVEsHa+Ej//i1Pw9QHoHqrZNKy9k+SEQxIOXm2dqlCV/SptE2Q+btzpk6TZJkn0V0jyS23PQfGBHA7oXQNJEyQev9CUiBlKth7aLG46ZryDrisaHV6anrkRI59giRZK4q5LyFsfARsHYhpM2HYAhyiDG9kPmrTaGzGIXh6m7BrIujTJxLudNPaa+ejXbVsLWtnalY4l46MJzn89JUWvUrJRQVx7Kzs9JGizCgDbWYnEQY1y2ZkYLU7mZIZTl5cMJVtFgoSjRgCFBTXdzM83siLl+Txwc4qECEnNohQnYqOX+eSCXD5mAT2VnUwJSOcq8YlIpcJfLizmpIWC4/Oy+Hur/v70Rq6+3hrWyWXjYpn+XdHcbilb+InpoVxXl4M3x3ql8J22pzc980RjFoVt89II1yvZtnKwzg90phH5+Wwcl8tsUYNV4xJ5EhjfzUtVKdi+Zws2i1O9Go5Px5tobzVwoUjTOyu7GDHlnaWzcxgb3WnL1NQrZBhc3q58ZND2F1eTEYN6RHhKDxe6iwtNFqa6LR3cKD1ALePuN1H/EAK254QO4HcsFwe++Ux3/aqniq+r/ieyfGTGRszlvW1/sYsIyNH8sHRD3yvO/o6CNOE8fLBl3m28Fl6nD10Obqo7K5kS90Wepw9vvOqZCpem/YaQ8OGUtVbhd1tJz4w3i9Qu93WzpN7n5Syx5B6yd6Y9gbjYsbx+ZzPqe2tZXrCdG4efjM6hY5YQyyiKLKrcRcP7HyAZmszKcEpXJh2Ieuq13HPqHswBZr4rvy7AZ+1/S37CdeEs6F2gzRv4nQKIgqwuC109nXS0deBMcBISnAKJoOJS9MvZX3teq7Pux6Xx4VGoSFIHcSh1kPEG/qt+oeFD+PN6W/S1teGQWUgXCtdX8QpEucRkSP81uIVvYi/jT5BqtTV99YzN2UusfpYHtr1kK9vq85cx6uHXuWSjEt4/+j7KGVK3KKb9dXrearwKSK0EZR1lXH1uqt9FVKlTMlTE58iWB1MmCaMbQ3bKG4vPu25AdbVrEOn0KFSqFh53N/C4pfmX5ibMpfbR9xOaWcpPc4e7tl+D4HKQBZmLaS9r50GSwPN1ma+Kv+KHkePLyPQ4XEwJHQII6NGUtNbw5GOIzRaG9EoNNw96m4pkzA0m2Mdkotur7OXXmcvOWE5DI8YzvHO45zo6jef6nZ0s6dpD6nBqcxKmnXaa/lHkBmaOWDbOUnnUN1TTXVvNfUWSRp+zdBr+PTEp0TrotEqtSzdvBSQsjNvH3E7Lx54EZvbRoA8wDfPkNAhXJp5Kfduv5fc8FwuybiEzbWbabO1MSJyBOG6cPrcfX7xGSfh8DhQy9WSOU5Enu/fyUlEaiN9UuNacy2VvZW8UfQGE2ImsDR/KStLVvrlYbb3tXOw9SAjovw/j/+NONMev9tPeSkD8oHG3zl8EIMYxCAGMQipSle9RZJdjr5OkkpufWrgcfX7ILFQqsg5fyNZbC+D7Hn9r8fe1E8cY0ZAwVXw17n9+zPmwLFvIfs8CIwDhUqq/qn0EJ1HtTeMtrpetpd38H1RE0nhOs5KD+fEsS56bG5+OtbMn2ZmMDUtndiFIxC8bvZ0G2jslqFSqWjb14JeLUejNBKgDKW91cG2HaXUd9mZnh2JxeGmos1CRZuFXyq7+OCqkRh1A6txaZF6ylrNvL4wn73VncQEa9hZ0cFNn/aHZk/LDGdyViSvb6kgzqjl1U0VWBxu3rg8H0GAHquD5bOzOdLYw5rDjVw+JgGXx4vD7SVcr2ZtcSPD4418ureOus4+hsQEMjkrkslZkVgdA2VnoToVz68v9ZE+gG1l7dw+Pd33+qIRUii8w+2ludfOnV8W8/j5OfxhfCJvba0E4OPdNdw/O4vP99bhdHuYmhlJZZuVB+dm025x8tWBBsanhlHX2cermyu4YVIK9359hDaL1Ae6uaSN685KJj1SR2mLlWsLkznW1Ivd5SUhVMsF+SZe3VSOw+1FpwrntnOe4KOau+m0d1LaVYpJb/I9sIKUd6aS+b8HsfpYQjQhhKhDaLG1sDhnMV+XfY1H9HBh+oVU9FRg99gpjC3k3NRzcXqcqOVqCiIKaLA0kB+Rj9Vl5dWiV7kp7ya/CpHT6+TFfS/yx9w/8uKBF6nurSYhMIEXJr3gq9Acbj/s9zBrcVl4dt+zvDr1VeL0caQb0/ktqnurueXnW7B7JJOhiu4KPj7+MWOjx3LHljv4YNYHJAUnUdVb5TduWPgwFv+02EeKVletZtmIZQQoA3hu33M+q/9LMi7h5uE3E6QOIjcsl1s33eozKFHIFDw87mFSg1P95jaoDb/b/3U6xOpjOT/tfFaW9pOrkIAQkoOSWXZoGQCPT3gcs9PsN87isqCQKWi1tTI6ejTzdPPweD2kG9MRBIHtDdv9ZLEur4tVFavQKXXUm+u5veB2rvnpGm7Jv8VnngNST9sE0wSWbVnGdbnXISJidQ2UTYuiyKqKVUxPmO5HVLY1bmNp/lI+K/mMJblLfJLhXY27fOYvL0x6AYPKQE5YDitmr6DJ0kSgKpD4wHgEQWD5mOUs3bSUFlsLCkHBTcNvoiCqAEEQqDPXDVhLVU8VJoOJOEPcGd/300EURQwKScb6WtFrdNm7mJE4AwQ42nGU14tex+aWFAkyQcaygmXY3Xa/GBK7x877R9/n1vxbeWLPExjVRq7OuZr3jrzHouxFvHn4TVxeF5dnXc6uxl3E6GMICQjhi9IvmJcyj8yQTBIDE6nurfbNqVVoMQYY2dW4i9KuUmYmzqSmp4YTXScQEJiTPIfSrlK/TEPhV+vS7Y3bmZU0a4BMGfBzPv1vxplW/E79V+1G6vn76neOHcQgBjGIQQwCbF2w521JHln2k2SoEnSahxVjghTLYGkduE+pkXL6Ms6WXDZlConshaZKBi61uyV5KILUc6cLg5BUyW3TlC/NESVFKmwuaeWNzYcJ1atYXSzJFyvbreyt6uTpC3Np6Orjx6PNPL7mBMYLc2kMjGLxX/cxNctLn9PD5tL+h4lrJiYjIJGs8SlhdNtdCAhkRhtIDtNR2W6lqL6bqnbraYmfSiHn3GEx7K/uYGxKKB6PiPMUwhWqU3FhQRx7qjq4ZUoaK36pxWTUcG1hMlqlHJ1KjigIXPHeHq47K4WkcD3P/lSKWiFDIROwOj1cUmBibEooGpWCh78/xtHGXo429qKQCTx9Ye6ANQ0zBftV9k4iSKNk8YQksqMD+aWyg73VXX77m3sdBAYoiAoMYPmcLAIDFKw72izlA1qcjEkOIS8umJc2llHcID0YbytrZ2JaGJMywlEpZD7SdxIf7Kzm9QX59Drc9NicdNmkb+/n5cXyl5/LcHmkyo3V6eHlH3tZNPNKPix9AYPS4GflPzNhJrH6WN/DvEyQsSR3Cc3WZkq6Smi0NqKUK/mu4jtmJc0iPyIfp8dJTW8NCzIWkBmayfIdy33k6IrsKwgJCEEhU6CSq0gLTiM+MJ7rcq+jzlzHj9U/Mj9tPlqllnePvEtOWA7zUufxetHrvHfkPR4Z9whKuZIGc8OA+3y88zhrq9byZdmXXJJxCZPjJvu5M9ab632k7yQaLA2EaEKot9TT1tfG4pzF7Grc5VtvgiGBHkePHykCqUqyp3mPX77b5yWfMz1hOqOjR5NqTOXN6W9ypP0IZqeZxKBEskKyfrdX8EwhIBChieCGYTewvWE76SHpjI8Zz3P7nmNGwgziAuPYWr+VSzMvxe11+2ShAgIKmYLZybPxil6+q/iOkIAQGq2Nf5wb1gAAIABJREFURGujabY2DzhXi62FCG0ERe1FtPe148XLt+XfsqxgGQdbD6IQFMxKmsUPFT9I5xAETnSeIC88zy8UXS1X+1xdN9Zs9DuHV/TS1tfGnQV3UhBVwI7GHRxp7zdZUggKvyppmCaMME2Y3xwnCWGjpRGD0kBCUIIvN29k5EhfGP1JFEQVkBSURIAigH8Gfe4+ituKOdB6AK/Xy5joMSzIWkBHXwfbGrbR2dfJrKRZPtJ38jo31W3i7MSzB8zXZG0iJCCElya/RF54HmqFmkJTIVanlVpzLSqZCrlMzq6mXdSZ6zAoDVyVcxWb6zaTHZrNxRkX82PVjxxuP0xSYBJLhi0hTh8HovSFAyLcUXAH+1v2ExwQTIu1hfePvu87f4Yxwy+i42jHUc5NOZfn9z/vt84zkTv/N+BMid+x38Y3CIJwEfBvFekwiEEMYhCD+DdCgEFyzTz2DSRPBmsrZM6BY9/1G7YEBEmVwD1vgSZEct08fErP1ejr4dAnUqxD6Z8lc5dtz0mxCee+LJmwDL1YctA0FYA2DFKng1Ltt5SKNgu3fX6IhWMSeG1Tud++Xrub4029JIfrCdGpaDM7cLq9FNV34/R4yYwO5GBtF7dNS0MhF4gJ0lDXZSM6UIchQMl1Kw745pqaGcEfJyb5HDZVit/PuJLJZMQYdTR12+m1u7hibAJn50Th9HgxBWtQyGBEQgjRQQFMTAujzeygpdeBTi1HRGDD8RasTg/PrS/lhkkpJIZqqe6w4QDC9Crm5MbgdHlJi9Bx3zlZfHuogXC9mvn5sWwra2d+fixfH5AISLhBTVKYjimZkWw43uK3zkCNgq2lbRSmhXGsuXfAdWiUMsJ0ai4fE8893xTj9cLC0fHcMjWVe78p5uFzc2jo7vORvpPYVtbO0mmn71ESRVAoZHR1OpDJZFS12xiZaMQjij7Sd+r7p/SGEiAPIDciF51KR11vnY+syAW5lAGXPBeVXMW66nVU9kjVyWMdxxgROYLp8dP59MSnZIVk8eDOB3l0/KNoFVqe2veUHzn68NiHvDDpBfp+zWwcGTWSe7fdi1t0k25M557R93Cg5YCvolXcXkxoQCgLsxayqmIVvc5eQgJCThvHMCpqFKurVnOi8wQP73oYq8vql9l30gTG794rNHi8HgLkAeiVehKDEvlk9ieUd5WjkqvICMngUOuhAePCteF+VZaTaLX1f/liMpgwGUwDjvlHYHfbpR7IX69XJpNR3VvNtoZtDAkdQlpwGrdtvo2csBwEQeCNojd8Y7NCspiXOo9vy7/lovSLkAtyVDIVrX2tNFubabY2s3TTUp6c8CQ5YQPzMifETuDTE5JEvMvexdzkuXxT/g3P7nuWdGM6QaogvKKXjXUbmZ00m7reOrbUbeHm4TdjUBnY1bSL5KBkrh92PR19HahkqtO+b8HqYBYNWQTAI+Me4bFfHmN/y34itZE8OPbBM4oQiNRGEqmNHLA9PzKfJblLeO/Ie7i9biaaJjIkdAhjY8ae2RtwGqyvWc992+/zvW6wNFBnruNgm6Q2iNJFDQh8B8n0KFA10EAmNTiVPncfxgAjB1oPEKwORqPU0GptZXyMZEjzwr4XfNVLs8vMK4de4dbhtxKpi+SxXx5jaNhQHhz7ING6aN48/CbnpZxHiCYEk97EX4/9lVFRo7C5bexs3Mm81HncPPxmjnUcI92Yjt1t9yOC8fp4MkMyWZC5gB8qf0Cr1LIoexFpwf9aP+R/Cs6U+N3DQJJ3um0DIAiCHNgHNIiiOEcQhCTgMyAU2A8sEkXR+ZsxC4E/nbIpF8gXRXHg/16DGMQgBjGIf08oNTDpLlhxoUTuanZDaApMWQ59HVK/niCHb6+Hi1dIvXipMyBV6sFDqYN97/QbwyROhFapF4aIIeAFEsZLFcPQVCko/jRo7LJRXN+N2e7G5faiVsjpc3n8jpEJAgdqu8iNDWLjiVYCNQp6+qQqU0xQAEfkMr4+2MBlI+N5dPVxOqxOhsQEcuvUNBQyAfevOQwbT7Qyc4hkoX/+8FgSw3R/8xbFGrVEBWlo6rYhipASpqXN7EStlKNVyRkW3x9QnPEbZ/6RiSFsL5dMFd7YUsGisYksiTKgU8mJCgrA4XTTbvXQ53QzLsXIkBgDr/xczlf76zlveCxOl5ezh0TRarZT3mblybUnuGNGBp1WJwdquzCoFVw1IZEfihp56NxsVh9u5oqxidz7dbHvelPCdTjcHhDg2Z9KfWt7c2slt01LZ+nUdFbuq2NWTjQGtYLRySH02t3sre7kZLuVAH79iSBJSpu7+9CplQQoZAQoZSSF6cmKDvS73wAGtYL0sHBeSniVFcdXsLd1F8PChxGhieCL0i/odnRzfur5ZIZkEq4J56syf8HS/pb9XJx+MXWWOjr6Onh16qvY3Xa6HF2nrSRZXVZCDaH0Onv55MQnvu2lXaXsatw1wHq/w96BSq5iTPQYAlWBCILgI3WfnfjM1wc2InIELx540Tfu/SPvc07yOb7ewOSgZP6Y80feOfKO75grs69kVcUq7hx5J/GBUmUpNTjVT5LZ5+pDp9T5SRiNaiO5Ybkcbj/st9Z/VT54Ek2WJurN9Wxr2EaLtYUp8VPIMGawo2kHI6NGsqF2A7uadpEdmk24JpwJMRN4q9g/dux453GuyL6CvPA8zE4zn5V8RoOlgSuzr8SoNjIicgRpxjQ+L/2cGF0ML0x6gVcPvep7v2t7a325gnqVHpfXxZLcJRS3F2MymIjVxdLr6OW2/NtIN6ajU+oI14ZzqO0Qk0yTuDTjUoLUQSQHJ6MQFAiCQGtfK0VtRb41quVqxsf0V5LSjGm8MuUV2vra0Cv1vr7HU9Ft70YuyM9IImsMMHL9sOul7EinGYPKQIwuxpdj94+i1dY6IKpjXc067hhxh4/4NVubSQ5KHjD2sszLMOlNLCtYxisHX/EF1d807Cb2tuzloV0P4RW9ZBgzWJC5gPjAeM5LOY9OeyerKlb5zeUVvQSrpUzIO0feSautlW/Lv/Xd2wmxE3ho10NMjZ/K0LChbKjdwOyk2SzNX0qQOoic0Bz6XH2oZCo2NW3yzVsYW4hepWf5zuV4RA9zkufQ5+7jzaI3SQ1O9es/PRUOjwOlTHnGYfT/l/E3iZ8gCGcD5wCxgiC8fMquQCTJ55ngVuD4r2MAngJeEEXxM0EQ3gAWA6+fOkAUxRXAil/XMBT4dpD0DWIQgxjE/0HEDIc/rJHcN2OGSxENAUbY/hzYOgERxt8GXieUrIHdr0myzvBM6K6THEHjRkuVvJ5a2P+BFOeQf6Uk4TSN+P3cA6DdbOeXqk6q2q3cOSuDTquLB+Zk0WZx4nB70SjllLea6bA6sbs8hOpUXH9WCoFqJUNilejVChRygfXHWrh9ejrP/FSC51fScbSxl5c2ljFzSBSri/ulRk6Ph48WjyQlTIdS/vtrA3C6PcgEAVNIP0E06s9MwjU7N4avDzZQ0yHl/2083sK0zAi2lrVR3NBLVZv00Ds5K4JL3vqFFy8ZxlkZEazcV8eBmi5W7Knl5impvLxRqoCq5DKONfUSqldx85RU7C4vX+ytJ0Ap44t99Xx3qBG7y81rC/Np7rGjkAsEa5ToA5R8vLtmwPp2VbZzXWEyTk84WqWMP05MYt3RFow6JctnZ3O0oZtIgxqHx8t1Z6VQ2mqmvquPaVmR6FRyuvvcvLyxDJvLw3nDYpiUEU5jt417zsnk6R9LfO/f4/NzWLmznq1lHcwasognx1yDW97In7b+ydcHdKzjGPeOvtfXs/ZbNFgaWDJ0CR5RCgiXy+SY9CbSgtIo6ynzO9bitFDaVYpMkDE0bKhfaPvupt3MT53vJxUEyQTj6pyrfRWjMdFjeGDHAyzKXuSTA96/837/MYoAFEL/Y5pWqWXx0MVMNE2k2dZMsCoYp8fJRNNE0oLTfvehNdWYyrsz3mVl6Uqqeqo4L/U8msxNzEqahdlppqq3igB5AMtGLiMzpN/so9najMVhodPRiYBAYlDiaYnMb+/NxtqN2Nw2VpWv4mjHUURE1lSvYVnBMt4oegO1XM2S3CXIZXLcXjePT3hckmKe0rN1Ep32Tp7Z9wwg9QfeMvwWPF4PNw67kVZ7K68X9T8+rq9dz/NnPc/htsMEBwT7RUb0OHoI1YTy0bGPSA5OZlfjLi7JuIQVx1dQba5mbPRYUoNSWZS9yJcdGGeI86vwTU+YTmVPJS+c9QLbG7cTrA5mWsI0hoT5J5vpVfrTSmK77d2sr1nPe0ffQ6vQcmPejYyLGXdayabFaaHb0Y1BZaDH0UNtby31lnqiddEc7ziOyWAizZiGRqEZMPZvweVx+fVPGpQGpiZMJVYfyx0j7uCL0i9QypTE6GJ4YsITfFbyGX3uPv4w5A8UmgoJUgehVWqxuWx4RA8dfR30OHtYcaJfjlrSVcK2hm0UCoUc6zjGqKhRhASE+PXY5Ybl4hW9LNmwBIvTwuzk2aQEp1DcXszCrIVsqpPI3MbajdyYdyM7Gnewumo1T5qeZHbybEAia4vXLWZ64nQmxU1CISiINcRS1VPl6/E99YuZ0/X4tdpa+bn2Z74p/4ZMYyaXZF5y2tiL/yQIv+dwBCAIwjAgD3gEeOCUXWZgkyiKXacd2D/eBPwVeAy4HZgLtAFRoii6BUEYCzwkiuLMvzHH44AoiuJ9v3cMQEFBgbhv376/dcggBjGIQQzi/yc6q6GnHlQGkMmgqxK0oSAK0FIkuW6uvRM6KiTCl7cQPE4I+rVHprdeeh2aJkk9lX+bIDncHr472EBDt50um5MIQwDBGgW7Kzv4obi/knPLlFRWFzexdFo6Hq+XCL2an4634vJ4mZYVSZfNwcbjbeSYAnlqbcmA89w0JZVXfpbIk1oh4+PFo2k19xEVGIBMJkOjlOHxilS0WQnRqVDIZRxt6CHMoMbjFfF4RVLCdeTFGZHJBI439VLWYiZUr8bjEQnRq0gO16FVSSSg3eKg3eIgRKfC7REpa7FgcbgwBCg42tjD29uqmZcXw3s7qpk9NJqKNgsnms08MCcLmQBWhweH24tcLiMwQKpserwi72yr4vpJKby1tRLLKeYvd87M4LXNFX7brp2QxMT0cL4+UM+EtDBKWyy8+au5y0nMy4tleHwwu8vbuHBkHBa7hx67C41SzltbK7j3nGw8Xi/XfLQfUQSTUUNUYAAhOhXzh8dw3YqDfvP9cWISPxQ1YdQqeGDuEE40m7E63NR12kgI1fH8+lLcXpHz8qKISdrAxyc+9hufFpzGOUnnsLl+s1/VZnr8dCwuCxemX8gDOx/wVcaiddHcN/o+/rz7z3TaOzkv5TxGRo1EEAQ+PPohwyKGEaYJ46UDL/nmGhExgkmmSTx34DnftjhDHK9MeYXkYP8qSmlnKUc7jiITZCQGJnLLplv8Hk6fmvgU5ySfM+Dz9q/A4/Ugl8np6OugvKscQRCkvjttBHGBccgEGU63k60NW/n42MeYXWbOTz2fNmsbScFJ1JprabA0MCNxBgWRBQSpg/zm316/nZKuEjrtnbRYW8gOzebnup8paivCpDeRH5nvq/5o5Vrenvk2fzn4F/RKvU/KdxJRuihuGX4L926/F7kg546CO3h+3/O4RTdXZF/Bl6Vf+vWhAdwx4g6C1EG8VfwWF6VdJPVwypRMi5/GG0VvMDxyOBHaCBosDXxb/q0vRFwhU7AoaxHT4qeRGzGw//V/AqsqVvlJLAHemfEOo6P9TfKPdxznyT1PMjxiOFG6KCxOC99WfMv0hOm8U9xf7b19xO0szFo4ICbkb8HldfH0nqf5rOQzhoUPY0bCDFYcX4HNbeOCtAtIM6YRFhBGekg6xgAjdrcdj+hBp/RXLlT3VHOs4xhe0UuDpcHP3AgkQ6W7Rt5FeU85X5R8wdU5V/PywZd9WYZ/Hvdnlu9c7jfmhmE3kB6SzvcV37Oxtr+X8rHxj9FsayYvIo/csFwfURZFkeL2YjbVbcLj9aBX6fnw2IfkhObgET0DYiA+OecThob3p9N5vB5eOvCSn0zUoDSwYvYKkoKSzvie/jtCEIT9oigWnG7f36z4iaJYBBQJgrBCFMUzrfCdiheBO+k3hwkFuk+Zqx6I/TtzXAKc90+cexCDGMQgBvHvhJBE6eckok+JiI3NA5cD5r0ONTsld8+2EkibIVX4FBqJGGqDz/h0pS1mVvxSS1F9f2/Z0qlpFDf696m9ubWSNxeNQCWXKiZX/3UvdpeXII2SlHA9OyvaqWyzkhiq5fIxCX7VrVCdiqhA6UEkOUzHPedk8vWBWgqSQtlc2kawVoVWqSDGGECEQY1HFNld0UGsUcM3B+rZXNqORinn4XOzMdvdNPfaabc4iQxUc+eXh2no7sOgVnDD5BQmZYRhc3iwOty4vLC/upPUCANnZYSzu6KDvdWdODxeUsJ1VLVbGR4XTFa0gbVHpGrkIz8c5/F5Q8hJDsZid3PDJwewOSXJa4hOxY2TU2jq7uONy/PZVtZOq9nOjGzJAfRU0icTYGJGOE+sOcH8/Fj+vPo4y6anY9QqfSYsgQEKJqaFsXJ/HVeNS2JTSRsf7671jX9w7hCONPQgCPgkn/VdfdR3Sb1FM3N+o2sF1h9r4dapKYTo1dz3zREq2/uli8lhOhaMiqfT5kSrVBAaEDZgvFappdXWSk5YDiMiR1DdW016cDrR+mgOtBxgbdVaPzlkk7WJI+1HuGvUXWgUGp7a8xRfln2JSqZiYdZCTHoTbfY2VDIVTq+TYHUwUxOmcrj1MA+OfZBt9duI0ccwM3HmANIHkB6STnpIv3vnOzPeYWfjTpqtzUw0TSQvPG/AmH8VcpkcgFBNqJ9xTK+z15dduK9lH7dvvt0XQP7U3qd4cdKLPLTrIZ9JzJqqNSwfs5yLMy72m7/D3sHbxW/77uO6mnXcmn8rpV2luLwun2kJgM1jwyt6kQtykoKSSAhMICEwgf0t+8kLz6MgqoAGcwPpxnQitZGsq17nyxUETpuTqVPqGBM9BoCPjn2EUW1kYfZC0o3pLB66mEd3P8rclLl+BAokGW2brY1acy06le6M+vL+Edjddj45/smA7ZvrNvsRv7a+Nm7ffDvnJJ+DgMCaqjWkBKVwc97N3LP9Hr+xLx54kXEx48gIyTjjdShlSv6Q8wcCVYEkBiVy7/Z7ffvePfIuywqWMTxiuK+fNEARgMPt4ETnCbrt3cTqY4kLjCMxKJHEoERcXtdpI0QyQjLQKDRsq99Gt6Obz058xrVDr8UtukkJSvGrkp/E95Xfk9ObQ4Yxg6MdR2m2NhOoCmRo+FDODTp3wPGCIJAbnotKpuL+HfdT0lWCRqFhRuIMhoYOZW/LXjrsHWgVWhIDEwfcpyZrky/z8iTMLjNlXWX/54nf38Lfk3p+IYrixcBBQRAGlAZFUfzdr0UEQZgDtIqiuF8QhEn/zOJ+zQq0iaJ45Hf2XwtcCxAfH3+6QwYxiEEMYhD/F6DSST+60ZIrp9MMukhQ/WNSplPR0NnnR/oA3thawVXjknh9S3+YssPtxeZ0I1MrOFjbTXZ0IGNTwkiL0HPfN8VYfyVHr26u4OICE9nRgRxr6kUmwLWFydhdbt5eNAK9WsED3x/l7pmZWJxuNh5v5ViTJKvSKOXcOSuDbpsLnVLgx6PNzB0Wy6ycKMINARxp6OHOr/ofhq4pTOLsoVFkROpxuLwcaexlc0k7Lb2Sq2NubDAqhZyS5l5sTg9mu9RzKJMJhGiURAVraOjuI9Kg5o3L8wlQynF5RMx2Fx6vm68P1PtIH0Cn1UlmpIHIwAC6bS5GJhip6bKxt7qL9CgDry3IY2tZB+EGNSajhr/urCYpXIchQIFereCxNSe495ws5DJwur1EBKpZd7SF+q4+zA6Xj/QBeEV4dl0JT8zPoaZjoImEyajhdKLFhFAtLo+I0y36SJ9MgCvGJpIarkMhl/HO9iocbg/p0YVMN1Wxvr7/oXRhxtUEBWhYW72GbfXbGBM9hmB1MD9W/ci8tHm8V/zegHPWmGtot7dT2lnqM0Nxep28f/R9Hh73MCa9iWtzr8XtdePwOHjl4Cs4PU7OTTkXpVyJSq46bTTD6ZBmTPuXA7l/C6/opaOvgwBFAFqFlh5nD3ql3lclcnvd7GjYwcsHXqbOUsfMhJmMix3nI30nUdVbNcAZ9NVDr5IUmMTm+s2SWYo6iFZb64A4hB8qf6AwtpDEoESaLP2S6OyQbHRKHRqFhnePvEugKpDHJzyOQWlgfe161tWs48ZhN3LvqHvpdnTz7L7+3rQNNRuYnzafj4595NsWpA4iJyyHaH0056edz7SEacgEma9aNSZmDPeNuY/Ovk4mxk5kW8M2QJLhnp96PmanmQ01G/j0xKfcO/peskKz/uGer8ruSkq6SpAJMjKNmSQEJQCSu+dv3TxBirIAMDvN1PXWYXVZKYwtpLyrnJ/rfgbgYOtBYvQxfrl0IL23XXZ/4V2fqw+X10WgOhC7206zRTLB6XB0kBKcQroxnVh9LDfm3cjjex4fsJ5vy7/lROcJZifPZkLsBGwuGyuOr+AvB/+CiIhBaeDlKS9TECUVk6xOKxXdFUyJm+Jbb5gmjCuyr6Dd1k5wgPRFXaO1kdeKXgMkZ1y1fGCPYpQuijFRY2iyNnFb/m18W/4thaZCvN6BEuBTkRmayVvT36LJ2oRBZSBKG8XKspU8uedJQHLyfXjcw5JD6CmQCTKUMuWA+3ryy5H/VPw9c5dbf/1zzj8x93jgXEEQzgECkHr8XgKCBUFQ/Fr1MwEDPY37cSnw6e/tFEXxLeAtkKSe/8QaBzGIQQxiEP9u0IVKP/8k7C43pS0WX6C4/z4vWpX/L/bsaAM9NhftFicmo5YwvZrXN5dz69Q0H+k7iW8ONvDOlSPZV92JUi7jkz211HTYeOPyfJweL50WB15RpLbD5iN9AH0uD+uONqOQybhibAKHG83csVKSG94+PZ1XfuM0+u62Kj64ahQOt4ctJa0EKOXEBmsJ1alwiyI2l4vePjfhhgCMOgUalZytpW2UtVqYkhlBe6+DAzVdmIwaTEYth+q6SA7TkxKuA1FGfbc/4YoL0WB2uiltMTM0Noh3d1Szq7LfpGRJYTJ1nVbSIvXcdQpBXXdEyj18Yu0Jln93hLHJoWjVMjYel6IvTrqR/hZmhxtBEChpMTM+NZQdv5rUKGQCSwqTEZCMYyraJBKhVcmZMzSGmGA1Znv/e3LV+CQ2l7QRFRjAkz8e9W1/eFUpT8y/irRhcXT0dZKiG82bP8q4++wU8sPGUBBZQJQmijprHRNjJ9Jma2NszFhKuvylvBNiJtBqa+XL0i8HXEN7XztGtRGtUsuz+57FK3oREHzB3eennk92aDZa5elNh/6n0OvopaKnAjlyLC4LAYoAkoOSsbltfFfxHeur1jM/fT7VvdVsqd9CTmgOl2VextDwoRxpP8LSzUt9ErxvK77F7DKTH5HPgdYDf/O8bq+bQ22HSAxM5LFfHmNh5sLTXqvL4+Is01lsqNvABWkX0OXoYmTUSKbFT+Pj4x+zoXYDIElii9uL0al05IXn8WP1jzy+53FuHX4rK06sYFbiLF+FptHaSJOliQfHPsjGmo0kBCYwLWGanzmNQTXQPKXP3UdRexEzE2YyO3k2To8TjUJDt72baF00bx1+C7foZkvdFjyih9zw35d9npQ5ujwuYvQxHOs4xk0bb/L1CIYGhPL2jLdJM6ahkCu4KucqDrUewua24fK6MCgNFJoKaTA3sLpyNbubd7O/eT/Lxy7nkxL/6mCXo2tAn5xeqSdWL4nmXF4X+5v383rR63TaO7k442KsTiuflXxGQWQBqcZUlu9YzouTXyQsIIywgDC0ioHvVbgmnCZrE8u2LGPlnJV02Dv8cvvMLjPLdyzn43M+JlQTKpnmeFx48XL3yLtRy9V48dLr7MXisnB51uWkB6fzQ+UPdNg7CFQFEqQOwuFxEK2L9sUwKGVKZifN5uHdD+MVvWgUGu4ffT+P/fLYGcUwhGhCCNFIJLqks4Sn9z7t9z49uvtRhoUP86vkReuiuSHvBr8vFGL0MWQYz7yC+n8Rf0/qefKrmRtEUbzr1H2CIDwF3DVwlG/sPUjOn/xa8VsmiuJCQRBWAhciOXteCQysEUtjZMDFwMQzupJBDGIQgxjEfz0au2z8dKyFxDAdRq0Sg1qB+RSZ4pTMCManhaJSZGJ3eVApZGRFBXKwrovxKWF8V9TIT8dafnf+AIWcbaVtvLPdPyS7rrOPl38u466ZGTjcHl8uXVKYjnl5Mbi8Inq1nG6bi7IWM+mRBkD6Fev0eHF5ROblxZAfb6TN4iBcr0atlNHndJMcbqCqw0pNp5WhsYF0WpykRQfS5/bSZrbjdIvc/MlB3znXH2vhmonJDIk2sKOyk7e39a/1nKFRWBxuCtPDOVDbX8GZlBHBphNtJIXpcLi9fqQP4L0dVTxy3hC+2u//Xa37197F6KAAmnrs7Krs4O1FI1DK5Kw/3oLV4SbOqEUll/kR8TijhtIWM6uKGjl/eCwvXDyMynYrSrmMlfvqWD4nmztmpFPWYsEjisgEAZfHQ0mzhZ9LWpk7LJofDjcRGKDA4/VyrGlgzMQXe5u5cfJ5KHqs3PPdCQC6bR4CZKnU9G3mq7KvEEWRw+2HCVIFcc+oe1iYuZCVpStRy9VcPfRqNtVvYnTUaFKCUqjoqfCbPyEwgY6+Dtpt7bw0+SU6+zrRq/Q43U7yo/J91Zz/LVT3VFPTW0OLrYUYfQzP7nuWim5pjWOix3Bl9pWYnWbmp81nQ+0G9rdI7rjN1mYOth7kz+P/TL253kf6TuLn2p+5ftj1PuInIJAclIxWofXrqZuXOo/PSz5nZuJMbsq7iW3127gg/YIBVZR5qfN48eCLxOhiGB4xnEJTISAZa/xQ+QMKQcGIyBFaIyNPAAAgAElEQVQszllMaXcp35V/hyAI3JZ/Gz9W/4gXL+197VhcFi7LvIy1VWsJUknVPbPDTHxgPJvqNrHixAommyZz1+i7fITotyjvLvdFPAC+/srrcq/js5LPcItutAotDq+DXY27fpf4NVmaON55nB8qfuDnup95ftLz/Fj1o4/0gSR7/bn2Z9KMabg8Us7nH4b8AZVcRXxgPCa9iQBFAB8d+4iNdRuJN8SzbOQyuh3dCAh+Vddvyr7h4XEP88L+F6i31BOli+LukXfj9rqxu+2UdJWwZMMSn0HO03uf5qohVyEisq5mHU3WJs4yncVfDv6F7NBshocPZ1j4MC7JuISvy772yXAnmibyzN5nEBFpsbXQYe8YcO31lnq6Hd2EakJRyBQsyFrAnVvv5Mm9UoXtgrQLmJ4wnbcOv0V5dzlB6iCW5i/F6rRidVt5t/hdMkMyeXzi4zRbmqnprSHNmMZTe5/yrb/P3cenJZ9y58g7/yGnWYvTQq25doBRkMPjoNveDae0pAqCwLzUeZgMJrbWbSU5OJmJpon/coTJvzvONM5hOgNJ3tmn2XYmuAv4TBCER4GDwLsAgiCcCxSIonjSRKYQqBNFsfL00wxiEIMYxCAG4Y8jjb2YjBrKWi2sP9rMi5cM48PdNRxvMjM1K4I5uTHc8ukhXy9ZVpSBvLnBBGlUqJUyvj/cH2De0+ciKUxLVXv/w+4fJyaxr2agr5mIyAX5Jr451MjV4xOJDAwgLkTDBcNj2VPdQUqEnsbuPrKiDARplchlAhqlFCuRFKrl7UX5dFidfLirhrnDYvilqpP3d1YzKjGEqKAAPt5dw61T0/hyfwM/HW1h9tAoLhoZR0yQhp2VHQMC0D/eXcObi/J5dn0ZEQY16ZEGylstrD3SzC1T0mjs7mPptDTe21GFSi4jzxTEppI27C6PLypBEKSoBa8ILo+I7HcMStUKGdOzIzFqlYTo1Xx1sJ7FE5K4dJSJHeUdNPX08cDcbF7cUEq7xUliqJZlMzI40dzL0xfkolIItP5aFRSBiwrieHVTOfPzTejUcjqsLobFBlLRbiE7OpAv9zuZmhlBRmQgHq8Xq8NDoGZgvlqYXs2726uYlRNNQoiGEJ0KrUpOm1lDvGYSPUY7Fb1HuW3EbXxf8T0quYo9zXtYlL2I9JB0Xj34KrXmWrbWbeW2EbfxyqFXfDLG+anz+b7iexZkLuCyzMvwil4arY0ICMToY/7XbeFre2vZUreFj098jEJQUBBV4CN9ILmLToydSE5IDnqV3s8dFCRScqT9yGkfqo0BUlTCldlX4hE9RGgjeLv4bZaNXMa+5n00WZsYFTWKqp4qWmwtlHSWUNRWxOS4yTRZmnim8BnWVK2h1dbK2JixHGw9iCiK3D3qbr8qnFah9cVVnOg8QZ2lzq/68uTeJ7l/9P3IBBkahYZvy78lWhfNVTlXoRSUNNskg6ZTnRs31W9ibMxYLsu67LT37WQ0xkl4RS9BqiAaLY2MixnHyKiRpAan8tGxj5gUN2nAeFEU+aXpF57e+zRjosdwdtLZzEyciUJQ0Gjt/79DIVMwNW4qYZow7G47vzT9ws0/3+wjc5HaSN6c9iavHHyF1VWrAYmQH2k/wtL8pcxKnMXa6rW++WJ0MWgVWualzsPpddJl7+LR3Y9yfpokUY3WRQ8gOz/V/MT4mPF8X/k9h9sPc13udbTZ2kgNTuXJvU9idVlJDkrmhUkvcKT9CEq5kg+OfoCIiEqmIlAViAwZj094HKvLSltfG58e/9R3TRtrNhKtjyYtOI23pr9FrbkWtVxNuCacJRuWUN4tqRh6HD38efef+cvkv1DdW82fRv6Jut46Gs2NzE2Zy87Gnexv2e+XIQlQ1VNFfmT+AImmy+uis68TnVKHXqWny95Fj0OSMH9e8jnxgfFoFBq/LMJgdTCRuoE5iUHqIKbGT2Vq/NTTfl7+E/H3evyuB24AkgVBODXsxQDsONOTiKK4Gdj8698rgVGnOWYVsOo3Y8ac6TkGMYhBDGIQ/90QRZE+pxu5XIbF7mZPdRdTsqxcNjKOYJ2Krw9IkQQnSR/A8WYzm0ra+HxvHZMywkgM1XH4177Av+6q4ZapaejVcmo7bCSEaumyuvjDuEQO1HT5ZKDTsyMpqushLVJPWYuZ2GANqw838fC5Q2jtdTAuJZxP99YiipAcqiM1XM9z68u4cXIqf91ZRURgAGuKm9hZ0cGIeCNqhYx1R5txe0Wq2q0MMwVx06RUDtZ2Y1ArePmy4awqauDqD/aSGqHnurNSCNOraLc4kcsELhsVT5hehcXu4ZkLczlc30NxQw9TsyIw6qTeri/21fPOFQW8dEkem0vbeWLtCR4+dwgPrjrKKwvyuWtWBn0uD6IohdDvrexka1kH07Mj/YivQiYwOTOc1Yeb+HBXDZePjmNyRgSvbqogUKNkRnYkNR1W7C4HL16cR7vVSW2nlTtWFuFwe7m2MIn8OCPPrCvxBbOPTw0lMjCAO1YWcdu0dLRKOZtKWpkzLIY2s51LRsbx2JrjeLwid5+dSZvFgSlYQ2CAgl67VL1SygXGp4XSbXPx+JrjvL4wn06bk6s+2OeL47hg5Ag8mlKe2/ccywqWUdNbQ1l3GWXdZVybe60v+sHpdfLm4Te5LPMyYnWxGFQGuh3dfFryKSnBKQiCgFyQ/49l4J0JKrorqDHXSEYwsRMp7SwdcMzRjqPMSZ7Dj1U/clH6RVT3VtNi869mxxniGBI6hKMd/TLZpflL2dO8h9zwXL4p/8Ynr6ztrWVxzmJsLhurK1f7LPMzQzP5puwbjGojYZowRkaP5OnCp3G4HdRb6hkVPYo4fdyAB2+9Sk+cPo5n9j3D0LChfk6OMxJmkGZMo7SrlJTgFG7Ku4ln9j1Dk7WJWF0sd227i+VjlvtI06nYXL+ZDGMGLq+LxKBEv/PmR+Rj0pt8a1fIFNyafyuvFb3GnuY9ACgFJS9NeQljgJFeRy+B6kC8oheZIKOqp4oX9r/ApZmX0uPo4e5td+P0OonURLJoyCKK2oowqo1cm3st35R/w8bajWxt2MrY6LEIgsBJJ/0WWwuH2g7xU/VPfmu3uW102js5O+lsxsaMZXP9ZsZFjyM7NJuFaxYO6L0UBIFvyr/h5uE3D7gPeqUeq9vqu04vXi7IuIAHdvSb9Ff2VPJ60etcO/Rabt9yOx7Rg1yQc/+Y+yWJc9mXvvfFoDTwyPhH0Cv1LNuyjHpLPQICj45/lCnxUzCoDFhdVpqtzZR2+X8evaKXOnMd7x95n3a75KT6xIQn+KXpFw62HiQrNGvA+qfFT8Ok96++1fTW8H7x+6yrWUdSUBI35N3A9+XfExcYR5oxjZWlK5mfOp8b827kvSPv0WnvJEIbwX2j7yNGHzPgHP+N+HsVv0+AtcATwN2nbDeLojgwEGMQgxjEIAYxiP9PEASBWKOW4voeFHKB8/JicLg8qBRymrrtjE4K5aPdA3PcatolqeKa4maenJ/LPV8X4/R48XhFNhxr5sqxifQ5PSSH6fGGithdXq4an4QggEIuo6ium9XHmrg1Io2ZQyIRvV7+ODGJ/TVdOD0iz6yT+sYuGxWHw+PlqwMNTMoIJzPKwFMXDOWJNcd9/YA1HTb213ZxcUEcn+yR1lpU38O1hcnsq+kiPcHABzur2F0p/Qo+0tDLspVF3DwljWfWlXDr1DS+OlBPTYdUpcyLC2JEQgiH6roxBChICtMRqlPx0NwszHYXHVYnWqWcq8cn8dkvNfz5vByau/t4fXOFj0RpVXKeu2gYN3xygNoOG/fPzmJvdRcGtZyRSSG8vKEMo07NTZNTUSoEvx7A9cdaeHNRPlXtVjaWtPL+jmq/e+90izx9CukD2FHewe3T03F5RPRqBS1mOy6vyKd7ajl7SBRKuQyZIBARFECfUyK3xfXd3DY9nTazA7dXxKhV8sbmSubnS5I/m9PDo6uP+0gfwFd7e7hz3lz2tG3l/7H33tFxlOm29686Z6kltXLOVg7OOeBsY5vgITOMPUNOQxgDZsgZbMAwDMyQmTHJRBNsHLDBOUi2LMnKObZa6lZLHdTp/tG4TSOfc2Z993Lud89or+W17Kp6q94KNLXr2c/ex3uOszRlaWCd3W1HL9cz4PSTXLPTzHtV73FV7lVsKt/EE9Of4IU5L5yzivDfAR8+2qxtgD84fk7CHKr6q4K2yQ3PpXmwGYlIwsm+k/wu73c8cfgJAKbETEEpUZIems69E++lwdKAdcRKSkgKhYZC2ofa2d2ym4hfuKNGqaNICU0hQhlBoi6RRnMjLo+LwZFBItWRrEhdwbiwcYhFYlQyVZBr6RkYbUacHiciRPyt4m8ADLuGAy/mueG5KCVKXi5/OTBmcvRk/lj6R6LV0VhdVpRSJWanmYzQDI50H2FC9AQKDYV0D3cTrYzm9u9vJ1IVyRU5VzA9bnrAwTQpJInXFrxGlakKh9tBpj6THltPgPTpFXoemfoI/zz9Tw52HSRTn8lNRTfxad2nKCQKFqUsYkXaCkx2E6+efBWPz//xp8feQ7OlmWtyr0ElUfFi2YuBitOu1l302nqZmzA30M8IfpKnkWkCz9gZhMhDSNIlMUM3g0x9Jnvb97KteRt3jL+DD2o+CNx3sSBGLIgD/XI/f14FBC4fdzmPHnwU8MsvHS4HQyNDo+5HpamSRF0iHy7/kJ7hHiKUEZQby6k0VQaRcavLyluVb7E6czW/z/89W+q2UN1fjdlp5suGL9ndvptYdSyLkhcRrggfJRPVyXWszlqNZcTCtuZthCpC+f13vwf8hPz3+b/nver3sLvtTImZwpr8NUjFUnqGe2izthEiC2FT2SZ2t/sz/ir6Krht9208Nu0x1u9fz8ZZG7l30r2BiuWl2Zfi8rqwOC0c6jrE3MS5o8793xH/VY+fBbAAlwIIghCJ36hFIwiCxufznTsJdQxjGMMYxjCG/2YMO91oZBIGHS4K4kP4vLyT/Q0mMqM0XDIhkb21vczJMlDeFuxOODktnJlZBj4v6+BE2wCvXz2eBuMQCqmIjEgNdb3DbCnrYOfpXh5blcc7B5qJDlHwWflZaZdOISEzSkNJYiibvm8gzeCXdg47/S+GC3KiaO23sflwW2DM8sJYrpqcRE3PEGump6BVSPD6fEhEIn7uPyMIfrnlssJotHIpI54wpqZF8GN9H4eb+nG4vBg0cn4/PZkuiz1A+gDK2yxMSgnnsokJ9FqdvLW/GYVUzGWTEnjwyyosdn8vlkws4k+Ls9i0q5apaYYA6QM/adpR3cP6pTlY7CMMOd1cVBKHDx91PcNMSQtHIhaRGKZi065gkxq7y8OpjkGUEoHUiNFmEglhSppNw6OWj3i8iAQYcrrRKaSEKGU8/nU1K4riMJmGeXhFLsZBJwigkUvIiwvhxV31GK1ORIKA3eW/7lKxQG6MjhGPF7PNNeo4Tqe/AqqSaBB7YgMGGp/Xf851hdfx5qk3MdqNhMpDWZO/hner3qXf0Y8PH0m6pFH7+7XgdHvoMjuQS0VIRKCThlEQUcDBroP02HoYHzWe6v7qQD7h7ITZOD1Oagdq0Ug1RKoiydJn8cfSP6KT6VBJVKSEpCATy2ixtvDk4SeRi+VcnHkxWqkWmUjG5NjJ+PDxffv3mJ1mfpv7Wx45+EhA7iog8OfJf+axQ4+hECuYmzCXPEMeAgIDjgGkIil99j7kYjkxmhjcXjcne09Sa67lWM8xpsVOC8Q5JIckc37q+YTKQolQRQQFswMc7D7IsrRlPLj/QeYkzGFt3lq+aPiC89POZ/2k9exs28nrFa+TqEtkful8YrWxDI4M0u/op32wPUD8XB4XZocZl8dFhDKCSGVkUHXqjpI7+MuJv1Bl8pPoKlMVd+y5g1uKb+GpI0/xbfO3PDLtEfocfQHSdwY7W3fy8JSHMbvMQTJDgFN9p5hWMC1A/ESCiIKIAq4tvDbgPglwSeYlKMQKnjzyJInaRBK0CbxX/R6DI4OIBBF3jr+TZ448gyD4+wW3NW9DLIgxO81ckn0Jdrcdu9tOrDqWfns/1xdeT5w2Do1Mw3fN3xHiDs5dBL+bZog8BIPKQKY+k/Lecp449ARr8teM2ramv4aagRqaLc1cX3g9J/pO0GvvRSfTAbClbgser4c7x9/J/fvuD8RvrM5cTZ+tj9cqXiNcEc6d4+9kV9OuwH6P9x6ne7ibjbM3EqmKJFYTi1qq5nT/aW7edTPdw928OOdFssOzyQjLQEDgs/rPAn2I90++nw9qPgjElLQOtlJkKKJ1sJUPaj7gvkn/aRT4vxX+pR4/QRCWAxuAWKAXSAKqgdxfb2pjGMMYxjCGMfzXqOqw8F11D+WtZuaNi2RKajjrPq3g4tJ4OgbsDDrc9Aw6mJlpQCQIzM+J4ruqHgQBlubHYLG7CFVKkUvF9A2N4PP5iNcrOdDYT/+wi5wYHS9eUkijcRiP10deXAhxeiUz0iN4fV8TWdFaFuVF8/HRDkqTQlgzPZVG4zBpBg16lYyUCDWFCaHc9kF50Ly/PNHJkrxoXr6smMe/Pk1rv5+wjYvWsH5ZDnGhCjrMDlYWxVHW2k9imJpbPj27jysmJTLi9qKWi9EpJRQl6oNiKs6g2WRjbnYEFruHUJUMkQD9Q64A6QM/0TrQYOLxCwr4y/ej99FpdtBltnOwqZ97lmRT3W3l3QMtuLxeLiqNx+Fycy5rbUGA5Ag1RquTXquT+5aMY1tlN0dbBhCLBCI0MuZlR/JddXB/T1aUljsXZOFweUiL1ASyCDvNdj482s6dCzKpMw7x1ckudEop185MZWVxHC/9jHiKBFDLJUxLj8BsGyHNoKHBeLbiIRYJyJVWxIKYLPV5fFU2xENTH6bZ0hSoJm2YvYEfOn7A5rLxesXrmJ1mDErDry4b6/0ptiNSp6C138bf9jYQG6qk1+pEIhKYmxXL+KjxGO1Gvmz4kjpzHZGqSK4rvA4BgfLecl4se5FrC67Fhw+5WM6XjV+ypW4LAOOjxnN94fXUDdRx34/3kR+Rz/yk+bxZ+SZvVL7hJ2HyUI71HOPJ6U9iGbHQPNgcFNXgw8cXjV/wwJQH6HP0cf/++3loykP0O/ox2oyUG8vZ274XrUzLQ1MfQiqSsr9zPxKRhLTQNA51H2J15mpiNDF8Uf8FN+66kShVFPdMvGdUvxpAu9VP4JamLkUpUVISWYLb5+bl8pcDxjUtgy3cuedO1uav5ZUTr6CSqHhu1nOBfexq28Vde+4KSCbnJsxlbf7awHqJWBIgfWdgd9uRiv09pC6vi2ZLMxqpBpEgCswzWZfMBRkX8MDBB7g0e3R/oVKiJFmXTIw6hjBFGLeW3EpuRC7JIclkhGTQY+9hxD2CyWnioYMPAXCAA6ilan6b+1teLn8Zr8/Lgc4DPDfrObqGu/is/jMaLY1Mip5EtamaPkcfE6Mngs8vJa3qryJSGcmm8k3cWnIrdredeE08qzNX82HthwDIRDIenPIgBtXZ3sf2oXZ8+FBKRkfpjI8eT0VfBemh6bxw/AVOD5wOrLsq5yo0Eg1un5uXyl/ipuKbkIvlRKujcbgdgRzCHlsP635Yx6a5m/io4aPA+M7hTnptvQEXT4fbwYvHX6R7uJv00HRara28dvI1PD4PCrGC64uu5+3Kt4mQR9A23IbL66LX1ht4xr9t/pZJ0ZO4JOsSpsROGXUu/674V81dHsXfb7fD5/MVC4IwB7ji15vWGMYwhjGMYQz/ObotNmq6h/ixvo9QlZTLJyfSNzRCTY+VC4rjeXl3QyB4fHtVNy9fVoJpyMkl4+MpjA9hxOOlpttKVpSGyi4rarmEH+v7yI8P4alva5iaFs6SvBj2NfSRoFeRYtBw0+YyYkOUXD4pEYvdxerxCRi0crotDhblRSERi7jqjcMBSeG8cZGsKoqjtX90VQvAaHXidHtp7bchE4u47bwManqsPLK1mqX5sRTEhxCvV9JpcfDHD4OJ43uHWnnndxPotjip6hpEKRVzyYQE1ndUBm2XHa1FLhHz3PYqnG4viWEqihNDR82lZ9BJ/5CT+eOi2F4Z3Au2vDAGg0bG/JxoQtVSbv/gRGDd339o4pZ56fh88JsJCQFpK8A1U5PZtLOO6u6zbofrl45jTpYBkUjg2e21/HlpDkNODwcaTehVUp68MJ9Xvm+gvO1sBuONc9IpTXTSO+jgviXZHG0x8/lPFdf+4RGe+OY0G1cXcv2sNLZXdROmknHR+Hjw+Xhuey23zM3gviXZPPb1aRqMQ4SpZdyxKJYuz25emvM37t1s4Zo5LsLk4czOmxU4budQJzqZjrdOvcWIdwSdTMcDUx741QKeLTYXWys62XyolegQBUvzY6jsHCQ2VMmmXfWB7MXXf2zi+UtyWZFyIYuSF2F1WXn15Kt81/JdYF86mQ6NVMOR7iNMzJ3IU4efCqw72nOUfkc/Hp+HeG08V+ZcyV177wqs/6T+Ey7OvNifYThQy+bTm5keP33UfM8QwZfLX8btdVPRV0GsOhalVElOeA6FhkL2d+6nydIUFAsQrgjn+sLrkQgS3q95P0Agemw9fNP0DUWGIsqNZ5/3SFUkofJQlqQs4Y49d+BwO5idMJvlqcsDpO8MXF5XgJDZ3DZ2tu1kevx0eoZ7ePzQ40F9crvadvGbrN/w9MynefLwk4gF8ShjEPATpDOQS+SU9ZSxNn8tb1S8gdvnZkX6Cp4//jyRqkiaLc1Mi53Gvs6zVhiXZV/Ge1XvMTF6IotSFgWIyKm+U7x56k3qzfVcW3DtqJD3YdcwHq8n4PJpHbHyce3H3FZ6Gxn6DESIGPGOIBFJONZzjNqBWpJ0SSilSi7Lvgy3103ncCft1naOdB/h2+Zv2bpyK8vTlmN2mknQJgSe5bbBNsxOMzGqGNRSNYe6DnFlzpW8f/p9XF4XWfosJkRNYOPxjUyOmRxE+gA+qv2Ih6c+zF177yI9NB0fPv5W8Tf6Hf1Mip7EzcU3s6lsU2D7mv4aFiUv4tvmbwF/pEN2WHZgvcVpCdzbhckL2XBsQ+C+OjwOXq94nTX5a9DINBxtPEqBoWBUpfhQ9yGuLbz2v7U6//93/KvEz+Xz+UyCIIgEQRD5fL7dgiA8/6vObAxjGMMYxjCGc2DE7WXX6R66LQ4e2lrFT34JpEeqWZQbg1wqMGj3BEhfQpiSq6ck8+hX1XQM2FlWGEO8XsnO6l6WF8Zy98cVWJ1uihJCeOrCAt7e38TlkxKJCVGw/vNTgeNmRGq4YlISKRFqHv+6OuB+qVdJeej8XDrNdt7Y1xzUR7azupfSJD16tYzkcBXNP5Nh5sbqON09iEjw22VePjmR9w620GnxV3tOd1uZkhbO9bNScXm8OFzBVRBB8LttPvpVVUCaOSkljLsXZvH0thoEAc4vjCU3RsvxNjNOt398a7+NyyYm8jmdQfu7uDQe09AI7WY765eO4/Ufm/B4faydkYJCKmbTrgbuXpTF5iOjuzz215u4dV4YX5zo4K6FWRxp6icmREF+XAhv/KKvb9Ouei4qieP1n5Y3GIeRigVunpuOTiGly+IIIn0A7x5o5pUrSqnpHmRPbR97ao2j5nCqw8Lhpn6umZbCkMPFvZ+eIkorZ/X4BOqNQyRHKMmPC+H28zIwaOU8/nU1IaoJxAmR3LJATnyEQL4hWMgUq4llacpSssOyGXQOEqeJIyciZ9Sx/3fQbbFT12NFLBJQSMUUxofQagqnrM1CiNL/MWJ8kj5A+sAv/d18uBuP10d97xDPXB7KxOiJgV41gN/l/Q6dTMeqjFU8ffjpgOzuDCxOC/s793NL8S2U9ZaNmtee9j2cl3geRruRLlsX8dr4UTEDcxPmMuAcCERCZOmzeOLwEwETmXhNPGvy1jDiHSFFl0LToD9axOQwYXKYKIgoGEUgtrds59lZzxLfFk9Zbxn5EfmsyliF0WYMRAYA7G7bzZyEOehkOgZHguM8JCIJ2WHZzE6YTYjMHyxvd9uDcvDOwDpiZXHKYkoiSxhyDXHVuKt4teLVoHM8c30UYgXhinAuz7kco83IM7Oewe11IxJE3Fp8K42WRjQyDdPjplMaVYpKokIsErO1cStV/VUkhySTpE2iwliB1+fl7r13MzgyyNzEuSgkCq7IuYJ9Hfs42nP07AR/5qY7I34GLo+LYdcwLZYWNDINRpuRQ92HaB9qp2WwBYAbCm+g0dzI30/9nRVpK4jXxOP2ucnSZ6FX6InXxnPCeILtzdtpHmxmfNR4yo3lfNHwBRHKCO6ffD+PHHgEpUTJs7OeRSyIOdx9OEDez5jU/BwOtyPw96WpS3nx+IuBZ+VQ9yGkYimlUaUBMicIAhdmXEi9uZ44TRxr8tYEEb8QeQiTYiaxu203I56RUVXgwZFBErWJvF/zPoWGwlHS2zP4tR12/1/Dv0r8zIIgaIC9wD8EQegFzv35cgxjGMMYxjCGXxF1PVbqeoc42GDC5wOdUkJxgp7kcBXbq7pRysTMSD9rSrF6fAJPfHM6QMg+Od7B4rworpycxLpPzhqRlLdZ6B50UJAQik4h5ZVfSB7reodYOyOFz8o6A6QPYMDmosE4hEQsCsQS/BwOl4cm4wjXzkxFJBIYsLmQigSsTjcv7Kzj7oX+wGCdQhogfWdwoMHEmmnJRGrlgay8M5iVYeDNfU1B/XiHmvo5LyeK539TRFPfMIcaTbQN2IPIKPgroOuXjuOfh1qxuzysKIplf4OJVcVxhLu8bNxRy4LcaKakhvHI1mpMwyPctTCTl3bVkxapGXWOsaEKjjb3s6/exKHGfp5bXUj/sBPT8MiobYecbuRSfxPj/JwoKjst7K3rY29dH+eNi2ReduSoMVanG5EIjjQPMOx0ExuqDLoWAGmRGlweH3/ZXR+4jp0WB6EqKZE6Oc/vqMeglTPi8bKjugedQsLsLAP58VrcHh050S3LiWsAACAASURBVDoEYXRmRYQqgghVxKjl/7voGbRT3mbB7fFyutufaRgbqmRVUSyzMg1kRmnRymWkGzSBnsWfw+Z0o1fJWF6i5rGj97A0ZSnLUpcFJH1yiZx+Rz/VfdVEqiOpNZ/tZZMIEsxOM0WRRext33tO6WqMOgaz0xzII/ys7jPuHH8nO1t3MuQa4qLMizDZTVT3VwOwKHkRR3uOBjmHtg+1U2euY1vzNq7JuyYorgH8VUmtVBuUf+fDR5Olicq+Sm4uuhm1VM3Th5+mMLJw1Bw/rvuYW4pv4dFDjwaWTYmZgtvrpsBQwGsnX8Pr8/JO1TtsmL1hVCVOIkgC1aAodRRRRHF++vlkhWfRae3EoDKgkqjY2rSVFWkrSAtNY+OxjQw4B7i+8Hq2Nm6lz97HfZPuY+PxjYH9hshDuCb3GloGW+i2dXP5uMtZkbYCpUTJga4D9Az3+D8mjAzyu7zfUd5bzp/3+9025yXOY2X6Sj6r/wyNVEOYPIyc8BzOTzs/kKdYZiwjLSSNv5/6O6vSVyERSciPyOeizIt469RbfFT7Eb/N/S0J2gTer3mfp2Y8hc/n4+bimxEJIk4YT/DYoccC/Y1fN33NirQV5ITlUNVfxcZjG9k0dxPftX7HHXvuQISICzIuYH7SfLY1byNJl4Raqg6S/s5NmItYEBOlisLhdoxyIN3XsY+1+Ws51nOMtNA0VBIVxZHFvLfkPaQiKTKxLGh7hUTBjUU3UjdQh1QkRSJIgj5ehCnCqB2opTS6lChVFFWmKnLCc4Kkupn6TJJ1ydT21/pJuVRDVlhWkLT13w3/KvFbATiA24HL8UcgPvxrTWoMYxjDGMYwhl9iyOlm9+lent9Ri9vr48Y5aVw2ORGlVEzHgB2vz0dubAgbvqslJkSJRCTg9voYcXtHEZ9tlT1cUBJsFT4708CO6h721Zu4aW76OV+2JSIR/ecgM0brCCMeDxOS9Bz5WdyBIEBSuIryVjPHWs18crwdrw+K4kOYkx2Jzwc7qnu5c8Fo90Pw96mNuL1oFHDtzFTePtBCU98w0ToFl0xMYP1np0aNMQ460cjF/HVPA8WJoYRr5XiBO+Zn0tJv4+Nj7RxvNbOsIIaihFDEYoGPjrZjGh4hN1bHnrpeBmwuPjjShkYuCby+ScUiDjb1MyPTQKhKGjBLUcnEXDw+AaPVSbROQaROTotpmO9rjMzKNCCXiALVRoCVRbHkxel49coSPj7azpcn/f17YpHAxeP9kQgKqSiowjknK5I+q5O+ISfHWgZYvzSHUx2WwH7TDRpSwtXc+2nw9RAE0CokJIapWFYQQ5fFwaGmfkQCXDE5idhQJbmxIeckfL/EoN2F3eXBoJEj+o9CDf9FmIacrPukgo4BO/lxIWw53gH4XV2Ptwzw5AX5nO4eZEtZB1dPTj6nVPjC0ngqO8ykRrn5pNLIW1VvBdbFqmO5Ju8anjr8FG6fm2dnPYtEkLCnfQ8pISncUnwLDZYGRIiIUEbg9DhJ1iXTPNgM+GV3K9NX8ujBR3lq5lNsPr2ZpsEmNhzbwMToiazOXI1WqkUpUeLDx41FNyIWxPzY8eOoebZZ24hSRXHSeJK00DQazA2BPj+j3chv837LS2UvBYjCeYnnccJ4grTQNLpt3aikKtqsbed0ZdTL9OQb8nln0TvUm+uRiCQICPQ7+3n15NmqXddwFxuPbmT95PVsOLaB79u/J04dx32T7yNDnxG0z0RdIom6RAAq+yq58psr+dOEP/FW5Vt83vB5YLt3q95lVcYqem29vHHqjaB9WJwW5GI5s+JmYfPY2HBsA+1D7USponhwyoN0DXdxuPsw9026jyZLE8d7jwfG7mzdyW0lt3FhxoWURpUyM24mK9NXYrQZOd57nAHnAAICffY+psVOY/2+9YGx37V8x/WF1/PayddIC00jVOaXdJudZq4rvI5YdSzVpmrah9pHRS5sbdzK7/N/T1V/FUOuISpMFUFh9+/XvM+9E+9lccpiRIh4YvoTbKnbQt1AHVNip5CiS8HkMHHX+Lsw2kdX5OM0caSFpnFj0Y24PC4KDYUBM6LUkNRzflzJCsvinSXv0GXtIkYdw+OHH8futqOT6QIksjiymOeOPsfClIXcUnwLB7sOcqDzAJNjJwcqitfvuB6X1/97NT5qPE/MeIJodfSo4/074F8ifj6f7+e/OG//SnMZwxjGMIYxjOE/xJGmfm7e7Jdc3bUgk/6hEfqHRihvt/DtKX+Ys0ws4p4l2ZhtI6xfNo69NUZ0inOHe8slwRKggoQQXtzpNwfZX9/HgtzowH4B1DIxUjEsyI2ipscaNLYoMZR1W07y52U5eHw+jreaCVfL+OP8TOJClVgdbh784uyX6PJ2C8kRGtIjNRxrGWB5YQwKiZiihNAg19HV4xNo7bcxYHOhlImZlBLGkvwYMqM0vPFjEzMyIvi0LFiymR2j5clvTvPn5Tm09du47f2zvVIzMiK4eW4aBo2CdrONWL0SAVicF83Hx9vx+nyEKs9+ef/wSBt/XJDJPw61BqSzL++uZ+2MFESCgM/nl8DevLmMtEg1L11WhM/r40THIMdbzbT221i3OJuvTnbRNmBjcV4MqQY1L+yop394hD/MTCUjSsug3UVCmAr7iJtPyzp5ZEUemw+30myyMSvTQEyIgo+PdbCyKI4jzQO8sqeBG+ek4/Z6iQ9VYXW4qO6ycGFJXIBEAVw5KQkBuOmf/udm3eJsnt9Ry9MXFhAXqiAvfnSv4y/h9njZ12DiyW+q6bI4uGxiIpdPSiROP9ql9JcYtLvostg53WVFq5SQGxtClE5BbY+V3aeNXD8rjdd/bAoa43R7sdhdZEbpSI7Q0NQ3jFIqYsPqQjYfbsU24uGqyUmYhpwcahqgNCWSGHUMXcNdgX10DXcxODIYqJD02fqYEDWBDH0G6aHpATmmgMCV466kabCJ6XHTWZKyBK/PS74hn/qBeu6ecDc+n497Jt3Doa5DKMQKMvWZHO05Spw2jheOvxA4plaq5ercq4NIDMDU2Km8XvE6aaFpJGoTiVBE8Jvs3/DCsReI0cRQElnCTcU3IULkrzz6wOl1opPpsHvsdA114fV5cXqcZIRmUGeuCxxvVsIs3jz1JlfnXs3FWRcz4Big3lyP3RPcowdwpOcILq+LJ2Y8wYBzALVETZgy7D+9f3HqOJalLsPkMAWy/85AwJ/LpxArRvUEgl/O+lLZS8xLmsdd4+8KEI/79t0XkJzOiJtBn71v1Ni6gToWJi9EIVEQogjB6rRytOcob1W9RZOlifyIfG4qvol3q98NGuf0ODE5TFyYeSGPHXqM5anLabD4iXaOPgeFRMGfd/+ZZWnLRh3T4/MQpfLHk5RElrC3fe+obX7o+AGT3cTClIV4vV5i1DGsm7COenM9VaYqum3d7LHs4fbS25kaM5X9XfsBf2X1hqIbiNPEYVAa0Mv1rN+/PlCdy9Jn8eysZ0kOSR51TIPSgEFpIN+QT3FkMf2OfsQiMVtqt1BkKApUkd+ufJu3K9/mTxP+RE54DtfkXoNULOWuPWevPfj7W6tN1f+2xO8/Fb4KgmAVBGHwHH+sgiAM/mdjxzCGMYxhDGP4P4nPyvwv9DfOSSNSK2fL8Q5EIiGInI14vLz+YxM5sToe+rIKs92Fx+ulOOHsC74gwDXTkvn8RCeL84L/5y/+qZJzvNVMXKiSyyYmEq9XMi09nD8vz0EQBEJVUu5elEVMiII0g4Z7l2QjEfkrew9vrSJCI+fZiwt44ZJCPivroKF3mC5zsCwR4EhzPxeWxPHsxQVsq+xh3ScVlCbpuXNBJiuLYvnzshxWFMbyzoEW7vvsFM/vqGNqWjg7qnr4+mQn10xLYVy0jskp/pdXuUTEDbPT+PJEB71WJyLgrf3NQcf8oa6P1Ai/S6ZOIeW1PY1s2lXPrtO9PHdRIZlRWi4ojkf9U56E1enmr983cPPcdDIitcjEImwjHl7cWc/zO+poNdkYdnq4d/E4pqRGUNZqRhBExIUqEQToGxrhka1VqGRiZmVGkhimZNfpXhRSEcYhJ499XY1WIeF4q5knvjmNgMD4JD1SscDU9HAW50VT0WHhL983sLwghqRwFeuXjkMuEfFpWQdSsYjva3qJ0imICVUy5HRzx4JMbpqTzjMXFbCkIBqZRMz9y3K4b+k4Djf1c8cC/71zuL009I7ONfsljrUMcM2bhzndbSUlXI1EJLDzdA93fniCL8s7qO0eZNDuoqlvGOOgg+OtA/zjYAv/PNTKuwebuf+zUxiHnDy6tZpnt52mqtOCachfNba5PKjl4lHHtNhd3PtpBVFaOXaXG+PwCDure1DLxMSEKOi3jfDi7nr0Khm9Fhk3Zv6F32X/EaVEiUwk49qCa/m2yW+akRaShkQkQSvXUj9Qz/s17wfkmD58vFP9DivSV9BqbaWir4LMsEykIilxmjgcbgdfNHxBnCaOksgSRIIIjVTD7ITZpIakIvysAc3qslISWcLKtJWIBTESQRIIjj8v6TxWZazi6pyrSQ9Np8/WR4u1hYNdB9HJdAyNDPF+zfv88/Q/EYlEfFT7ETtad9A22EaCNoErc67kVN8prsy5knUT1vHMzGd4dPqjbDi2gW+bv2Xt9rU0mhvRK/RMiJ5Asi551DXNCc/hL+V/YVPZJqQi6X9J+gBClaFclHER6aHphMiDoxDW5K/hu5bv+KHjBxanLA5aJxEkgQD1bc3bkIllNA02YXKYWJ21Go3UL5duHmxmXNjo8PIEbQL3/HAPYsH/bDRaGnn66NM0WZoC/z5Xnx34HUTPRGm8V/0eD019iEVJiyiKLKJmoIb2oXZsLhuRqmBJ9cz4mfjwIRVJmZM4h0Rt4qh9x2pi6bX3srd9LzqZjo/rPqbP0ceHtR/yyslX+KLhC+YnzydeG8/dE+7m4akPc1PxTTw09SGyw7IpiixiYsxE9rTvCZJk1gzUsKNlx6jjDTgG2N26m43HNrK1cav/udTGoZAouKn4plFVS/BXTJenLidcGY7NZQv0Pf4cbda2cy7/d8B/leOn/e+ayBjGMIYxjGEMP4dtxI1CIg7I6jKiNNy5IBOL3cUHR9uZmWkgUqsYNa59wI5I5H8lPd5q5nirmXsXZ7OsMAav108OPy3roLZniPuWjGNiip7+YRcRGhkXlcTxwVH/l/3Xf2zivGwDj63MA6Cq08K67bX4fPDqFSUsK4zB5vTQbLKhkYk5vyAWBAFB8PfmFSfqWVkUy+Em0zn74nJjddT0WLE6XFw+MZHSJH2AWJUk6dlyvJ3PyuGqqcl8dbKLig4LD35ZxQPLc5CIoKrDTG58KH9anE2PxUFFh4VvTnXT2OcX6Qw63KMMYcAvmZ2WbuDZ7X73TZEAV05J4qPj7eyr7yMjUsszFxditDoCPXrrtlSgVUhYv3Qcn5/opLXfxoqiWAwaOQ9+WcmEZD3T0iN46tsaLh4fz2UTE7ioJI6PjnXg9cHeujMGJW4mp4bz9LdnDT1aTDYW50ejkIrotTp47jv/y9z09AjGxWhp6hvmqilJON1ernj9MJNTw/j99BSOt5kpbzWTFxdCXe8Q45P0zMyIIEwtRyISaB+wc7LNwoYdtaSEq0mJUONweXjsq2pevaKEN/Y34/b6uGpyEnOyI1HJRr8SWe0uKjsHWVYQw3njovj8RCdHWwZYVRzHorwo3jnQwqnOQWakR3DZpERODjq47YPygOFQSoSaeeMiefzrajb+pojDjf2sfHk/N8xJQyUT89XJTq6ckhSoNIP/A0JCmIoEvZK2ATvvHWwNyHBXFcfxxDenyY0NYXp6BHq1jOe+8z+TUboEHrnwLbQac8BGXyKS4HA7sLlseHwezk8/n7v23DXqPNut7WyYtQGJSMKwa5jbd9/O4R6/UcyzM5/llfJXONl3EoDPGz7n/LTzERB4ed7LvFv9Ll6vl4syL+KNyjcwO82szV+L1+el395Pn7OPS7MvpSiyCKlISoGhgKGRIT5v+JxKUyVPHnmSZF0yf5rwJ8p6y3jq8FOsyV/DBzUfsLVxKyWGEm4uvtlfrfqpDw7g8nGXkxGawZTYKfjwcbz3OIIgkBKSQk5YDlfnXM3bVX6RWrginGWpy3j26LN4fB5iNbFcnXv1qOtwLhREFhA2GMaGWRvY276X5sFmlqcupzSqlJzwHP5R/Q+kIin3TLyHLXVbiFBGsDRlKT22Hu6ZeA9RqijW71sfCDTXSrVcW3gtzx19jjZrGxdnXhwksy2IKGDINcTk2MkBGWqvrReH20GUKooBxwBr8tbwwP4HuDrnap4++nRgrlKRlCJDEfs793NJ1iXIxDKSdEnoFP6cPa/X/3uw+fRmbii6gQZzAw3mBqbHTUcsEpMWmsY/lvyDTWWbKIkqCQpij1JFEaGMoM/eR7IuGalISm54Lv+o/gc/dPwA+A1XHtj/ACGyEHLCc1iVsYph1zAKsQKxSIzdbafF0oJBZeC2kttotbbyad2n+PBxuPswawvORmu4vC7eq3qP1ypeCywrNhSTHZbN5prNJGgTuLXkVna27sTmPmualaBNoCiyKHDfF6cs5tP6T4Pu6Yh3hJt33syLc188Z5XxfzLEDz744P/tOfwfwWuvvfbgH/7wh//b0xjDGMYwhjGcA8NONyfazBxsNNE/7ESjkKD8xYu21+uj02yn22Lnk+PtPPhFFTKRQL/Nxd9/aCLdoOHdg63sqO6l0+KgrNWM1+cjJkQZyMADmJCsZ8TtpTA+lLI2MwXxIXSYHVxQHMeXJzt550BLgND8UNdHaVIYOoUEo3WEKanhzEiPQKuQMjc7ErVcwmNfnWZaegQDNhcTU8LJitbi8npJClMToZGjVUhRySQ88lU1h5r6OdjYT6fZwZS0cPbWGZFJxExJi6AwIZSMKC013VbC1DKWFcTyz0OtZBg0jE8O4+Oj7XxW3sHMTAOPfVVNz6CTnkEnP9b3sWZ6Cvsa+rCPeFiQE8VXJ7vxIfDM9lo+OtrO9IwI3F4fyQY1MzIiiNTKiQtVMuR0BZmgZEdruWRCPM0mGwcb/XKzxfnRHGsxc7ipH68PjENOvq/p5eLSBP78eSUauYRlBbFkx+jwAUtyo5mTHcmnx9vZcrwDt9dHS7+N7kEHszINfHi0nVmZBooSQpmUGo5BI2dBbhQpEWryYkP4tKwjaE7LCmMJV8soTtSz/rOzURSt/X6Z56UT/H1/z++sw+n2sjQ/hk276ylN0mOxu3n/SBuHmvpxuD1kR+votjqQiEUMOd1kReuI1PqJYKrBT76tDjcOt49vT3XTMWDn64puShP1pBhGk/NG4xAOl4f4MBV3fHSCRuMwbQN2EsNU/OX7Bup6hrh8chKROjlmmwuHy0Ntz1BAFmu2uZiVFUlz3zB5sTq2V/cgEYs42tzPH+dn0mVx0D/k5K6F2ehVUmZk+E1d3j3Qwh0Lsrjnk4qAm6fR6jfLmZIaToRWTnSIgr//cFYmOuz00GOGJXkxaORKUkNSsTgtPHroUerMdZRGlxIiC6FjqINuW3fQec5Pmo/NbeNg50F67D3YPXYqTZVIRBKmx01nc83moO1rB2pZlbGKenM9PcM9uLwuNFINW+q20Gvr5VjPMY73Hqe6v5qV6SuZEjsFrcxfSxCLxCilSooii2iztgXy+SbHTObNyje5MPNCXqt4LSCB7LJ1kaHP4KXyl4IMQ6pMVdw54U42Ht/I/s797GnfwzdN3zAtdhpx2jiKo4qZlzSPcWHjiFRF8lalP5IDoM/ex+LkxX6JYl8VHUMdCIIwqqp3Bjq5jjhtHFPjprIkdQnp+nRUUhUJ2gQWJi9kfPR4CiMLWZ66nFh1LDtad/grq8M9yCXyIEOZM7Eg4K9oZeozuTT7UmbGz2RR8iImRE8gSZfEhZkXEq4Mp7KvEpfHRVJIElqZX94aqYpka+NWnB4n1xZei9PjJCcsh5XpK/nrib8yJXYKL594mXZrO/OT5lPRV0G1qZp4bTzft33PkGuIQ12HcHlcLE1dSmVfJdPippGsTSZNn0ZeeB4tlhYmRE9gXuI8psdNJ0odxVuVb+H1ebkq5yparC1MjZ3qX0bwB6ZEXWJAkqqQKBAJItoG2/ih/QcePvgwXzR8wcGug/7//lOXUW4s5+rcq8mLyMM6YuW06TRt1jYeOfhI0L67bd3MjJ/JkZ4jDI4MUm4s5/y08wO9gkqJknsn3UuMJibwrKWGptJj66HZ0kyoPJQ1+WvY2bKTOnMd+RH5ZIVlnfOe/7+Mhx56qOvBBx987Vzr/lVzlzGMYQxjGMMY/j/B4/Xx4dE2HvrSL+1RSEXcMjeDq6Yk4fH5+LG+j4+PthOlU1CapMfqcBGplXPXwiyMVie/ffMw4Wo545P0QQHcANurenjl8hJOtJmxOt2Mi9GyOC8GkQCHGvv4+1WlVHdZ6R60YxxykhKhHjU/s22ED4/20Gm24/XBMxcVkBOr5auTXehVMl6/ejx//7EpECEQr1dyz5Jsvj9t5GCTiaumJDNgGwmc2xWTkyhKCOVPH59kUmo4IpHAH971W5hHaGS8efV4+u0ujFYnG39TxLsHmrnv01PcsSCTG6VpvLKncdQcy9vMpBs0tPbbcHu85MX5TWwAYkMUGIecPLPtrOxp9k+mKnOyovw9Zd2D3LMkB/uIh26Lk8L4EAriQzjZbiHNoOHrimAiMDziwWx38fiqPPbW9gWOBfDIilwGbC5OdgR3fNT3DrEk3y+dtTrcuD0+3jvYwqTUMMpaB3B7fCwtiGFGRgSDDjcqmZjlhbF8crydtdNT+OpkF7/Ento+Djb1Mz5Jz6DdT6ZMwyOkRaqRS8Tsrjkb/P5NRTcFcX5J758+ruDWeem8/mMje+vO9lAtzI3igfNzuPEfwfEFbx9oZlyMlvreYUJUUtINGlRyCV5AJZfwQ2U3P/cHUsvFGK1ObpidxhcnOmkf8Pd4ScUC9ywex2NfVwcMhSQigXsWZdNvGyExTEWoSkaqQc1Lu+pZPSGeWZkGNh9uY199H1aHO2BYY7Q6+YUnEZWdg/xxfiZbjrWT+rMq8pTUcNIMaio7B9FKo4nVKekw28nWTuHDZR9icpjosfXwzOFnWDdpHQ8ceIBeWy8CAhdlXoRBaeDa764NEKu88DwuzryY7S3bGfGMNjM6EwrfNdxFx1AH7UPt/2FIdqI2kQjlaOOO9NB07ii9g23h22gfaueJw09wftr5+PCN6pmzjlhH2fl7fB6MNmOQs6TZaWZH6w6ywrJQSpTkhudysvck71S9EzQ2LzyP0/2n+efpf7K7bTdamZarcq5iYdJCkkKCM9+cHicCwijXSbvbTk1/DR1DHRiUBjL1mXTZuvi+7Xu2Nm4NzPGMPPPn6B7upjCikNnxs+kc7kSECL1Mj0amITs8G4nI/3reYG5gw9ENJOgSAsHk4DcoWZi8kINdB+kZ6sHmsmG0Gdnesh2AY73HGBc2jur+avZ17OOFMn8vplaqZdO8TXxe/zmNlkbOSzwPg9LAyoyVNJgbsI5YabA0kB2WzTX51/jPwevhhPEEFX0VzIyfycLkhfi8PjQyDSVRJSSHJFNvrg86P5lIxkvlLzEzfiaZYZl4fV62N2+nbagtqBe1ur+a85LOY0XaCmbFz8JkN7Hx2EY+b/ic6wquGxVBAgQRwTOB79lh2Xh9XsaFjSMzLNgoy+F2MCN2Bumh6VhHrGw+vTnQY2lxBsfG/DtgjPiNYQxjGMMYflU0m4Z58hu/tG9lURwJYUpOtJnZH6mmtd/Oo19VB7b98kQn185K4+GtJ7iwOA6X14fXB09emH/OqARB8L9Y/2ZiAkqpmKa+YR7/uprcWB23nZfJoSYTe2qNRGkVeH1+B8pxMVqqu/zmLEnhKqalh1PeZmHQ4SIzUotMLODx+IgJUeDx+mg324Jy49oH7HxX2UNd7xA3zE7jq5NdzMw0IBUL3Lkgi1f3NqKSiRke8VCUEBpEmialhPPqD03sOu0nLGKRwJ8WZbNpZx2/f/cYz1yUj1I2uudLLZfgcHu4e1E2RquDbsvZa7GsMJa/7D4bPRGmllGSpMfp8eL2eilN1PPbqclUdQ1S1uo3jpmTFcnNc9K58Z9luD0+lFLxKBfTTosDqUjg61PBpPCZbTU8dH5w3h347wOAUipGKROjlIhQSMQMDLsYFxNCWesAvYMOBEEgO1qL3eXh2W01zM4yEKKUUpIUys7TvUH7zI7WsrumF6VUxLT0cA40mOgddHDv4nG8tLt+1BwONfojKW6Zl05yhJpntgf3AG2r7GFhbvSoc1VKxdz+YTkHG/2OrFdNTuKa6ckkhauo7BgMnFuoSsrlk5KI0Sm4c2EW+HwB0gf+XMWvKrqYnh7BnlojIgESw1S09dt4+mfB9mqZmOtmpxGuktFjcZAX5680nQmlB0aZD4H/w0FZm5lVJXFYHW5UMhFPXlDAluPtbK3oYkpqOB0Ddk60mdnwXS3tA3aum5XGlZNzkYvl6BV6uoe7WTdhHbUDtYTKQ0kPTee+ffcFVdNOmU6xMHkhFqeFMEUY8Zr4IHOTCVETqDBWkKXPYnuzn2wMuYYCcQBnkBOeQ+1ALTMTZiIXy0edT0poCjnhOWyp24LJYcLpcVIaUTpqO5fHhV6uZ8B51jE3TBE2KjIAoMUS3Ls1JXYKidpEWq3+/EmtVMsVOVfwbuW77GzdCfgJwKayTSTrkgPEz+aycaDrAG+fehupWMrv8n7H+KjxyCVyPF4Pn9Z9yhOHnwgc54rsKzCoDHzV9FVgWZOliYXJC9nVtitoTjPiZtBoaeSTuk+4Ju8aPq77mO0t25GKpKzNX8ul2ZeiV+ip7a+lJKokyKEU/AYl1xdejwgRLdaWQMXrDLqHugNkWywS84eCP1BtqmZf5z76bH0Y7UbmJswNyHbr+utI06fx+KHHcXqcpIWkOXcKJgAAIABJREFU8dzs50gLTUMsElMSVUJJVMmoaw2wbuK6INfM0qhS2ofa8fg8gftldphpGmyibqBu1Pi6gToenvIwSpmSve17A86plabKUdmU4YpwnO6zv30KsYJYdSxTY6eO2m/PcA8N5gb2tO+h3FhOki6Jb5q+CaxXSVTnjDH5n44x4jeGMYxhDGP4VTH8UxVjXIwWmURg0656bp+fybDTwxu/cDQUBAGlTMQ9i7MIUUr5vqaP+FB/9aKqc5DMKA21PWerfisKYzEOOQlXy3jjx2bC1DIuKo3H6fJQ1jrAX3+qnlV3WTnQaOLhFbnkxYWwMDcan8/fZ3esxYxCKuLqKclMTQtn0646VDIJk1PD8Xq8NBhHW+mXtQ1wx/wsjrYMYBvx4Bzx8PrVE3h7fzNGqzMQyv7zGAOArGhtEBH0eH28ua+JZYUxbD7cxq7TRuaPi2JPjTGQFSiXiJidZSAxTIXg85EZpUOtOEs25BIRwz8L975xThrPbqsNkJvLJyWilIl5+MuqQAXpyxOdvHxZCX+/uhSz3cXNc9ODiMnsTANVnRYyovzyvGidAq1CQr1xiEGHG71axsLcaLZVniWFl0xM5FS7hbsXZaGSimk327hzYSa7a3o51GhicV4U+fGhvLa3kaIEPaZhJ4UJ6URqZNz32SlWFseRH6ej4qdKYlaUlnExWkzDTiYkh6GWSzi/MJbPyjr5+49NlCTqA3LVMyhODOXtA80cbzVz67xgm/4z0MolSMUCLo//YogEmJ5h4P7Pz0ZBvHOwhcwoLatK4ogOUZBsU6OWSbh1XgbPba9lyOkmRCll9U/xEz9Hz6CDrIwI0gwarp+dSkuflS1lwdXM4REPiWEq3jvYwpFm/8txQXwI181KDTyzUTp5kEupSIC101MJUUq47r3jzMqI4K9XlHLHRycx/vRR5JtT3TQah8iLC+GCknje3t/MCzvrSA5XUZymJkGXwDNHnyEtNI0bCm9AQOBg98FzOksqJAoWpyzG4/Vwe+nt7Gnbw+mB00yInkBBRAEnjCfICc8JVGW2N23nvsn3sad9D5WmSnLDc9Er9CgkinOSPvD3pM1LmkdeRB5DriEiVZEICPwm8zd8UPtBYLskXRIPTX2Ijcc20jTYREpICpdkXUKSNmnUPhckLwj6d3JIMn9b8DdqB2oZ8YyQoc9AQGB3++5RY39u+HG4+zC37b4NiSBhddZqyo3l2Nw2igxFDI0M8dzR54LGvnf6PV6e9zIpuhQq+ysRIUIukXOy7yQ3Fd3E25Vv4/a5WZW+iihVFE6PkytzriRLn0XXcBcqiQqb28YrJ14hOyybuYlzEYvEIHBOghujjmFoxH/Nfk42ASbHTubj2o/9+XciCa+dfI1CQyG3l95O13AX48LG0WvvxeP1ECILYXzMeB7Y/wAAK9JWEKWO4sWyF5kQNYGZ8TMD8RbnwsToifxt/t841H0IkSCiZbCFz+o/Qy1VE6v2Eyu1VE2oLJTJsZODPgwAZIRm4MH/W9U9fPb35IeOH1ibv5Z4TTyHew5TEFHAgqQFrPthHeB3Vb1n0j3nnJvJbuKB/Q9gc9uQiCRUmaooMhRxSdYl7O/cT6IukSUpS0gPTf8Pz+t/KsaI3xjGMIYxjOFXRZxeSUakhmtnpnHnRydQSsXEhSiCCJVWLuEPs1IRgPhQFSM/EabLJiVwsFHNjqoefqjv4/pZaUxPj6DROExxkp5x0Vr+8O4xFFIRL15SzNaTXeys7iUnRkdRohyNXBLot3K6vVgdbrKitNT3DjE3O5Lnd9RS9VP1b3+DiRNtZmRiMTuqe0kIU5EWoUbv8zElLZyJyX4XwAONJlYVxfHirjrqe/3ncLzVzF0LMqnq8pMWq8NNvF6JQhpctRnxjDZb6bI4CNf4X4zVcjEDNicvXlrEkeYBvD6I1sl58ItK1HIJl09K4tr3jnHpxEQmJOs50jxATbeV4oSz/Yz7G0xBFa28OB3f1/QFyQa9Pvi2spucGC0GrYJdp3v521WltJhsSMQCNd1WNh9uozghlHsWZ9PUN4zZ7uKCkjhkYgH7iIeLS+M4b1wkLSYbUTo5MomImRkRjLi86BQS5GIxLaZhihP0ZEZqGR5xs72yhx3Vveyo7kUtE2Nz+QnQ5NRwXtvbyAUlcfx2WgpWu4uMSA0v7KxjyOlhW2U16xZn8/S3pwPnURAfQnqkOnAPsqO1pESo2bjDX1WwjbhJjVAHzG7ATwwdbg8vXVbMgQYTXq8/RP7+z0/xS5PEbquDZtMwKREqGnqtPHNxPi/urA88Txb7/2LvPMPjKsy0fU/vI01RHfXeJcu9CTfcjSmmGuyEGsAQICEQNqEkAUKCwwKhxiRAML03Y+Pem9xkWb13aVRmNL1+P8YeM5HZJLvX7n7fF93/5sxpOmd0Xec57/s+jxeDKrL9D0LtpEqpmNJkLWqZmCGHD18g8r5HKyX0jDgpSQrNQYoEAr6u6sHlDWCKlnP1pGTEQiECAdx3cQ5ef4C8eA3xUTI+PNqF/+xcZeugIyz6zlHXZ2NxUTwv7Wxi9dQUXtndTMPAIN8Mvsj+7pC9fpW5ivt23cevZ/yagz0HmZM8J1z9AsKunHVDdRCAldmh8PK5KXNx+Vw0jTSxIGUBbaNt/GXhXzjaf5RRzyg7OnYgE8nQy/Ts6dpDbnQupbGlvF/3PvNS5l2w5RPOh6efY135OhakLcDsMJOkSSJOGceaTWuYFD+Ji9Mupmu0i/VH1/OLab/g3vJ7ee30a4gEIu4ou4NiYzHftn7LRw0fkahK5PKcyykyFkVUd2weG8maZEbcIxHncc7p0h/w83bt2wD8qPRHfNr4abjimavL5WeTfxaeFzxHgaEAr9/L1MSpLE5fTIwihpMDJ8PHfWjqQ5idZt6rfy+8b4DbSm5ja9tW7ppwF88dfw6nz0mrpRWH10GePo+9XXt5ZPojSEVSXD4XOpmOL5u/pMXSQiAYQCQQcVPRTXxQ/wHegJcrc67E5/dRYCjgoqSLeL36dQBODpzE7XezJn8NGVEZNA43ckX2FTSMNKCUhKJJymLKcPldvHoqNB62vX07XzZ/yQvzX8CgMFzw3gkEAibGT8QdcPPI/kfotfcSq4zl8ZmPk6wNvRiRiWUsyVhCm7WNWaZZ7O3ai1AgZEnaEnRyXfj4yZrIFykbqjZwVc5VvLX4LaJkUXgCHjYs2kC/vR+TxkRWdBZCwdjKeMNwA/u696EQK7ih4AaO9B7h7dq3iVPGUR5XzsUpF1NkLArPAv4rMS78xhlnnHHG+W/FoJbxwnXlHGkNVWckIgHeQJC3DrVx/bRU/ri9kbvmZeMLBDDp5HQMO/jTnhY8vgCrJppYUhSP3e1jd4OZF3c2oVNKMOkU2Jxe/rQnVB2ZnR3Dhj0tHD57jF0NA5zsGuGGaam8tOt8G6RCKsLt85NiCGW/nRN959jdYObBJXnsrB8gw6jiYPMQU9N1TEvX02y2s7fRzLR0PalGZUSLH8DXVT3MyQ3Na72xv5UfzclEK5Nw86x0/ryvhUAQohQSBAIiRMbUdD1VnRbkEiHZsRqe3FSLWCjg0UsK+MO39QzZQy1Ua6an8vTmOgJB2HionRUlCTy4JJeyJB1DDg/vH+lAJBTQZ42MjrCcjbT4W7z+AJ3DLvQqGR3DDiQiIXsbzXQMOZiTG8vVk5MRCoU8t60hLHa+Od3LL5bl89MPTmL3+JGJhfx8SR6/+vIMXn+Qa8+6eZ7qsvLijkZuvSiTn31URTAYmn+8eVZG+PjnqpQJUXLMtpB4+fhYFwThBzNT+euBNlaWmXhqcy0xahldw84I8frH7Y3cNTeLaJUUg0rKkN3D3rPuofPyYmkfcnDvxTkcbB7kaOswU9J1pBvVdA47yY3XMC8vhiG7j+oeC9FKKQyeNwgCkItFeHx+/AERRrUUmVhEbW/k7+Xr0z385tIiXtjRiMXp5dopyUxM1dE6YCcnTstre1u4rDwJlUzM89vPt6YWJmgxqGX8aU8Lg3YPYqGAH85Mx+b28svl+UiEQl7Y0ciRtuGI4/3lB5PDleC8eO0FXVuFApBLRNjcPiRn20VL0wP89cD+iPWcPiej3lFOm0+zbPIyZplm0WPvQS1Rk6PL4YO6D7gk8xIahxvZ2raVtKg0vm75GpFAxKK0RWxq3cTm1s2Y1CZ+UPgD/v3Yv9Nj76HEWMLyjOUsTFvIptZNPHf8udDv0G3h5uKbEQgEY875b4mWRTMtYVr486BzkACB8Ozcdzk5cJIVmSvQSDQkqhPZ170vXL0C+KL5C/669K/k6fPCy9RSNXdPuJs7t90ZFnAFhgImxoXaTAUCAWqxmkRVIt327og217rhOgLBQET7q0aiYUXGCu7ZeU94vSR1EvNS5vHk4Sd5ctaT6GV6njj0BIvTF6NL12Hz2Piy+UtEAhEDzgE21mxkSfoSPm74mChZFK3WVgoMBVyXfx3PH38+nKunlWp5fNbjKEQKDvceJkmTRJOliUsyL0EulpOlzWJS4iSaRpq4fevtEbORtUO1BAny8P6HubHoRsrjyrl3572syl4FhCqFr5yMbCutHqymcaTxe4XfOWYkzuDtpW8z6BpEL9ePiYsoNBYiForJ1+VTZCyCILRaWklUJ9Jn7yNBnUChoZA7y+7klZOv4Av6yIkOGd8YlKFji0ViSmNKIeY/PJXw3KfT56RjtIOrcq/is8bPsLgtZEZlMjF+Inr534/z+P+RcVfPccYZZ5xx/tsx29w8vaWeGZlGTnZaWFQYzxcne1BIRKyemkKiTsHvN9eSHaflqW/qQu2TvgDH20fIitVwUY6RbbX9OL1+XN4AvkCQhYVxbDzUAcDykgQ+Pt4VcUyXN8CMLAOHWkJiMEYtY3a2EQGhh3qNQsJXVWMNRZaXJDAl3UCMRkp93yg5cVo+Pt5F26CDS8sSGXX5cHr9TEnXY1DLwq2niwrjmZpuoM/qotviorJtGJNOgU4p4Ycz05mXF4vZ5qYiJ4bantHQPtL0rJ2RikQk5Acz0vjtN3U4vX4CQWg1O/jF8nzSDCrm5sWSolfy5XfOV6eUUpwUzaaqHp7Z2kB8lJyKsy2G+5oGw+u1Dzq4pSJzzN969/xstlT3kp+oZWVZIrdvPEZjv51hh5fj7SNMSI5GKROzs24gYrvOYSfTMgzU9Y3iDwQZsLkpTQ4Z7wgFAqak6TnZaSFOK2dX3QDms5l1vkCQSWk6eiwurK6QkJSJQ3/3xkPt4f3fUpHBqDPkyPnmwXbm58cxLTP0kHb0O0IoSGimrnvEiVImQiISoldJSYhWsP7bek53W9l0uheFRMhPFmUTc1bgFiZq2VNnBoGABz+u4kDzED9fkk9VlwWry4dEJODGWekUmrR8cLSLtw62o1PL2FzdR5xWTtfIecHfZ3WzekoyMomY1dNSsLt9vL6vDbFYSEGCllSDkmNtw5QkRTMjy0CsRsba6Wlkxaqxurx4fAFaBx0EgnCsfZgbZ6bzyOdn2Fk/wMxsIyc6IitSSTolKXoFuxtCFdzsGDUKWWi29RxrpqeyrzH0fbI+9ILiuplRbG7dFBFkDbAyayXdo93EqmJZf3Q9aokao8LIkGuIWaZZ/Pn0nwkKggy7h/mo4SOEAiEaiYZmazOfN32O2+/G7DSzs2Mnv57563CLYrQ8mvt330/n6HnBVD1YzYrMFailY91T/x5KiRKtTMuOjvPtmVGyKCbGTeRE/wkKjYUMOAeIVcTywokXGPWcF+i+oI98fT6Fxsi5VJPaxNzkuUyIncDKzJWsKVgTrs4JBAIMCgONw430O/vDuYfn0Eg1rMpZRbu1HbPTzA0FN/B+/fsRRjNWj5WZiTM50neEjtEObiq6iRx9Du/UvcOuzl1027q5p/weDvUcom20DavHyizTLLRSLRqphihZFGcGz9Bn7+Mv1X8J79ftd9Nt62ZC7ARStan0OnrRSrUka5IxO83k6HJIi0rjWN+xiOsFIYEaq4rlQM8B9nfvD1VtLW30OHqYGDsRjVTD0b6jY67/8ozl4WqcN+Dl9MBpvmz+ktqhWmRiWVgUqiQqjAojKslYEy0Ap9fJoZ5D5OhzsHqsuP1unql8hurBamYlzkKn0FEaU8qi9EWszFrJ9QXXY9KYvv+H8R/wWdNn+AI+GkcasXlt3FZyGz+Z/BPmpcwLVxj/f2Xc1XOcccYZZ5z/dep6RylI1HLHnEw83gCmKDm76gewujwUm6IxqOVUd491Wfu6qodRp4fnrimj42yVLTFKzo/eOhZexx8AqUg4ppUy06jm8nITmUYVE1J01PZa6RpxkqRTcqbbQmGiluru8+6Us7ONfFPdy75GM69cX86ykkTueud4uEL38q5mfnRRBnW9o3SPOClL0ZGiV9I+5CAnXsP9H53k36+eQPuQA4fHx8GmQbJLEum2uOgacjApTcex9hF+tiiXhGgFbx1o4+uqXjx+P5Vtw1w3NYX3jnTg8we4YmISJ9stzMgy8ON3j3PNlBQ0MjGjbh9CAczJjaF72MnXp3tZVBh3Ns/OTmaMimeuKuWRz6uRiUX8eEE2apmI56+dwIeVHYCAhQVxuLw+avqs9Ftd9FicY6pHn5/s5u4LzMl5AwHEovNVm6YBG9MzQw9+t8zOoL7fRvuQg5KkKEw6BXV95x/CX93dzHPXTmDI7sFsC83uHWwyc9+CHGQSITqlFI1MzI82HuP2OZkcax/mWPswQgE8d80ElFJRON4AQlEUe+oHONY2Qq/VyZOXl4QdVM9xuHWYme0WylN0ZBhVPPhxFYEgLCtOOPvbCfKzj07y5GXFBINg8/iIVUv5/eY6mgbsXDkpifeOdNBrdfHQ0nyG7B4a+23IxEJ+cnEOX5zqQSwMBcqfE8llKdGhFl6VlOunpqKQiDnRMUROnIaffXQqfG6XlpmYnhkyrYFQ/MPQ2aiRWM3YuTiFRMTGQx3829J8TnWOYNTISDMoue/iUL5lik6B2x9gc3UfT11RjC8Q5MaZ6Tho49q8a3nt9GvhfZXHluP1e7mj7A5+tvtnVCRVIBFK+OOJPwKhGaq7y+/m7Zq3uSbvGir7KmkcaeSipIt4ozqUj6eSqFhXto54VTz+gJ9JcZMoiSlhc+vmiPPWSrXMNs0Ou1X+Z7g45WIMcgPftn5LkiaJaQnT+Omun7IqZxXPHgu5Vjq8jgtWFAUCATaPjR57D1KhlGRtMkKBkBx9zhgXyHOUxZZxV/ld7O3aO8Y8pcBYQFZ0FpPjJzM7aTYmlQmrxzpmH+eqbRa3hY7RDp449EQ4F2/QNchvD/+WNYVr2N21G6PCyMS4iQgFQj5u+Jg4ZRxPHH6C20puG7PfhuEGhAipH67n08ZPmZ8yH5FAxKS4Sbxb9y4mtYkdHTuYlzwvwlhmTeEaPqj/IPy5bqiOOyfcyYHuA6ilatI0aVyUdBG7OneF10nRpJARdb5Sf6zvGLd+e2v4b9NKtfxl8V/I0V34On6XFmsLSqmSxw8+HpG9V9lXSf1wPUalEYlIQmZ05t/d139ERnQGryx4hT9U/oGGkQbKY8uZnjidVO3YmdB/NcaF3zjjjDPOOP/tZBjVrJ6awhsH2lDLxJQkRXH/4lwONA/h8PgYsLqxOD0Y1WMfdlP0CuKi5BxuHeKb071cUmpiU1UPv1iWz1uH2hAKBBQkaLlheiqvfccsZmqGnm21/STrFBQmamgdtBOnlSMUhoxDLE45yTolnSNOKtuGmZquJ0Yj44mva/H6gxxpHUYmFo2Z/frmdC+3VGTwhy31oRD4ZflYnV4yY1R4/UHuefcEK0oTSIhWUJqsw+Pz89yORm6amU7r2XbCp7+tRwD86KJMREIBj3weyq8702NlcWE8YpEAlUyE0+NnR90AI04f7x/t5McLsnlpZxMGtZRTnRYSouSUJWvRq6Ss/46D5T0LsnlkRQG+ANjcfn63OWQAcmV5EkuK42kasLOzbpAXr5vILz49zVWTksZcd4lISIpeiUwsjDCpWVlm4q2D500wZmfHUNk2zM8W5fDZiS621oScObfW9DM5TcfykgS+PBvVEAgGUUpFfHFygBWliVicHmZkGbnpjaNhQZdqUPLw8nxaBx3oz7ZwXjslhdf2trBubhY9FhdOr5/JaTrEQgELC+PpHnZwcUEcLq8fu3usBbw/GKTFbOfhs9f5gcW5/GVfa/h7lzfAve+f5IXrJvDGgU6WlySGZ1Dd3gBKaeh38Ltvalk9NZUfz8/C6Q1Q3zPKtAwDBrWUW94MCc5VE5NoG7SH2lYJuZ3++9VlePzBiHsE8OmJLu67OCcs/L4rapN0yrDQB7i83MTRtiGSdQpiNDJmZBpxef0syI+j1+JCKRUiEAqQCYS8ceMUcuM14X0NOGJotbRy94S7sXvtKMQK+h392Lw2ht3DjHpHKY0p5fnjz4e3CRLkzeo3WZK+hAPdB7in/B62tm0NGXXIo5GL5dxUdBOvnHqFPnsf0xKnMTV+Kk6fk3x9fjj8e2XmSvRyPQd7DrL+6Hquy78u1Or3T6KWqqlIqqAiqQIItX8uy1jGe3XnTWB2d+5mdf5qXjr5UniZUqwkOzqb+3bex4GeA8hEMtaVreOKnCvC2YIXQiwUUxJTglFupNXayqaWTeH4i+kJ04lVxnJz8c20WlqRiWVcmXNlRGyEWChGIpKE7l325VT2V4ZF3zlc/lBbtlwk586yO/n1gVDV9LcVv+WWLbdwRc4VxCjH9jXeWHgjdp8dnVzHfRPvY1fHLv58+s+oJCp+M/M3+IN+dnXuYl7KPNaVrSNGEYNRaeT16tfpd4T+PwUIyNRl8vD+h8ORE4WGQu4ovYMkTRInB04yJ2kOFUkV4bZNly80//fd9lGrx8rB7oPk6HIwO8zUDNVgdppJ1aaSp8+LqK4pxUpkIlmE6AOIUcQgEoroHO0kThWHRCj53vvyjzIhbgKvXPwKo55R9HJ9+F78qzMu/MYZZ5xxxvlvRyIWcv30VPISNBxoGiIhSk6f1Y1eKcE86mZGpoFN1b3EauThh30IVTimZRh46JPTRCsl3FaRgd3jZ3eDmcJELUuK4knVq4jTSsmLU/OHq0ppG3RgUEsJBkNxD9EKMR5/kH6rizSDkiiFBLcvgNsXIFYrJStOhUQo4K8H25GKhaybm8Wu+n40cvEFqwdRCgkigYBBuweVVIREJOCPOxpZmB/L2ulpvL6/lY+OdTE908AlJYkMOTzcNjsTmUTAb76q5cnLirhpZhp1faOh81OefyAZsnt4+3Co7fGeBdloFWIsLk/4u+e3N3LZBBO5cWqaBux8frKbXy4v4N73ToT3sXpqCjtq+znZGaqeSkVCfr40jye+ruG9yk40CgkSkZA4rZxRl5e5uTE4PH5MZ91Tz3HH3EwsDg9PXFbMtpo+BmxurpyUjFQkwHfWEXNmpoHrpqTg8voRiwT8bnOksDnSOszvVpVQ2TaMXiXlsgkmgsEgJaYotlT3U54SxfbagbALKkDboAOnJ8D2mj5urcjg6c11xGhkHO8Y4XjHSHje7qNjnfzhqlIKEjTkxalpNts52GRmzfTUsDMmhNpJFRIRGoWYaRl6Li6IY2JKNAeaByMiQnLi1CRGKTjZaeEHM9LCy7fW9HHXvCye+qYOrz9IYrSCe987GZ61m5ym45752YiFAnyBIMl6JR9Wnm9x9AWCPL2ljkdWFI6JkYDQrKVQAGtnpIVzCZcWxyOXCHl4RQEioYARh5dvqnsZtnv44cw09jWYSdQp8AeCfHWqh0lpOgoTo5FJhOTGa1BJIx/vYpQx3FJyC786+CsahxtZknopV2Zfx6ivh2ZrM5PjJ18wr2/YPYxaquZo31Fqhmp4feHr2Hw2lBIldq+d3xwMiQyAA90HCAQCNI80c//k+9mwaAOn+k9RP1wfblWsGaphe8d2Ni7d+F+u6hgUBiqSKthYszG8zOqxcqzvGI9Of5Rt7dvQyXVclHQRZ4bOcKDnABBqlVxfuZ48Q17EHOH3kahJ5LEZj3FL8S1AqAImE4deUOnkOnRyHRBqo5SJZHze9DkJqgRWZq3ks8bPWFu4ln5HP/NT5iMXycNiD0Lia2LsRBJViaglap6f/zzJmmTarG24/C40Eg27Onbxo5If8drp1/AGvNxYeCPVg9Xs6d5DRVIFLZYWCo2FlMeV89iBkPPpXeV3sSxtGYmaRPRyPX2OPhw+BwuSF5AVlcXB3oOsLVjL0d6jETmD1YPVHO47zMHug6wpXMOxvmM8uOfBcNaeQWFg2BU5dwpg8VgYcY3w1zN/pc/RR/VgNa3WVn4x7RdclXMVAoEAhzck9tw+N9MTp3Og+wAKsYJV2aswqU3ct/M+HD4HV+VcxQ8Kf/AfGq90jXZR2V9Jm7WNspgySmJKiJKFIlH8AT9H+o5Qba5GJBCRp89DIVGMC7+zjM/4jTPOOOOM8z+CQSUjJ1ZDhlHFh8c6eOdwB2tnpPHy7mb8wSCXliXyyfEuVk9LYXFRPPPyYik2RfHCjkZc3sBZx0MFBpWM/U2DXFwQxw9mpJOiVyIETnVZefizas50W9ldP0B1t5WZmUaUUjESoYD4KAVWl5fT3VY+OtaJ3x9kakaoze6vB9uYkBLNrGwjDo+Piwti2d80xJzcGHY3mMMP7AIB/HRhLr/87DT+AKyZnsbbh9sZtHtoGLCzemoKy0oSmJcbg1Ag4Pdb6tjfNMj+pkEmpenpGHbQNuhgyO5hSroBlzfA/kYzWoWEHsv5B8KCBE0oSDxWTZRcSp/VxbR0PVaXl531AywqikcoELC/cZDS5Gh2fGcO7+KCOD79Th6cPxhkYNRNeYqOxn4bIqEAr99PUVI0fVYXUomIDXuaWTcvi+mZBkzRSpYVJxCrkfKTD6vYcqYPqViIRiYhJ1aNXCqiIEHDHXOzyI3TgAC2VPfiCwQ58DfxCgCLC+PRq6So5WJeEexBAAAgAElEQVQKErS0mO1EKaXkxqvxBwX0WFxMTtMzI8vAsbaQk2ko6FzCljN9PHl5MWqZmM3VoTkrh8fP6NkZwbx4Lb/89DRGjZxXdzdR32/n6knJ5Cdo6bO6yE/QcvPsDLJiVJxst6CViylJiqY8RcfU9NDMnc3tY9XEZH66MJeMWBV58VosTg8KiQiLw8sfri4lXivnmknJrCxL5FTHCMfOzt7dMScTm9vHV1U9zM+P5XSXlUlpOg63RF4Hq8vL7GwjDf02Rhzn5+zkEiG3zM5gVpaRKLkEjULCNZOSSYtR0THsxOLw0DJgR6eS8lFlJ1dOSkavlNBjdfPnfS0cahliyOGh2BRFVaeFdKMKu8uHUCBAKYsUf7HKWBamLKJMeyXfHNHx7qFBjPJEJphS0cql6OQ69nTtiYgOKDQUMi9lHgWGAm4vvZ18Yz4mjYlcXS7dtu4x+XRdti4uSr6IzOhM0qLSiJJF8cv9vwyLQwjNiE2Mm0iW7r9upR+jjMHutXNi4PyLj35HP0XGIqrN1XSOdjI1YSobTm3A4olsI8/T5VEaW/p3j+EP+OmxhSrWyZrksOj7W6JkUXh8HiqSK2gabqLV2opBYWB7+3bqh+tJ06QxO2k2+7v3h6/x7aW3817de3zQ8AFb2rZwqOcQc5LnoJaoMalNxCpj6bB1cKzvGPdNuo+KpAoUYgU7OnZQkVTBy6deprKvku0d2/EH/FyRcwWfNn3KRaaLmBw/mTfPvMmnTZ9ypO8I+7r3MTl+MgDzU+ajkWr4pvWbMfOLUbIoZptm83r161T2VzLsHqayr5JWayuL0hahlqjHzA7ePeFuzC4zuzp3UTNUw7V517I8YznBQBClREm0PJrPmz7n3p33UpFUwdzkuRQZisI5fe6Amx8W/ZD6oXp2d+0mWh4dNtr5WwYcA9y7817erXuXyr5Kvmr5iihZFKUxpQgEAvZ07mHdtnUc6DnAgZ4DHO07So4u51+qzXN8xm+cccYZZ5z/K5BJRBSaonhp9cSQAFCIeeKyIvY1mukfdfHE5UV4fAESoxX8+ssa9jRE5ov1j7rpt7rRysVU5MSgOvtwG6WUUpHtx+L08uaBNtQyCbdUZKBVSNApJfSNuonXyPi2po93Dnewemoy5anRHGoeYm/jIA8tzeeNA21srm5EIRFx17wseq0ufvTWMdZfVcrpLgtOr/+sY6ONaRlG5ubFkhWjQikVIRYKUMnE/HF7I62DITfJ1/4mo/DFnY3cODOdM91WhuxeRt0+vjjRzeXlSTi9PorOPrxPTtMhlwhJM6jY3zDApeXJ5MZpONY+zIxMA49eUojH52dfg5mbZ6ejlYuZlWVgb+MgQgG4LlBVah9yMC0jZJAyLcOASADvH+lgbl4swSDIxCLitXJ+9tEpNHIx3bGaiOrUuTnIFIOSrTV9PHpJITKRkC6Lk0PNQ4y6fExKN7B6SjIbD3eEtytM0OILBGgx27m8PIn73j+ByxsgViPj6knJPP+dEHZTtIIfzkznT3uayY3X8MnxLopNUYiFkBgtJ82gDLfKAizIj+VwyxB2j58gQfpHPSwvjkctE+P2+rnv4hzitDK+OtXL7roBHlqWj0ElRaMIvflPNYi5Y24WN1ekIxWJwvtdUZqI2RaqDl8/LYV3Dndw7ZQUjrWPsK9pkIQoORBqF+4ecbHtbGtrqkHFfRfnYIpWjHFuXVgQx/tHOrl+WgofH+uiuttKsl7BQ0vyeeKrMzQM2LlqUhIWp5eXdzWFt/3x/GyS9Cr2N5p5YXU5NpcPj9/Pe0fOX+POYSdfnuphZVkiB5uHeHpLHSl6Bc9eM4EJKbqI30HHYJCbXj8ezjB8eks9d3ozualiKX32Xp6qeIrfHv4tZqeZYmMxD05+kJLYkjG/J5lYNsa1EUIB2zqZLhzbIBQIkQqluP2RkRMioWjMtv8ZxEIxs02zCQQDbG/fToIqgVW5q9h4ZiMSkYR1xevI0+dh0phoG40Mdv9HwruHXcO8W/suf6r6E76Aj+UZy7lzwp2Y1Bc2HIlTxWF2mansr8TmPZ83ekPBDbxb/y7J6mRemPcCLZYWTBoTW9u2RuTatVpbqeyr5LPGz6jsr0SAgKnxU5lums57te8hF8kpiiliUdqiiEonwLaObSxKX8TD0x7mw/oPmZo4lSZLU8Q679W9x0zTTALBUGW22FA8Zn4xR5eDP+gfIwj3d++nYbiBOclzeGT6I7xR/QZqiZo7yu4gRhnDmk1rMDvN3Ft+L1UDVcxPnc+ezj28WvUqKzJX4PK5WJ6xnNPm03xQ/wErM1fy8qmXAajsr2Rb+zaernia4/3H2dK6hWtyr0Er0465xu3WdhakLmBVTsiJ9JuWb6jsrWRhykJ0Ch0vn3o54kVDj72HanM1xcbicHX2X5lx4TfOOOOMM87/OFFKKWUpoQy0QFDA6S4LR1qH2VE3wK8uKUKEgMsmmMYIvwX5cfgDAR5Ykkd+QuRDQaEpmswYNYsK4xi2ezHbPMRopEhFQuI0csRiAcWJUSz+YRyVrcN0jbj46FgX0QoJnxzvpvKsY6TT6+d3m+u4f1Eu9b2jHG0dYkF+LIeah3jgw1P8+tIi7kjXIxTAe0c7OdI6jNXp5e552WFh4r1AXp/LGzJFqcgx8vjXtZQlR3P3/Gw2VfeSGaNiXm4M10xKon041Or49qE2br0ok5+8f5LeiIgGAdMz9Ti9fmI1ckRCAROSdSRGKznYPEiybqxj3ZzcGA42DzEtQ0+JKYp9jWYWFsZRmBiFVCRgYmo03RYXDo8fh8dPXrwWfyA4Zj++QBCpSMiw3Y1IIOCJr2vD6x1oHuS3lxdzo0TEiY4RChK06FRSfP4AxaYo3j/aETaQWV6SwBsHWyP23TXiRKsQc8ecTFINSq6alERpUhTrv61nbm4s/7asgGPtw1S2DVOaFI3L6+evZ2cN0w0qHl1RwP4mM8c7RkiIViATiyAICwriyI3TYLyAWQoQIfrOYVTLSTb4qOkeJTtOzdNb6smNVzM5TYdSKkYogCnpej4/eb6y2mq2U5FtxKiW8qtLCnl2WwNmm4e5uTFcNzWVhz45xZNf17KgII65ebFYHF76R13MyolhUXECSdEKHvy4KuI8tlT38PCKQjKMStxeP71WJyLh2NyyEx0jLMiPw+MPPfC2DzlZ9/ZxPrljBrFaeXi9ut7RsOg7x+v7Wrl+Wir5xnxsXhsLUhaglWlpt7RzvP84VeYqrB4rk+Mnk2/Ip364nr1de0nXpjPbNJs9XXuAUNviLcW3MNM0E7k4dMx4VTzrJqzjycNPho8Xr4yPiFYYcAzg8XuIVcb+U+14rZZWum3dPHHoCZx+JzcX3UycKo7KvkrWFKwhSZNEWlRa2IDm1MCpsBibmTiTYmPx3z3Gsf5jvHjyxfDnL5q/ICMqg5tLbr7g+gmqBE6bT3Nrya00W5rpGO1gUtwkWiwt9Nh76LH3cHnO5di8NnZ27ORgz8Ex++ix91AzVMOlWZdiUpuwuC1kRWdRaCjE4XUw5BrC7XdHtIzKRXJuKbmFhuEGeuw9TDdNJ1oaPWbfg65BDAoDPnz0OHooMhYxNX4qh3oPAbAwdSFFhqIx7q8QEvE1gzUka5JZlbOKhakLEQlFqCQq9nXtY8g1xL3l95Ielc6Ac4CXT77MxLiJrM5fzfrK9SxJW8KEuAn85uBvuD7/+jHC1e61UzNUQ6etkzUFa5CJxv6/Ng438tDeh+i2h/7vsqOzub3sdvZ27uVg70GmxU9jwDEwZrvvuq3+qzMu/MYZZ5xxxvlfJTNWzUNLC+izulBKReEHVZ1aykNL8/nj9lAg94/nZ7O0OB696sIP8AByqZgJKZH5TFanl8r2Id490sWKkkQEAgF6jRyxUMCdczNRSUXc9c6JMfuKVcu4c14Wbx1s48PKTi6dYOIPV4daw1rMDk53WzjdZWVGpoGLcmLY32DmhzPTiFZIyIxVo5CIIqpmSToFE5JDc1gvry7nld1NlKVE87srihkYdSMXC7F7/GQZVbi8AR5eXkDHsINeqwu1TMy6eVnU943SOmgnN17DwsI4bC4fIqGA53c0kmpQUpYczeGWQe5dkM1f9rdicXpZkB/H0uJ4mgfslCVHc8OfD4crSmqZmH9bls/nJ7pZUhQfPteDzYP8eH52RJxASGBGkxitYFe9mcQoxRhx+PahdnLi1cglIrbV9mNz+fj1ygJQy+i3nq/6yMQiXJ6x4livkhJQBPnT7ibUcikpeiXpBiUDo25++Vk15SnRXDbBxNNb6rE4Qw+nE5Kjaei38eLOJn62KJcPKjvD8QZXTkzi/sW53yv6/iNcHj8fHetkW22oonesfZh0o4rlxfH827J81FIxZ3qstJjtRCskLC1OYNDuCc+jrihJJE4rQ6eS8sBHp/jVJYX8YWs935zuJStWzf2Lctle08d7R0PzgHfNi2x9XFQYR6pByTene4lSSEg1qIjXyiPmIc9RlhzNgSYzl5UnIRRAIBgS0j0WFx5/AKlYSKxGjlwyVjRGKSRIRUJsHhvrK9dTPViNQqzg4WkP02Xromaghp0dO3nx5Iv8ruJ3PLL/EZy+0CzoysyVPDPnGWxeG4nqRPJ0eWOqNMszlpOoTmR3525StanMNs0mWZOMy+diZ8dOnjryFCOuES7NupSbim8iSTPWaOhvaRhu4OYtN7MicwV9jj5cfhdPHH4CoUBIojpxTHxDcUwx7y57N+QqKVaSpctCL9fj9rlptbYy4h5BJpLR6+glSZ1Eri4XiUjCoe5DY479VctXXJt/7QUjCzQyDfmGfH6575dcmXMlnaOdvHnmzfD1ilOGhKk/6KdlpIW5KXN5v+79iH3o5XpmJM6g197Lp42fhpffWHQj85Ln0WptxRfwkafPo3aoFoC1hWt568xbDLvPz9/9dNJPMcqNmF3nX54tTF1IujadV0+9yuL0xaglahalLuLavGuRiqQoxArkIjkj7hHKY8s51n/eOXlp+lK+aP6C9Kh0DApDxH2WiWRcn389g65Bvmn9hpqhmtB9GmkgKyqLO8vu5KUTLzHTNDO8zYWqvv6gH7VUzd6uvSxNXxrxXTAY5NPGT8Oi79z+T/SfICs6i8cOPMYDkx/g+vzrWV+5PmLb0tjS8WrfWcaF3zjjjDPOOP8r+PwB2oYcuLx+knRK0oyRD1J6lYxbKzJYUZIAAkiIUvynjmMedfH7zXWsm5uF2x/k9o2V4diHOK2MX11SyA9npvHtmX6aBs63Z0nEAn67qTb8+c0DbehVUnRKMR9WdlPVFZoZqu0d5WjrMI+uKOAXn1XTYrYTo5Zx/6IcNuxpodviIjtWzQ3TUtGppAyMumkddPDThXlMSIlGJhGhkl240mFzh4TjTbPSeXFHYzj/bn/TIPcvyiVWLUUhC7Watg2G5gcBpmfoeWBxHvFaOfsbzdyx8TgV2UZ21Q9EtCDa3D4a+21cNzUZjUzMnXMyeXFXE25fgAPNg6y/soRPjncjFQtZWZqAXCKmccBG+6CDWI18zPlKxAJWTUyiqtPCgrxYMmPVnO6yUNVlYUlRPGd6Qi2jW2v6WDkhkQ+OnjdBUUpDM3W/21zHLbMz+OJUF2sFKZSn6vnxuyFhfqx9BJlYxG0VGXgDAYJBGLZ7GHZ4WDsjlaouS0Sm3QeVnSzIj2VR0fcbRXwfNrcvLPrO0WK2IxQKOdwyTEW2gZVlidT1jlJkisLm8vL6/lAFcsThDVcj71mQTY/FxcGWIYoSo5iXF4deKWFHbR+T0/QUJ0Ux6vKRalCFHVQlIgElSdEopSL+tLuZbosLrVzMg0vySNYpuK0iHbFIhEAAAiDTqGLI4eXN/a1cNzWVtw62oZGJqe8b5ecvVaFTSXlkeQFpBiVJOgWdw+dNfB5YkodBLcPsGKXP0YdBbuDm4pt54eQLdI52UmAo4CeTfsIzlc/wp1N/YrZpNlvatgChrLREdSJ3lN3xvddRK9MyJ3kOc5LnRCw/M3iG+3ffH/78YcOHKCVK7pt4399tBd3VuYsh1xAHug8wL2UeX7d8DYTiE7pGu0jRpozZJjUqldSo83NeFreFN8+8yYaqDQSCARJUCTww+QHeq32PGaYZLElfcsE5xCJj0QWrUefIN+Tz6IxH+aThEwqNhRzvPw6AWqJmbeFaXjjxAhlRGaglagQIuDb3Wj5t+pRoWTQ3F9/MqHuUHF1ORKUR4M3qN1FJVJQYS1CIFfx8ys95reo19nbvRSFWRIg+gNerX+cX037BCydeoM/Rx5L0JcxMnIlIIKLZ0owv4GNf1z5mmWZR2V/Jh/Uf4g14WZGxgnnJ87ih4AbK48rpsfWQok2h1dpKlbmKAecAvbZe3IFQnqBaoiZZk4xBYcDj84RF3zkaLY2YVCZUUhVqSSjDcVPLJtYWrOXZ48+G14uWRROnjOOr5q8QIMDhc6AVnReX3oD3ghmDnaOdaKQadDIdG6o28MbiN7B6rLxf/z5R0ihuL739e+cF/xUZF37jjDPOOOP8j2NxenjrYDvPbm3A4w8wKVXHU1cUkxk71l49IfqfF3wjDg9neqz0WlzoVVKmpRvw+YO8c6Q9Iuuvz+qm2Wxne10/JaYoVpQm8Oy2BhYVxFPVNTaX6+NjXdw1Lyss+s7R0G/D4vRiVEtpMdsZsLlZv6WedfOyUEhEHO8Y4Tdf1bD+qhJWlF54PsjrD9DQZ6Nz2EGMRkZOnIaceA0zzmbknRN953hldxMb1kymrs/K01eW8vjXNQyMuilK1LJ2RhpVnRae2lTDdVNDD7tGtSwsvL6LUCDg42NdVLYP89w1ZTwWVUCUIvR3mG1urpuajFom5tMT3Xx2ohulRMQN01NJ0ikuGPVw73snGbJ7eGhJPptO9/Lu2Xk0uUTMD2em8VFlJxZnyE00ViNjS3UfaUYVs7KMvLyrieunpjDs8LBqYjICIQzaPGEHTQi1lB5oHuS+i7N5dlsD57567poynvyOUD/HmZ7Rf1r4BYNBFNILiw+BAJYVx/PmgbaIQPmnrijG4blAlEQgiEAQqjzX9loRiwQsLIhlZpYBs82DxxfAow7w2fEunrm6lH/f2oBEJEQhEYZfHEDo/j/8WTXv3TaNjBg1D39WjdsXIFop4aGl+Ty7rQGL08vMbCNCAdy/OJffb67DFwiZ+6x75zjPXl3KJaWhqveoy0tilIJohZhRpxe9XM/yjOXIRDKeO/5cuEp1ZvAMDq+DZRnLONB9YEz49ah7FLfP/b2mJ99H/XD9mGWfNn7K2sK1F5wf/C7nguHrh+uZkRgSaVvbthKnjOOBKQ+Qr8//u8evGazh1VPn/S967D28Xv16qJI2WEtpTCnTEqaRo8sJn6tOpmN13uq/m0dYZCwiMyoTs9PMzISZVPZX4gv4ePXUq9i9doqNxWxu3YxUJEUn03FlzpWkR6WzoWoDC1IXECMfG+HgC/rw+r38ufrPrMlfw5BziIVpC7ki+wr6nf1j1vf4PVT2VTI7aTZlsWX02UPOnkOuIW4tuZVYZSw5uhxGPCO8U/MOvmDot/tJ4yekalMpMhRRN1hHs7WZza2b8QV9qCVq5CI5+7r38eyxZ8Nic3XeamKVsd/rxKmUKHlsxmMMOgd5eNrD7OjYQZ+jj0emP8LuzlCGYYmxhPbRdlqtrdxZeueYyrFUJGVR2iKqB6sjlmfrsvEH/Dh8DnRyHZ22Tm4quolr8q5BKpQSLR/b8vqvzLjwG2ecccYZ53+cUx0Wfr+5Lvz5aNswL+1q5snLipGIx7aj/TOYbS6e+baBjYfaw8seWJyLSCigP2JWLkS/1Y1CLOKTE12UJkXxh6tK2VHbj1Q09jxiNbILWvID1PfbiNHIuHJSEh8c7cTu8bPxUDsTU3V8dtZlU6/8/ofjLdV93P3u8XD75N3zs/hRRSa3VmTQOuggSafAoJJS0zOKxx9AgIDWARvpBjVev5/1V5ZyuHWI5gEb694+ji8QZGlxPE6vnxi1jAkp0aQZVdT2ng9UFwigJEmLTCKkPFVH+6ATjVxCi9mOVCSkccBOqkHFN6f7wrl0o24fL+5s4pfL8rnv4hw6Rxw43H6mn3VIvbggDrVMjNnu5oPvxBp8eqKLJJ2CJy8vRiUT8ehnZ3jyimJcHj/1faMoJEJ+v6qEmh4rLl+AIZuHY20WJCIBMWoZA7bzraJRCgk2t5/vdppanV5mZhr48Ox5niM/4fuz2i5EU7+NTad7idVKWVmWGL53AIUJGrJj1Hj8gQjRB/DCjkaum5rCCzvOG2rIxELkklAG4JR0PZeXmxh1evnLvlbm5cWikokxRctpHrARq5WjkYkpTNCSEaNGp5RGxGtAaMZyxOHl52dD6CFUXXx6cx0ryxJ580AbmTFqPrp9Bo98djoiriJZr8DjC3CwaZDqHityiQiL08t1U5J5aVczE1N1LJ6wmF5HN8G/Ca885+i4KmcVH9Z/GPFdijaFO7bdwa0ltzIxbuI/HNJ+oda7JHUSCvHff9EzL2UeHzV8BIQqW7m6XJ6b9xyFhsJ/uKWvx94zZlmVuYqJcRPD8QNZuixemv8S9SP1+AI+MqMySdYm/0P7V0gUJEuSkYgkfN36NZ81fkaQIDMTZ6KX6ZmfMp/yuHIe3PMgEGqllAqlvFH9Bq8veh2dTBdRxSs0FNJiaaF2sBahQEjLaAuj7lE+b/6cx2Y8hkKsCIt1gNX5qyk2FLO1fSsbTm2g2dKMECGPz36cD+s/JDM6k0lxk+h39HNH2R0ECPDiiRcJBANsadtCv72fGwpu4MzgmbBz5ur81Wxp20LnaGfEuW2s3cizc59l0DlIRVIFuzt3h7+bGj+VQDDAPTvvQS/XsyhtEQtTF5KiSSFAgJKyEnodvbx68lVOmU+xLGMZKzJXXPCaLkxdSNVAFd+2f4tQIGRx2mLsXjtKsZKymDKWpi+l2dKMWChmasLUf+g+/asxHucwzjjjjDPO/zjbavrZVR85hN814mTVpCTUsv/8O8lei5OTHRYe/zqy8lPZNsy1U5IBAcfaRyK++8GMNIQCAbdUZKCRSxAQqk5p5CKaB+zhAG2JSMCNM9PZXttPVpw6oqVwWoaeUZefb073Mjc3ltNdFnyBIJeUmdjbYMbm9nHdlGSumGhCJhlbSeoYcnDj60fC5icAh1qGmJcXi1QkQC4V4/L58fmDrCxLRCOXsKI0AaEgJDi9/gAKiZD9TYNsOt1LdqyGny3OJVWvIlop5apJyby2pxmry8clpYlYXV4yYtTcOz+HP+5oZHN1HweaBsmN0yAWCfEFQgH2E1J0mG1uvqrqGVNxTNYr+fJUD3fPy+Jkp4XntjdS0zvKyU4LLm+AWVlGttX2R7SWWl0+pqYb0MgkRKskfFvdw3VTUylIjCI+SsaJzhEOt4Zm6Xz+AM9ua+RY2zCPrSykacDGkN1DhlHFYysLUctE7Gkwh6uBV09JYUFBHPubBhl2hDLpVk1MYtWkpLD764VoM9up6rJgdfrwBwL87ptajBoZz2xpoCw5iktKE5FJhCwtiueK8iRMOjkDNi9bzkS6HlqcPlZPTSHNqGLU5aPYFMXqqSm8d7SdayanMDDqxhcI8snxLtZMT6O+30b3iIvTXVZSdEpm5xjpHnFhUMsYdnrJidOwvbY/oqIKMD8/lk2neyOW2T1+ZufE0Gtx8oOZaaQZVHxyvIu+s3OVt1+USYxGxifHu0jSK7lyUjJ7z167i3JjqesbZnLeEO82buBI72GuyLkCAQK6bCERrRAruDTrUvL1+ZTGlNJt6yZFk8J1+dfxScMnVJmr+Kr5K2aZZhGnigufl8PrYNQ7OkbM9dp7sXvtFBoKGfWEWkzFQjGPz3qcjOiM771X5zDIDSRrkqkyVyERSrg672pmmmZiUBj+7rbnGHGP8EXzFxHLio3FOHwOfEEfi9MXIxPJUElVpGhTwvEU/yxqqZoZiTPC1bnyuHKO9x/naN9RJsVNom64DqvHGjI1KVzDwe6DyIQybi65GYvbgs1rY5ZpFpPjJ/NO7TvMSZ5DjCKGr5q/Ym3hWra0bSFPn8f0hOnh812ZuZI0bRrNlmbeOPMGvoCPGaYZ3Fh4I8PuYfRyPRlRGTx15CmO9x/nUO8hBhwDPDz9YRqGG3hg8gMoJAqsXit6uR6jwsj0hOlsrNlIji6Hbe3bIkLcARakLkCv0DPoHGSWaRYxihjmJs9lSsIUXj31KmsK17AgdQHv177Pt+3fopFpmJ00mxRtCknqJKYkTOGq3Ku4JPMSdIoLi3etTMts02ymJExhtmk2mVGZpEalMuoZpdHSiM1ro9hYjEwkI14Vj1DwX3uJ+P8q/1Gcg+Bv3+r8v8qkSZOCR4+O7f0dZ5xxxhnn/z62VPdy618rI5ZVZBt5+YaJKKX/eeG3o7aP011W1n97vo0sSaegIjuGKycmMuL0s7Oun0+Od6GShRwkt9X0MyPLyLNb67F7QtW8KIWEZ64uxeH2M2T3IBMLCAQF/HF7A10WF1dPTibNoKSmZ5RkvRKL08tbZ2e65ufH0m91UWSKYkVJIg39NuK0MspTdReciwOo6hphxfP7xixff2UJyXolj3x+mkvLQqYXNrcXrVxCulHFE1/X0my2IxTArbMzWFoUT02vlSillFOdFl7b24LbFyAhSs6jlxRy19vHkYqFPHl5EYlRcq7+06FwGDuAUAB3z8/mz3tbWFqcgM3lJTNWzfH2EXb/jcPqQ0vzKEjQUtVl4alv6vhbHr+siJPtI7z/naqfKVrBmmkppBiU3P3uCR5ams9vN9WGxU1FtpFlJQn0Wtw8szV0D+O1cpaXJFCWHE3TgI32IQdfnupBIxezdkYa67fUMzc3hptnpzMzKwbzqJtmsw2ZWEhmrOaCLxKCwSCdw05azHbu3HgsLO5vq8ggw6jmwU9OhQWrUipiVbmJmVkGTnVZ+PZMPyV9+fwAACAASURBVL+6pJA73z7OoP186Pm0DH1ojlMpwRcI8uXJbvRqGR5fgC9P9XDpBBM5sWrc/gAv7WwKz9ml6pXcPieTzmEnww4PGw+1o1dJefbqUgbtXn76wfmw+HsWZDM3N4ZLX9wfIagNKik/X5qHQiLi7UPtPHtNGfX9Ntb++TAzMo34A0H2Npoj1r9vYTo+SRtJegkIvNy7896IDL+7JtzFq6dexe13c0/5PRTqCymPL0cqkjLoGGR95Xo2tWwKtwhCyFBkbeFaAsEAR3uP8sKJF+ix93BV7lWsyFhBnCqOM+YzrNu+jgHnAAIEXF9wPVPipxCnjCNXn/tPPawPOAcIBAIRYvMfxeKysOH0Bl6vfh0Ao8LIjUU38vTRp3l85uMsz1z+T+/zH2XENYLL7yJWGUu3rZvaoVpcfhe50bnYfDbODJ4hRZOC2+/G7rXzds3bnBk6Q74+n59M+gkCBCSoEkjWJtM00kTDcANioZiu0S7cfjdyiTxUGUQIglA2386OndxQcAPPH3+epelL+bbtWwZdgxHnta5sHeWx5dyz8x4cXgcVyRVkR2czKW4Sfzz+R2aYZnCi/8QF5+02LNzA1ISpbGrexKMHHsWgMGB2mP8Pe+cZIFVhtu1rep/ZmdnZ3ntjYelNOgIiFuwoorH3EnvXxESNeS2JLYmxYu9iA1FQ6UuHZWHZ3tv0Xr8fswyMSyzfmzdqnOvfnDZnzs7unvs8z3PfPDLzEb5s/5KVLStJkiVxcvHJfNj4IQ3WBm4dfytLypf86Ov3YeOH3PbNbdw45ka63F1xDqFqiZrfjv0tgVCAjd0bKdIXMS9vHiX6kv+/H9YvEIFAsDUSiYw92rpEq2eCBAkSJPiPMzJbx9yKFFbVRWdTdAoJN8wr/V+JvuYBF4MuP2Nyk2KOmtfOLsYdCPHOtg62tVq4fFYhs0tNzK9Ko9Pi4S9fHkQqErK7wxoTfQA2T4BVdb3sbLdwzZxSNjUN0mPzsnRSHp/v6+X1Le38/qRKytI0PP5FQ1ylripDhyxHz9jcJHrtPiYVGChJG55HdSTpWgU5BgVt5sOtWhKRgGy9kvZBN6ePzYkJJL1SwgOLRyARCWkaqjpedEwB7kCIuz6sozpLx/QSE08dkQfXbfPy8Gf7OXtCNs+tb0UkFNJt98WJPoi6QWbrFVw+swijSkqSQkLzgJPzpuRR22rBPXSNikxq3P4QzQMuguEIU4qMuHyhOBdQnULColEZ5JtUfN0wQH6yihStnD+tPMBVs4o4aVQG723vjKtoRUWyHJlYSHWWjl0dNqYUGanrttPn8MXFJ/icfly+IM+fP24oGsHH3k4bLn+QZ79uZtDlZ9nkPKaVJKNTSGP72T0B3tzazsE+J+sbB2OiD+CZr5r4n9NHxokqtz/Erk4bvmCE12uj84qXvryNvy6p4YX1LezpsjOtOJmsoRiNZc9t4cqZRaxvMsfEXWaSgrG5eu75YC8zy1LizFVazW72dtn5dG8PlRlappeYWHugn7UHBjhxZDovXTCeAaefTL2CsjQNIoGAexZVct+KOkLhCEqpiOvmlvD3r5tIUkg5dUwmB/qcTMw38t7lU+ixe7nghfib9EGXHx9mPul8mqlMpc/dFyf6AL5q/4rHZj6GVCQlV5NLiurw3J1MLKPR2hgn+oBYZa9+sJ5LVl0SW//YtsfwBX0sq1jGg1sepN8TrfZHiPBS3UtMy5xGufHwXF4oHPpBWX8mxfBZuB+KTq7jilFXMCN7BvsGozECT+x4gnPKzmFixsT/7+P+EI6cO8vSZA1zMq1JqQGiAtHis5CnzcMf8pOmSiNDnRF3bQqTCilMKqTd0c6AZ4C9g3sp0ZdwSfUlmL1mPmv5jI+bP2ZRwSLytHncNv42woR5qyG+ZRcgRZHCp62fIhQIuWHcDXzQ+AHrO9dz0HqQs8rPQoCAF/e+yO+m/I6pmVPpcnWxsnklCwsWYvVaGXAPMDdvLjnaHKw+K0a5kZWtK3l9/+sAWHwWHtn6CNeMvoZHtz3KWwfe4sSiE4/qkHo0rF4rHc4OsrXZ3Dj2RnI0OTyx84m4bZwBJ96glwe3PAjAF+1f8Ob+N3lxwYvk6fJ+0Pv8N5MQfgkSJEiQ4D9OqlbBQ6eMpOEYBy5fiAKTilzjD/vnfzQaeh2c/ewmLpteyHWf7eTGeaVEImE6rV7+ua4FgAGnn2tf28Ffzqqhq8/F/R9H3ecmFhjodfiGHbPP4eP6uaVc+/pOnEPi4OM9Pdy9qILzp+TR5/ASikRI1cpjbpqV6VrK0zVo5RIUEiHHDxlpfB/JGhmPn1XDNa/toHXQjV4p4Q8nV7Gl1UJFupYb3j5cgbK4A9z9QR0XHpPPGWOzsXkDbG21xGbOdrRb2dJs5tQxWXGumQ19ThaPzuTW+aW8tKGFigwdyWopA87DVSuTJho/sGJXD51WNzNLU5hUYEAtE3Pz/FIGXX7EQgF2T5AVO7u59bhS0nUKxEIBapmYy6cXcM+HdeQZVaze14tMLKRlwI0/FGH1vr5YHuHeLjsXHZPPBS/UkqVXsKAqnUy9glAowlWvbMcdCLGgKo0xuXqaB1wUHDGbeNb4bNK0ckKRCJk6BW/VtrNid7T1sTRNw5ljs+i2e/EGQlz16nYeOWMUJ9ccNtTZ0W7l/o/28adTq3n1iLD5Q7h8w2c4fzMln+veOBx0bfUEuOCFWl44fxx2b5BOq4dsg5Kb39pFIBThL18cZOmkXFI0MlRSMb0OL9vaLFx4TH7sYceRNA+4yExSsGZ/P9fOKWbtgX729dgpS9OweHQWQmH8d+is8dnkJ6vY3GImHI7w2OcNsRnICQUGVuzqxqiUUpmpQy4RIREJhuX3uYJWZmTN4N2D7zIta9qwc9JINYxPG3/UbD21NBrcfeUXV8aWaaVaRqeMBqKmK98Whcv3LWde3jx29A+PTjk0b9fl7OLLti/5tOVTxqSOYXrWdPJ0ef9nVvxysZwxqWMoM5TR7mjntJLTyNHk/Kg8wf9LkuRJP9icJFuTzZllZ3J66emxqqlComBb3zaurrkaoyIqwr5o+4KpmVM5qfCkOPEnEUrI1+XzftP7nFF6Bo9teyw2M7i6bTVmj5mraq7i4RkPc/+m++lwdJCiTOHm8TfzTsM7LK9fzl0T70IilPDAlgdirbwnFJ6AAEHswUKECGavGYVYQbYmG5lw+NzzvsF9fN35NUa5EZlIRro6HZ1Ux7rOdfS4e5iQNgGrz0quNpcLRlxAIByg3lzPmvY1ALG8xkNYfBb2W/YnhB8J4ZcgQYIECX4i9Cop4/N/+EzOd/FlfR8ZOgVrD/TTa/fx8sYWrpxVzBNrmuK2C0dgT6ed3V02jq1IZWVdLzvarVw8rYDNzea4bWuykzjY54yJvkO8tKGVG+aVsLHJwuf7elkyPgfDKCl6pQSnL8ig08+g009NThJtgy4UUhEp2u83rBiVreftyybTZ/eSpJRic/vZ3malqd/Jt6cyeuxeLO4Ao3KS6LF5+fRbM1/7ehwcW5kWtyxbr6AiQ4vVFWBDk5ldHTZumFfKm7Ud1PfYOWt8DrPLU9jdbqUqU8uaA30c6HXiDYTI1MsZm2OgedBNh8WNVCzkmjlFhMOwqq6HDL0CX9CPxx/ioVOr2dttRxABmViATCzihQ2t8dc2J4mWARcXTs3H7guyfFMr/mCY40akc2JNJi9vbGXFrm4umJpPtl7O1GITepWUeZWprNjVHRNsMrGQWxaU8eneXoLhCCqpCI1cgkElRSkVcdrYbN7c0sacshRkEiENfU5aBl38dUkNW5otlKSqOdAbf5OYqZdz+tgs3hgSzRKRAL1SilQkxBM+LAp9wTDNgy7CYbj3wzruWVQRa/0MhiM8N/TA4Q8nj6C2xcyCEek8+3UzC6vT2dAU32JXnaXjhfXR7Q/9rMfk6vndR3WMyzcMeygiFYsIhsP89YuDccsP6cO1BwYYkdlNabqWHKOSS6cX8pcjtq3J0dITWEc6anrdvWSps5CL5LFQcAECllUt+04BNCljEs/Pf54NXRtIkiUxIX1CLP7gUID7kehkupg4/HabYLo6HU/Qw2PbHotFM+zo38FnLZ9xYuGJzMmdc9RohX8XKokqLlT+l8yRrbISoYRFBYvQSDW8Vv8aX3d+DURjOJZVLGNpxVI+a/mMTFUmc/Pm8uq+V5mbMxeLzxJnFAOwvX87AoGAO9fdyYAn2jbc5+7jvo33cU75OWzp3YLD7+CRbY/E9jmUCTkpYxLru9bHlivECkQCEccXHo9YFC9FDloOctnnl3HBiAt4cMuDsfM4qfAkzD4z9eZ6CnQFVCdX89aBt1jTsQaA8WnjObfiXFY0rSBJNlwsf3sm8dfKr3PqMUGCBAkS/GKxuf10Wtz4gtGbcIfXT7vFjUYuxj4U6j0yW8/2NisGlXTY/jKJkHUHBzCopFw+o5DpJSmkaGT8dm4JBpUUk0bGFTOL2NFuIRAePgcfCIcJhCJUpGsIhSO8tLGVx1Y38MdP6hEIBEjFAnptXrptXr7Y38+72zt5ak0DB/scw471bZLVMioydGQkKZCIhVRl6Y5qTGJSy3B4AxCJRgUciVgoYH5VGqOykzhldCZyiRCVVMTN88t4bHVDzKTF5Q9x/0f7OH1sFk+dPYaDfQ5ueXs3HTYvSqmIxUNVste2tOMLROgZykN85PMGnlzTyFWv7iBMhL3ddh79vIFHP2/gw13dBIZm2EKRCH/8dD9yiYhxeYcrNgtHpJGqlaORSyhL1yKXRHP5MvUKPtjZhXTIxRNgVV0vKqmE332wl6lFRiLAzo7DURq+YJh3tnUysywFmVjI3IpUbnhrF2v29/Px7h4e+rSeBSPSOdBn543aDo7/yzf8ZfVBNjaZWb6pjbPG55CmjYoUqUjIlTOLaBlw0Wn1cN3cEq6cVcQVM4uIEGHJhMPZcFOLkrllQSlZSUpStdFz1SmHi6RcoxKjWsJ5k/O554M62i0erO4AC0dEjXmEAlhUnc6A04/LH2JMjp6WARfnTsqlsc+F0xeKubx+m0KTign5hrhlJ9dksmZ/tI3y0709OLwBJCIh50/J4+/njuWSaQX8+fSR3Loogw9al9Pn7iNXm8sLdS9w2cjLOLP0TE4pPoW/zf0bY1K+O/tMKpIyJnUMV9ZcyTkV51CsL46tqzRWkqmOjy25fsz1pKhSuHHcjaQqozN5AgRcNOIiKgwVtNvbY6LvEB3ODkKEeGbXM/iCw6vyCb4bvVxPmaGMTmcn33R+E7fuhboXSFOkcf2Y6zm7/Gy6nF3MyptFubGcDHXGsGMpxApEQlFM9B3CE/TEuhoOPTg4ktreWkYkj4i9TlelU6ovZVnlMozy4Q/+9g7uZUrmFF6rfy1OfL7X+B7z8+Yz6Bnk95t+jzvojok+gM09m5GJZNw07ibSVfGxEmnKNHRSHVZvvLHXr5FExS9BggQJEvwiiEQibG+zsKfTTr5JxYamQWRiERKhgKpMHW9u7eCy6YVsa7PSY/MiFQs5Y1w2f/h4X6yKkqVX4A2EiESigkYhEXHT/FLW1vdzythMThiZzsIR6WxptbClxcrkouRhWXVnjsvh493dlKbFxwSMyNRSkqrB6vKhV0m55KWtsSrUtXNLWL6pjdsWlP/guIoMnYIemxedPMJVs4p4ck0joaHjXTK9gL9+0cCcs0Zj0sq4c2E57kCIvZ02xuUbeG97J+c/v4X8ZCWPn1mDTCykedCJRiomTSdDIIhWloLhCCaNjGtf3xGLqXiztoN5lalMKzbx9rZOZBIhcrGQdrMn1qoJUfG5ucnC3q7D2YC7O23s7LDxP2eM5C+fH8SkkSERCzl1bBYXTs0nFIF8o5JWs5uDfU7+vOoAkQiIhAKum1PCyxtb+ebgAKNz9ZhdPhZVZ2DzBLhmbgk72qyY3YFh16nN7GZUdhKTCo3DKp+BUNTExeEN8vgXDUQi0e9AU78LfyjMQ5/u55QxWeiVEowqGTavnw93drO93cq6g4ercrctKEUogN8eW0K6Vs6KXd088Ml+1DIxV84q4vbjyvAHwyydmMvLm1qJREArj5oHqaUiWo+Y3XxtSzujc5K4alYRU4qS2dVh5cOd3SybnMeoLB3hCDz+RQOtg27OGp9Dlv7o1eJco5qb55eyp9POwX4nRrWMAz0Odg0J47G5ehRDDrIGlYy5FanMrYgKLoffwXVjruOZnc9w+ajLWde1jqd2PsWk9ElcMvISKpMrf9B39F+Rrc3mmTnPsK1vG4PeQUaZRlGVXAVAhbGC5cctp93ZjkaiIVebi1wsp9fdy7y8eRQlFREMBxELxbzT8A4CBKzrXIfVZyVV/ONNXH7tKCVK/GE/CrECd9Adt84dcuOwO9BKtYxLG0ebvQ2lWEmZvozpWdNZ27E2tu11o6+LtV76QodFuAABEmH0oUeuNnfY++dp85icPhm1RI1CokAQEfDglge5ZvQ1cXOdh4hEIqSp0mhztA1b1+XsYk7OHD5r/eyocRy1vbXUm+u5tPpSHp7+MHsH9pKhzmDQM8iegT04A06OzTv2h1+8/0ISwi9BggQJEvwsGBias0vWDJ/56La56TB7eG59CzU5eq5+dTuWIRFQmqrh3Em53DK/jO3tVq6ZXcT7O7q4+JgClm9q46Z5pVjdUSfM6iwd5z+/JXZcuURIcYqadQcHuHz5dk4YmcFrW9qZXZbCP84dS32PjcfOGMWHu7vot/tYNDKDXoeXTc1mphYlx46jVYg5cVQW/XYvWQYFNz+3hVStnOosHa2Dbp5a08jJNRm0DLooTv1huXJKmRiIkJEkZ3Qkib8tHUNjnxOrJ8BbW9u598Qq9nXZ+OMRjpr3nVDBs9+00GqO3uA1D7i57vUdnDcln9ZBF8dVp7O7w8bDp45kQ9Mgb2/rwOoODMsmXFXXywmjok/9Lz2mgJJ0TUxQHCIvWcne7vhlADvarJSlqZlRYiIMPL22MWZK87uTqrjnwzpOrMmIiT6Ihpw/tSY6F3ewz0kwFGJCvoG7Pjgc1jwiU8dFx+QPe79jK1LZ2DRItkGB8CjzlP5gGATEDHga+pwsnZjLNwcH8ARCMTfWS6YVsKFxgJI0Ldvb4ysD7kCY4hQ1UrGQtQf6WTMUReL0BXngk3r+ce6YWOXv+jkl+EJh1FIRRSlqvtjXi1QSf7u1rc2K0xdkalEyL25oHcpK7OaF9S0sGZ9NaaqasyfksHBEBlLxvzY5GZ1rIFWrYExuEnd/sJfa1uh5p2plLJuch/goWZQQnd9bVrGMWdmzou6NWdPwBX1kqjPRyH5c7uG/IleXS65uuBAASFWlDnPi1Eq0uANuntgRNesQC8TcNP4mWmwtVJuq0Uq/2yApwdFJUaRgkBlYUr6Ef+z+R2x5haGCAc8AyfJkygxljEsbF7ff3ZPupm6wjn5PP7naXCqMFSjECm4dfyv3brg3NrN3UfVFSIQSnpn7DAW6Ao4vOJ4VTSsAkAql3DHxDkanjWZ02miC4SB97j5m5cwiWRn9+9lub6dusA5X0EWJvoTK5Eq+6fyGkaaR7OzfGXdOQoEwNqd3tGiNKmMVJqWJ32/6PcmKZI7LP47Htj9Gjyv6QGhm9kyKk4rJTxr+d+TXQkL4JUiQIEGCnxSr289Hu7t5fHUDAgRcM6eI46oyYq1zezqsfL6vF7VcQrvZQyAUiYk+gP29DjqtHjY0DrBsch6RCEwvNVGepuGWBWW0DLoxqKQYlVK8wSCPnjmK3R02dAoJNTlJ7O604Q9F+O2xpXRZ3Czf3M74fAO5BgFikYjLX9nG/SdX0WXz8sSXBylJ1XDN7GKSFBIeP3MUvQ4fZqefP31Wj8MX5J/LxnLB1AI8/iCbms0Up6o5qSYTfzAEHL1t72j4giH0SiltZje7OmzIxEKqMnQ4/UHCkQhefwj/tww7+p3+mOg7hMsfQqcQE45EuPnt3bHl50zM4c2LJ9JjH95Cp5aJkQqFPHTqCFI0ci5+cSvXzilGJBTEWg8P9jk5d1IeG5viZyMnFBjQyMSMLzCw5B+biESic3Kzy1NpGXBx+tgsLO7AsLlFlz+EXBKdy5MIBVz9WrwJyO5OG712H9fOKeb59S3YPQEWVKWxZEIO8yvTQBDB7ArEiTaJSECqVk633YtJI6Pf4cPpC2L1+FlQlcane6M3hPMqUnH6gmTqlZw2JovV+3pj37HMJAUZOjkSsZB93Q5W7xtuztJmdjOnIo0Ck5pumxdvIEymXsGX+3p5Yk0Tp43NYlyeni0tlth53b2okvoeJ21mT5yb6zvbO/ngiinf6wR7iEy9gky9gqeXjuVAr4NAMExhijrmMvqvEAlF/yuzC1fAxY6+HWzo2kC6Op1J6ZN+UAbfv+Kg7WBsBg0gGAnywt4XmJE1g6tHX41C8v1zsgmGY1KZqDJWIRFKuH/K/bQ72pGL5chFcsQiMSmKlJiLaNx+ShPTldOHLT++4HjKjeV0ObtIUaZQlFSEUnL4u3bL+Fs4pfgU7H47udpcCnSHvxNioTiujbTN3sZln18Wq+6JBCKemP0EJxSegEgo4oHND9Bib0EukrO0Yilfd3zN6NTRTEybSJoqjerkanYN7AKgKKmIEaYR3PTVTbHjb+jawJU1V/LotkcB+LL9SxbmL0QoEP7LhxL/7SSEX4IECRIk+ElZ3zjI7e/uib2+9Z095BiU1GTr2dpqYUurGZNaxsYmM9kGBft7hs/K9dq99Np99Dv8qGQikhRSdnfbKTSp0SrESEVC+l1eqjKTCIcjjMjQIhUJ6bZ7KUvV0GHx8NSaRtz+IMsm5TKtOJn0JCVCoZDfHlvKa5vbGZGp454TKtndYaWhx8GgRjbMXAOgacCNxeXjw13d+IJhsvRKwpEIRSYNVncAtzeIUn70f78dZje1rWa6rF4y9VHBkaFTcMd7e+m2xc/PXDa9kB6bhzsXlmMZmm1UycTDWlMBspIUPPp5Q9yy5ZvaOLYijcwkOVUZWvYc0bJ52YxCnlzbyORCI3s77fiCYV7b0s5tx5Xx/o4uBp1+ThmdSVGKmunFyawdyvibWpRMr91Ht8aH3RMkEgGBAG6aX8Zrm9t4a2sHEpGAS6cXMqXQyLrGw+2UJrWMQpOKfocXqzuAyx9vqgPg8AV4dVM7J9dkUpCspipTg90TwBMMoZSKGZGp4fnzxvFGbTtJSgkzSlO46/29OLwBbphXyrPfNNNh8fB5XR8PLK7i/Cl5SMVCMnUKPMEwKRopdV1RoxuJSIhAEK3q3fbuHpZfOJ58o4pNzea42AqAjCTF0PWXUJRyeNbvUPbhm7UdLB6dydRiE2KhgLI0DUUmFT224TNRRpWMJOXw2dTvI1ktI1k9vFr+f8Xq1tXcvu722OtUZSrPzX8OqVCKO+gmVZkaJwi+j15X77Blnc5OTi4+mVJD6b/lnH+tlBpLydRk0mBpIBKJ0OXsQigQ4gg4mJ09G7Hwh8sBmVhGhbGCCmPFUdfrZDrGph01Qm4YuwZ2xbV0hiIhHt/2OGnqNESIOKnoJDxBD8FwkE+aP2Fx8WIMcgN52jxqe2qZljmNC0ZcQDgSRiwUs7J5JedWnMt+83429WwiGAli8VlQiBV4gh5MChPdzm7aHG1opBqOKzjuV1dJTgi/BAkSJEjwk/JmbQcioYClE3PJSJKjV0ppHXTz3LoWRufo2dA4SNOAk1vnlzPo8pNrVPLUt9w685JVrNzbQ7ZBwZWvbCcYjnDtnGIMKh/+YJiqDC05htRh83XpQ1WR0bl6zhiXjUQkJNeoRDbUXleeocOgkjIh34BUJOTy5VvpsHqZWZrC/BFppGpl9A5VzA5Vw0xqKcIMHdkGZXT2sLadh4baMVM0Mu46voKxeQbSdPHOh/0OL0+vbSTfpCLHqMTlCxIMR+h1eFFKhrf7iUQC1jUOolVIeGFDKzKxkGtmF3P38RXc9l5USGcmKbhubjEH+pycMzEXjVzM379uiokytz/II6sOMD7fwLyqNIKhCIUmFclqKU+vbWR+ZVpMnLQOunngk3qml5iYWWqiecCFUS1lcpGRmtyoecuuDhvPr2+hJieJc4bMUKYWJfPFvj4a+6OZg+EI7O9xcMn0QnIMSt7Z3olOIeHS6YV8c3CAra1WTGoZ04tNsZZKiLbllqVpOWN8NlKRkMZ+Bzq5mL09dt6q7UCrkHDp9ALaBl0cU5zMhAIjapmIhdVpvLC+lUdXNXDn8eUopCKUUjElaWoyk4YLkySllH+ua47LZhQKQKuQUp6u5faF5Sx9dlNs/eRCIyOzjm65PybXwHs7otmD72zrBOD0sdm8urmNcybkkKaTU5CspGngcJX2t8eWkKId7or5c2LAMxDn3ghRZ8ytPVt5ZNsjmL1mJmdM5uZxN//gKuDRROKUjCnkaHOOsnWCH4taqqYquQqxUIxQKEQn01FmKIu1XP6n6XX1HlXs93n6KDeW83bD24hFYkr1pQgFQq4fcz0DngE29WxiZctKhAIhJxWdRJo/jad2PsWdE++kx93DqrZVVJuquXHsjTy27THEAjH52nzm58+n3dGOK+iiSF/EXevuIkOdcdQok/9mBJFv91r8Qhk7dmyktrb2+zdMkCBBggQ/K+55fy8quZiPd3fRPHQDXJKq4fIZBdzx3l6un1uMUCDg9do2ZpenUWRSsaqul4/39CAVCVk6KZfWQTczS0y8v7OLTc1mphUnc+n0AnpsXo6rTkcu+fc859zcPMifVx6grtvOFTOLEAoEfLK7i7kVaTh9wWgOnlLCta/vRCCAa+eU8MiqA0B0DrAyQ0eOXsm04mQWjox3zlu7v4993Q6kYiF/+mw/fzq1mhc2tFDXZefymUX86bPDs3xJSgnnTc5jY9MgIqEgZkQiFgr427lj6DB7sHkClKdrufTlqMkMRFs4r5ldzP0f76PApGJRdTqPrT4YHbIoWgAAIABJREFU21ctF3PFzEKy9ErcviBrDwxQlanjj5/si2vNvHFeKY+vbuCaOcV0WTy8vCneiGF6STIXH1PArk4bTm+Qp79qIhSOIBUJuXlBKR/s6GJnh43CFBW3zi+nz+HhDx/v57wpebEq6hUzi+i0eFh7oI8ik5rfTM3nvhV1dNu8pGpl3DyvjOZBV1xMAcAt88t44NN6kpQS3rp0ErlGFR0WDwKixi7/au7tEOFwhPd2dHLDmzsJD1Us7z6+giUTcmLzdgf7HBzsc6KSiSlL02I6ylwqQNugm+vf2B6bvctPVnHSqAwe+byBbIOC6cUmtAoJepUUlzdIklKCXCLizPE/b7HT6+rlxPdPxBVwxZZdVXMVf93+17gg+GmZ03h4xsOxYPfv4t4N95KuSuelupew+qyMThnNyUUnMyNnBt6gl2RF8o+qTCX4+XLAfICrv7ia00pPi7VhHuL00tP5puMbulxdsWUXV19MTXINtoCNJlsTMpGMDV0bqO2t5bbxt9HmaGNV6yp63YeFZIYqg9k5synWF+PwO/hT7Z9i67RSLUsrlmLxWrh1wq3/9x/4P4xAINgaiUSOWnZN/AYlSJAgQYKflNPGZvHZ3h6aB9yIhAJumleKfmi+7/q5JahkIgTAxccU0m5xo1VIGJOrZ3SuHosrQKfFzVnjsumyeZhSZOSiY/JJUkoQCgTMKk/9t4k+iFZwbppXyvY2KwMuH1tbLZw2Npsn1zTSY/MSDEeoztJx+thsPtrVhc0dzXU7c1w2OoWELS0WwpEIErGAcDgSC+a2uf2IhAI8gSBdNj9qmQiz2x+bCVtV18tDp1Szo91CepICkVDAC+tbuHR6IfetqIudXzAcYWurlXazm0y9nFc2t8VEH0TbFgecPpZNymVeZRrLntsct6/VHcDmCSIT+yhIVlKTk8TLG1v506kjeW97B95AmFllKaw90E8gFI5WCFPUKKUi3P6oQYxQANNKTHy8u5vZ5SnYvUEqM7Ts6rBxUk0mL21opWUo8L6xz8U1r23n6XPGEAiFaTe7KUpRc7DPOTRPqWbhiHTmVKTwVm07959URY/di0YuQTZ0DY+cOwTotHrQKyVY3AH2dNooStGQnxyfg/ddCIUCJhUYePuyybh8QcxuPxk6Bf5gOCb8ilI0FKV8vwlKjlHJM0vHsq5xkMY+JwNOH48PCdXMJAXZBgV//GQ/IqEgmhMYCPHceeO+56g/PSnKFJZVLOPJnU/GlvlD/jjRB/BV51cMeAbI1mR/7zErjZU8vu1xjss/Do1UQ5+7D7FQzNKPl9Lr7mVx0WKWViwlU5P5vcdK8PMlEA7wUt1LdLo6+bj5Y64bfR1vNbyFxWvhtJLTcAfdcaKv3FCO2WNmwDvA3RvujuXxnVJ8CqFIiG192ygzlMWJPoAuVxdlxjJKk0q5Y90dcevsfjueoCdu/vDXQkL4JUiQIEGCn4SGXgd7umykauSk6xRcOauIynQtnVYP/lCEO9/fHZtVS1ZLufeEStrNHh5bfZB7T6hkS/Mgx5SYSNXK6LK60SqkFJrUPPBJPTs7bJSmqnnglGpqcn78vNS/QiQUMCbPgMMXIC+kZFKhkS3NFsbk6ikwqdnfY+fj3T3MLk/F5Q+hV0mpztLh9od4bUs0dHxbm4W1B/pJ1ymwewIkKSQEwmE6LB7WHhhAp5Bw8/wymgcOV1N2tFupzNBSYFJzoNdBebqWJ5bUcPVrO+IqcWKhAKlIwAc7u3j67NFsbDR/+yPQY/dy9oQc6rsdXDO7GLPLzwsbWmPiSSoSMuD0ka1XsrfLTmWmjrve382Dp4xk1d4eHv28AalYyN2LKhEJIc+o4vEzR7Gx2YzHHyLboOTFDa20DrpJT1LQ0Otg6cRcfvdRHalaWUz0HcLlD7Gt3cKVs4qQiAQsqs7g5rd3Mejyc7DPybEVaQy4/OQY1KxvGmRj0yB7OqPziHlGJVfPLo5VVSFa1TzkUhr8Fxl4/wqHJ8CWVjPdVg8SkYg7398T+w6ePyWPa+cUo1P8uO+TUS2jKkPLQ5/so8MabZuViARcO6eEZLWMj3Z3s6vDjp8wV8wspCbn6G2jPycEAgGnlJyCTqbjzQNvkqPNoVQ/fA4vXZWOUvzD5vymZk5lZ/9OXq1/FYB7J9/L7etuj93oL69fToQIN467MVH5+wXj8ruo7Y126B2wHKDD0cHsnNlMypjEvLx5fN3xNataV2H2minVl3J8wfEEwgEe2vJQXAj72w1vc+WoK3H4HUcNZxcgwBv0opFqcAVdw9aHwiEmpE/4v/ugP1MSvzkJEiT4ryXs9+Nva4MIiJONBNraCLlcyHJzkWQmnhr/lNR12bj93d2cMCqTnW1Wnt/QGlt3z6IKVtf3xhmUDDj91LZa8IfC3DSvlK8P9HH8yAz+9lUzZpef648tYcWubtrMbqaVmChKUfP2tk6uWL6NVy6cgEgkxKCWopL+e/7tddu8CBHw0qbWmAgBOGNcNuXpGkLh6Lnv6rBx7qTcODdNgD6HL1Y1FAlAKhbx4BGxDLs6rNx/0uHQ4znlKbQOull+REvlrDITfzx5BJct34bbH4rOIM4s5P2hmbK93XYWj8kcFk1Qnq7lm4MDPD7U4plnVHLRMfk8vbaJeZVp7OqwMiHfiMsf5K2tHTyweAQzS0zo5GLG5uvJSVZRnqYhVS2jw+ph6T838/x543izNmrcMuD0x95LI49WZ9/e2sE5E3IpSVEf1XwGBPx5ZVS8/f3cMXxw5VT299jpc/iQSwQ8/NkBbJ4gZ47PibveLYNuOixusg0K2s0eUjQyJOJoBfCE6nTK0jT4gqHYzOb30dDnZH+PA48/xBu1HXHn+cqmNo6rSmPQ5ScYimBUS+m1+chLVlKRoUP6HfmMBSY1yy+cyO5OG55AiLI0DZUZOoRCAS/+ZgJtg27kUhF5RuV3xjf8nEhRprCkfAknFp2IVCjF7rczO2c2q9tWA1GHxjsn3olRMTyk+2ikqdK4fcLtnFtxLgC7B3YPu6F/p+Edzq86nzRV2r/3wyT4j6GRahiXNo6Ogx0AuINuPmz6kGJ9MQCzc2dTYaygy9mFK+iizdaGQW7AERhu6gUgF8vZ3L2ZU0tO5a0Db8WWLylfwvSs6aSqUllWsYzfb/p9bJ1IIGJ61vT/lavtL5WE8EuQIMF/JYHeXgaffgbL669DJIJm4XEknXACzvUb6Pr4VrKf+Cthtxt/SyvilBTklRVIUlJ+6tP+r6bb5sHrD+H2h9jRbmVhdQapGnlctQailcC+o0QMmF1+trdZKU3VIBYL6bZ62ddt5+rZxdz+7u6Y2UZ9j4PLphfw9Nk1KGViPq/v4/0dXSQpJdw0r4wRWcPzn34oTm8Apy8Yzf5rHIwTIQBvb+3g8pmFFCSr0CrE6ORi0nVyhAIIfetYMomQd7Z2MjbPgM3r54ZjS/EGowIuQycnEglz9awinvmqiapM3TBXzi/q+zl1TBbLLxjP9nYbFrefd7d30m52o5WLSdfKKU5VcfXsIlbs7EYmEXLCyAw2NQ3GXCghKp5Mahm3HVdGh8VDrlGJSirizyv3IxMLMaqlOH0hbn57F39YXI1YKMQfDPPh7i58wQiRSLSFNNugGHY9svQKrO4Ap4zJxBcIs7FpkN9MyeeptY2xbRaPzmRj02F3z36Hj8wKBf5QiCe/PEi71cPSiXl8tLub1sHhT+739zi4Y2E5Dm8Qo1rGK5taeeiUav65rpnFT25gbkUq180tpihFw+4OKyvrerG6/SyoSmd0rh65RESvzUvTgBP3UKREhGhlVCQUsGxSLjqFBJ1SytZWK89+00y/04dRJeWCqflc9+YOHj1jFCeO+u6HSbnJKnKP0nKapJT+f7l4/lxQSaKfyagwctekuzij9AzsvqiV/6Gb+R+KXCyP7dNibxm2PkWZglz08za+SfDdiIQipmZOZb95P3XmOgQIWJC/AG/Qi5Dow5N0dTrp6nQALMkW2uxtZGuyaXe0x44jFoqpSq5ie992qlOq6Xf189AxD+EIOMjSZFFhrCBJFq2eH5t7LBKRhJfrXiZZkcwFIy6gJnV4hMWvgYTwS5AgwS+WSDhMsL8fgUyGOCm+Pcq1fj2WV1+NvXas+AhJSipCpYL0Bx8gMDBA0OFAKJcTDofw7NyJ02ZDqFAi1GiQ5uUhy/n+uZQERycSiWB2+nAHQgSCYep7nTT2OzGpZfz+o304fVGrfo1MzBWzinjgk3oAJhYY0KtkTCs2sbcrXkSUpmr4YGcX3mCIj3b1UN/t5OTRmYTCkTgHRgCxSMirm9tZ2zCASCjgpFEZBEMRbn57Jy9eMJ5k9Y+7efT4g3zdMMCjnx9gUqGRdJ18WA4dRFsLR2TokIkF/PHkEcjEQh74uJ7Fo7N4fcvhm5ZcgyKaK+f0oZAKKUk18NAR5i33LKpg1b5B0rRynj5nNKHhnUzR9wtF2NA0yOhcAze8uZMpRcksrsnE7Q8RjET4pmGQ8nQNcrGQVK2CfqeP08ZmceObu5BLhCydmIdCKkSjkJCuk2FSy9AqJARDIQpNam44tpTmPgdisZhuu4/zn99CrkHJFbMKWbGrh0VDBjXeQIjFNVlY3dG4BKlIyIVT89naaubJIQfWy2cUkqlXUttq5r4TKnH6giikIrqt3pjjJUSNfZ5Z28hbWzsoS9Mwf0Q6727vZFF1OjKJkJV18bM8C6rSmVeZHnudopFx6lMbYu2eH+3ups/h5b4TKzn9mY2x5Zuazdw8v4z9PQ4EAgEuX5AXN7Rw2thsJhboGZGpZdHIDF7Z1BZrT5WJhdyyoIzfrahDKhZi0si4a2E5Ll+QlgEnecnqH/iN+u/EIDcwKWPSv+VYlcZKSvWl7LdEfy+EAiE3jbuJJPnPvxU2wXeTqc6kKKmIadnTECBgQ9cGFhcvRiwaLkv0cj16uZ6Hpj3EbV/fRrO9GYPcwO0Tbuf9hvf5pPUT8rR5XFR9ESNTRsblBMaOodCzuHgx83LnIRKKkIt/vQ8PEsIvQYIEv0j8XV1YXn0V6+tvIDIYSL3hBlTTpyGURE1BHKtXx22vnj4dcXoaAiDQ0oIoKYlwfz+ijAz89fsZ+MtfYtsmX3E5IaeDsN+HoqjoP/mxfnF0WT3UtpjZ3+ukOkvHmFw9gWCYHR0WPP6oWYdcIqI4RY1eKcXpDcblszl8QRp6HeQYlLSZ3UwtMvHwyv2cMDKD30zJ453tnSgkIs6dlMua/f3kG1WxamBjv5OF1WkM+aPEyNIrcHqDbGoxc9b4bIxqGcFQmGKTihFZWjotHgQIMKplhMIR2i0uuqwebJ4gJSlqCo9i2rG11cLFL20FokLjxQ1tXDunOBYKfog55SlIJULazC4e+vQAp47JYneXnXyTmmtmF7Ony0a+UcWs8hQO9Dh48uzR6OQSfvPClrj3s3kCrKzr5eHTRtJpiVajSlLVHOh1xrapSNeSniTn6td28Pdzx/DQKdU8tbYxTmCeMyEHk0bGG7UdfLn/AGNz9Zw9MYe/LhmNTCzk9nd30zwkasbl6Tmm2MT2nd2cNT4bTyDELW/v5p/njcPq9nH5jEL+/nUTrWY3bYNuguEIJo0MlVREMByhodfBMcXJJKtliEUCMnUKbjsin/GZr5q4dk4xM8tScHiC1LZaOH9yHp/XRUPUNTIx951YyTvbOnhlc/QzNPQ5WdvQz1/OqkEoEKAQi1hck8m7OzqJRGB2WQrHjTjc9lfXZWND42BM3B1iS4uFDouHpZNyOdjnZGPTAKeMzuLCF2tjAj5dJ+ecibk8uaaRbL2CK2cV09DriJtJ9AXDfLqnhwVVaVRl6rjjvegMoFQk5J5FFRjVUjTyX2717udEhjqDx2c9Tt1gHQ6/g6KkIsqMZT/1aSX4N1CZXMmS8iWs61qHJ+jh+rHXU5Vc9Z37VCVX8fz85+n39KOT6UhTpTElcwoXjLwAiUBCliYLqei7f/dU0h9u8vTfSkL4JUiQ4BdHJBLB+tprmP/+DwDCdjsdV11FzssvoRozBgDFqFE4P4+Kv+TLLsO9tZa++/+AQCLBcN55CEQi+v/0MAKlEtMVV0QPLJGgmTWTSDiMWK/H39iENCMDkfKHhxD/mrC6/dz5/h6+PjDASTWZtA26UEhEmFRSfIEIv/9oH0qpiPMn53HHe3vosnmZWGDg5nllPPRZPYd8NwZdfqoytHRY3ASHZuM+2NlFhk7OCSMzEAqiBiLzKoUopWL29zoQCQWEIxGEgqjqOzJP75hiExuaBrl5fhn/+LqZbpuHeZVpjM8zoFVKueeDOnrsXn4zJY/SNA2vbm5HJRNTnKLmDx/t4+HTRzIhP34uqcfm5cpZRYTDETL1ctrMbtbs7+OBxSP4aFc3uzttTCgwopCIuOiFrTx59lAb0ZAo/WBnFzKxkEKTGn8wzMQCA5/v62V3p50J+QYun1nEw5/tj5mRfFHfxwVT8hEJ4I739yAUwDWzixmZ5WFXh42JBQamFBn5ZHdUNO3vdVBgVPP1UGD4IV6vbWd2eSpf7u9nUXU6Y3L1bGm2sGJXF0lKKVfMLOT59S3s63awpcXCxAIj6xsH2NA0wBUzi9jRZiVCBJlERFWGlodPG0mPzUt1po4UjZw/rzrAFTOLaB10M6ciBQEC9nTZyU9Wcvu7e/AfUaoMhSMEQ2HStXK8fjf9Di+Pf9HA2RNyOXdSHrWtVsxuP6/XdsR9BrsniMcfYn5VtKpXmanlwmPycfqCaGQifIFQ9GFCBJ5Y08iMEtOw76pSKqLT4mFPh5W5lWksnZjDHz6uj6vadtu8iEUChIKo4Hyjtp3RuYZhx+q0elhck8m9K+piM4D+UJi7P9yLRCwkVStnTK4elSxxi/W/JUOdcdQKToJfPpXJlVQmV/6ofQwKAwbF4d9JlUR1VFOhBP+axF+lBAkS/OLw7NyF7d334hdGInh37owJP83s2djeeRcEAvy9vUiyczCOHgORCI7PPsN40YUAiPV6RAY9pt9ejzQ3l4Gnn8Hx2Upc69aTfMXl+JubUVT+uH9OvxYO9jn5sr6P244rp7HPQZfNy/+sauDF34zjvhV1mF1+zptcwh8/qY8Jmo1NZgKhCDNKU/iivg+AMbl6bO4Aj51Zw6DzcPWsy+blxQ2t3H9SFXe8t4dBV9Q0JNeo5LIZhQw4fKRq5ejkYpaMz8HhCzLo9HNsRQqFJhUvbWilx+7llgXlfLqnh9+8UEuWXsF5k/N49ptm7v+4nounFbC52cygy49cIuTqWcXc+d4ebppXhicQYlS2joY+J/d8WIfTF0QpFfG7k6o4ptCISChELASTRso5E3IIhCM4vEHOnZzL6n19JKtlVKXrYmYmvmCYum47f1s6mtve3UPfUKVwZV0vjf0uTq7J5M2tUdGzv8fBrQtK2dkRbXcNR+CRzxvINSoZnZ1EWaqaPV12lBIRF0zNx6CQ4g1+e4oQAqEIgVCY8yfnUZSiZl+Pg1c2Rw1i7N4gN7+9m7sXVXDvh9FIiB67F51CQp/DRyAU5uJpBezpsGBQy6lttRAOw4xSE69ubmVKsYk7F5YjEAhIE0TwBsMEQ2G6bdEMQeG3SrEamZjSVC39Tj/3f7wvtry21cIt88v4+9dNXDenOBprEI7/LJIjsvdEQgEtgy7MLj+vbGpnX4+dKYXJXDmriKp0LXs7bcwsNfHl/sPh75dNL8ThDZChV3Lvh3UsGZ+Dxe3n2/iDYcRCYcx99Pjq4aJjZmkKAy5fLL7iyGvdanZz41u7eOqc0SyoSh+2b4IECRL8lHx3immCBAkS/EQEBwZwbdiA48sv8be2xq3z7NqJKDl52D5C9eH5Gll+PjnP/ZPU225FUVWJu7aWwaefxvzcc6hnzyZksyMymdAvXUr3nXcRMpvpuedefHXRG2Dvrl303H0PYd9wk5EEUXzBEDNKU1i5t5f0JCXPrWshU6/A4g5gHhJpgVB4mKX+1lYLNTlJmDQybl1QRopGhkAg4LrXd7Czw8a0ksM/2+pMLbs6bTHRB9A66EYiFDAqO4nXNrexrnGQRz5v4I0t7WxpMfPW1k6y9AqaBlzMr0zj/R2dbGuL5uF1WDw89Ol+zhgXnd/8bG8PU4qi7+cNhDG7/XRZvezttrGxaZDdnXbs7iAzSkwIBOD2h7jtnd385ph8trdZ+PvXLWTplby4sZX3dnQSCIVRSERMLjJG59dsHm6cV8oJIzOYUWriiSWj8ATCMdF3iMZ+J+XpWtK0cu46voInzh7NI58fHCYuWgfdNPQ5SdMr0crF5BhVrKnvpWnARUaSAoMqvtWpJjuJd7Z38v7OLlI0Mlbu7Rn2cxx0+lBKo06S2XolA0PiO0UjZ2yeniSVnBve3MXLG9t4ZXMbN765k3lV6dz1/l5ueGsXv31zJ7WtVmqbzSilYnQKCd5AiGtmF5OZpEAggEunFfC7k6rwh8J4AyF0Ckns/SORaIUtM0mBWibi7Anx4eWFJhXl6VoAgqEwm5vN1Hc76LZ6uGleKb8/sYqiFBUPfrKPkTlJjMxJIlkt4/q5JVw5q4gbji1lzYF+ClPVrBxqK12zv4/jRsQLM6EAtHIJmXoFGUkK3P4Qq+v7uGZ2MXqlBIlIwOljs5habKQiXYfmWxU9mVgYazt+bFUDB3rt+I9wBbW6/fTYPYR/ZMREggQJEvy7SFT8EiRI8IOJRCL4Dx7E19SEUKVGXlqC2DS8rep/i7+ri64bb8KzNTpTJdTpyHn2WRRV0cqbUKnEcO5Suu+4E0LRG2NJVhbyyvgZAUlqKr72dmzvf0BgSDxG/H7Mzz5Lxv/8D8mXX0bIbMaw9BzkFRUEurpwfvU1EY8HgGBPDxF3fOZYgsMUJKsZk5vEBzu62dNpA6J5e4FQGJVUhMsfQiwa/nzRqJIyId9At9VLm9nN+kYPaw9EqzMf7+7mH+eO5eRRmYQjkJEk549Dxi9HUtftYFVdL3MrUukcykaze4PYvUH6HT5OrskkRSOjwKTio93dcfv6Q+FYZl2yWsbkIiN2T4C1Df2EwxEmFhjI0it5Y0sHyze1oZWLuXZOMdOKk7n7wzo8gRBb26y0DLpxeIOMy9MztdiExeXnb181oZCIuHh6Ab+ZnIcvFGbN/n4a+51cdEwBPTYfLv/wypxQAHKxkDsWlrO5xcyz3zTTafVQnZVEfrIqluknFgq4ZHohr29p42CfiylFyVx/bClXvLIdmUTAHxeP4I0t7ezqtDG50EhBsopHVzcQicCbWztI08qGiU6ZREQoHOH0sdnUdduRiIQkKSUUmVT8edUBMpIUceJ9YXUGv1uxb1jUwX0nVGJ1B5haZORAjxODUsojp48kHIlw74o6nv4qavKikor47bGlccHzWrmY6+cWEwpHaBpw8cSSGmpbLBSlqJlcaEQkFFDfY6dvyGBmapGRsyfk8tjqBra3W0lWS7lsRiEKsRCNTBKrnB66thdMLWDA7ufkmizStDI2NA4iFgm4bHoBbWY3/mCY46rTsbr8nDU+mxyDErFQwM52a9S4ZnQWM0pMvLihhdoWCx1WD3cuKue+D6NGRQqJiNuOK+OZoc/oD4V58stGxucbOHFUBhubzDzwST19Dh+njcnipJoMqjITJiUJEiT4z5IQfgkSHIWQ04l3Xz3Bri7EGenIy8oQaYYbPvza8NTW0nbBhUT80eqLcuJEMh54AEla6r/3fbZujYk+gLDNxsBTT5F6+20IZTIsLy8n7HZjuvoqwh4vIo0aWVUV8tKSYccSyeR4d+4ctjxktRAyW/DU1aEYUcXA088gEAlJvvQSnGvW4tm+HUQixKZfZ8SD3RNgT5cNtz+IVCQkEoHqrCT0R1SUjGopM0tTKEnRIBQIONjnpN3sxukLcteiCu54bw/13Xaml5hiwk4ggBvnl0IkGmRe3+NgflUa180tIRwOMy7PwJ3v76Z5ICq+b1tQxqQCI7s6bHHnV5Gu4asDfZypzkEhFSEUEJsZ9AXDmF0+bl9YTl2XHa1cjN0bjNtfLBIiEgo4d1Iuv31jJ6Nz9dx+XDkSkYDZZSnc/M5uOq3Rc7B7g9z/cT03HPv/2DvvAKnqc/1/pveydXa29122wAJLL9KLig177yXGkmjUqIkYjb1rEhsaS9TYFVAQARFQOuzCsr33Or233x+zDIxLyr2/3OuNmc9/e+acM99zdhnOM+/7Pk8hF07L5K3v2xGNzhYmqmX0WFxIRSI+rwrn59k8fp78qoH7Tyvl/jU13LG0CF8whMvnp6orHLuwtNTAhppj7pTnT80kI17Jbz87zFmT0jipMInK7Dg8viC3LCzA6fXTZ3VTkKzhhc2N1I+avDQN2LG5fZxUmMi66j46R9z4AkGeO7+C+9cciWT6AWypH+DJcyr4xfsHI8I3M15BboJq1DwlbCpTatSiV0oIERZNvh9YisarpfRZ3WP+ZgbsHl78ppn7TytFr5KgkYvxBAI09juo7T2WweXwBthU18+0nHh2tY6gkIgoMGio67PxyrZWVl9WyUmFSZwyPpVQKMSOpiFu/6Ca7EQlqTo5J5cbWVScxJ++aY5kFA7Zvfx+XS33rShFJhZGieVLZ2SzuS7cTnuUe04eh14pZtjho6/NRHGKhj6Lm+ouC7ctKSInUcX718+gustMba+N7AQlMrGAlZPTuendA/xiUSGPr2/g4umZiEVCgsEQveZj1bwVE1J5fUcrn1f1kBmvjDKReXV7KyHC1Uu9Skp2wn+2E2iMGDH+94gJvxgxfkDQ62Xk7bcZeubZyLbEG28k4ZqrEcr/cy2AAzYbfY88GhF9AM6dO3HXHP6nhF8oFMJ96BC2TZsIeX1oFi1EMX48AolkzL7etvYx29xHjjD8+p9Rz56Npy5cARp8+hkQCiEYJOu9dxGIx36kSTLSkebn421qitouEIkQqlUox5czeNzverDhGZJuuw1XVRUux3uIAAAgAElEQVRxF1xAyDd2DuinTpfJyW8/O8zmurBYm5SpZ2pOPC9ubebRleMJBkN0mJzU99l5blMjdq+fhcXJ/GpZEZ0jLna3migwqHjq3AnYPH6y41WcU5lOfZ8NqVjIq9ta0SskXDErm3d2ddBjdpGXpCY/WYXJ4Y2IvtMmpBISwJTseExOLx/u60IsFHL25HTq+22cUZFGy6CNZI2cx1aOZ211Lx5/kHMr00nWyEaPjSNVr+C+z2si17divJF4pYQ7lhYxbPfiD4bY3TqC1eVl1YpSOk0uukyuqHsSCIZweAOoZSLuOrmYN75rA6Bt2MF1J+Xw7Kbovy+A2l4riWoZJqcPqRDS45TsbTOzrXGI0yak8svFhVjdPjLiFEzM0NNn9aCSiylM0RCvkvHC5iZahhyj1bBC1lX3cep4QUT0HeWzgz3cuqgAjz/IoN3D983DlKXpIu22R/EFQnj8AV6+ZDKtQw7EIiHDdg8Onx9JUIhKIqaq00K8Wsqww0tv4xBXz86hbcTFF4eOtYi2DTkoMWo40hsdqCwXh909O01hJ9eAHvqsLszOaNEN4ZbV6+bkUpSiwaiTY3P7+PRAWKRaXL5Ipbh1yME1b+7DEwhwz8nFHOg04/UFEQoEzC5IZGpOPOsO9dJlchEMwaDdQ9ewg2vn5PKX3e0c7raSrJFFiT6AP37TxG1LiiIxIvvaTRg0Mv5w0SSUUiE9JiefHejmje/Dn0V/Bc6vzGB5eQp3LS9GI5Pg8Qd4cWtL5JyZ8UpWTkpHLBZyoN2E1e1HIhJQ328bE/3x8f4ujDo5Do+fBeMMlKf997MlY8SIEeOfJSb8YsT4Ad7WNoaeez5q29Af/4hm0SLk4/7vWkl7e3rx1NcR8vmQ5ecjy839L5/D19eHfds27Ju3oJg8Cc3ChchycgAIOBx4W1vHHOMfGh6z7US4qqvpuPgSQj4fACNvvEHm66+hmjZtzL7y8eVjtqmmT8O5bRuKknHRL4y6QB4vSI9HrNdjXLWKzuuuI+gIP/zpzl6Jf2QESWYmlg8/GnOM+/BhUh97FP/wCH6TCe/wCNKEse5+PyU6hh1YXD5SdHK21g9GRB/A/g4z5el6mgYcfHGolwKDGocnEGXQ8XXtAEadgh1NQ7QMOTDqwrNqdb02jnRb+b55mOah6IfvuYVJ3LKokM8PdvPi1mYMWhl3Li3mwTNKqeu10Tzk4OEvwg/mkzJ1vH75FHotbrbUD1CepqPX4kIsEuHxB+k0uVhaZsCglRMIBkEAm2oHeH1HG0UGDb9aWoRGJkYsErCnzcSaqh6Wlxv50zfHgsTr+uyMOL0ka2TolRLMTl/UeqUiITkJKnotLgKB8JO8xx+kY8RFboKK9uHotuB4lZRUnZyZo7l/Pn+4jfSLw72R6qBMLOTpcyfwTcMgIoGAy2fksKl2gAMdZlpG75fV7ef+tUf45eLCSKXuh+tyeQMsKUnhgXXh9sktdQPctbyYX31YHTlmaakBlzdAmyss3CxuP/lJKh76oo6iFDXlaTq+bRyMxBekxykoT9NR1WninlPGsbV+kGAoxMKiZBaNS+a5TWFhqpaJuWZuLmtGrykQDGFyeNDJJczKT+LA6Hzl8SwtNVCepsXlC+ALhvhsfzeDo7OFx88ptg05qMjUc0qZkS31A8wuSMLu8VPTa0WvkPJdcx8nlxs50mNle9MQ2fFKJEIBSqmQjDgl84qSkYrHthvb3H76LNHivt/mYXvTEGure7nv1BLe2nnsC6hZ+QkggMv/vIdQCPRKCb9YXMjDX9RFnEsLklX4g0Fe+aaFuQVJ3LwwH38gFDXPeJREtYyDnWYy45Xsbh2OCb8YMWL8rxATfjFi/ICAzRoRExFCofD2HxDy+/G2tuLr60OcbECWk41A+r+f4eRpa6fzhhvwjQozoVpN5p9fR1EWnnkLer0I/8G6gm43g8+/gOWjsBCyb9mC5fM1ZK5+FUlSEpKEBLTLl0deP4osL++fWqNt/YaI6Au/YZCRt95GWVmJQCSK2ldZUUHirbcw/Mc/EfJ6Uc2ciTjZgLetDW9XF4rJk6NaQVVz52L/Zivy0lJEqrE5PdL8PFKffQZ/VxcBhxPHt1uxfPgRsqIipCdYv1CpYPCZZ/EPDCDNzibh+usJFhYg/wlm+vkC4Vyyuz8+BMDswkQCgRDzi5IpT9fiD4T48nAfjX02xhk11PZaUcvFdI5WxGRiIVfOykEmESIUCPjZ/Dx++1kNvRY3T3/dwMpJ6Xj9QdpGxs5KSsUC9rWP8OnBHuYUJFKRoeeR9XUEgiF+ubiQt3d1RPbd32Hhvs9r+Pn8fPKTVeQnqVlb3UtdX3TV6ZVLK0lQSanvs/PpgXAoeH2/jcdHw9FfungSKyYYCQRC3PCX/VGza3KJkCS1nBKjhtsWF/K7tUfwjQq8S6Zn4fUHMGil6JUSnruwgoZ+Oy5PgEAoxKkTjOxqG4mYseQlqZiVn0BBspo/f9eORi6mPF2HRiZk9SWTqe620GVyMa84GYlIyIf7uugYcfHzBfkka+U0DkRX9UKhcEWty+yKamMEuHZuLpMy9bQNOzhtQirJGjnj03U8s7GeWxYWIBKG5zF1CjFfHO7D6vJj0MpJ1kp5YXMzR3qtLC0x0GlyRWXWdZlc7GkbYXlZChtrB7hgagZyiYguk5Pfr6vjzImp3Lq4gJpuK+/u6qDP6kYhETElJ55Hv6zjje87qEjXc/msLK6bm8vbO9tx+QIsK0vhpIIkytP12LwBVn1eg0omRiwUMDM/gfZhJ82DdvKS1KjlIiqz4rj3s8NcMyeXp79uoHPkmGC7Y2kRXx7u5dzKDJaUJGN1+3H7ggzZvczKCxvsGLTyiLPqUc6YmMa2xmNfbhxP04Cd6m4zx2vsGbmJPPFVfeRns9PHu7s7WFaWwudVPaikIq47KY8Bq4dfLCpkQ00fz23qRy4R8sIFE8lOUEburVAA507J4IkN9UzNiWdaTjwurx+FNPZIFiNGjP9ZYp8yMWL8AGl6OuKkJPyDxx4KRPHxSNPTo/YLBYNYv/ySnl/fjXrObBTjx+NOTkZeUYE4Lg7Hzp1Yv/gCWUEh2uXLkBeOnT/7V+HY+X1E9CkmTUI1cwauQ4cRKJXYt2zBtn4DymnT0J9xOrK/IV68HR1YPv44eltDA87de1BMGI80PZ3Ea64mYDJh37wZoVaL4Y47kJWU/N21hQIBBCIRQdfYB/+g08mYHihApNOReM01yMeNw11Vjau6iuGXXgKBAFlhIarp03Fs/RZPYyOywgICNjsjr72Gas5sxAYD4sRExNqwC6CnrQ1X9SECFgtBi5mhF/4QeR9PfT36lSuxb9wYEaUCuRzljBkoKyvx9fcTMJkQiIQ4vt2GLC8PgUAwZr3/jji9fgLBEM0Ddh7+opYb5+czYHOjkIqozNLTNuxi2OFFKhZyzexsNHIJPRY35Wk67v3kMCsrw/8efr4gnze/b4+EmOuVEn53Wik7W0fwBYLsbB7mtImpLC01RLULAhh1Cj7Y24hIKGBqTjxPftUQea3LHF2NAWgfcWLQhdut49VSblqYj9MdoGnQxru7O7lxfj6vbm+mMFlLSaoGpVSM6QdVuyO9NlZvb2H1ZZUs+cGarpmTy10fVfPCRRNJVsu4/7RSQiFQyUQ4vQGKUjQM2Dzc+VE1l8/Iotioxer0oVNKUMnEvHjxZNqGHNg8PsxOH80DDn57XIvphpo+njp3ApsbBtnbZmJmXgImpxeRQEDHqJiRiIQM2TwkqWWRCthR0uIUFBs1zM5PoGnATq/FTZFBw/4OE3qFGJcvwIEOMyaHF6k4mw6Ti6c2hu/pXcuLeXpjQ0T8fF7Vw0NnltFnCc/qHegyn/DvpKbHysz8eKZmx/GrD6rxB0NcOTsbbyDIX/d2caTXxinjjVRmx5GkkTEpM44H1hyJfDFwsMvME195OHV8ChdOy0ImEdI6aKdt2MHcouTRqmAi3SYXD5xRRq/ZxX2f1zA1O55nL6hAJRXz7mj8hFomihJ9eUlqlFIRRSkaGvptFKdoeXFrEz2j13TfihKCngB3flTFXcuLWVcdbgldNC4Zg1aOUCCIxGUAZMQryE9Wc+3cXGp6rJEZROCEURkN/XbuXFZMdqKSUqOW+j4b3kAQrVyMYtQl1e0Lct3b+3n/uukc7rbSb3Wjlol5d1cHHn+QQkO41VUmFo05f4wYMWL8qxGtWrXqx17Dv4SXX3551bXXXvtjLyPGTwCRWo1ySiWu2loCAwPISkpIffwx5AUFUft529rovPY6NAvmQzAcKG7fvBnHrl2EvB76f/cA3pZWXHv3YvtqI+pFCxHr/2dc3Cxr1uCuqkKzbBnihHhMb76FY+tWnLt2Iy8swPrZZ7j278f+3fdoFi9GpB5rJuAfGsb87rtjtssKCxh64Q+oTjopLICzslDPnYP25JORpBpxV1cTdLnwDw2BQIhIFQ479/X1YVm7loGHH8bd1IR28RKsX34ZceEEMPz6rr9ZMRQIhQiVKhy7dmL94ktEcXEY71+F+ZNPsXz4AZLsLORFxYy8thrXgQOIs7JQz5yF6a03GXl1Nf6REURxcXhbWuj55S8RiERIsrNx7vgu6n08zc2kPvYo0uws5OMnkHjN1di//RbXwYOops8I35v+fqR5eYh1OoT/5mHuHl+A7U1D3PVRNW/tbCdeJWVJqYH71xxhX7uZMqMWmVTMQ1/U0ThgZ1pOPJ0mFx0mFwatnC8P9TCvOJlBmwedQoxIIGBny0jk/G5fkESNjI5hB00Dds6pzOCj/V1MyU5AKhLSNuwkXhUODtcrJYw4fEhFQuwef1QVa25BEt81R7cRn1SURH2vlYrMOPa3m3h7Zwfv7ekkO0HFzQsKONRl4otD/VR3WVhSYiAnUcX3LcfOkaSWcfH0TM6pzKA8XU+xUcPEDD2Ts+KYmZfAN/WDHOmzMTkrjjmFSfRY3Pz5uzZaBh0sKDYwOSuOOKWEgmQNgRB0jjhRSEW4vEFChKjqNBMIhXhqYyOJahnfNQ9HibdAMERuoor393XRbXZzoNPMsN1LRUYcG2vDRi9Or5/sBBVzCpPY2TIcqTpdPC2TZK2Ml7e2MDkrntpeKw6PD41Mwuz8RFatOYLJ6eOMijQMOhnpegU5iSqyE1WcMTGNRLUUfzBEy3Gzbianj3MrM9hSP8iAzcO5lRljAuAvn5nNrtYR0vQKhEIhdX02FhQns2P0dzMw2h65qMTAhDQd3WbXGIFvdfuZnpfIi1ub2d06wrSceBaOMzDs8HDuyzvZ226idcjBptoBpucmUNtrpWXIQaJailQsZG11H95AkKnHCTGBAG6Yl8eD62o50mOjusvCtw2D3LigIHINEzP0vLCliSGHj22Ng+QlqSlN03LO5HS+rOkjRSvntIpUZGIhswsSmZgRxwNrj9A54mJ+cRIrxqeiV0qxuX3MK0xi02ju5FFKU7XIJSKe39xEQbIKXxD+sKWJLw73kRWv4oyJqexqHYkYI80pSOKlrc18cqAHk9NHaaqWU8uNFBm1JGv/c+fHY8SI8a/l/vvv7121atXLJ3otVvGLEeMEKMrLyVr9KgGLBaFOh1g3dv4iMDxMyONBXjyOwWePmYNoTprL8Kurx+zrqatHlpX1L19r0ONBs3ARzj17UVRUMPDII5HXvE1NuA8dRl5agrvmCL62NjzNzUgMY81YJJkZaFeswLpmzbFtWVkERkx46urwNjcTBEIWKyG/H8u77xF0u4i76CK6b7oJ/8Ag4tRUjPevQjFpEsOrV2N6620AXAcOYl2zloxXX2H4xZcIej0kXH4FyunT/+61SZKTMNx+O+r58wmazPTcc08kXsH0xpsk3nQTiTffjFCuQFZUyPAbb2LfsAGCQTwNDXg7uxAnhTPa7N98g3rxIoQqJUHHseqjZuECXFVVhDxe5BMrGHjuOVRTpqCaMYPeu+8mNJrjJ05OIv1PLyI+QX7gvxMHu8xc/vqeyM8PrKvl18uLkYqEyMQClpUbuebNvbh8AR44vZRtjYN83zLCgM2DQADPnleBTiFBMWSnIkPH+sNjc+Ea+22jIdtO7vn0MI+fM572YScFBjVXzM7GHwjhDwZ59Mt67j+9lAfWHCFBJYs6x7pDPfzmlHE8v6UJs9PHwuJkLpmRRX2fjds+qMLtDXJ6RSqVWfG8s7uD7EQV5elxVGbZ2Ntu5smvGnj87PE8urKcqk4LGfEKZucn4g0EEQsFtA87CAbhy8N9fF0b/UCvkIjQK6WcXpHGonEGREIBcomIQZuHfouH8jQdcokAm8vPjuZhXF4/nx7o5vSJabh94S825CeYKzvKinIjcWoZZoeXz6t6MOrlqGVi7B4/1V0WFBIRF0zN4I8XTabf6iZFK8PhCfDBvk7OnJTOJwe6KE/TM9Dt4fXv2piQoePhs8q56d0D7O8wk6SW8amnhzeunMLv19XyyWjL68y8BC6ZnhWZXQsEg7j9AS6cmsmnB7vpNjs5tzKdD/d1EQJOn5BKgkpKbqKaIXvYiTQnUcnXR/r4zanjeG17G0N2Dysnp6OVS/i+ZTgSWi4SCiKzhVKRkKN18sXjkjljYhrjM/S8s6t9TE7hxwe6WFRi4PODPTi9AVatOcKlM7P445ZmpCIREpEAXyBERbqe7Y1DUQ0D/mCI2l4rmfFKOkacBEIhbJ6wsUwwBGaXj5n5iby/r4u8JDULipOZlKnH5vbx5+/aGLKH54T7rG58gRD9VheVWXqKDBoOdpm4clY2b37fjj8YIkUr57YlhdzxQTUA2YlqbnnvYGQt25uG0CrElKZqqemxYtDKyUlU8foVU6ntteDxhUhQSTDqlKToY6IvRowY/zvEhF+M/1hCoRDuw4dx7NoFAgGqadOQl5ZGWvlEOh2iEwg+CBudCDUa1EuXnCDgW3DC9kX414f2uuvqGHrxJVz79qFauICAaayJgqvqIKrZc3DXhE0fjp+nCwUCeFpb8Q8OIY7TE3/dtchLS7F9/TWy/HzEiQkM/enF8HEqFe5vtjLy1luEPB50K1agOmkuti1b0J97LoRCeNs76LnzLtKeeQbTu+9FrSMwPEzQZiP9xT9BKPQPZw6PIpBIMH/0MaqpU6Iy9eIuvRTXwQMop07Dtn0H/Y88gqywEMNddzL43PME7Xasa9Zg/P3vI8cMPPY4hnt/g300FF49dy6KSROxbvgKxzffICvIR1k+HteRWjwNDRHRB+AfGMS5Zw+K0r/f2vp/nW/qx841fV7Vw4y8BLQKyajAE/DA6aV8WdNH66CD5eVGgsEQBzvNdJtd3PvpYaxuPzNy47liVg7rj4slAJiak8CfdxwzAtpcO0Cfxc3P5ucxYvdi9/iIV8m4cUE+R3os3LGsGG8gyPrDvZHYhfZhJyk6OU+dMwF/MEgIAXV9togLI4Rz6a6anUOiWorbF2RDTR9nT85gb7sZk9OLyenlma8bOWtSKnMLEnhucxNJahlxSikvb2vBGwiyYnwq187N5eXR/LWcRBVlxxltqEZDug91mfn5uwdoH3aikIhYdVop44xqHlh3zOCGg93csbSYVJ2cIYeXsyalcWTdsVZCqUhIRUYcT21s4EivlRStnJsWFtBjcvLkORP4YF8nHSNOSlO19JrdiIQeMuKVPPxlPc2D4Zm/iZlxaORSPtrfFXGq7KtxU99n47wpGfxlVweDdg8FyWq21A9SdVwMxnfNw1Rk6CMZi0tKU3jyqwZuOCmXv1w9DYlQgFAgYHlZCkN2L2anlz980xx5b4CHzyxncWkKtT1WzqhIZU5hEjkJCty+IG3DTmRiIQ+fVU7HsBOlTER1l4XCZDXTc+JJOaOMLw73cvO7B3h4ZXnUJ6JQACcVJjM1Jw65RIhaKubr2n66TC4CwRAPnlHGxiN9PHRmOe/u7iBJLcPhHesW6g8EkYgEpOkVjE/XUZyixheAbrOT5WUpUX8/b33fzh8vmsjmuoGI6DtK40A4J7Kuz0a8SspNC/J5f08nP5ufR6JKRlaCkgGbB7FIyG9OGUe3aWxr8rcNQ5xTmU6qLjxzCWFTlzkF/5kRMTFixPjxiQm/GP+xuKqq6Ljk0shs15BUStZbb6KYMOHvH1dzhIHHHsO5dy/KyZOQLYue3bNt2oT+3HMxvfFGZJtIr0dWVPQvXb+3t5fOa6/DPxCuVlje/4CU3/52zH7y0lI8o1EG8rIykEqxrFmLKDmJkMeDp6YG//Aw4oQEJDk5uOtqkWSko5g0Ceee3RAIoJwzB8/hmvCc3SiWTz9Fs3QJ/s4ubJ+vGT1/KfqzVxIwmxAIBGOlrkCI8ATxDf8I9cyZ+PuPVZZEej0CgQCRTo917Vo89WHTBXdVFd62NuIuOJ/hV15FIJEgMaYgkMkIeTwELRZ6f/Mb0p9/joDLhWvnToLBEP7eXkJ+P/6hIUzvvINm0SK8HWMjJfx9Y6tb/25o5WPvv04hweENkKyR0zni5Jo5OTzyZV0kaLxlKGwacuG0TH49agIjlwgpSdXRZXbx3PkVfHGoly31g1w4NZNukysqpDxOKWV/h4nPDvZQ32cjK0HJRdMy+dPWZmbmJjIpU8yRXisPnVnOkN2DRCQkN0lFfpKKfR1mxAIB7+7pRK8cu/atDYNUZsejkIhQyyTYR8XApdOzMerkPH72eHITVexoHqY0VUd6nIJDXRaUUhFeV5DPq3q4aUE+968oRSkTMSU7noz46HZes9PLnR8dirh2unwB7vyomg9vmEFFhp6Do1lytb02nt5YzzPnV7C33YQ/EOTOZUXsahlBIxczvziZl7eGzVQgXFl6fH09v1kxjk8OdnHx9CyGbB5MLh8+f4AQArY1DdE8aCcrQUmaXoFYKCBVL+f9vdEOqW3DTs6ZrEAgCIe8/3xBHq9uaxtzv1qHHKyYYGRCRhzDdg/3rShBr5SyensrnSNOTh2fyuSsOG74y35umJcfJfoAntrYwNKyFD7cH64ifnm4j6fPq+CZrxuxuX1kxCsjFUaAS6ZnMis/gTXVPahkEqZlx3NeZQZ9FjcamZifzcvjje/auHVxIesP9/Ho+nryElVcNy+PLw73AtDYZ+e2xYWcPTmdbpOLrQ0DqGRipubEs73pWCuvQABTc+Ix6hXIRQL6rW6m5SQwbPdy9Zwcvm2I/tLD5vFzuMfKkhID1V2WiNGPUAAnlxlpHXKwrCwFtzeAVCTk3MoMtjYOMiFdT5ImnN945/IintrYwC0Lj40CLCkxUJamQySEyqx4Cgxq4n9Q0Y4RI0aMH4OY8IvxH0HAYsFdX09geARJVibyggLMH38c5TIZ8noxf/rp3xV+vr4+um64ISK2nLv3IFAoMNxzNwNPP0PI6USoVqNZtAiRVoNz1y6keXnozzwLWXb2v/SavG1tkXUAEAwiUChQL1yIfdMmACRpqejOPBPLp5+ReMvNKCZNovdXd+Dr6sJw7z24DlZhXbs2cgrNksXozzuPzquuxvrJp6Q88DuCHg8JF1+M6Qfzf0KtFk9jYzjofBT34RoUFRMRKlXEXXYZI6++GnlNnJ6GrDB6TvKfRahU4h8YRJqXh7e5GVlhAa7Dh1FNmxa1fgiHvQsk4Wpi3EUXEpJKSbr1Fnw9PRAMIklNwzcyQqCrG/P7H6CYMgXtKScjSkzAtn4DAM69e9GtXImnoTHq3Ko5s/9b6/+/xEmFifxhS7itEMIPuadNSKXf6ua75mEMGhnJWnmUcAP44lAvS0qPtQj/amkRL25tiZi6LC018LvTS5GLhdzx0aHIfhqZmIx4Bf1WD50jTlL1Cr6uHeDsyel8dP1MLC4fTQN2ilM0aBUS5hUloR4Vpz5/EJc3QKpewc6WYS6aPrZVOl2voCJDz/dNQ8wqSEIpEXPX8mJm5SVQnq7nYKeJve0mXvq2haYBOyvGGylN03HB1HDwe0OfjbXVvXx640x0ihNXoQdtnohYO55es5snz53Ae7s72Fw3wOyCRC6aloXF5SNJJUMpE/Hol/XEqSR0mV0UGzXsbo+uynsD4Uy6ZaUpXDEaFaCWiXnmvAqaBmzoFRJ+tbSI1iEHNpeXVL2CRPWJRUR+sorHzx5PglpKj9nFnIJEDnVHB98XGtRkxCm4+5PDpMcrufeUcfz8nQORlsuqLgu/XFzAixdNxuTycvG0TFqGHDi9Aaq6zJhdXrTyY48O3WYXBztNbKkf4BeLCnj66+h/M2/v6mBZmRGdQsoXh/o4dbyRZ75ujERVJKllPHfBRB5bXxfJJ2wecnDfZzVcPSeHP33TzPXzcpGOmp/kJau5bXERR3qtKKUiXr5kMm9814ZIKOCkoiRsLj+DNjeFBg0PrK2NmNmsPdTLb08t4eva/ohTK4SbMzITlPxycSG+QBCXL0hZmpbnNzdS32enyKDhkhlZVHWZkYiEXDwti16zk1e2tdBrcbOgOJnLZ2ZT3WlhUqaeZK0cXyAYMdWRiAS8cmkl84piVb4YMWL8+MSEX4yfPAGLhYGnnsL81/fDG4RC0p5+mpBnbO6bf3hkzLbj8XZ0RostwLH1WxJu+Bm5n35C0OEg6PHQftHFCKRS5CUlOHZ8h7x4HIoTZNP9/3CiMPnhl14i8Zab0S5biq+vH39vL7333Ity5gykmVkMPf8C2pOX4x8cjFTLjsf21UZ055xD3BWXY/noY+ybNpN0+22I9XrEhpSofaWZmTj37R+zBndtLfKpU4g77zzkJeOwfbUReWkJmoULkaal/beuVZyYgOndd4m//DKES5aARELQYScUDCKQSKJjIgBxigHDfb9FmpaGr7EJscGAKC4OoUKBt6ubkeeeR1ZURPLdd+NtakagVKI7ayWWTz7GffgwAbOZwNAQcRddiOWzzxEqlST98hfIxo3D3diIUCZDkpHxb+nwWZKq4/3rZ/B98xBWl4+yVB19FjfFKRpOm5CKVCxkd+vYf87VveQAACAASURBVAdyiQjN6AP/tJx4ttQNRkQfwIaafkpTdfgDQZ49v4LWISd2jx+ZWMgft4Sz8haXGHh5W7il0ub2M2j3cOt7B9jbHq6YJaikvHnVVEpTdYRCIXotLow6BQNWN+OMWiQiIelxiki4ulIq4tIZWdT2WZmel0Bjv5XzpmSQqleSqlfQY3Zx+wfVLC5JpmnAzozcBAKhUFS73ynlRk4uS0Ep+dv/HeqUEtL0Crp/4DRq0MrIS1Lz6+XjuGlBASqZGKEAGvvtKGUihu0e7j6lGJPTh0wsJEEtRSMTR+bOjmJx+kZD2AsxauUkqKS8sbONIz1WHls5nrs+PsSZE9MQCwU8t7mRk8uMnD05PIt3lCUlBur6bKyv6WPxOAMz8+LJilexo2ko0u45My8h3JI54sIbCCERCukyuaLm7NLjFMjEIm7560EsLh9GnZxfLi7k6yP93H3yOPotbrYeVzkrStFQ1Rk+v/8EGYOhELh9AWRiEWaXF28gGBF9EA5c31I3wLIyI8vLIRgK4Q+EeH1HGxlxCh46qxyNTEIoFIr8e8tJUpOTdMygyu728fauDh5cV8sNJ+WxvWkYtUwSFd8AsLa6h5l5iZH1i4UCchNV3PDO/kh3/tTsOMRCAbPzk1hWaiQzXsmu1hHe3xu+1x/u6+KFCyZSkaHnspl6hu1eanosfLS/m5WT0piRl8Dto3N/AL5AiHs+OcxnN84iUROr+sWIEePHJSb8YvzkcTc0HBN9AMEgfffdR9qzz2D97LOoffUrz/q75xKpVeF+ouNn+AQC8PmQZmYC0P/EkxAIEHK5Illzpr+8jfbUU06YMfffRZaXh2bZMmzr10e2KSomYPnwQ2T5+ahmzcJvSEY+vhz3kVp6br8dQiFce/eiO+tM+IFmESiVJP3sZ9i++gpPQyNxF12ESK8nYLUiz89HOX06tvXr8ba1AeAfHER78nIcW7dGnUcxvhyJToc0Ix1pRjq6k0/+/75WaV4emsWLGHn9zwgkEuKvvQahSo2z6iD688/H9NZbkX3VCxYQsFoZeeNNUh9/DP/AAN7dbUjS0ggF/Ii0OvwjI8TPmoU4MQFJigGhTkfPbbeTcO21OLZsIehwYvnsM2RlZWS88grSjHQCNhs9v7oD544dCBQKkm+7Dd2ZZ/xLf6f/W5QYtZQYtZGffYEgEtExM5KUYWdU7hjAFbOycXkCzC1IJD1OyfqasW2vTm+A/CQVIw4v1V1m0vQKXt/Rij8Q4pzKdIx6BVaXH4VERJxSSvuQIyL6ADRyMbU9Vqo7zZicPl7Y0oTTG2B+USK/XFzIrz85xLKyFDQyMTqFhJJULR6fnxSNgkSNlPOnZBJ3XPh3t8mFTCykvi9cSZqWG88zP6hIrTvUy5tXTkXyd8xYkjVyHl05nqvf3IPbFxYT187NpTglfA+FQgFaRVicfF07wK3vHcDhDaCUirhpQT5vfNdOIBTi2fMmcPPCfB76si7yEXJ6RSo7mofY3TpCx7CDB88o52CXmW8bhkiPUzBo95CXpKah386W+vCXTi9928K5lek8eEYZtb1WkjUy2oadvLCliatn57J6eyvLy1LITVLz0JlldJvd2Dx+gsHw7/nO0Ypsr9WFWBj9QXD25HSe+Ko+UhXrtbh54qt6fnNqCY98Wcevl4/j1e3h+U2RUMCN8/PoMbn5+EA3FpePVJ08EqcAkKZX4PMHEQoYbSUeOwtX1WWhJFXDX/eExVWcUsKtiwrotXp4emMDMrGQt6+axpSc+BP+fkrT9XR+WU8oBB5/ELVMRPAEc9a+QJALp2ZgdnpJ0sg4e3I6r21vjfo4F4uEpOjkvLC5iT5r+DpKjFqumZPLK9taEAkFuP1B1lT38tqONhQSETctzCcvScVH+7sx6hVj3rfb7MLm9sWEX4wYMX50YsIvxk+eExmeBMxmhBoNac88w9BoPlzi9dehnDLl755LmptL/OWXMfL6nyPb4i6+GOe+fTh37kS9YD7ixIQxx4lTjAj+G7Ntfw+RVovh7l+jWboU1/79iOPjcR85gmPbdhzbthO0O3Du20fcpZfgrqkh6aabCHq9CIRCzJ98gnbFaUhzsvG2tgEQf8klDL/6KgFz+EHcXVVF3CWXoJw5EwBV5WSMTzyOt6kZQkGk2dk4du5CNXMmju/CEQmKigqU06f/wznJ/ypivR7DvfeiPe00fB2dyIoK8ba3IzUYkBXkY3zkYfzDwwhlMlwHDjD4xJPoLroQy8cfY/38mEupYvJkdCtXkvbkEww+8yzelnD1STV/Pin3r8Lb1Izxwd/jGxhAqFIiiotHVpCPUCZj4Omnce7YAUDI5aL/wQeRFeSjmjbtX3qtPwbHiz4ATyDI8jIjAkG4zTE7UcWu1mEEAig0aJiZm4DV7WNtdW/UcUadnNs/rObqOTnsaB5Cp5Bw8fQsxEIBX9f2U5kVR3malhvm5fPc5kaunZsbOVYkFHDJjCzu+Kia25YURQLXAbbUD5GdqGb1pZU0DtiQiUWIBHDBK7sizpFXz8lhUmZc5BiHx48vGGRpqQGFRMzmuoETigEIzyv+I2blJ7Dupjl0jDiJU4UjHY4avxylbdjBLe8da5t0egM8u6mRq2bn8octTaze0cbKiWn88aJJ1PRY0crFxKukNA3YmZodT3qcgrp+G8FgiPlFSVRkhONfKrPjeGFLU9R7vb+3C6NOzheHwoY4gVGnSbPLi9sfRC4VIxCAyxektteKUS8nSS1DIhRy36klyCRCdAopCqmQRLUUk9NHKBTCHwxFtUIC9Fs91PfZuHxmNlvq+3nv2umMODzkJKopSFZT329ldn4if93TyR3LithUO8DBTjNTsuO4eFoW93x6mCtmZdNncXNeZQYbfvClwcJxybz5/bGZWpPTR02PNVJhNmjlrK/ppTRNi/K4kPN+a9jUJhgM8voVlbQNOQkBRq0cfygU5SwKcOG0LJ7f1IRRL2fY4cPtC1Dba4tai9cfoLrTHBF9AEd6rcwtTEQlFXF6RRqPfFkXqXa7fAGe2FDPLYsKeXpjA3KxaMx3gzPzEkjWxJw7Y8SI8eMTE34xfvJIMzNBJIrKj5OVlSFJS0NRUhKZ2/pnKjdCuRzlrFmIdDqCbg+y3Bws69bhGK04Db/yChmvrUYUF3dMcIrFJFxzzT/tYvlfQZKcjHbZUrwtLQw+91zU04YkLRXvhx8iTkhEmp0dfh0QyGQk/eIX+IYGib/iShzbt+Pctw+RXhcRfUcxv/cemiVLwseJxSjLylCWlR17j/R0VLNmEn/VVRAKIklPB7+fkbfextvSgnrhAlRTpvxNd9T/6rVKFi2K/Ow2GpEYjbjr6hCIxUgyM+m/bxUBsxlxchKaefPouva6qHO49u1Df9ZZ2DZtjog+AMeWLajnzEagVOIbGECSloYsPw9pVhYCgQBffz+2DV+NWZOnqfknIfx+SF6Site2t7KnzYROIeHD/V2cW5nBptoBktQyshOVlBi1NPbbqe+3IRSE8972tIVbRD870MPti4tYtaYm4pZ5zuR0RAL42bx8Pj3QRUO/DdVxD/HTcuLZUNOPRCTE/IPQdYBPDnQTp5CQmaAiGAzwm89roh7qX93WyrLSFCqz4zE7vTy/uYnVo5Wpi6dlcs7kdIZs3ojV/1FyEpVkJ/7jf/sCgYC8ZDV5ycdaDLtMTlqGHCgkIgqS1fRbPWPiCdy+IAIBnDkxjTS9nNU72shPUpObpOLZrxtxjBqHqGViVlSksq66hzuWFpFnUBMKQkO/DY1cjFQkHNO6qJCKsbh8zC9OZpxRS2GymvvX1LBy9L2+bRjimrf2Rj4W8pPVXDoji99+VsMVs7JpHbQzKy+RZ8+fSE23hUAoRFGKZsy1a2RitHIxwVCIaTkJKMQichJVCIDnNzfxbcMgZ0xM5bwpGXSZnMzKT+Dymdk4vD6+rhtgwOahptvKqhUl1PXZuHBqBh/s6yIQDLG8zEiyRsaII7r1vqHfRnaiituXFNE+7GBvm4m3vm/nlPFG0uOUtA87+Nnb+6kZnb1MVEt588pplKRqOdJtoXXYwVPnTGDdoV6sbh9nTUrj4/3dHO61cnj0GK/fz5mT0qJEZ5xSyqGe6LlIgM4RF8laOQlq6ZiW32AItHIxMrGQTXV9/P6MMh7bUI/Z6WNyZhz3rShFJY89bsWIEePHJ/ZJFOMnjyw/n/QXnqfvt/fhHxxEPmE8xvvvj2Tz/S3BF7DbCXm9iOOj24tECgWDzzyLvKwMT10djq3fRl4Leb3Yt35L5ttv4a6qIuh2oxg/HnnJ/1wEgEAgQLfiVDxNTdjWr0cglaI/91yc+w8gVKsRiMVYPvro2Bo9HkZef52UBx8kJHXiGxhAs2ABQuUJ7oNIRNBuH7t9FElSEpKkpMjP3o4O2q+86pjT6CefYLj718Rfeum/7oJHkefmIs/NRTl5MgGLBVFcHIqPPyIwMoI4KQlfb+8JYzWEWi2yggISb7gBgUSC6a9/xd/fj+tgFRBCqNMhkIjRLloYOSbo8SDNy8NdVRV9/Slj8xB/CmTEq/jZvDw6TC6O9FhJUEs51GWhedDOVbNz6Le6eXJjAyvGp7K8PIXiFA0auZhb/1o1eryCFK2MWxaFDTOkIiHftwyzfk0fF0zLZGFJCmdNSmd36xAXTs3kg32dqGRiuk0uvIEg6hM8JOcmqtnfaeaprxt55dLJY4QCwNBoWHpNjzUi+iBsMHLmxFTOmZzOWZPSeHtnOzuah5mdl8D18/LHVGM8vgBefxCN4m9X6Wt6LFz+2p5IQPvSUgM3LyxALhFG2kEBZGIhcUoJw3YPL4zOOu5rDwvqK2bn8MLmJryBIGdOSmNddS9Ddi+PrK/nwdNL6bA4mV2QgNXl58rZYaOTo5SnaZmaHcfqyyr545ZmXtjcRJFBzePnTMAXCPJ98zAjDg9p+mMzkU0DdpTSsElKkUGNwxNAIBJw9Rvh3EaAaTlx3LqwgGc2hVtiRUIBvz55HC2DdlbvCLdFysRC7j+tlI/2d7GnLfwF14HRCt/SEgNahYx3dnWwcFwyA9bw/SlP13H7h+HZt+IUDdfMyaUsTceI3Y1RryAvSRWJpwCYnpuAUiri3d0dEaFV1WXhULeFx8+ewPbGoYjoC//uvbz5fRu/P7OcYqOWz6p6+HBfF8vLDEzO0tNrdrOzJXp2tWnQwe1LixEKBHx6sBuDRsb84mQa+u1jKoFlaVo8/gAzchN4Z1cHwz/4+zNoZbx55VSMOjmZCSpOKkzG4fVj1Mr/7t9RjBgxYvxvEhN+MX7yCMRiNPPnI/+whIDNhiQ5GZFW+zf3D3m9OHbtYuCZZwlYrSRcdimaJUuRJIcFjqywkLjLLsVdc4Sga+y8SmBkBHleHvK8vP+xa/oh0sxMUh/6PZ5rrsY/PIxt40YkBgO6Bx8g6HCM2d/f349QKkE2aRaSjHQ8TU1I0tIQp6RERRbozzmbkP+YEYWvpwdvewdCjRppbi4iZbTtvbu2doz5zeBzzyOvqMDb0IgoTo+8rOyEAfL/FYJuN879+zG//wFCuRz92WcjMRoRqdWQmgqAUKFAUVmJa+/eyHGSjAy8He0MPvEEEM4ITL79dgaefBJFxQQEMhmuvXsJ2sIPfX6TCW9HB0Gnk4Srr6bnzjsjWYLK6dPC8Rj/5gSCIQasbgKhEEadAtHozJdeKWVL3QCnjjdS1WVmQoaek8uNSMQCZuYl8PwFFfgCIRLVMlxePzuahrj3lHH4AyH2to9g8/h5etTZ8HhkYiGfHezG6w+ytDQFrSLAlzfPIUiIqk4Lv/qwmn6Lm0mZevZ3hCvQSqmIFROMPLA2nEV5pMdKoSE893YUoQAyR2MYjm/TO8onB3r4xaIiMhOUjE/XYXH50SnEEbdICGd77mkz8YctTXSZXFw8PZOTy40YtD8Qhv4Az29uiog+CJvbnFuZwRPnTOC296vw+IPIxEJ+viAfpzfAx/u7o85hcfnQKSRMzoxjeXkK+ztMkXXHKSV83zLCguIk6vvsPLiulhXjjdxzyjiaB+xkxCvIildidvn43ZojkVnM+n47t753kIumZfHq9hZuWlDATfPzeGR9PabRKqpaJmZuQQI2tx+Hx4daKubK2TnIJULWVPWwq9XE3MJkVl9WyYFOMxKhAIfHF5nrC19/kMc31LNiQmpE+AHsaTMxMy8Rk9POvKIknF4fy8oMtAyGK8NHqeuzUddnozxNx5RsPQ+sq+Pi6ZlUZOj55EA3y8uMTM7S0zrkHFNdW1vdy4XTMk/osnqw08yA1Y3LF+CCqZlo5GLe3d3JvKJETi43opGJcXj9yCUinN4AKyels+rzGpI1Mn61pAidQsJ9n9dw5qQ0TipMYmvDICKhgAumZjIrL4GLp2fRa3Zzw7w8Ht9Qj8cfrubetriQ+UXJKI6rYKfFjZ31ixEjRowfm5jwi/Efg8Rg+KcEh6umhs4bfkbC5ZeDWIy3rQ3n7l1oFi5EqFAg0mhI+vnP8TQ14evswrlrV9TxulNP+R+6gr+PUKFAMVpZVIyfQMjnRZyQgLumZsy+0sJCZEVFiFUqxCUlkeNS7l+FY/t2/L19yMaNw9vejiwvPIflOnyYzutvIDA0BEDcxReReOONiOOOzVWFAoEx7xXy+7Ft+IqR1auBsGBKffzxqEph1P6hEL7OTgJmC+IUA5LksTbozj176Lzm2sjPljVryHrzTZSTJ0W2ibRajA8+gPmjj7Fv3oxy6hQ0CxfRef31x97L58P0wQck3noL/v5+hl96GXFyEsrp03Hs3cvIG29i//prEImIv+pKUu69F19nJ6KkJAQy6f+3gP2x6be62NkyzO5WEwc6TJxekca8oiS8/iAN/XaWlKbwzu4OqrssZMQr+fOONs6clMbqba0RUVZi1HLzwnzmFCRx+et7OL0ijRSdnBGnD6lIiDdwrPpVaFDTMeJEJhZhc/vDM2FLi3D5g5SlaknSyHninPG8tLWF5WUGrpqdg8npY8Dm5tlNjRzt7Gzot3Hj/Hz+sKWJhn47eqWEh84sp8AQblNMP4HBxtTseOJVEjz+AJ0jLoQC0P+gErO3fYSLX90dWfP9a47g9Aa4cX5+1H42l5/97WNnh+v6bFx/Uh7FKRr6rR68vgAdI05yk9QRQX08GXo5N8zLJRCCZK2MzXUDhEJw04ICXtnWwrTsOIZHg8XXVPey9lAviWoZvkCQsyamoZKJowx4AKxuP2KRAF8gxAubm7h5YQGnV6Tx59HIA6NOweNnV/DXvZ1kJai4azSXUSCAmxbk4/J1c7DTTGO/jak5CTzxVT0XTsscs/ZhhzdSmT1ncjrpcQoCoRCTM/WsPdTLH75pIU4pYdVppVwzN4c+i2fMObQKMcVGHR5/O6u3t/HA6aWsnJSOUABZCSrUsrGVMqEAdrUMM8449su7ZaUGbvjLPgZtXk4uS+GCqRlcOC0TuUSEUirmraumsq/DxKDVQ16ymm6Ti7ZhZ3hW8nAvh7ot3LyggF2tIxh1cv544STS4xUUp2giXxBoUiSIRVCQrGbYEY7XqMjQI5eIxqwnRowYMf6vERN+MWL8AFdVFfEXX4T1q6/wdXQAYHr7L6Q+9ii6004DQKTRoJw4kUBhIWnPP8fw6tcQSCQkXn01iokTf8zlAyDWHXsokhUWYnz4IfoeeJCQ04kkI4PU3/8esV4/5jjl5MkIpTKcBw4gkMlIuPpqZLm5BOx2+h99LCL6IHxP1PPmo54969h7FRUhVKuj2kN1Z54RyRUEcO7chae+/oTCL+T1Yv1qI333/Zagw4k4JYW0Z55GWVFxbB+/n5E33ow+MBDAumFDlPCDsPjTnrwc/ZlnIElPx/Tee+CPttL3tbejmjEDT20diT+/kZDbg6e+AfeRWuwbN4Z38vsZeellDL+5l6FXXwWfD+NDD53o1v9bsb/dxIf7urG5/ayYkMqRHivDdi8vb2vh0hlZdJocfNswRL5BzYDNjS8YJBAMRUQfhI0v9raZcHh8nF5hDEcObGrEoJVxx7IiXt/RRrfZxfh0HadNSOXxDXX8amkxD66rRSUVsbN1hLe+b+cv10xjSnY8Z0/OYGlJCiKRAKVUzMFOM+e9dCQy3yYRCZiYGcfmugHeuXo6AzYPOoUkqsJSmqrjruXFPLGhHn8wREa8gvtOK8Hq9vPcpkbe39uJUCDgsplZXDc3j2StnBGHh10tI1FCFeCVbS2cPTk9quqnU0pYNM7AO7s7ovYdZ9QgEgrIT9aQn6zhF389wPh0PY9/Vcf5UzJ4bUdbZN8b5+ex4cgAn1f1oJSIuGxmNu9fNx2dXIpYJKCuLxGZVIRSdnxFMmy2s7A4mZoeK1Nz4pGMirzjEY+a9XgD/4+98w5soz7f+OdOew9L3ns7w3b2JAkhA0ggjLIChNkUwiobWlpGyyx7ww8IO0AIlBU2IZBAAiGJne14721ZlrXH7w/ZchSbUUoZrT7/6fy9850ky/fofd/nCeL2BxiXbuSbOj1XLChgdLIeqURkVJKe5c9tiTr2Y+urOfeQbNRyCXd/WEGSUcVZ0zPJtGgQBTgwrSHFqEIhETltagY7Gm2sHoiW0Mgl3Hj0aF79ppEVh+ZyzZoduHwBHlo6LirKQiIKzC2Mj5q3fKe8hftPGcfuFjuba7rJsWoYlaRj9wFtl4uLk1lf0UmKUcl5s8MOpv5giMVjk+j3BpieY8Hm9LGhqpMel48zp2cyJsVAe5+bm9fuiapQnjc7m6w4NefPyeXcZ7/G6w/x93f2MDbFgEoqUpyqJ9U8vAU+26oj2zp8FjJGjBgxfu3EhF+MGAch0ekI9vdHRN8g7XfeiXradGRWy9BajQb9/PloDzkEBAFR8euz6xblcrSHHUZaejpBhwNZWhrK7OwR10q0WjTTpqKZNjVqe9Bux7V9+7D1vpZoV0dlTg7pT6+kZ9VLeCoqMCxZgnvHjkgEROR4fdHzM4N4qqtpvuoqCIZvvv2trTRfcSWZL61CarGMuE+Egwoqru1lNF97Ld6aGpDJsF54IYrc4e23mjmzkVqtdN5/P451nwKQePPN9Dz//LC1ru1lyFNT8dbUEPQMr2D82unp91Lb1Y9UFBAECIRgQ2UnVx9eyG3v7uWy+fmR4Ok4jRyXN8DyWVlUtjsoTk3CqlOw6iCxA1De1MvvZ2TS7wvg9YdwegP8c3sT93xYwcmT0pmdb2F/u4Parn4uX1DIc5vCZhrzRiWwYX8n3kCQRz+tovg0AwqpJGomqiTVwDNnT+K9nW0EgiFSTCqe/bKWe04qxaJToJSJVHX209LrItOiQa+UUtvVT7ZFzVNnTiIQDJFr1aBVSnmzrIWXvm4AwnlxT26opTjFwJzCBPa02EfModMqpMgOqtbJJCJnz8xiT4udbQ02JKLA8lnZERfOQY4uTeaaNTtos3tIMqi4dH4+OxptTMk00+7w8Pq2cPtnn8fPg+sqyU/QcnSpCbvLx6RME6EQONx+TpmcxstfNxAMQbZFwxnTM1j21Nd0OrycPSOLxz4bMipaUprMl1XhL2gUUhGdQkptZz/XLRrFlOwhx2HhICEH4RbOLIua17Y2EQiG2Nfax6x8C25fgBuOHs1t7+7F6Q1g1Sm49shCdjX1khev5flNQ+Yo/d4Ar25t5PHTJ/B2eUtkdnBjVRd/nJ9Hm92DLxAkQadk5cZaLp6bx4Vzc5FLRLIsaq5eU866feGcPYkIz541hZ3NvWyp66EwUUezzcX2BhvbG+Cdi2dy4sQ0AsEQfW4fNZ39vPx1I18NmAztaeljS203L/9hGvta+6JEH8BzX9axavlURiXpufN3JVy1phy3L0hNZz+Xzs8bUfTFiBEjxm+ZmPCLEeMgVOPG4Xv3vWHbA7ZegvZesA4XICOFqf9a8LV30H7rrdjffRcASVwcaY8/hmr06B98DNFoRDN1Kv2ffx61XTZCILtqzBiUf7spPBsYCNC0aVPUzwWZDPm3zD/6Gpsiom9oWyP+jo6I8BOkUsxnLKN/w4ahRRIJ+oULIw+9bW203313WPQB+Hx03HMP6atWYb38crqffJKAzRZ2JD3t9LCBjzBk6R/os6PIycazZ0/Uucizs3GsWweAIjNjxGv4tVLV7uCyV8ooawxX6w4fk8j8ogSWlCRH2hYHq11SUQibeMgkrN3RSnGakT//cyd6pZSlk9MjN+aDTM0y89jnNWwZOM64dCPnHpLFE5/X8OTGGvQqKVadnEVjE/njy+V0OjwcOTaRJIOSN7Y3A9DY48IfCKKQRrfMCYLA1GwLGrk0Mif24NLxjE0x0Nbr4ua1e3mzLHyMggQd1x81ilOf3Bzx9TlpUho5Vg0mlSyybpAcqxanL8DJj33JouIkfIEQ8ToF7QcE0186Lx+zdvgXOrnxWp4+axJ13U5UcgldDi9rvmlCq5RSmmqkKFmPRi6lbcDc5P1dbXyyt53cAWfQZw4QS4PsarFzVEkyFW19vLi5gTOmZ+ALBMm1avn7MWOQS0SCISICpqrDwVnTM7jl2LGEQiE0Cgkf7GpjU3U3armES+flk5eg4Zs6G5uqusiIU5NoCFdGs61a1HJJlAtpnEZOIBiitdfNOTMzManlWLUKtjX0UJxi4K+LRyGVCCTqlXQ5PGyp66Y4dXjnQGV72Bxl8NoBXtvayFULC1m9pYFAMITd7efwMYlsqOzgzbIWBAGuXFAQ9dwHgnD56jJW/X4K6/a28/hn1ZHKb1GSjiSDErNGQUefm7XlzWRatRHRN0htl5OqDgdOb3SlH4hkLUolIouLkxmTYqDD4SFBryQzLib6YsSI8d9HTPjFiHEQiuxsVBMnIMhkhHxDtvL6xYvw22z8+mp63417R3lE9AEEurrofPAhUu6+C1H1wwwIJGo18ZdfRmNdXbgSKopYzjsP1ZiRxaMgiggD8RUJV1yORKfDvnYt8sxMGfqcMQAAIABJREFUEq69BkVe3oj7SeOHt39KzGbEg9pS1ZMmkfbUk9hWv4qoVGA8/neoiosjP/e3tOAcNHWRSlFPmoQgleKtqsSw5GhUxWMJejxIrVaUubkIoojptFNxfPIJALYXVxF/+WU4N3+FvyMscuQ5OUg0aoJuN5YV5/+mjF2CwRCrvqqPiD6A93a2cmxpMofkWdAopBw3PgV/IESSQcGs/HgmZpp49NMqDi2Mj1QB7W4/Ln+QmbkWNlSGq0pTs82kmFQR0Qewrd7GxAwzeqUUrULK1Ow4ipL06FUy3r5oJrVd/dzw1i7W7hgyEjp9WgaaEWa6AHY22vh4bzv+YAipKLC2vIXrFo9iR1NvlJjb19bHG9ubODTfyicD4vTlrxu4bH4+aqOU3Hgt3xxwnsePT+FPr+8kFIKTJ6fz8Z5GTp6chtsXpNflY0yyntn5315pNqjlFKvlvL+rlfOe/yYiNlNNKh45dTxJBhUGlYxeV/hzxBcIUdvVT7xOQbZFE3HbHCTVqGJvi51Tn9iMxx/kqJIk0sxqHl1fhUElw+7yce2RRbTb3ZSmGTl+fAppJhX+UIjyxl6yFBryE3Uckm9Fq5DS7/EhFQWe+7KOqw4vwO7yRYRfZpyaR0+bwOWry+jo85BsUHLBobm8trWRwiQd9Z39TJ5oxhsMIhMlXPzSkKNtqknFEWMSOX58Gt6DIiYAZuZaeXdnCwvHJPFldRcQjrV4dH0Vtxw7lj0tdtLMajbs7+CNsnDXQCgE//hgH3+cl8+u5iHjlrY+N6IgcN3iUdz94T6+qbMxp8DKBYfmYtaEP413N9tp7fMQPLjsP4BUFMmNHy50Dx+dSIpRjXvAxTXbqiXbqh3xGDFixIjx30BM+MWIMQISq5X4K6/E/u5aRL0BzcyZBNrb4TfY3udtaBi2zbVtG4G+vh8s/ACUhYVkvPACvoZ6RK0WeWbmD8omlGdmknjTjVgvvghBrY7EaIy4NjcX62WX0nH3PUC4Oph0883Ik5Ki1olKJdrp09EOhMt7auvoW78eUaFAkZ8PCCgLCwn5/RiOWYKzfAfqCROQJiUhqtUjZu+pJ04k/emV2F5dgyCTIU1MJPnuu/FUVSHKpAgaLd59+7AsX46ypASJ7rcz4+Pw+Pl4b7Tb6qlT0lm5sZaZeVa21Lbw2f4O5hfFc8m8fO77aD9vlzVz/PhUChK1nDc7G+lAvt7qLQ1MzY7jqTMn0u8JsK+1j5e+Gv4eq+/u56YlYxibYojKvrPoFKgVEs6blcPt7+/F6QmwfFY2C0cPGeUEgyFcvgAahZS2Xhe7W/t4/LNqnN4AogDnHpIdbrOstw37vV/V9rBiTk5E+EG4ktlmdzMn38r6fR202t1oFRKSjSr+eFgegVAIhVRkaraFPref2q5+SlKNtNndDJc10fQ6vdz5/r6o5JDGHhdb622cMT2TO08o5oIXtuENBJFJBO4/eRznPb+Vs2dmsaWuJyJE8uK1aBVSWu1ujh2Xwte13Wyr7+Wt8maWz8qOVONqOhzMLYzn6JJkLDo5b5e1MCbVyKbqbj6v6ODkKek4PQGkItR09rN6SxMXzs1FJhHRKoeEtSAIzMq38uYFM+h2emnrdXPRqm30ewNcclge1R0O/vT6TkYl65lflIBeKcXu9keuL9moYmKmGYkAly/I55FPq3B6A8zKs5BqVoXjEfQqrj2iMGIsc87MLJ7fXMfGyi4unJsbEX2DhELgO2jGcn5RAvF6JVZCLJ+VQ11nP/EGJWbN0GdPR5+HVV81MCXLzBFjEnl359AXCtNz4siL12LSyHn+nCnc9eE+9rb0saQ0mdOnZlDeaOOhdZU02dwsm5bBEWMTY2HrMWLE+K8lJvxixBgBRXIytvp6jCeciOOTT+hd/QqaQ2YhGcFh8teOYoS2Su2cOUgOcOP8ocislqgZxx+KKJMhHiTeDiTgdOEuL8NVVoY0Pp6Ml14i2GtDmpqKIivrO4/t2rmT+rPOjswNqiaMJ/Fvf8N42qnhbSo1xhN+h7+llUBPD+7du9FMnjz8HOVyNFOnopk6NN/o6+ig+Yor8Le1Ra3NWPXid55TKBhEEMXvXPNzolFImZkbR01nONpDIgpkWTQ0dDvZWNkZqcqMSzdzzZodkf2e3VSHQS3j3Z2t1HU5SdQrue24sTz8aSUeX5DnN9WRalIxNtXAtoZoEVaUpGdGThxW/fCbaLVcyuKSZKbnxuEPhqJutPe22Hlhcx1f1fRw+JhEDi2w8o/39kUEUjAEj39WzZ2/G0tR0nDxPSXLjMMzVKmXS0SkokC8Xsne1j4WlyShkUvJT9By+3t7qe8OV90uPiyXR9ZXYdHKSTdrePqLWuwuHydMTPvO59bjDw7LdAPo7vcSCoWYW5jAOxfPpKnHRYJeydVrymm0uXjgk/0sn5VNMBQiK06DUibhic9r+Ka+h3STmqsPL+DtHc0snZLO9gYbH+9pI9moYvkh2YiiQK/bj0wqIT9Ry86mXoxqGdkWE/d/XMmUrDimZJnY0WTHolNg0crJsWpIHsHtNMmoIsmoYldTL8eOS0EUBTZVd7G5Jtwy+fn+TsoabJw+LZOH1lVG9ovTyMkdEPSHFcaTbFDi9gVZu7OFBz8Jr1u3r50lpUkcW5pCu8PDpuou5JJwK6/d5cOqU9BxQGunVBSYmGEi2aCkxe5m4ahErjy8AKVM5MWv6vnz6zsja5eUJHPjktEY1fLIHOHmmm5+NyGVSw7Lo7LdwfScOGYXWDENiMTxGSYeXzaRfrefOK2CXc29nPrE5shs5/Vv7sLlC3De7J8viidGjBgxfk5iwi9GjBEQlUqMxxxD/RlnRHLwPBX7Cfm8JFx5JYLstxPIqxw7Fsv559P5+OMQCKAYM4a435+L+Cu6BseHH9B89TWRx7LsbFLvvgv3zp04PvgAVUkJyuLicE7fAQQ9Hjofe5xgXx+iRoPlogvD8RFr30WRl4s0JQV/ayuB9nbs77xN0G5HO3cugkyG+ge4r8qsVpJuvYXGCy4k5HKBIGC58IKBquJwXLt207tmDf7eXrTzDkM7ZUp4fvAXRiIKnD4tky+quqjq6EejkNDj9FKSZuSBgZt0k1pGo214LuXr25qYlGmmrstJq93NHe/v476TStlS18Pmmm5OmVyCLxBiapaZTQNi4YgxiUzLNo8o+g5ksFVvkGabi3Oe+ZomWzjPbl9bH1atgg6HB7VcwoQMEz1OL/ta+8JzdyGYWxjPJwPVzNx4LSWpBvoGhJ9Vp+DqwwsIBELsbLIhCiIvbq4nEAxx3uxs6rtdSEWB82ZnMypJj1QU6HR46RyIUFhSmkyi4buvwapTcMKE1CiDFVEIh5QLgoBEgLwEHXkJOmo6HJQ39QLQ4/Rx70fhkPRL5+XhC4ao6nRw2fx8PP4ge9v6WDolgzXfNPLeQAWrodtJn8fPB1+28lllJ2kmNdccUcg3dT1MzAyLPq1CSnqcmqsOEPDr9raz8qyJNHT3U9/totkWrtiNSdFjUMnZ3tDDxspOQsCsfCvPfhk9f2h3+5Ec8D2GRi6JilMYlWwgw6KhpqOft3eEq3g6hZTz5+SgkIo8vH4oeP60qRnh577LyV8XF3HTW3vocHjQKqRcMi+P29buYXaBleIUA7Py40kxqajr6ufmd6Lnbd8oa2bp1HSmZMWRbR2ax3v1m0YUUpHZ+RYWlyRhUEV3JWjkUjQDeXs7mnqHGfo88Xk1x49PwRqr+sWIEeO/kJjwixHjW/A1Ng4LP+9Z9RLm005Hnv7dVYBfC36bDV9DA7ojDkd31GJC/U5k6Wnf2W75c+Nrb6ft9juit1VX4/h8Ax133RXZlnjjjZhOOjFqXdDpxLM7HOod9/vf0/nwIwTtA/NBUinxV1+FLCGBpj9eGjGNce/ajajRIM/JQaofngV2MJpp08h6/bVwfp85DkV21ogtsp7KKjoffhjV2DEEHA48O3YiSiToFyz4l56P/xT5CTpW/X4qNZ39yCQijT1OttbbMKll9Dh9OL0B9Mrh/xISBow8BmnscbGr2U5Hn5urDi9gR1MvH+xuY+nkdBaMScTu8pFsUDI5K27Ysb6PqnZHRPQNsretjxMnhuMUNuzvJMmg4qJD83j2y1qyLFr8gSCXzssjGILmXhf3frSfC+bmcOHcXHqdPu7/eD/3nFRKu8NDsl7JDUeP5uF1lfR7AiwuTmJChomyBhsIAg8tHccd7++jscfFglEJLJuWOcxs5mAEQeD48Sn4g0He2N6MRaPgvDk5pJtVBIKhqPw+g1pOTryGqvbozxWJKBIMBVkxJ5d7P6qIVDe1CikXzc3ln9ubEQQ4qjgZpUykJN1IcZoRmUTkwXX7WTopnZe3hOMUZudbeesgExtvIMjnFZ34gkGe3FALwKEF8RxdkoRFp6Czz4NCJmVHk41D8qwopGLERGWQrDgNBQk68hO0nHtIdiQzcRCNXMqYFAOnTk5nYoYJly/As1/WcfLk6M/K5zfVoVNIuXHJaP7xfgWLS5IYk6wHBG5/by92t4+CJD3VnU40ym4M6gScnkDUbN4gfa5w62lJmomrFhZw94cV+IMhjGoZFxyaN0z0HYxqhOw9nVKKTPLrqdbHiBEjxk9JTPjFiPEtjFTVE+VyhO+5EfwlcFdV4S4vJ+T2oBw7FuWoonA0wtVX49m1G6RSLMuXYz5jGZIfIPq8DQ04t2zBW1eHetx4VONKkfwAkfRjCPl8BEaIdwi5oqtP7XfdhWbWLORJiZFtEqMR/eJF2F5+hYC9d0j0Afj9OD5Zh+7wwxE1mqgICdura1BNmIB07NjvPT9BEFBkZqLIzPzOdZ7aGuSZmXTcex/ynBwUubm4du1EGp+AurTke3/Pz0G8Xkn8QBXOHwxiUEk5Z2YWd35QgccfRBAEUowqmgYqfzKJwKKxSfz9nd2RY8Rp5DT2uChOM/LG9maCwRAN3S5uf29fZM3UbDMnThoe+v19SEe44d5Y2cFJk9K57d29kW2fVXRw4dxwqPrK/Z18tn8oX3JxcRIvbm5gb2v49T5hQiotvW6MKhlJJhVmtYzrjxpNMBTkvZ1t3PjW0LWNTtazbFoGUlFEp5Tyt7d3c+cJxTR0OVHKpRQk6qJmywbJT9RzxfwCFo5O5JUtDVy9phyAm5aM4dhxyZHwb7NGznWLRnHxi9sieXYnTExlc00XhxZY2d7QGyVw/MEgZo2cKxaEq4ATMkzc8OZOarvCr49GLuGSefmkx6kxa8KfV4FQCIkw3OREJZfw/OfhSt7Jk9JwePxUtDmwu/34A0G21fewv93Bw59Wcca0TB7/fKiCeUiehVn5VhaMTkAhlYz4Og0yPsPExqouXv66HqkokmxQMqfAyqcHzFxOzjLzxvZm6rudrNxYy9zCeFp73cilIlcsKGDVV/U09rRy+JhEjCoZJWkmStMMbG/ojRxDKRPJtIQrfVqFlN8fks1hRfHY3X7STKqIic13UZJmjFSUB7lqYSFG9ffPLseIESPGb5GY8IsR41tQFBYgy8jAVzfU9mS9+GJkycm/4FkNx11RQf2yMwjYBmasZDIyX3yB7meeDYs+AL8/XI0aPw7tzJnfeTxfWxtNf7wU965dAHQB8VddhfmsMxFGuKH8d5ElJGA6+WR6nnsusk2Qy4cJ72B/PyGvB29jEyG/D1lyMqJcjvH44wk4HAT6HAcfmmBvLwT8iEpllPAT1eqoMPqfAkGhxLZ6NdY/XoKnsgr3rp2oSkoI2Hrw9/b+qqqsAM02N2lmNVatnEdOHU97n4c4rZzJmWNo7/PQZnejV8pweHyRvDeFVOQPs3PYWtdNTryGOflWAqHQsHiH+aMSR/iN309+gpaJGUa21A3NC54/O5d/fLAvap3HH8TtC7K7uZfTp2bw0tf1+AIhJmeZmJJl5u3ycLvh0kmpjE4xUtHWh0QQqNvbTopByZkzsthU3cVrAzl6g+xqtqNWSPlgVxtFiTp+f0gWD31SyaQsMxJR4KuaLk6elEaCQUV1h4PGHhdapZRcqxaXN8BFq7ZFRRhc81o5Y5L1jE4Zeu0nZ5j506Iimmwu9Aop/V4/WXFqMuM0wwx4VszJ5bZ390ZmCBVSkasPL+Smt8N/1/3eAJVtfWRZVJw4MZ0vqrpo7nFxxvQM/nTAPJxSJpJj1eLwBFBIRVJMKtRyCfd8uB+Hx49EFDh3ZhZyqciuZjt7Wu3cd3IpTT3hbMRxaUbiRoi0GIlko4objh7FuTOzkIgCqSYVM3ItbKzs4pu6bsZlmNjRYOOFAwyB9rf3Mb8oEZNGxq3v7iUw8IZ7Y3sz/kAIpUzCn44s4rH11Xyyr52CBB03Hj06MmMIIJOKFCT+a19O5Vi1rFo+hS+quujo8zA9x8K49F/X32mMGDFi/JTEhF+MGN+CPCWFtMcepf+LL/HW1qKZPg31+PG/9GkNo3/DxiHRB+Dz4dy6Fcdnnw1b66mu+V7h56mowFNREbWt44EH0M2fhzztp29xFaRSzGedicSgx/bqGuQZGcQtX07L9ddHrTMcewzu7WW03nQjQZcbw7HHYFmxAnl6OglXXIHz66/pXb06ah/t7NlIzGaCTmf0sY4+GvFHuHIG+vrC84QmE5KD2j1FqRT9okX0/vONSGC9t6YW9/79JN5wA/319cgzMlAWFPwqZkTHpRn5qrabC1/cTnqcmoZuJwqZhL8uHkWCXkGGWcXXdTZGJ+m57bixNNpciAK8U97M4pJk8hJ0jE830djj5IuqLj7YFTbAmVsYz4JRP84EKU6r4J6TStlY2cXO5l7mFsZjVMlRSIdXmCQirK/o4NHTxjMzLxwyXtXhIBSCP8zK4oXN9cwuTODiVdsibYvpZjVHlSRFQtcDIwS2N3a7+HB3Gx/ubiNBr+CY0hRe2FzPqVPSael1UdvlZEeznT+9tiOSOXd0SRLnzsyOEn0Qdqls7nVh1MhwegMk6ZVolTLmFlrZ09LH7mY7r37ThEIqcspkkZMnprGxMmy0Y1TLsDm9UcYxHn+Qz/d3Mi7NGDHTaehx0WH3YNEpue/kcTR0O1mztYlrjihka10P8XoFY5MN7G6xE69ToJRJMChlPLiuEsdA1TEQDPHYZ9VcNj8cpfD5/k5m5looTTMyPfdfN3NSSCVRTq4pJjUnTlJz4qQ0HG4frw60pQ7S0O1i/qh4ttT1DHtN3t3ZQqZFw0PrKlk2LYO1F88kyaD6yapyufE6cuN/Ow69MWL8p3D5XdT01tDt7kYuytHKtWQbslFKY/Ou/03EhF+MGN/BD2nx+6UZzJk7EM/+SlTFxdEh54A8dXjgetSxbDYCfX2Yli1DotHgqazEvnYtIbebkM9H0O3GvXcvgd5eAvY+grYe5Nk54VZQtfpHX4M8ORnLBRdgWroUQaVColKR8o876HjoIbxV1RiWLEEzfRr1y86I7NO75jVkycmYTj4Z1/bteOrrSbrtNrqfeoqgy4VhyRJUpSX0b/kGyyWXEOjoIOgMzziKOi2qfzGHz7l9O+233oZr1y60M2divexSlAMmL97mZhxfbUZZVIRt1aqo/Ty7duMuK6Pt7zeDIJBy372/irk/o0bG/31eTZ/HP5Sb5vZT0dZHkkHJV7XdHFOazPZ6G8kmFTJJWCgVpxrxB4KMGjD3SDWpufuEEmrmOiEEmRY1OuWPF7ZGtZy5hfEsKU3mqY01PPZZNefMyOKeASMUAINKhkQQ+MviUfzf5zV8XduDIMCisUk09rhYNDaJOQXxPPDJ/qhZtfpuJyCwpbabw0cnMjvfwvqKocpvgl5B/wFB3212DxlxGuq6nTz7ZR3zixJweQM880VtVND4m2UtzB+VSEGCln1tQ5VnQQi3Cl/9ajmTs+JQSEUmZZkpTTWysb+LO94fqmTevHYvfz9mTCRLL9WoirhVHkh7n5uEA0xzpmab+dvavfx18SjUcgl3frAPXyDEtvoe8hN0VLT1kW3RsOabRm47biyPrK9Cr5JGnf8g3oEohUMLrGyq7mZK9k9vTKRVyvjL4lGc9fTXdA+I2mXTMihI1EUeH4hFq8DmDG9/9ss6si0azpzx7U6/bXY3X1R2sm5fOyVpJuYWWMmKZfPFiBGF3Wtnb9demh3NJGoTSdWmsnLnSl6peAWAbEM2R+UcRXlHOcfnHY9M8st/WRnjpyEm/GLE+I2jmXUI3StXRm1TFRejPOVk3Lt3E+gOOy3qFy9C9R0zbUGfj+6nn6br0cci23Tz5qGZOROJyYgsJYW+99/HsWkz/sZGnF99FVkX/6c/Ebfs9H/rOgRBINDVhaeqCkGlQllQQNoDDxB0uZGYjHTce9+wfVy7dhN84snI9QtKJXFnn4V+yRKkViuSgcy+oNuNv7cXf2srEo0WRWHBv9S26q2vp2H5HyIzhI5PP8Xb3EzG0ysRlErabr4FVfFYRNXI34wGegdmk0IhWm+8CVVJCbKEhBHX/lx4/SFsTt+w7f5AiDa7h39uayZBr+SECWk88HEF2fE6BELMzLMwJcuE8gBjDK1SxtiUf69FLhQKsbm6m1vf3UNtl5MbjhrFXR9UEAzBF1VdXD1gJJNt0ZBmViOEoKqzn69rewb2h7fLW7jksDzquvopb7RHohoOxOX1o1NI6Pf4ufDQXNJMar6q7aYk1UhuvDYSVj9Ih8MdcdXc29rH9YtHRQWMD1LWYOO8OTk8/lk1nX1eTBoZx5WmoJFJGJNsiBxXLhFZedYknjvIORPgq5puOh1urjmikF6XD4VUZNVBGYlLSpPZUtvD1Gwz49JM7GjqxeUN4PL6kAjhkHgIx14MzjnGaRXcf8o4/MEgyQYlRrWcRL2SVvuQkY4ghAPkLzg0l55+L4IAuf8hwVSSZuSNC2ZQ1+VEp5KSYw1nGI7PMDEu3RjJZxQEOGtGJo8c4Aq6qbrrW4Wf1x/g0fVVrNxYC4QF+atbdDxz9uTIbGuMGP/rePwentv1HI+WPwqAKIj8ecqfI6IPoLq3mt1du2nua2ZiwkRyTbm/1OnG+ImJCb8YMX7jqEpKSbnvPjruvZdgfz9x556D7rDDkMaZyXzlFbx1tYhqNYqcnO80aPHW1tL1f09Ebev76COS7rgd9fjxBLq6aP37zcRfdhmtr70Wta7z/vtRT5yAatSoH30dzm3bqD/rbELu8M2ocvRoUu67F3lqKsCITqq62bNovelvkccht5vOhx9BPW0aiowMIGzSI5HJkOh0KAaO9UPwtbbiqdgPoSCCWjPMbMZbUYGvqRlBqcDx8ccE+/sxLF6MZtYh9H/2+dA5zpuH8+stkceBrq5hbrG/BFadgrNnZkWZpkhEgTEpBq56tQxRCIdn58ZrufnYsTT3ulHLJaSafnxl97vY02Ln9Kc2R4RLdWd/ZLZwc003X9V2k23RMj7diNcfJN2s5omNNcOOU9PZz4LRCWyuqeHo0mQeW18d9fOxKQZCwE3v7EGvlHLmtExmF1hRy0Q+reiMqhAa1TK8/hBSUWDB6ASyrVrsbh+HFlhYszXaOdOolnH5K2U8c9ZkNlZ20mJ3I5WKeAJBHj0g6sEbCPLEZ9UcOy6ZOQXhGUm5RMKLm+tIMiiZlmPmz6/v5PgJqUiEENceUcgzX9Ti8gU4e2YmaSY1ZQ29WLVK4vUK3t3ZQrxOgVGtQCEV0auk2F1DVUutQopEEPi6tpuiRB0nTEzjng8ruGx+Pre8uweb04dcIvLXo0YxKlmLVCIwJcvMmBQ9gVCI+q5+TBr5v1XFHYk0s5o0c/R7Kcmg4uGl4ylrtNHT70OjlPDQJ1VR1/NdraeDldkD2dPax762vpjwixFjgFp7LY/veDzyWCfXsa9n37B15R3lTE2aSpe7i1zCws8f9FPRXUGXu4s+bx86uY5edy/phnQKzYXIJTFjpF87MeEXI8avEE9NDY4NG/BU7Ed7yCGoJ01E+i2B6xK1Cv3CBainTgG/H2nckI2+PDXle9s7Bwk6nRAY3lomtViQp6birqwkaLcTCg5fE3Q4hqpaP4KAy0XH/Q9ERB+Ae9cuXGVlEeGnnjQJeX4+3oH5Q1GjQZaROeI5h7xevI2NuPfuI+TzImo0KHJzkY9gzBMKBnFt345t9asEHH0YTzgBWUoqjRdcgG9gVk+amIjlghVRVUdBJiPo9SDVaRFkMpybNiFLScFwzLGoJ07E19CIqrQEZ1kZfR99FNlPPXky0vgfNwP3U3PcuBTkEpGnv6glQa9g+axs3t/VytzCeE6blkFpmhEIV/Tyf+Ib/4PZ3+6IiD4Aly+AWSOPtP+FQtDr8tJsc/PatibOnJ7JpEwzFW3Rpj55CVpsTh958VrGphg4YUIqb5Y1o1OGHUyf21TP9Nw4vqwKz9Ktr+jgmbMmU9vloNflY8WcHDbXdFOYqGNOQTxXrN7On44sYs3WRtbuaCXZoOS6xaNo6nGxqaYHUYDTp2ZQ1thLMATbG3rY395HUZKe/W0OzCPMohUm6XlyQw113UPuqX8+sgidQsrm2h7On5PDq1saOCTfSpZFw5wCK1JRJE6j4PwXtkaO886OZm5aMoZAMERLrwufP8Sl8/J55NMq2vs8WLUK/nrUKOp7nASCIbr6vXQ6PFy2IB+1XMqr502jq99LnEZOZpwGqUSkODXc3rm1voe//nMnO5vtTMwwccPRoxnzb1Z1fwiDgfIA6/e1Y1QPve/m5FvRKqSEQqERK/bBIARDw+c2R5rljBHjfxWHz0EwNPQFV5+3D6vKOmzd6LjRNDuaSdYM/d/c2bGTbR3buH/r/fhDflRSFStKV3D7x7dz7ZRrOTLryJ/lGmL8eGLCL0aMXxne5mYazl8RER29q1dj+eMlWJYvRxC/3Ub9QNdIb2Mjge5uJFYr8qSkqHUBpxNfczOiQhFl1iJPS0een4e3YmiWSmKxRGYcZVYr6okTkRiNCEpllEhTT52K1DiyMP0hhJxOvFWVw7byf4pMAAAgAElEQVT7WlqHzi89nfTHH8O9bx8hjwdFbi7S+HjUU6fg3LQ5/BwkJmJetgxPZRWubdshGKRr5Up0C+ajmjQJ/Zw5SC3hioHfZkOQyfBUVlK37Azwh6sKjg8/IumWm/E3DTk++ltb8bW1IUtNxdcYNqYwLV1Kz/MvkHjD9cStWIH9zTcQ5XLabrqJkM+HaDDQt349KXfcQf+n6xG1WkynnYosPh5/WxuiWv2dr+fPQbxeydkzszhufApyqYhaLuWwwoTIbNrPyWCoNoSNZ/rcPq5aWMBTG2qoaHeQl6Bl6eR03tnRwjkzs3i7rIlL5hWQqFcSDIXQq2SopCKFSTre39XG2FQDvU4fU7JNxGnlODwBHv+sGpvLx9zCsPA+Ykwi+Qk6/rmtkQmZZvITdHj9QeYVxrO7xU5+gpZTJqXz/KY6qjvDVdrmXjeXvrydR08bz4mTfMgkIis31rC13saM3DgsWiXd/T621ttYODoRm8vL8eNTWLM1/H6SSQSUcjEi+iDcnvlWWctABa8Vq07B8eNT6OjzoJSJpJnVGJSyqEgECLdzbqntZkZOHHKJnH3tDgKhEMeNS6EkzYhCKnL56jJ6Blp6c+O1/OmIQjz+IDNyw3+vIzVwNXQ7OfvpryOtwFvqevjDc9/w+orpP2vl7P1dbRhUMi45LA9BgG31Nh5bX83C0YloFMNvX9LNao4pSeb17UPV2FSjkvyEmHlLjBiDpGpTSVAn0OYMG3IFQ0E6nZ0sylrEOzXvAJCiTWFS4iRyjbmoZWrerHqT3Z27KYor4t6t90aEo8vv4skdT3JUzlHcsvkWLEoLFpWFbGP2L3Z9Mb6bmPCLEeNXhmffvojoG6Tr0ccwLFr0va6aoWAQx6ef0nz1NQT7+pCYzSTfdSfaadPCx66poe3W2+j/7DNEjZr4K65Ev+RoJGo1UrOJlLvuovOhh+nfsAHVuHFY//jHSHyFZ/9+NLNn4fx6C0m33EL3U0/iralFM3MGuoULkWX867ltg0hMJvRHH033E09GbVeNHh31WJaYiCwxOiog8YYbsL3yCn0ffYxlxQpa/vIX8Pkix7X8/vd03H8/qjFj8dbVgSBgf+89up9+BnlWFor8/IjoG8S2ejXqKZPp37Axss2zrwLLhRfgra1DVCro/+ILnFu3EX/F5ZhOORn11Cm4tnyD/sgjEXVaCIXoemolAbudjNWv4Pj4Y9puvgUCAQS5nOS77kQ/f/6Pfs5+Sg50SBTF/6zgc3r9KKSSqGBzCGfoTco0sWB0Il9UdrGxsgudQsYjp41HEARkosCmmi6OLknmxrd2c92iIi59eTuTMk38YVYO7+9uZXdzH7PzLUzJjuOvb+zErFHwuwmp6JRSHl1fjV4p5ZrDC1mztTEcR1FgpbXXzaz8eP78zx1094ffN2NTDIxJ0RMMwaGF8VGtmhB219zR1ItaLuW2d/fiD4ZQykTmFSVw7es7Iuu+rO7i6sMLSTOpyTCrqOt2kRmnHrEC1dzrItsazqXr6PNgVMlxe4MEQ3D7e/soSTVg1Q2PVPAFQlh0Si55eRvXLx5NQ4+TBz6r5oVzpnDDW7siog+gst1BU6+bdPN3Z9zVdzvJT9AxOcuM3eXjrbJmmmwu6rudP6vwG5du5MpXy/lgd1tk27kzs0YMXodwVuEVCwsYnWLgrbJmJmeZOWFCGsnG78/0ixHjf4EOZwf7evZxXsl56OV6WvtbCRFiSuIUUnWpnFp0Kn3ePkxKE2alGavayqNlj/JI2SNMSJhAmj4tqloIYPPYUEqU9Hp6+ar1K57Z9QyPzn+UCQkTfqGrjPFdxIRfjP9pQqEQ+P2/Cnv9QUL+EVoX/X5CgeAIq6Px1tbSdOllhDxhx75AdzfNl15G1ppXkcbH0/X4/9E/EPMQ7HfSeuONyHOy0UyeDIAyL4/k228jYLMh6vVRkQW2Na/R+/rrqKdMQZ6dhWXFCoKBALKEBBRZWf+Wq6cgiphOOolARye9b72FqNEQf8XlKIu/P2BdkZlJ/BVXYDzjDNquGxJ9AIGeHgL2XkS9Hm9dLdLUFNzvf0Db3/4OhGcCZUkjZM4JwytxmtmzaLvl1qiQeO3s2YhaLYGeHny1dXTcdVfkZ7KUFMzLloEAQZstIvog3Iracs21KAsKkKf/eMH8W6Kx28lr25p4d2cLBQk6jp+QytgUPUZ1WMwkGVXctGQMpz6xOdLe+cSGGqo7HTxwyng0CilpcRqe31TL7Hwrb2xv5ozpmYxPN3LVmnJaesMV6K31PSwqTuLkSWnc8X4FO5t6eWjpeJ47exKBYFgcrNvbzunTMvjH+/uo7XJi1shZPiuH5zfV0djjYkdTL4uKkzCoZAhCOCi933vw36XA01/UctHcXFRyCaOT9Nz+fvScTCgE1R397G/v48K5eWgUEtrtnqg5wkHmFSXw8Z4hgZNl1bB8VjaNPU4sWjk7mnp5cOk4PtozlPUnCDA+3Ui/14/d5efVbxo4YWL4y6E2u5u2A8xbBnF6/FgOCqEPhUJUdThotrlRSEW0CglquYSH1lViVss5Z2Y27+5oRq/6eT8np+dYmFsQzyf7wtecn6DlpMlp3/nlRIpJzbmHZLNsegZyycgCMUaM/0W6XF38ZeNf2Ngc/kJTQOCicRexZv8aMvQZFJgLGGuN/p/b2NfIUzufAqCso4xTi05FIkgIhIY+D+OUcTj9Tkqtpezu2o074ObBrQ9y5eQrqbJVIQoiReYiQoSot9djVprJMeaglcfcdn8JYsIvxv8szm3b6HnpJXz1DRiOPRbtYXORHTAf90uhyMtDYjRGZfOZTjoRecr3B8f7Wlojom+QgM2Gr60NJBL6Pnh/2D7eqqqI8AMQFQrEERwnQwOixbl5M87N4dZK7cKFpN137w+7sO9BnpZG4t9uIu788xHkshHn8b4NQRQRAH97+7CfBXp7w/OA6emEnC4CXV0k3nADnpoael58MSy8ZLIowWg++yyc27bRv2kzBIPoFy1CCIHhmGPoWbUKfD7keXlYLryAlj9fh9RswrE+OjfR19SERK9DWVCAt75+2CxisL8ff3f3/4Twc/v83PH+Xt4sCwer72npY0NlJ7ceN5bMOA15A614NR39wyz9P9nbQUOPk8KBcO44jYIEvYIuh4delw+72x8RfYO8u6OF340Pz4b6gyGabS68gQAPflJFv9fP9UeN5vb39kZcP7v7vdz5/j4unJvLvQOxEQalDLNGjkkt48Ylo7lidXnk+EtKk9nRZGNylpnqzn4SdAriCxSo5MOFhkIqopFLeX9XK9Oy4yhNN9LU7eTmY8bw0LpKepw+TpiYSjAYonngOhL0CooSdYiiQHqchrtPLOXCF7cSDIa464Ri3tnRikQMm7AY1DK0cglXLswnK05DslFJhlnFw+urOKY0hWc3DZmdDDp1djt97G3pRRAEMi0ayht6eWJDNR/sbmNBkRWVfKittKvfy50f7OP+k0vJitP8yHfAjyPFpOKek0qo6ujHFwiSbdVg1f2wimNM9MWIEc3e7r0R0QcQIsQLe15gQeYCrvrsKlYvXk2GIeNb9/cH/XxQ+wHXTL6GO7fciSfgQS/Xc87Yc9jatpU5aXO4b2t4Dn5u+lzOfO9MXP7wZ6xRYeTM0Wdy79bw/cLpRadzfun56OSxNuyfm5jwi/E/iWvnThrOPZdgfzjY27VtG5auLqznn/cLnxkoMjNIW/kUPS+uwrNrF/olR6NfsOAHVSWlljiQSKJEhqBSITGbEbVaFLl5uMrKovf5gUYjxuOOxf7mm1HbTCed+IP2/aGIcjmKzG//x/NdyOLi0B1+OJ590VUXRU5uuGLq89N2663EnXsO/Zs3E+zrI/7yy3CWlZN82230ffQRIXc4/087Ywa62bMx/e53BN1uOh98kI5770WenU3cOecgiCKKsWPoffNNHB99hPmsMwnYh1v8S+LikKenE/R6h4lLidGIzDp8oP6/kYZuF2+Vt0Rt63R4qWx38EVlFxcdlotGIaXLOTxbTi4RkUuGKrDFqQb+ub2J48an8PhnNUwdIWtOEAQOrAnJpCI3vbObQd+PDodnWNSDPxjCP9CCOehuOniso4qTSTGq+Lq2m3Szhsq2PgRR4PVtTUhFgRVzcqnu6GdeUQJf1XRHfo9KLlKcqqc41cDdH1Twh9k5VLT2ce3rO9ErpRwxNgmdUsr4dANuX4jGHhdjUw0cVZxM+oDICoVCpJvV/N+yCShlEnY12Tl9anrYjVMq8vHedhJ0Sv65vYl5RQnMzInj5mPHsqW2B6tOztIp6az5phGrTsEfZmVz+/t7abN7OGN6Bg9+Usmjp43H5Q1XIGfmWFhUnBIlcgdx+QLIpD//TKpBLWd8RswpMEaMfxe7d/j/qC53Fzq5DpffRburfZjwS9IkccboM3i8POwC+l7te7Q6Wrlnzj1AWNDZvXbWN6yPiLp8Uz7lneUR0QfhdtDm/mYsKgudrk6e2/McczPmMjFh4n/qcmN8C/9x4ScIggTYAjSFQqHFgiBkAS8BccA3wOmhUGhYaqsgCMXAY4AeCAKTQqHQ8L6VGDF+BO5duyKib5DulSvRLzoSxa+gAqMqKkJ5w/VhkxDlD5+pkWdnk3jdn2n929/DFndSKUl//xvyjAwEQSD+qiupP/f3kWgCzYwZKH9gkLlqwgTSVz5F94svQiiEaelS1BN+PT38vpYWlKNHYT77LOxvv42o1mA+8wykiUlIEuJpufIqrJddSsfd9xDyhj9y+jdswHLJxfiamvDW1GA65RR8zc103P8AqokTUBcXo8jKQjl2LI6PP8FbXU3Xo+Hso4xVL2J/Zy0QzvUzLFqE7dVXI+cjyGQoB2YUFVlZpNxxB81//jMhpxPRYCD5rjuRpfwwx9XfOhJRQCoKUa6dEBZVrXY39d0ukg1KKlodlKQaKGsccog9c3oG/gPanFNMam44ajStdhc5Vg1ahZSsODU1XUN/z8ePT8HpC89tJhuUqGQSDjR79PiC6JVS7O7o2U6lVCTHquHaI4uQiQK9Ti8GtRyFTMK0HAuZcRqaepz4A0GueHVIHF21ppz7Ti7l1S0N/OXIIqo7+8mIU5NkVLG2vAWVXMIdJxSTn6CJxGfY3X5e/jqc0bdgVAKPL5vIcQNVyk6Hhy+rupAI4azCv729G6c3QJZFzflzcrns5TI0SilNNhd58VpmH2plttOKTCJgc/swa+Vsqe1GEAUWFyeRqFfQ0OPitnf3RlpWJYLAlQsLWP1NI59VdJKXoOWCQ3NZv6+DNLOKqo7oyBGzJia+YsT4LZNlyEIqSPGHhj73piVNo6y9DLkoRyPV4A14oyIZJKKEUwpOIUWbwtrqtaTqUhljGYNOrqM0vhSb28Yn9Z8wLn4cOzp34PQ7GRc/jr3de4f9/m5XN0aFkU5XJxBuPY3x8/NzVPwuAfYQFnAAtwP3hEKhlwRBeBQ4B3jkwB0EQZACzxMWhWWCIMQBw5OGY8T4sYxg+S1IpYQOMvn4JREkEoR/sV1JlMkwHH88qtJx+NvbkSYlosjOjjg0qidMIOvV1XhqapBoNCjy86PiH77v2Jpp01BPnRo+v5/Z9fH78OyroPOxxzAuXYrx5FPC4k6pQmq1IMikiBo1gZ6eiOgbxP7W2yjGjEE76xA6H3poqF105UoSb7ge9bRpGJcsIWjvo+eFF5Do9cRfdWXEGMa5aRPemlrUkydjOu1UHOvWIUtNw3LhBSiLioDwa6k7fCHZo4rwd3UhTUhA/j8i+iDstnjOzCwePSBTLzdeS4pRxcPrKrl0fj4GtYwep5fSdBPHjEthX2sfKSYV5Y29LHnoC15ePpXigXgJhUyk3xPknJlZ3Lx2D9cfPZqtdT3saeljWk4cBpUMrz/IXxYXkWpUsaelL+p8/rm9iUvm5XHzO3siWYEr5uRw+OgERiXpI06YY5L1XHNEIVadkvwELUlGFXa3j9XfNA67xp1NvZw1I4varn6SDCrSzWpWvLgtYuTyZlkzr/xhGoePTuSbup6ofecVDVXd67ucXPLSNrY12LhiQQF3fjBUwa7pdPLsF7UcWmiltsvJoQVWpmXHccGqbZGPNL1SyhNnTKQ03YRMIhCvV3LzO3uGidz8BB0Pf1rJjib7wPnbuXJ1OWfPyGTplHRuXbs3UgGdmmX+WaIcYsSI8Z8jz5jHg4c9yC2bb6HR0ciM5BmUWEt4rPwxLhp3Edd+fi2TkiZxTM4xuPwuLGoL6bp0LGoLx+Udx7G5x9Lr6UUhUaCShef/jUoj2YZsutxdXDnpSlQSFeub1rMwcyFlHdHdRbNSZ7Huy3VAeL4wVfvDc3Vj/HT8R4WfIAipwCLgZuAyIXynOBdYOrDkGeAGDhJ+wAKgPBQKlQGEQqHY1wIxflLkublITCYCPUM3YKZlp/9X3IyLcjnKokK8GjXuPXvwVOxHkZ+PMj8PAEVODoqcnB99/F+b4Bsk0NuLe8cO2v76V9RTwjOL3U8+SdpTTyLPykY0x4WHnA5GFMHrRWKOGzYj2Pn4/6FvaMR47DHEX34Z5tNPA6kMmTUcCWH94yXUn11OyOnE9vIraOfPJ+2pp5DGJyBRRVdqBUFAnpGBPOPHtbL+lpFKRM6dmU1+go7P93eSblZRkKjj+S/rOXtmFllxGmRSkQsPzeXWd/fQ7fCwqbqbzn5PRNC8UdYcrhxKBZ76vJaXtzSgV0k5Y1om/R4/pelGRifrEUUYk2yMZMF9VtFBv9dPfoI2kvnX7/ETr1Xy0NLx9Hv9yCQib2xv5synt3DypHQy4zT0OG3sbLbz0KdVKCQCy2fnMCHDxEtf1WM6qPqllkvIjddyzWs7IuebbdFw1oxMnvg8HDLvC4T4ZG87p0xKp7rTwStbGhEFOGNaJnMKh4Tf+v0dbGsIz/e6RzB62tvax3WLinhuUx1vl7fQ2OPijuOKkUgE3L4ACAJb6ropTTPS7/GFoxlmZkVmFwH0KikefyAi+gZxePyEgKc21HLxYXn4AkGMahlpRjVOz/BziREjRpgmRxOfN35OfV89kxMmk6hNRCvTsrV9KzW2GkriSyi1lmJUhr+82tm5kw9rP8TutbMwcyGl8aUopf9Zx1yJKGFGygyeP/J5HF4H/oCf2r5alhcv55WKV1BJVMSr41nx8Qp6PD1MTJjI8uLlTEmagiiICIIQOf9Btrdv56J1F2HzhD+zCkwFzE6djVSQsmzUMt6oegOpIOX4/OOpslVRYi1hf89+rpt6HXmmvP/o9cYYmf90xe9e+H/2zjMwqipv4787vWRaeu8JIQkJNUiTrogFxbJiR+x97e5rX3Vtq6664qq7dlGxr2AlUqS3ECCFVNJ7ZpLp7b4fBgbigKKLa9n5fWLuPefcM0OSuc89//M83Ars370ZBZhFMbjO3AIc6k47FxAFQfgCiAHeFkXx0Z95rmH+h1AXFJDw8F+wrlyFr7sbdck4tBMmIlGG2qX/FnHV19N08SK8HYEcPEGtJu2Vl1EXF//CM/v5kKckI09JwdPcjO3btUhNRmJuuQV5ZiaKqCiSn3wCx65dIRmE0ZddijQ6Gvd3IjQgEEyPRIL5vfeJve1W5N/JRNSMHBlYQa2rR6JWo8zNRR4bg6u+gf4vPse2eTO62bPRTZsW0vd/jWidkvmjk5mZF0tdj5WKtgGunJ7FiCRDcO9YXoKeJ84cyfVvl9FtHbrfr7nPzi3vlTOnMJ53tgRKJAccXp4prUWjkPLZ9VNIO4T5yKgUI3a3l0itAkEAjUJGgkGFx+dnd5sFr18cshL5+JfV3D4nLyi+NtT3cuXULO77dwWvXDSWb6q7Oe+YNL6p6gq6c55SnMjzK+uGFBLU99iYp5JTkhHJ+IxIvD4RvUpGoknNfacUcOmUTBDB4fVhc3rxa0UkEoEdzQdMnQ7e27ifhRPT+b+PdgVLMZv67LRaHDxTWovPL6KQSnjgtAIcbi83LS3H6xc5viCOO08czqrqbuIMKrJjIqjvsaGUSUIcRo0aOa1mB098tYcIpYwbZ+dy+ZtbyYvT8dqi8YeMlNhP54ATr89PgkH9s8eChAnzS9Pv7KeytxK/6Kfd2k6KLoXK3kpuWHkDp2afSk1/DeU9B0rCryy+ksuKLmNP/x4Wfr4Qpy/wPfRezXs8O+NZpqZM/a/M26QyYVIFcjzbbe24fC7mZswl25jNratvDbbb0rkFbYWWeG08GYYMOu2dWN1WZIIMk8qEw+PgtYrXgqIPoLq/mtOyT8PhdfBF4xfMzZiL1+9lafVSErQJPDj5QRQSBR32Dv6181/EamMZEzvmsKYyDo+DvYN7A3ud9alo5f9dg6nfIz+b8BME4SSgSxTFrYIgTPuR3WXAZGAcYAdWCIKwVRTFFd+5xmXAZQCpv4J9WWF+O0jUanRTp6LKzcXv8SCLjEQa8fuxFratXRsUfQCiw0Hvy6+Q9PhjCLLfp6eTMieH2JtuYuCz5agKRyDV6bCtW4uvrxdVQSESvQ5pdDTJf3+WwRUr8HZ3o599HKqiESjT0xkYGECQyxEPMmAxzJuH32HHsXUbfqcrZBUPQJmZiTLzQFitp7OTlmuvxV1XB4B93XocZTtIuPceJOpwnphBo2B0aiSjU0NNWQCidErOnZDKt3U9Q46PSjXydWUnM4eHmhHZ3T6szkOXaevUcuYUJtDYY6Wx18Z7W1pw+0TGZ0ZS02Wjvtsa0kcQ4I4T8hh0eYnSymnuc1DbZcUnwvzRyfxjVT3Xzcxh0OlBIgjMGBbLp98xrwFQyyXoVTKe/aYWpUzC1dOyaeixkmzSIIrwfx/uZENDH0qZhJuPG8bZ41KYlB3Fe/tKSctbzJxTksJbmwJCVymTMCrNxIvfNgSvcXJxIs/uE30Abp+f+z6p4P55hcFSzS92d7Kyups/zyvk2W9qeW9rC2lRGi6amM4/DsooPHFEPLPz40gyqKnoGEAU4akVexBFqOwYpL7bekjhZ3V6+Xd5G499UY3d7eW8Y9JYMC6FrNiwY1+Y3x+iKLKzZyfr2taBCOMSxhGrjWV713Y+qP0AgFhNLO/XvD+k30s7X2Jc3Di2d28Pir6Dz41PGP+TVv28Pi8iInLpkcet9Dh62N2zm5r+GrQy7RCBejCrW1dTklBCv6Ofdns7jZZGPqr7CJ1cx41jb6TWXBvSp6q/ihPST2DAPcCSqiXB43cecydKqZI6Sx3LG5bzVeNXeEUvyRHJvDD7BVL0B3KKbR4bDZYGKnsreb78ebrsXUxNnsrtJbeTrAuXiP4n/Jx3gJOAUwRBmAuoCOzx+xtgFARBtm/VLxloPUTfFmC1KIo9AIIgLAdGA0OEnyiKLwAvAIwdOzZ001aYMD/A73UVxt3UHHqsvh6/2430dyr8ZCYTupkzUAzPw/zWW0Mz9ZKTMZ6zAJleT8ejjyHRqNHNmoVj925cdXWYLjgfn8tF7M03M1haire7m4hpUxFUapzl5ehmzTyk6DsUrrq6oOjbz8AnnxB18UJUw4bhs9lwNzQgejwo0tKRRZqO6ufwe2BSVhRPnFXMs6W1SCUCp4xMpLSqC78YEGUquQSn58BKVX6CniTT94vq9OgImvrsjEw1YXf5aOi2Yba7idEpqek6IP5m5MWyu22AT3a0AYHr3Tx7GGeOSSJGp2T+6CQ6LE6e+GoPRrWcG2ZlkxsfwbnjU4eIKKlEIFanCubuOT1+/vrVHiQSgQSDkm9re9nQ0AcEAuEfXF5JgkFFcbKRBSUprKzuZkJWFGVNZh6eH8jWSjapEffNaf/q4sFupPuxuX34vrOP2eX102K209QXMMHZ22snVqdkyaXjaey1E6dXMSJJT4xOxYDDyxVvbgv5DKWHWcXb3NjHHR8cCK5/aU0DarmUK47NQqv6ff69CfO/y47uHVz8xcUopAquGXkN9627j2RdctC0BPZlBH8Hj9/Dzp6dmJ3mkHMjYkZQ2VeJKIqk69OJVB/6wdjBuLwutnRu4fWK1/H6vVxceDHJumTMLjPR6mgSIw5EInVYO+h39WNUGtHINKxtXUvTYBNyiZxl9csYGTsSvUIfco0kXRJ7+vewp38P2cZsni8PmJt10EFdfx3TkqfRYGkY0ic5Ipk9/Xu4f9L9vFj+Ig6vg+tGXofNY+PMT8/E5rExzDSMG8bcwBNbn6DF2kJVX1VQ+NWb63lww4Ns6tyETq7jvPzzWNW8KhBH0bqWP+T94Qc/mzCH52f7iyyK4h3AHQD7VvxuFkXxXEEQlgJnEHD2vBD4+BDdvwBuFQRBA7iBqcCTP9dcw4T5PkRRxLF9O87dFSCRoC4agXrEDweL/5JETJlM/+uvDzlmOPOM/yhk/beAIJcjiCL9by0ZctzT0oJUp6f9rruDd8yuqmoMp5+ObdUq1EVFaEaMoOniRSjSUlHm5GD5dBlRF1+MKJFgOPnkIeP5XS4c27djWf4ZUr2OiGnTUebmINOHfnEemJyAp6uLrr/+lYGPA7EYyvx8kh579D/ac/l7RK9WBMtCnV4/1y7ZyubGwM3Sko3N3Hp8Hm9s3Et9t42JWVHcfVI+Rs0Pu05Oyo4hQa+mz+6irNnCm5uauOvEfLY09uPe5xw6Nt3Eo58fMFQRRXhhTT1LLhmPUiYl2aThvlMKuOzYTORSgSRT4HfqgglpiKLI0q0txOpUXDw5nbc3NYXModfqwqiW8/VBYe37KW+10Gq2c89J+Zw+eoAFL27A6xc5JjOK9XW9rNrTzUnFCZxTksqbGwNjSwRCSjYNajn67wguQYAxqSZOLkqgvsfGmWOTmVOQQLxBxYTv/PgZ1DIePK2QrgEXPVYX72xupiQjkqzYQ1dFrKnpDjn22a4O5o6IZ3hC2BQmzO8Hn9/HW5Vv4fF7ODvvbF7c+SJ9zj5kEhmZhkwq+yoBcPvdGJXGIWWQx6UeR6+zl1hNbDAEPUWXwqUjLuXLvS3Bnz0AACAASURBVF9ywWcXAJBnyuPByQ+SG5n7vXMp6y7jiq8DEVTR6mj2mPdwy+pbGHAPYFQaeXjKw0xInEBFTwWPb36canM183PmkxSRxCObH8Ev+pEKUi4vupyP6z6mJL6E8fHj2dgRyOmVCTIWDFvAs2XPYlAaMCgDv8uzUmcxLHIYcdo44rXxTE2eyuqW1cgkMubnzKfeUk+aPo31retJ1aWSrk8nISKB8z47Lzj36v5q1HvVTE6azOqW1Th8Aadxp9fJM9ufYVPnJgAGPYMs3rGYx459jHVt66i31LOrZxcFUQW/Wr+BXzu/xKO424C3BUF4ANgO/BNAEIRTgLGiKN4timK/IAhPAJsBEVguiuKyX2CuYcJgW7eOlquuDgajS/R6kv/+LNpx437hmR0e9ahRxN9/P91PPIHf6SRy4UXojzvul57WfwefLxBlsQ+JwYBh7lxk0VFoJ0zAtm5d8Nzg119jOOlE3M1N6GbOIPWVl3Hu3InfZsN0zgIkej3GM04PKQO2b9hI8+WXB1/3v/Y6SU/8FRRKRK8HRWYm7voDqz+GeaegSE1lcEVpUPQBuCoq6H/nXeJuu/VHO7j+L2DQKDAAt8/J56JXNjHg8NJtddFmtvPawhJ8fpHoCOURrypJJQI58TpAh04lZ1m5nn+sruO6mTm4fT6itEpkh1jVsjg8SKUHjstlEtKjh+41STJpmD8mGbvHT5/NxQfbWtEpZcwaHotGIWNNTTf9dg9pkRpWVneRE6sLcfeMUMp4ekUtJxcn0W114fGJzBwey0dlrWxuDLRdsqmZU4oTeOT0EezptJJkVHHfvAIe+LQSq8uLQS3nz/MKGHR6KUjUs7ttAKNGziWTM6npsjIq1ch5x6QxPjPUzbfP5mJLYz+vrW/k29qAp1pGlIYXLhhDTqwO02HEdaIxdLU1cd8+yjBhfk/4RT/ttkBZt0amoc8ZWLWvNddy7vBzqe6vpnGgkSVVS7hpzE1s69pGp62ThYULg/1i1DEsnrmYTnsn27q2sbJ5JWPixuD0OtnSuQUE2N61/QeF38rmlSzIW4DH5yFeG89zZc8Fs/PMLjM3r7qZeyfcy3t73mNC0gRmps9kwD3AY5sfwy8Gfjd9oo9/7vonF+RfQNNAE9HqaB6Z8ggWlwWTykSvo5csYxYJ2gQG3YPMSZ+D1WPl72V/J1YTy21jbyNDn0FeUR5ev5fS5lLmZsxFKVFS2lyK2WXmngn30GwNrUIq6y7jsqLLWN+2nlxT4L32OnopbS4NaVtjruHD2g8BeL/mfV6Z8wqF0UcWRRVmKP8V4SeK4kpg5b5/1wMlh2jzCfDJQa/fIBDpECbML4anvx/z0qVB0QfgHxhg8Isv8LtcKFNSfpUujVKdDtNZZxIxbSr4fMji4hAk//3w5V8Cn82G4dRTsbz/PorMTAynnkrfa6/Rv2QJmvHjifnjDXQ/GQialScn4x20otnn5qpMT0eZnv694/udTnpefHHIMdHtxrZ2HYMrvyHyoovQn3giosOBo6qKiClTUI8ciejz4SzfETKebc1q/NdcjfT7Vgv/xxmdZuLf10ymqc+OTiUjO0ZHxH9YQpifaOD6WbnsarXg9vnw++GvX1Zz/7xCZBJhSPlkcbKBeMMPl/qmRmoQEFm+s4Oc2AgWlKTy0rf1WJ1ezh6XitPjI9GoZkVVF3edlM+ejkEGXYG9iROzomjut6NVypAARnVgv05Bop6nVwzdR/PJjnZGp0WiV8toM7uQCPDYGUW4fX7kEgm9NhdrarpIjdQwIy8Wu9vHaxsaOXd8Gk+vqGHJpeOHjGdzefH5RVZWddHQaw+KPoCGXjsrKrsYl3b40rOJWVEkGlS0WQL7llRyCccXxBNvCO9pDfP7Qi6Vc3be2ZR1lyEIAlJBysjYkUxPmc7Wzq3MSZ9DQXQBXbYuIhQRZBoyKYgqoLq/mpd3vYzVY2VU7CgWFizkoU0PBYVaaXMpt4y9hVlps9jcsZlNHZuIkEcwMWli0IjlYHodvWjlWt6pfgeFVMGF+RdSGF3I5o7NwTZWj5U95j1s6NjAho4NjI8fz8zUmUNy/ABcPhcamYZWayvZxmwG3AM8svkRfGLAyff8/POZmjyVOnMdg+5Bni17FoAuexe3rbmN/zvm/9DKtbQOtrJg2AJERIxKIx6fhyuLr2RayjRq+0P3AibrklFJVbx03EsMMw0DQCvXkq5Pp95SP6StQnLgoZPL56K0qTQs/H4i4eL7MGG+B9Fqw9sRWpLl7e7BXVdP50N/IfWll1Ak/jr3CspjQ40wfu/0/etlZHFxxN52K4JSSeefHwiWd9o3bkSQSdHOnoWmcAQiItLISKQ6HfbychSpqciMxu8dXxQJyQIEEH1e8Pnoe/kVIqZOZfCbb0i4/356nn4ax+bN6E85BWVB6BeVdtJkJNqwU9kPkRalPaRr539CYaKeFZVdvL25Cb8IM4fHUttt5bYT8vjXtw20W5yMTTNx03G5bKzrIzsugsyYw5tAeX0iUVoFNx2XS2qkhhveKQvuxVu8qo67ThyORIBnFoxCKhF44fwx7O2zIhGktPTbUMllJI9Xs3x3B6NSjJxTkorHK6KWS3F4hsYpaOVSLA4Bi8NNr9VFoknN57vaWVHZjUSA1y4uYWeLmadL61DKJVxxbBZvbtqLzy9S1mzGL0JapJpWs4OPtrdhUMmp67WilofeFmyo7+XltQ3Myo8jPzG0dDM/0cDz549h695+Bp1eEo1qRqUYiNX9vPb0YcIcDQZcA7h9buxeOyaVCZ3i+02JJiVN4u4Jd/N149dcMuISjEojj2x+JHjeoDTw5NQn2dy5Gb/op8PSQWlTKRcXXszT25+mqq+KGnNNUPTtRyJIWNW8inHx46g117KzdycqmYpjk48NMW5Z3bKaf5T/I/j6sS2Pcf3o69nSsQWRwB+dg8USwMaOjVxYcCFqmXrItXVyHWPixjAleQoWl4VrS68Nij6ANyrewKQ08UHtB5ybd+6QMb2il/vW38dlRZexrm0dOoWOsq4yiqKLeG7mc4yMG4lEkCAVpJyWfVpw1U4hUXDn+DsZHTcatezAAyKjysifxv+Jq76+Crc/8D07KXESjQONQ65rdYeacoU5MsLCL0yY70Gi06E/6UQcZWVDjqtHjcRVXYWnvh5XddWvVvj9ryGKIqLLSf+rryIxGIi+9hr4ziZ727r1pL78Ms2XXYbuuOMQfT46P7sbAFVREYmPPIwyIwMAn92OfdNmzO+8g9RowHjWWaiLi4m6eCGtN/zxwKBSKZrx4zG/uzTw0mTC19WFs7wcZ0UFzooK7Nu3k/zc39HNmcPg558DoMjJwbTg7HCZ5y9EnEHNPSfnc94xqTT02HhjYxPPltZiUMl49tzRGNVyPtnRxnn/3ITPLxKhlPHneQXsbhvglJGJFCUPfUjQ0GvjqRW1mDRyTipK/O6PHst2tnPdzBwe+qSCVrMDo0bOPSflIwgiRclGrn5re3Cvnkou4Y1F4/H6RSJUMh774sC+w2Nzook3qnj0i+pg7MW/y9u5dkY2ZU0Wem1uqjsH+WJ3J3fMzcPvF3mmtJZem5vjC+Lw+kVuXrqDhZPSaei2UdUxyOz8OBZkpuL2+vlsV/sQ85ySjEiqOwf5eF8IfVREqLNnUbKR4Ql6Bhwe9Cp5MKIjTJhfE1a3lYreCpoHm8k2ZOPwOeh39WN1W1nesJzRsaOZkjyFkbEjD9nf6XVS0VPBxvaNjIsfx8TEifxx5R+HtMmPymdN6xpeq3gtuI9v0YhFtFhbiFRF4vA6QsxfZIIMt89NcWwxT29/Onj884bPeWr6U0Pm4/K5eKf6nZC5NVoayTBkUG+pRypIuWTEJXxS98mQNja3jbsn3M3Dmx4OlHMqTfxlyl8YFTcKgJ3dO7F77UP6iIg4fU5aBltCxCrAhIQJlHeXs6tnV/CY3WsnWhONRAj8HTCpTNw09ibmZc9jwDVAii6FLGPWIffplcSX8M7J79BoaUSn0OETfVz+1eVD2sxOmx3SL8yRERZ+YcJ8DzKjAfXIUURffz3md95BkMsxzD8NWXw83U/9DQDRNXT1x9W4F+fOcvxWK6qCQlT5w3+3EQr/LZx79uDcvRsECerCApTZ2YdsJwgCpnPOwfrNSvwWC+LAYEgbWUICzrpaRL8fRUY6Pc88e+A65eX0v/02UVdcgbOsDMf27QhyObLoaMxLl2L5dBnpb76BLDGJmD/egHXNt0g0GrQTJ2LbshVVQT5+lxtPSwuK7Gw8bQdMi329vXhaWkj48/1EXbwQv9uNMj0dWXT0Uf+8whw5SrmU/EQD6dFakowaugadJJvUZMfqWL6znRfXHHCss7q8LN3agijCW5uaeOvSYxiZcpD423cv5/b6UStCxfw107O544OdtO8riTTbPdz6fjn/umgc729tGWLQ4vT4Wb6znbtPLqAwUc/wBB3bmswopBIS9Cq2N5lDsg6XbGrihBEJfFXRQVOfg7IWC2UtFm6ancvMvFgEAUYkG7jzo93cfFwui1fW0WMN/P3asrefM8cmMzEzintOLgi6dBYlGTgmM4p7P9lNv91DS7/jkMIPQC6VHPZcmDC/NC6vi1XNq/CLflJ1qXQ6OvH6vXj9Xt7b8x5zMubw8q6X2Tuwl3ZbO1OTp6KRB8ybzE4zA+4Bep29XLXiKnyij/Vt6xkeNRy33834+PGMiRuDX/QTr43n3vX3Bq/bPNjM6tbVnDPsHLrsXaxoWkGuKRelVInLF/gdFhFJN6TzwIYHhsy519lLnbluiPCTClJS9ans7t09pG2aPo2LCi6i3daORqbh9YrXabG2BM+PjRtLlCYKo8LIuye9S6+jl2h1NAkRBx5cx2njiNXE0mXvCh6TS+RBAffl3i+5qvgq3qh8gwH3AEXRRSwasYhLv7x0yFzOG34eqfqhMWsGpYExcWN+8P9JEASyjdlkGwPf81a3lSemPcGru19FJVVx8YiLKY79/WYS/9yE70bDhPkB1IUFSKKj0JaU4LPbcNfW0nnvfYhOJxKtBmXOARHiamigaeHFBzL0pFJSXnyRiIkTfqHZ//Zx7NzF3gsvRLQHnkJKdDrSXn0FVX7+Idtrxo4l9Y3XcVVWIY2OQjt1KrZVqwInpVLi776L/iVvI4uKwtPSEtLfunIVypwcOu6868CY48ejO/44Br/4EkdZGfK0dPxOF8rcHJy7dtP1yCMICgVRl1+O1GjAvm0bhnnz6H7qqSFjS7RapDod6qKio/TphDlaaBQyRqYOXcFr7rOHtKvvtjE5J5r19b18XdmJz+9nzL79b+nRWqbkRLOmpgetUoZRI8dsD+RCSoSAs+Z+0bcfj0+kw+Kk1xYQYDKJwLiMSCQCQVGmlEv5qqKT97a24PGJxOmVXDsjJ2RuLo+fJKOKK6ZmDXEm/WRHGxMyo7A4PXy+q4M/jEshQiULjr+fj7a3MiLJgEEl529nj0QURRp7bexqHaDf7kEpk6ALxzOE+Q2yp28Pu3t3I4oiyRHJNA40snTPUmr6axgbP5arR13Nwxsf5qSsk3iz8k3SDGnEamIZEzeG7Z3b+fOGP1NjrqEgqoCbxt5EaVMpxyQcw9Pbn+aq4qtY376e53Y8B8BVxVeFXH9r51ZGxowkRZfCQ5MeQq/Q8/CUh/mm+Rt6Hb2Mix83RAgejNc/dE+eTCLjvOHn8U3TN8E8QJPSxNSUqWSbssk2Be5J/KKfdEM65T3ljIkdQ7o+HYvLQnFMMQqpYkjcw35iNbE8fuzj3LrmVjpsHRiVRu6beB9dtoAQrOqrot/ZzyNTHiFOG0eCNgGlVMkLs1/g5d0vY/PYOD//fCYmTvzP/sMOIkIRwey02UxJmoJEkKCQ/rCDc5jDE/4LHibMEaCMj4f4eNxt7bgqKpCajGjGlxC16JIhVvz2rVuHBKfj89H99NOoi4uQhvdx/STM770XFH0A/sFBLJ9/fljh56yspP32O/C0tCCLjSHxr38l8vzz8VksKDLSUeXm4jOb6Vi3DnlC6BefZtxY+l8f6itl37iR6Guvwdvdg9/rpe3mm/HbbERMn45m3Dic5eXIk5NRjSjE129GUKnxNDcHHEb3oSouRlUY3oz+W6IoJXQ/25ScaLbsc+P0+vxct2Q7710xkQSjGoNazgOnFvLvHe1sbOjlnpPyabM4cXl9pJg0yKQSdEpZ0NBlPyaNghMK45maG4MAfFHRiccfcPS0Ob04vT5Kq7rw+AJLihnRWgQI2ft34cR0Eg0qbn6vnNNGJZNgUCERYMDpoaHHTmOPjel5sXj9YlCQHoxEEHB7/URFKPDvK0XTKKTc/2nAov7/5g4n/SjvswwT5ufE6XWyq2cXN6+6mV5nwLTo6uKrebXiVayewD6xDe0b6HP2cc/Ee9jetR2FRIHX76XOXEesOparV1zNoCdQPbK7dzf9zn4uL76ce9bdg4CAO8vNV3u/Cl5z/+rYwRRGFWJUGmm3tROpjmRd2zpe2PkCWcYsMvQZGBVGpEg5d/i5LN6xONhPJVWRF5kXMl5RTBFvzH2Dqr4q5BI5w6OGk2HIGNJmZOxIIhQRjE8YT7+jn8SIRIZFDftB4TQqbhRvzX2Lbns3RpWRxIhEnF4nhTGFdNm7SIxIJMuQNWTf4TGJxzA6bjR+0f+TQuiPhJ9r3P81wsIvTJgfgSIxgejLL8e0YAHI5bgqKul+5hkkGi2aiRPw20Pr371dXYFy0LDw+9GIooi7aW/IcU9TaD4agLOmhpbrrsfXEwjS9XZ103zZ5WR8+AERkycF22lKSoi+4Xp8/WY0kyZiXxuIeJCnpmKcP5+9770fOrjPT8T0aXQ/+ljwkHXFCgynnYoiK4u4P92Bu6mZ3sXPoZs1G0V6OnF33om7qQllbi7aY8YjD5d1/qrptbnYUNfLlxWd5MXrmZ0fyw2zcvjHqnqcXh9Tc2OIjlDS0GPbt/olp9XspNXsIGFfpEFalJaFk9IZFqflweVVDDq9PL1gJKv2dLOlsY+bjx/G/Z9W4NvnGrpwUjpKmcCfPtyFSSPnkimZbNoX7L5lbz+PnVHEuIxIxqVH8ml5wA4+M1rL7jYLNx+fy4b6PjosTqbkRJNkUuP2iVw3M4dPytp4d18w/bE50WTGRFBa1cWdWVH86cNdnFycSIJBNWQF8uJJ6SSZVPj8ImtqevjX2kAQ+zUzsjkmM4ph8To8Pj/dFhcahYxIbeAGcsDhQSoR0CoDtxROj5fmPgeCEHA6VcgCZa82p5fGPhsSAdKjIg5ZDhsmzNGi3lxPZV8lWzu3BkUfBAxJ9ou+/ezp30OnrZM0XRrn5Z/HF41fcN2o62gebA6Kvv34RB+VvYGHIVq5lpbBoZUjFb0VzM2Yy/KG5QBEqiKZkz6HR7c8il/080HNBywqXARAnbmOOnMdXzd9zd+m/40ZKTMwKo18WPshSRFJnJt37mHLGodFDmNY5LDDvn+5NCAIfwoxmhhiNDHB1yqZ6gddNMMrcb8NwsIvTJgfiaezE3dDA36bnZZrDpiHSLQakv/+95D2pgULkEWG2jGH+WEEQcB4xpnY128Yctxw0skhbT0dHVhXrw6Kvv2IDgeeltYhMQ2KxERMZ5yBuymQ3+dftAhBKkWRkYFEpUI9ejSObduC7WUxMcgz0vG2toVc17rmW1JfeAFl3jDUo0ahys7CvXcv0uho1AUFyGJiQvqE+fXRZ3Wxrq6XjQ19fFPVxcdlbby5oZHnzh2Nd195pUou5aOyVk4fncTwBD2LV9ahlElC8u20ShmzCxLIidPTNejk8S+qOSYzivh4NZ0WB88uGEVzn504vYo4gxK7y8ef5xVgUMvpsDiGCLJPy9vZ0WLm8mMz2drYT/uAkzi9CrVCxhNf7uG6WdlkRutoNzuIiVCgkUuo6hikpuvAje3qmh4Kkwyo5VI+2tFKnE7JK+sauG5GDi6vn+rOAUoyoihrMrN4VT2CAHfOHU6UVkm31cUjn1fzj/NGo5RJsLk8tJpdeP1+sqIj2N1u4eW1e9GppFw/I4dEk5rNjf209Nv5ZEcbxxfEc+XULFxePw98WsEXFQGX5Pmjk7jluGFBwRwmzNFkd89uljcsx+K0YHabh5yTSUJvfRUSBZ2OTtJ16SRFJBGriSVNn8agO3SfuMvnIk4bB4DNYyMpImnI+dLmUhYWLuThKQ/j8DiweW08vf3pYHae1WOlx9mDQWnA4rIE+3l8HrJN2eRF5TE/Zz4yieyQcw0T5j8h/BMVJsyPwFVbS/M11yKPj0f0eoc4Rvptdhw7d5L8wj/oeuRRfGYzpvPPw3BKqEj5X8M3OIi7qQkEAUVaGr7ePpw1exAkUlTDcpEnhpZc7kc7aSJxd91Fz+LFCBIJ0ddeg6ZkXEg7Z2UV/oFBBKVySO4igoAsKjSDTGowoB4x4pDXTHjwAfrfeIPBFaVoRo8m6rJLUeXlYVm+PKStMisLeXoagkSCVKNBM24cmnGh8wvz66W8xcwtS3dQ3WklVqfk2pk5/HNNAy1mJ312DyeMiGd9XS8DDg9XTc3m+dV1vL+tEkGAh04dERLmvp/0aC21XVY2NfazqbGf2cNjOa4gng+2tpCboCPJqGJzYz9//XJPsM8txw9jZIohKPy0SilKmQSpIPD4WcVsbOglwajmwWWVPH5WMW9s2MtfllczPEHHvJFJ6JQy1tX1hMylsddGgkHFyqpuHjh1BH98t4yK9gEGnR4umZLJ5a9vDZrLiCI8XVrL2eNS+MfqQJ5Wx4ALuVRCU5+dtzc3U9UxSIpJzdklqdR1W9EpZTT1O7j1/Z10W11EKGVcOS2LdzY3U5xspN/uDoo+gA+2tXJMZhRnjU05av+PYcLsZ+mepaTp08gyZOETfaxqWRU8V95dzpz0OXze+Hnw2MWFF/Nx7cfcMPoGdAodJ2acSKYhk+UNy5mXNY+P6z4Otj1r2FlMS57GW5Vv0e3opt5czylZpwQdNFN1qRiVRrrt3aQb0nmn7J0Qp0yXz4VKqsJCQPhFqaIYHjk8KPTCZY1hfi7Cwi9MmCNEFEX6ly7F09iIMiMDb2dovp9/0Iru2GNRFxcjut3Iw6s9uFta6HzoL1hLSwFI+MtDdD32OL6+QDmbPDWVlOcXo8zMPGR/mdFI5LnnoDtuNoIgBF0wRa8XV109nrZWZNHR+K2DDCxbRtSiRfQsXhwU5TE3XI/iMGMfDmVGBnF33EH01VcjiYhAogis6KiLi1EVFeEsLwdAUKmIuf56pBrNj/9gwvwq6Bl0ce2S7eztDdyYdQ26eOzzaq6clsXfVtTg9PgoSDRQsC+/zu72ctPsYZw7PpUko4bcuAikklBL8v2o5Af2+3xV2cWqPd1cMCGdqTkxNPXZeerrmiHtn/xqD3efnM9nuzqRSgRKMqJYuqWZCZlRJBrVPFNay/nHpDEq1Yjb62dtbS9KmYRTRybxl8+qSDapmZwdTWX70JWKkSlGcmMjSDJpeHF1HTfNziUjWsNTX9dQ22Ud4igKYHF4SNy3GnfdzGw+29XOhvo+ZBKBs8amkBKp4auKTqo7BsmOjWBiVhTPflMbdBq1urw8+dUerpmRzYqqTuSS0H1PpZWdYeEX5qjj8/totDRSEl+CTJDxbdu3LMhbwIc1HyIikmHICJqFdDu6kQpSVrasZHz8eKJV0fS7+5mROgOlTMmO7h30OHq4dtS1OL1OVDIVey17SdGn8PLxL7Otaxt2r50cYw55kXkMuAbocfSwrXMb8dp4UnWpnJx5MlV9VUPmOCVpCj32HuweO4XRhVw98mpSDamHeUdhwhw9wsIvTJgjxO90Yt+wEQD7po1ELlyIs6LiQANBQHvsFABkhlBTiP9VBleUBkWfIiMD29p1QdEHgf161pUrDyv89vNdET24YgWtN90M3oBRRtJTT+Ht7GTwq6+Iue46/E4nitRUIo6bjUT54y3mBZkMWeTQlUJFUhLJzzyNq6oKv8OBMisLZU6ou2KY3w7tFmdQ9O3H7fPjE0VMGjl58foh5w64fw51AD0cWbERpJjUNPc79o0tUt5iprnfTk6cLrjXbz9ev4heJeeCCWkkGdW8tKaeln4Hl72+lZcuGMs/zh2NRBAob7Ng3ucEOm1YDB+XBcqQW/odROuUjEgysLM1sJowfVgsLX0Olm5t4cSiBI4dFsuWvX3E6ZWUZEQSqVUgkwh4D5pLXpyO7kEXWTFa2sxONtT3Bef31qYmbjoul68rO6lsHyArRoteLad70BXyXrx+kZHJRlzeoQH0ACUZUUf0GYYJ82OQSqTMz52PV/Ri89r4sPZDUnQpLMhbQIYhg49qP6LL3sXImJHEqGPod/VzQvoJAVE3sJd5OfOCY01Pmc41pdewtm1t8Ng9E+5BKVWSZkgjRZ9CRW8FbdY2cow52L12pIKUOE0cFreFqt4qtAott5fczrvV7xIhj+CC/AsAuGbUNRiVRvQKPWp5uOQ5zH+HsPALE+YIkarV6GbNwlVdva+scxext9+O5YMPkOh0RC28CFVBAQCi34+rphZ3Qz0SnQ5FejqKpKQfuMLvD1EUsa74OvhanpgQKPn8Ds7KqpBj34e7pYX2O+8Kij6AzoceIumZZ+hZvJi+V19Ff+o8NONLkOl0P/0NHAJ5XBzyuLijOmaYXw69WoZWIcXmHipM0iM1vHnJMSQaVexstbC310asTkVefAR69ZGbGCQY1Lx04Vje2LCXDfV9jEkzEalV8NzKOtKitBjUciyOAw6bJo2cBL0Sl9fH4lV1iCIsKElBo5DRbnEiIhKjU/H0ilr+cf4YZBIBlVyKzX3gd+Hv39RyclEiF05IY9DlRaOQctv7gVy+97a2cOW0TOYVJ/FpeRsLSlIZcHq4/YQ8XlxTT+eAi4JEPXeckMeWvX1cNyObRw6KhthPu9mJSaNgTJqJb2t7SI3UolfLGHAcy5dKQQAAIABJREFUmIcggEktZ8bwOPx+kQ+2tVHbHdh7WJRsYGZe7BF/jmHC/BgmJ06msreSdnvAEKl5sJmXd7/MtJRpOL1OPm/8HKVUSYouBYfXQaYhk49rPybXlMs8Dgi/UXGjuHvC3Tyz7RncfjeLChcxLXla8LxEkFAYXUhhdCEdtg68fi/x2vhgyWZhdCHNg80oJUpOzDgRhVQRzAYME+aXQBBF8Ydb/QYYO3asuGXLll96GmF+57j37qX9vvuxr1tH5EUXYtuyFUV8PH6nA9vmLaQ893ciJk1isLSUvjfeRB4Tg33LFiJmzsQ4fz6qvMM7cP3e8FmteJqacDU0YvnoI2xr1iAxGDCefjp9//rXkLZJTz6B/oQTjnhsx65dNJ5xZsjx6OuuQz/neCQREciioxEOUV4WJsx3+XBbCzcu3RHcsnv5sZlcOzOHCKWMj7a38sd3y4LnFk5K58ZZuejU8sMPeBB2txePz0+EUs72vf3c/kE5td02ACK1Ch45fQT3/buCln4HqZEa7ptXQKfFidnuJiNai9fv58mvaukYcHLO+FQmZEayq22AFZVdLChJwaCWU95iBgSeW1kXvG5+go7bThiGzeVjU0MfBYkGVHIJRrWCeIOKRIOS5n4nggB2t49+mxurywsCpEVqUEglLHp1C/GGQEzFN9VdQ97X9TNz2NTYy6WTM1m5p5tIrYIEg4q7PtqN2+dHEODW44cxrziJRFNgNaNrwEltlxVBgJxYHdG6cNj7bxGX14XD68CgNCAIhy9z/jWwtWMrN6y8AbMrYPAik8i4Z8I93LvuXnxi4GFPgjaBU7NOZXH5Yp6Z/gzTUqeFjNNt78Yn+ojTxP3q33OYMIIgbBVFcewhz4WFX5gwP479RiWu2lrab7t9yDllXh5JzzyDbfVqBr/8EndzMxGTJiHRalCkp6OfNw+p+vdf0uGsr6fr0cewrVyJIiMD7cwZ4PHQ/+prRF1xBb6eHswffYQgkRB16aUYz1mAPOrIy748XV00/uFs8HqJvv46pDo9otuFNDoaT0cHptNOQxTF8Bf0bxSXx0er2YFcKiHZpEYQBPZ0DrKyuovmPjsz8uIYm2Y6YvH1Q7i9PvZ0WmnqsxOrU5IXryNCJae5z87cv60Jyd17/8oJwdD2w4/pZ0N9D099XYPZ7mHRlAxm5sVQ121nbW0PLq+fSVlRKGQCepWCvX02TBoFd328i4aeQOlpWqSGe08pYG+fjS6Li8Wr67j82ExmDIuloddGa7+DzXv7GXR6uPvEfHa2WviorJWLJ2Wwtq6HnS0DzBwey5g0E+vrevjT3Hwkh9mP6Pb6EMVAWPx+1tX28PnuDkYkGXj4s6pgyPz4jEiunZGNIMC5L23CqJHj8fqZNiyGK6dl02N1EROhJDs2Ysh4YX777OzZyUvlL1HdX83cjLnMz5lPsi75l57W97K5YzPL6pfRONDI7NTZxGnj8Pg9tFnbEBFJ06dxz9p7uKToEk7PPh2DKrxVI8xvm7DwCxPmZ6D/7bfpuPe+IcckBgMpL75A00ULh4SO62bPRjNxAhHTpqNIiP9vT/W/irOujoFPl9H/xhvE3nQjjp078TQ3ozv+eOSpqQwuW4ZrTw0xN/4RRWoq8qQkBOmPvzm0bd+Or7ubwS+/ZODTZQBIjUYSn/grA199haexEeOZZ6KdMBGZ6cj2Y4X55WnosbK+tpf2ASdKmYQEg5oRSQbO/efGIXvIHjl9BH8Y9/OZIfj9IuWtFk79+9qQc4+dUURRspGsGC0y6aFXlTc39HHWC+sPNv7lodMKOWd8Gh6vn/X1vdy0dAfdgy4itQpumJnDgNPD4/scPs8pSSU5Us0nZW0kGVWcMz4NRBGVXMbOVjNPrajB6fEza3gsJRmR7OkcZHx6JClRGq55azs9VnfwuicUxnPhhDT2dFk5a2wKqiMUY019dtbWdCOVSjCp5dT12FDJJcREKPnrl9W8unA8e/vs7G6zkGzSMCrVGDSECfP7o9HSyIJlC4Zk4M3NmMv9E++n29FNl70Lg9JAqj4VueToPJQ5Gnj8HurN9bRb2/H6vbj8LpbVLyNBm8ApWadgUpoQJALJEcnhh4Vhfhd8n/AL7/ELE+Ynohw2LLCJ5aA7O+MZZ+Dt6R0i+iBgRGI4fT5S43/2JNFRXo75ww/xdnRiPOMMNONLkEZEHHF/T3d3wG00NhZBfvS/mEW/H9u33+LYtpWoSy+h67HH8dsCZW32TZuJuvRSpDGxOD/6GG93DxGTJ//kaymSkrBs2RoUfQA+s5nuJ59CO2UyliVvY1+/gfh77sG04Oz/+L2F+fnx+0V2tlh4+Iuq4F6xP4xLwS+KIcYhj31RzfS8WGJ1R9/2vL7byjubm/H5RbJitNTtK80EUEglmB0eTn5mDY+cUcS84qRDrqKtr+/lu89V//ltAycVJWJxeLju7e2Y7YG9fX02N+9saaYgMWAkc830bCKUUna2DnDKyERiIpTcvi8mIVan5IqpWajkUpweP19XdhGnV5FmUrOpsR+JRDJE9AF8vruDs8elcPfHu8lP0DM2/ftXKwHMdjd3fFDO2tpA8LVWIeXskhRkEgn3flLB3BHxxBqUpERpmJwT/aM+3zC/TerMdUHRJxNkeEUvTq+TdW3rWLxjMZV9lcgEGZcWXcq5w8/FoPx1rJzJJXKGRQ4jx5SDKIpIJVJOzDzxl55WmDC/COENMGHC/ERUhYUkP/M08qREBKUS0/nnYzpnAcIhVgAkajWymJj/qMzTUVHB3vMvwLzkbazffEPL1VdjXbnyiPr6nU4sy5fTOP906uacQOdDf8Hd0vKT53I4fH19WD74EGV2NoJCERR9++l/911U+fkIKhWq4Xk/enxPTw/2sjLsZWX4+vpDxgdw7tqFMjc3+Lpn8WK8PaG5ZmF+fdR0DfK3FTVDDELe2dyM8yBHyHi9ivOOSWNOQTx+/9GvWDHb3dzyXjkvfdtAc5+dB04tZEFJCoIQuPaDpxXS0D3IdTNz+aSsjYae0J9BgHiDkkWTM7h2RjYTsgJlzCaNHJlUoHPAGRR9ADKJwGmjkihONnLiiAS27O3j4c+rWbaznUGHl/v+XRGMSegadPHUij38eV4BJRkBAVda1UVKVARdg85DRkvIJAIev0hxsiHEwfRw1PfYgqIPwOb28c9vG1ErpKRFabj82CyUsnAZ5++VAdcAFb0V1Jnr8PgCP6sqmYpJiZO4ftT1XFBwAdePup7ZabP5uO5jKvsqAfCKXhbvWMyunl2/5PQPiUSQIJWEf2bD/G8TXvELE+YnIpHL0c2ahXr0aESXC1lMDIJMhiCVohw+HFdlZbBt9PXXo97n+PlTsW/dOjSYHOhZ/DwRxx6LVK8/TK8Azl27aLvxpuDr/iVLELRaYm/841E1QBG0WqQmI5IIHYI81PlQkEgQZFJSX3kZVd6RCz+fxYKjuhp3bS2Osh0IEgFVcTGq0aNC2qpLSvC0th04IJVC2OTlN4HV6R2yuharU3L66GRiIpRcPS2bXpsLrVLGh9tbUculjEk3MWt4HNWdg3y0rRW3z8/s/DjyE/QkmX6ac97eXjtV7QPceeJwPi5r4/x/bmJsuok3F41ndU03f/60ggFnQJhePT0bs8MdMobN5cXl8fPu5mYGXV6m5sZwzYxsxmdEolHIMGkVKGWSYHbenMJ4drVYGBavY3peDDcvLQ+OJZUKAdOVgxhweKnutBKhlHH19GzKmvvZtrePK6ZmYXf7yI2LYE/ngXK8M8ck09RrZ0ZeLPGGI1whPYymTovUMD0vlu+JLgzzG6feUs9d395FeU85MkHGJSMu4YzcM/D7/eRH5eP2u7F77JR1lbFoxCI2d2wOGaPB0sCkpEm/wOzDhAnzfYSFX5gw/yHfzXqTx8eT/PTfsG/bhqelBXXxSNQji3+eix/hfoRDxSVYPviAyAsvOKoh81K1mphrrqHpsstJeOghpEYjPrM5eN54xhnI09JQH7QidyQMrlwFAnQ+8CD4AzfLlk+XkfjYY0RdeQW9L74EXi/ytDSiFy2i9cYbg31jrrkm5P8ozK+TdouTwkQ9u9oGSDCouGBCGs+W1mJb5SPRoOLiyRk8sOzAA5U/vrOD588bzdVvbQ/m4S3d2sL9pxQwJSeG9GjtEV23pnOQirYBREQSjRoWjE/l2dLaoJnJhvo+2s07mZgdFRR9AEs2NXHqyMSQ8Xa2Wrjr493B16v2dJNoUDE2zQRARpSWh04bwS3v7cAvQnq0FplE4NEvq7n5uKHOv1JBCMnYU0glCARW+iKUMk4flczONgt/+mAnfXY3j55eTHmrmeY+B7lxOlIi1Ty4rJI/zsphRNKRld9lxGgpyTCxqaE/eGx0qpEVVV009tpYNCn9iMYJ8+um39mPV/QSow58D3h8Hl7Z9QrlPYGHD17Ry/Plz5OsS+bOtXcG+xVEFXDe8PNYXr+cXFMuWzqHeiwkRoT+XoQJE+aXJyz8woT5GVCkpKBISTmqY2rGjEFQKoes+kVfecUPrvYBSKNChY88JRnJz+Awqhk7lvS338ZZs4fEJ5/AWlqKp7kF9bhxaIqLUf3IwHNvTw/Oigo8ra1B0Rc44cVaWkrk5ZehGTcO0eVGnpgIiBgXLMDT3Izh5JPRlIw7um8wzM9Gn93FtTOyufffFZw+Jpmnvq4JrorlJej5cHtrSJ9vqrpINKpo7gsEpIsilFZ1E6NTkh6txeP1M+jyoFfJD2nEUtFmYcGLG4NZelNyojkuPy4o+vazt8/OKd+5mXV7/USoQr9GqzsGQ44t29XO9bNzUCtkSCQCJxcnkmxSs6a2h7x4HXXdVkQRWvsdZEZrqd9XQrpsZztXT8/i6dJaRDHwrOfyqZn8e0dgVXtldRcZ0RqKkgy8vLYRgJuW7uCscSlMy43B5vFyzye7kQgCE7Ki0R+hE6pJo+DRM4pZXt7Oqj3d5CfqUUglvLKukefOHU1K5JGJ6jC/Tvav2G3p2ML2ru1MTZnKyZkn4xf8rGpZFdK+qq8KjUyD3RsoFd7duxuP38PyhuXcMu4W6sx19LsCDwlmpc5iRPSI/+r7CRMmzJERFn5hwvxGUOfnk/r6awx89DGezk6Mp89HU1JyZH2LilAOG4arel8Qs1xO7I03hhjDHK0IBFVuDqrcgMDTjhuH12JBolAg/Qlh6qIo4u3qQvSEltSJXi9djzxC4gMPIo87EAatGva/k5f4e2JydgxXvrmVM8YkkxGtDYo+COy9izlE7lu0Tsmgc2gppM/vp2vASVX7AC+sqWdDXS8zhseycGI66dERdO1zDI2MULJsZ/uQAPU1NT2cUxLqFiqVCMilQ383rpyWRbw+tHQyVh86z5wYHRGKA1+5CpmEomQD6+p6ufeT3dx3SgEJBhXvbGnm+pk5NO1zy5yWG8OIJCPPnzsai8NL+4CTZeVtNO7bq5cepWVqTgxLNjUFx7a6vPzr2wam5sZgdXlJNKp58NTCI14B3U96lJarpmdz1thkdjRb6LW7WXLpMYxKDbvk/tbZ2rmV53c8z97BvUxMnIjVY6W0uZSTs06mKLqIlS0rh7TXK/Q4vI4hxySCBBGRZ7c/yx+G/QGlVIlUImVGygxiNEevkiRMmDBHj7DwCxPmN4SmqAhNUdGP7qdITiZ58XO4Kirx2+0osrOG7LFz1dRg+fRT7Fu2oj/xRHQzpiOPD42d8JrNuOvr8btcKDMyDtnmuwgy2Y/K6PsuotOJIj0deVIStlWrh5yLOHYK3U8+CYex1A/z2yIzJoJ/XjiOyvYBFFIJcqmAxxcocdzWZOaek/JZX9cbFIRRWgWTs6OHBJcDTMqOZli8nkte20JLf+Bm9Y0NTcTpVVjsHt7a1ESkVsFdJ+bjcPn4LhsaerhwQhqvrt8bPHbJ5AyOyYjilGIbe3ttLChJZebw2EM+KClONjI+I5KNDX0AKGUSbj8hjwjV0NU2tULGpcdmcmxuNF0WBw+fPoLFK+t4trSWOYWx3HdKAbe/X86A08vCSel0WJz8f3t3Hh9XXe9//PWdfSb71jRNmybdKG2hLQ1LCxRs2S4XkaXIJlyUVRb9CSpXUEBABFFQFkFUEFToVbgIKOsVoSylkNJS7Aql6d4m3bJnJpn5/v6YaUiahCaTTCadvp+Phw/mfM/5nvM5fXxN8pnv9uSCdW3z9zxOB1fPGsMjb33GOYeV8PSijR1WEj1pUiHDsv1MGZ5NVqDznNueys/wMXtC/6+eKsmxetdqfrvktxw9/GiOiBxBxEaorKmkqrGKk0edzDenfJMl25awoznafmeXzMbr9GLbTfwMuAIEXAHKC8up2FrBY0sfA+Cr475KSWbitlkRkb7RPn4i+7nQps2svfACWjd8Powu66tnMfTGG3F4P++5aNmyhS233U79P/8JgKuoiBEPP5Tw3rXgmjVsvfNOMr40C+NxU/PCC+B0kT1nDjv/9CeyTz+N7DPPTGgMMvBawxGe/2gT1z+zhJawxetycP+5UyjOCbB0Yy0el4ODirMYkevn3dXbeWL+WkKtEY4ZV0B2wE1hpo8LH32/7X4j8wJMH5XH3A/Wd3jOby+YxqV/XNih7FfnTOHosfn8e2Mtm3c1UZDhpTDTi8/tJD89+t+9bUxeVdfM8k11NIZaGT0knXGFX9zb3RRq5b3PdrDgs+0UZfvJCbh54PVPqQ+28siF5UwqziLUGmbNtgY+raqnuSVMaX4afreD4pzofz+o3Mmjb68hFI7w5cnDKM31M7E4mzSvvuPd39WH6llbu5aIjdASbuHltS8zd8VcLJaAK8DVU68mzZ3Gl0d9GbfTzcb6jVTWVOJ3+RmdPZpdwV3MXTGXl9a8xAE5B3DZ5MsYnzueXcFdvL/5fZZuW0r50HKmFU5Tb59IkmkDdxHpVt28eWy47PKOhQ4HZc8/h2/MmLaimpdeYtN3ru1wWeapp1L0k9txJGBPwN0iLS1U3fFTdj79NL5Jk3APKyLS0Ihv4gR8BxxA2vTpcQ0hlcGvNRzhs20NVNU2U5jpY1RBepfbFQAEW1rZVh/CAsXZfhat28UZD73bdv5rh5fw4r+3sGOPuXs3f3kCHpeDe15dRdharpk1htOnFpOb1nm45kBoDUdojURYs62R+uZWSvICFHYxnLQ74YjFWtvtxvKy/9lUv4m7K+7m/9b+HwA3HHYDd7x/R4drhqYN5Z5j7uGggu7n5oUjYXY27yTNnYbf3f/zw0Wkf2gDdxHpVpdz+ozptM1D8JNPO13WWFFBpK4ORwJXzXS43eRdfhnukhHUvvgSxjgITJvGtgcfxBEIUPrM00r8UpTL6WBcYcZee8sAvG4XxTmf/0obXZDOyQcN5cWPtwCwrSHE0Exvp8QvL83DqVOKOf7AQiz0KslKBJfTgcvp4MCivS/a1JVoYqy9FuRz8zfNb0v6ALY1d97XdEvDFnyuL277ToeT/EB+v8cnIgNHiZ/Ifs47dizusjJa1qxpK8s591zce6xK6p8woVPdjC8d26NVRfcUbmyi6aPFNLz1Ns7cHHwTJ+IuKMBTVoZxdh5C5x46FM/YsTiz3qF52TJq//736H2amwlv2wZFRb2OQVJbVsDNTadM4JSDh7FySy2TirPwOB184/GKtq0fxhSkM3lEdKGSIUlO+ER6Y1fzLupCdfhcvr0OrZy/aX6HY6+zc292aWYpeb7452KLyL5BiZ/Ifs49dCgjHnyQun/+k6bFi8k47jjSjpzRafimf+pUci68kJ1//CNYi+/gg8k5/3yMq/c/Rurf+NfnG8q73WSfdRb+KZNpqaoi7YgjutxU3p2XR8O78zts6eDMzcWZp2+gpWtDs/ycfJCfkw+KfjEQjlievXIGq7bWkeZxMak4ixG58W30LpIsS6qXsK52HZsbNuN3+Tkw90AOKTyk2xWZy4eW88raV9qOX618lWunXcsDix4gFAmR78/ntiNvI9ev/U5FUp3m+IlIj0WamwmtXYcNBXGXlODK6tlm0O217txJ5ZyzovvyORwM+f732PXXpwmtXo3x+xly7XcI19fTvGQJ2XPmEDj8cJzp6URCIWqee44tt94GLS040gIU/+pXpB91VALeVERk8Plk5ydUbKngFwt/QTAc3dM1x5vD/bPuZ/KQyV3W2Vi3kZvevYn3t0QXO5qQO4GfHfMzIjZCTbCGorQiCtMKB+wdRCSxNMdPRPqFw+fDd8C4Pt3DtrYSaYousZ8+cyZ1L79CaHV0OX7b1MTWn9xBwf/7NvX/eoP6f73BsJ/fTdYpp+DweMg+/XT8U6YS3rE9Ovxz5Mg+v5OIyL5ia+NW3tr4VlvSB7AzuJN3N73bbeJXnFHML475BZW1lYRtmLLMMvXuieynlPiJJFHrjh00vreA2ldfwXfAeDKOPw5vu5U0E8VGIjQvW0bz8uXRZG7SJLxlZQl/LoC7oIDcb3yD6p//HO/48Wx/+OHOFxmDMz+f8LZtbPv1Q6TPnIkzMxPjcuEbOwZI/L+RiMhg43a42d68vVP51satX1gv25fNFN+URIUlIvsIJX4iSWIjEXb+5S9s++WvAKh7+RV2zp3LyD8+gacksRvgNi5cyLpvXAwtLQC4CgoY8YfH8I0e3WWckeZmHH5/t3NIeiv7tK/gTAsQ2rABT1kpoTWVHc4bn4/Mk07EeH3Uv/lmvzxTRGRfNzx9OEcXH82y7cs6lM8qmZWkiERkX6LET/ZJtqWFpo8/pmH+fByBNNKmH4Fv/Phkh9UrLZs3s/3h33Qoa926leDKVQlN/CLNzWx7+DdtSR9Aa3U1jQsWdEr8gqtXs/OpuTS+v4DAEdPJOOF4/BMn4vD3fg+nlqoqmhZ/RGhtJd6xY8n4j//AuN2kzTiSDVdfjY0N/8w46SQaF7xP/euv4586lSH/fX1cK4eKiKSa4oxijis5Dodx8JeVf8Hj9HDl5CuZVjgt2aGJyD5AiZ/skxoqKlh/8SVtKzw60tIY+ec/7VvJXyQC4XCnYmsjXVzcf2woROumTZ3KW6uqOxy3VFez5a67SJt6COmzZuPweKh79TVsayvpRxzRq2eGa2vZ+tOfUvfSy21luZdcTMG3vkX6kTMo+99naF62jJa162j8cCENb78DQNOiRTgDaXG8pYhIahqfN57xeeM5a9xZOI1T8/VEpMc6r5kukkCt27YRXLuWcKx3Jx6RYJDtjzzSYVn/SEMD9W+/3R8hDhj3sGHkfv2iDmXO7Gy84/q2eMreODMzyTnvvE7ladM7JnMtGzaQNvUQqu+7j+0PP0z1fffRumUzrVuraK2p6dUzg5+u7pD0Aex49DFClZUAeMvKcA8bRvV997UlfbsZt76fEhHZU0GgQEmfiPSK/qKSAWHDYRreeYfNt/yY1k2bSD/mGAq+9118cSxkYsNhwjt3dSoP19b2R6gDxjid5HztAtwjSqh59ll8EyeSfcYZeEtLE/7sjJNOJNLUxI4//AFHWhpDrrsO/8EH7xkh2x99FNpt+VL36mukH398h2GiPRFpbu6iMIJtV+4pKyNwxBE0vvdeW1n6rFl4BmjRGREREZFUpsRPBkRw1Ses/+aVbUMb6998k0goxPAH7seZ1ruhfM5AgNyvX8Tm6//780JjSJ85sz9D/kKRYJCmJUtoePsdnNlZpM2Yge+AA3p9H/eQAnLOmkP2GadjnM4ERNrNcwsKyL/sUrJOPw3jcuHKyel0jXG7iNTVdSq3wRCu/N5tmu4pLcU1pKDDcFLvpEm4281ldGVnU3TbrdTPm0fjewtIO3IGaUcfjTM9vVfPEhEREZHOlPjJgAhVVnaaz9Y4fz6tW7fiHDWq1/dLP+YYiu78KTt+/ygmM5OCKy7HP7nrPYwSoeG999hw+RVtx47MTEb+6Y/44hymOZBJX3vugoLuzw0fgXfCBILL2q0e53bjG9/7BNczrIgRv/kN1Q89RNOHi0g/5hjyvn4RruzsjteNGEHu+eeTe/75vX6GiIiIiHRPiZ8MCGd2Vuey3Ny4VoeEaO9Q9mmnkXHcceB04fT7+hpij4Xr69l2/wMdyiK1tTRWLIw78RuMXNlZDPvpHWz58a00ffghrqIiim69Fd+ECXHdz3fggRTffTeRujqcWVkYt7ufIxYRERGR7ijxkwHhPeAAMk44gbpXX40WGMPQH/0Id1FRn+6bjGGANhwmUl/fqTzS0DDgsSSa74ADGPHIb2itrsaRnoG7oHdDPPfk8HpxeL39FJ2IiIiI9JQSPxkQrtxcht58E9lnf5Xwjh14SkvxxjEnbjBwZWWR+/Wvs+Xmmz8vdDgIHHpon+4b/GwNoco1OLKzIdRCy+ZNuAoK8E2YgCs3eSu3OdPTNc9OREREZB+nxE8GjCsvj/Qjj0x2GP0i4/jjMC4XOx5/HGdeHvmXX4Z/0sS479f44Yesu+RSXPn5ZJ54Att/+7u2c1lnnE7hD36AMyOjU73WHTtomD+fmueewzt6DFmnfhnfgQfGHYeIiIiIpCYlfiJxcOXmkn3mGWScdCLG5erT8MVwXR1b77wL29hI5kknsuPxJzqcb3hvAa27duHw+zGujv+Xrfnbc1T97GfR6+a9xa5nnqH0qSfxjh4ddzwiIiIiknqU+ElKC23YQPDTTzFOF95xY3EXFvbr/Xu7FUVXIvX1BFeuBMA4XdhgMHrC7abw5ptw+vzs+N3vAEP6rC/hLi2l+cNFODIy2PbrX3e8V20tzStWKPETERERkQ6U+Em3gmvWUPfaazRWVJAxezbpM2f2eTGWgdS8ciXrL7mU1uro3nGeceMYcf99eEaOTHJkHTlzc8mYPZvaF18ktGED3nFjCa76hNzzzoNgkE23/BhaWwHY9de/UvzLX7L5xhvJ+drXwJjON+yqTERERET2a45kByCDU0tVFRu+/W2q77mXhnlvseXmW6i+734izc3JDq1HbCTCrv/5S1utvVM2AAAWfklEQVTSBxBatYr6t99JYlRdc3i95F91Ff5DD6X2pZfIOvNM0qZPxz2qjKbFH7UlfQBEItQ8/zyZp55K3SuvkHP+eR3vlZWFb/z4AX4DERERERns1OMnXQqtXk1o1Scdymr+9jdyv37RPrFXnQ2FaFq8uFN587KlSYime6F16wiuXIXFUnTLzdhwGIfXR/ZZZ9H00Uc0vju/Ux3b3AwZGWTMno1taSH/mqtpWrQIV1ER2aedhnfUqCS8iYiIiIgMZkr8pGu2l+WDjMPnI/M//5PmZcs6lKcfdXSSIuqsedUnrL/kYlqror2Szrw8Sh79PZ6RJQB4Ro7EXz6Nulde6VAv8ytfYcstt5B7wQVsf/hhjMeDd/x4QmsqcfgD+KdOxTjUmS8iIiIin9Nfh9Ilz+hRePZYICTzlFPwlIxIUkS9l3HSiWSeemp0zpvbTe4ll+AZM4amjz+mpd0Q0GSpfemltqQPILx9OzUvvNB27Bk2jMD0GRTddReB6dMJHHYYxffeg7t4GGkzZtCycSMQ7d1sXrKElo0baZw/n0hT04C/i4iIiIgMburxky65CwsZfv991L78Mo0L3ifjxBNJP/YYHH5/skPrMU9xMUW33UreZZdijCG4di1rzzmbSEMjrmHDKL73HgKTJ/f4fi1btlA/bx61r71G2iGHkHHiiX0aVhlcsbxTWfPSjj2U/jGj8QwpiP7bBwI43G4AfOPGUff6v6htlygCpM+ahSMQiDsmEREREUlNxtp9ZOzeXpSXl9uKiopkhyGDVPPy5aw5cw5EIm1l7tJSSp/8M67c3L3WjwSDbLntdmqefvrz+mVljPzDY3FvEVHz/Ats+v73o/caMYLMk0/Gd+B4/FOn4i4sJFxTQ93rr7P9kUcwXh/5V11F+lFHtiXfLVVVVN93f1tM/vJyim6/HW/p4Fq1VEREREQGhjFmobW2vKtz6vGT/UJow4a2pM8/eTLZ552HMYbWnTt7lPiF1q2n5plnOpS1rFlD8NNP40780o6cQf7VV1H35jzSjzqSHY8+hg0GcQ0ZQvED99OyfgObf3BD2/Ubr7mGEY/+nvQZMwBwDxlC4Q03RFf2bG3FU1KCMysrrlhEREREJLUp8ZOEa92xg/CuXThzc3FlZyclBlfBEADyrrgcV14eVXfeSXjXLtK/9CUKvvMd3MXDiNTV4czJweHx9PzGX9Bhbq2ledkyGisWgjEEyqfhnzDh85jy8si/8koChx/OugsubCtvrapi51NzaVm7ttM9a195pS3xA3AG/PgPPLDn8YqIiIjIfkmJnyRU4wcfsOnGH9Kybh2ecWMpuv12AgcfPOBxeMeNpeC71+EqGMLm669vK69//XUcaWmYtDTq/vEP0o89lvwrLse7x8I2npIRZJ1xRodeP3dZKd4xHa9rr3nJx6y98EJsMAiA8fkY+ccn8B90UNs1xuEgvH17p7qh1atxDR3aqdydl9/jdxYRERER2U2rekrChNatY/03r6Rl3bro8apP2Hj1NbRs3TrgsTgDAbLmzKFlw/pO5+pefRX3kCFE6uqofeEFNv3gBlprajpc4/B6Kbj6KobecguBGdMp+Pa3GPHgg7i7SM522/XMM21JH0T336t57vlO17m6GCraWl1N7vnnQWwxFwBHWoD02bN69L4iIiIiIu2px08SJrRhA5H6+g5lrVVVtGzcGPe8uL5wpafjyOw8B85dUkKoXULYvGQJLRs24Npjvpy7qIicc84m55yze/S81qqqTmUtXZR5x40j/5qr2fbAg2AtJhCg6I6fEDj0UEqf/DONH1RgPG4C5eX4xo/v0bNFRERERNpT4icJ48rOju6h127lWON2J20BEuNy4Z98MP4pU2havDha6HaTf/llbL7hxg4xOnx937Yi+6yzqH/jjY5lp5/e6TpnWhp5F19M+rHHEt65E/fw4XhLSwHwH3RQh6GhIiIiIiLxUOInCeMZNYr8q65i2wMPtJUNuf77eEYmb7uBwMEHU3jzTYQ+/ZRIUxOe0WOoeeEFbCjUdk3eVVfiGVnS92cddijD7r6bbQ89BA4H+d+8gsChXa6ui8Pnwz9xYp+fKSIiIiLSFe3jJwkVrq8nuGoVLVu24C4uxjdu3KDbBL6luprmj/9Ny+ZNeMvK8E2ahDMzs9/uH66tBWNwZmT02z1FRERERPakffwkaZzp6QQOOSTZYXwhd0EB7llfStj9+zOJFBERERGJhxI/6RfBykpCa9fizMjAO2aMkh0RERERkUFEiZ/0WePChay/7DIiDY0AZJ5xOoXXXYcrLy/JkYmIiIiICGgfP+mjcG0tW35yR1vSB1D7v8/SvGx5EqMSEREREZH2lPhJn4Tr6ggu75zktVZXJyEaERERERHpihI/+UKh9evZ/vjjrP3GxWx//HFC69d3OO/MzSV95sxO9dwjRgxUiCIiIiIishea4yfdat1Vw+Yf/YjG9xYA0Pjuu9S/8SbFv7wXV2wTdqffT8F119JSXU1w2TKM18uQ716Hb+KEZIYuIiIiIiLtKPGTboUq17Qlfbs1zp9PS2UlrsmT28p848ZR8ujvadm4CUdaAE9JCcahzmQRERERkcFCiZ90EmlpwQaD4HT2uI4rOxtXdnYCoxIRERERkXipW0Y6aFy0iI3f/n9UnnMuTQsXknfNNR3OB444HPfI0uQEtxehTZsIrllDpKkp2aGIiIiIiAwqxlqb7Bj6RXl5ua2oqEh2GPu05pUrqfzq2dHevpi8K67ANbyYuhdfJH3mMWTMnoVnkC3cEm5sou7ll9h6511E6urIOOF4Cq69Fu/IkckOTURERERkwBhjFlpry7s6p6Ge0qZ5xYoOSR/AjieeYPQ//kHunDlJimrvgsuWsvmGG9uO6155FWdODkNvvBHjdicxMhERERGRwUFDPaWNw+vtXBYIgKvnc/2SIfjpp53Kav/+D1p37EhCNCIiIiIig48SP2njmzAB19ChHcqGXHcd7oKCJEXUM868/E5lntGjcKSlJSEaEREREZHBR0M9pY2npISSR39Pw7vzadm0ibQZ0/FPnZrssPbKf9Ak/IceStMHHwBgPB4Kv/s9nOnpSY5MRERERGRwUOInHXhHjcI7alSyw+gV99ChFN/zC4IrVhCpb8AzehTesWOTHZaIiIiIyKChxE9SgrugYNAPSRURERERSRbN8RMREREREUlxSvxERERERERSnBI/ERERERGRFKc5fkkUWr+eun++Tv2//kXa0UeRecIJeEpKkh2WiIiIiIikGCV+CRRubCRSX48rJwfjdnc8V1vLlh//mIa33wGgccEC6v/5OsN//SCunJxkhCsiIiIiIilKiV+CNC7+iOp776V5xQoyTjievG98A29ZGQCtO3cSWrMG/+TJ+KdOJbhiJXWvvUbTokWE1qxR4iciIiIiIv1KiV8CBCsrWX/xxUQaGgCo+evTtGzezPBf/YrWqioa3n6HnX/9C6FVnwAQOOxQcs47j51PPgmYJEYuIiIiIiKpSIu7JEDos8/akr7dGt9+h4Z35xNcvZrm5cvbkj6Axvc/wJGRTuDIGXhGlXV/382bCa1dSyQUSljsIiIiIiKSetTjlwCOQKBTmfH5aF7yEa21dTQvW9bpfMumzRTddhuu7OxO58KNjdS9+BJb776bSF0dWV/5CvlXXYln+PCExC8iIiIiIqlFPX4J4B07jrSjjupQlnPeudS+/AoNb71F2uGHd6qTduQMPMOGdXm/5o8/ZvMPf0ikpgYiEWqefZadc+diI5GExC8iIiIiIqlFPX4J4MrLpej222msqKB52VKcWVk0vDuflvXrAfBPm4ZvYQXN/14KQMZJJ3WZDO7WvHRpp7Kavz1H7kUX4c7PT8xLiIiIiIhIylDilyDuoYVkzJ5F/dtvs+PRx9rKXYWFeEaNovBHPyJcW4szIwPvmDE409O7vZersLBTmXfUqC6HlIqIiIiIiOxJiV8COfx+Cq65Gt+4cdS++A/806aRfeaZ+MaM7tV9/FOm4Js4geal0bmBxuul4NvfwqnET0REREREesBYaxP7AGOcQAWw0Vp7ijGmDJgL5AELgQustaE96pQCy4GVsaL3rLVXfNFzysvLbUVFRT9H338iwSDG48GY+LZraNm6leblK4g0NeIdPQbfuLH9HKGIiIiIiOzLjDELrbXlXZ0biB6/bxNN4jJjx3cB91pr5xpjHgYuBh7qot5qa+2UAYhvQDi8XkIbNlA/7y0a5s8nbcZ00o8+uscrc7oLC3F3MeRTRERERERkbxKa+BljhgP/CfwEuNZEu7tmAefFLnkcuIWuE7+UEq6pYcstt9Dw9jsA1L/2GvUzZ1L887txZmbupbaIiIiIiEj8Er2dwy+B7wO79x3IA3ZZa1tjxxuA4m7qlhljFhlj3jTGHJ3gOBMuVFnZlvTt1jBvHqE1lckJSERERERE9hsJS/yMMacAVdbahXFU3wyUWGunAtcCTxpjOnWLGWMuM8ZUGGMqqqur+xhxYtlIN3MprfbiExERERGRxEpkj9+RwKnGmEqii7nMAn4FZBtjdg8xHQ5s3LOitTZord0e+7wQWA2M6+K6R6y15dba8oKCgsS8RT/xlI7EP3VqhzJ/+TTcZWVJikhERERERPYXCZvjZ639AfADAGPMscB3rbXnG2P+Cswhmgz+F/DcnnWNMQXADmtt2BgzChgLfJaoWAeCKyeHop/eQd3Lr1D/5hukH3Msmf9xEq6srGSHJiIiIiIiKS4Z+/hdD8w1xtwOLAJ+D2CMORUot9beBMwEbjXGtBCdH3iFtXZHEmLtV97SUrxXXE7epZdgnM5khyMiIiIiIvuJhO/jN1AG+z5+IiIiIiIiifRF+/glelVPERERERERSTIlfiIiIiIiIilOiZ+IiIiIiEiKU+InIiIiIiKS4pT4iYiIiIiIpDglfiIiIiIiIilOiZ+IiIiIiEiKU+InIiIiIiKS4pT4iYiIiIiIpDglfiIiIiIiIilOiZ+IiIiIiEiKU+InIiIiIiKS4pT4iYiIiIiIpDglfiIiIiIiIilOiZ+IiIiIiEiKM9baZMfQL4wx1cDaZMchneQD25IdhOyT1HYkXmo70hdqPxIvtR2JV3+2nZHW2oKuTqRM4ieDkzGmwlpbnuw4ZN+jtiPxUtuRvlD7kXip7Ui8BqrtaKiniIiIiIhIilPiJyIiIiIikuKU+EmiPZLsAGSfpbYj8VLbkb5Q+5F4qe1IvAak7WiOn4iIiIiISIpTj5+IiIiIiEiKU+InfWaM+R9jzOLY/yqNMYv3OF9ijKk3xny3m/p/NsasNMb82xjzqDHGPTCRS7L1Q9u52hjzqTHGGmPyByZqGQz6oe2UGWMWxNrP/xhjPAMTuSRbd23HGHNYu/KPjDGnd1N/ljHmw9jvrMeNMa6BfQNJpn5oP7Nj7WexMeZtY8yYgX0DSZZ+aDtvtbtukzHmb72OQUM9pT8ZY34B1Fhrb21X9jRggQXW2p93Uedk4KXY4ZPAPGvtQwMRrwwecbadqcBO4A2g3Fqr/ZP2Q3G2nb8A/2utnWuMeRj4SD939j/t244xJgCErLWtxpgi4CNgmLW2td31DqJ7Bs+21q4yxtwKrLXW/j4pLyBJ1dv2E6uzCviKtXa5MeZK4DBr7UUDHrwkVTxtZ4/6zwDPWWuf6M1z1eMn/cYYY4CvAk+1KzsNWAMs7a6etfZFGwO8DwxPdKwyuPSh7Syy1lYmPEAZtOJpO7E6s4CnY0WPA6clNlIZbPZsO9baxnZ/aPmIfnGwpzyif6Ctih2/BpyZ6Fhl8Imz/RArz4x9zgI2JTJOGXz60HZ2188k+jus1z1+SvykPx0NbLXWfgJgjEkHrgd+3JPKsSGeFwAvJyxCGaz61HZkvxZP28kDdrX7RbsBKE5olDIYdWg7AMaYw40xS4GPgSu6+MZ9G+AyxuzeaHkOMGJAopXBJp72A3AJ8KIxZgPRv3nuHJBoZTCJt+3sdhrwT2ttbW8frHHp0iPGmP8DhnZx6kZr7XOxz+fS7lt34BbgXmttffTLjb36NdFhnm/1JVYZXAao7UgKUtuReMXZdrDWLgAmGmMOBB43xrxkrW1ud94aY84B7jXGeIFXgXBCXkKSJlHtJ+Y7wMnW2gXGmO8B9xBNBiUFJLjt7HYu8Lu44tMcP+kPscntG4Fp1toNsbK3+Pyb0GwgAtxkrX2gi/o3A1OBM6y1kYGJWgaDvrad2PWVaI7ffifethMbZlMNDI3NqZgO3GKtPXFAX0CSpqu208U1rwPft9ZWfMF9TgAusdZ+NTGRymAUb/sxxhQA71lrR8eOS4CXrbUTBiBsGQT6+rPHRBeyWwkUf0Fi2C31+El/OQ5Y0b4RW2uP3v3ZGHMLUN9N0ncJcCLRyfJK+vY/cbcd2e/F1XZivTb/IjpMby7wX8BzyP6kU9sxxpQB62NfBowExgOVe1Y0xgyx1lbFevyuB34yQDHL4BFv+9kJZBljxsXmiR4PLB+gmGVwiPtnT8wc4O/xJH2gOX7Sf85hj27rL2KMedEYMyx2+DBQCMyPLVF7UyIClEEr7rZjjPlWbJ7EcGCJMSauoQ+yz+rLz53rgWuNMZ8SnfOnVRn3L121naOAj0x0ifVngSt3jyLYo+18zxizHFgCvGCtfX2ggpZBI672E5u3dSnwjDHmI6Jz/L43gHFL8vXlZ0939XtMQz1FRERERERSnHr8REREREREUpwSPxERERERkRSnxE9ERERERCTFKfETERERERFJcUr8REREREREUpwSPxER2a8YY+oTcM9TjTH/Hft8mjGm1xsyG2PeMMaU93dsIiIioMRPRESkz6y1z1tr74wdngb0OvETERFJJCV+IiKyXzJRdxtj/m2M+dgYc3as/NhY79vTxpgVxpg/G2NM7NzJsbKFxpj7jDF/j5VfZIx5wBgzAzgVuNsYs9gYM7p9T54xJt8YUxn77DfGzDXGLDfGPAv428V2gjFmvjHmQ2PMX40x6QP7ryMiIqnGlewAREREkuQMYAowGcgHPjDGzIudmwpMBDYB7wBHGmMqgN8AM621a4wxT+15Q2vtu8aY54G/W2ufBojljF35JtBorT3QGHMw8GHs+nzgh8Bx1toGY8z1wLXArf3x0iIisn9S4iciIvuro4CnrLVhYKsx5k3gUKAWeN9auwHAGLMYKAXqgc+stWti9Z8CLuvD82cC9wFYa5cYY5bEyo8gOlT0nVjS6AHm9+E5IiIiSvxERES6EGz3OUzffl+28vnUCl8PrjfAa9bac/vwTBERkQ40x09ERPZXbwFnG2OcxpgCoj1w73/B9SuBUcaY0tjx2d1cVwdktDuuBKbFPs9pVz4POA/AGDMJODhW/h7RoaVjYufSjDHjevA+IiIi3VLiJyIi+6tngSXAR8DrwPettVu6u9ha2wRcCbxsjFlINMGr6eLSucD3jDGLjDGjgZ8D3zTGLCI6l3C3h4B0Y8xyovP3FsaeUw1cBDwVG/45HxjflxcVEREx1tpkxyAiIrJPMMakW2vrY6t8Pgh8Yq29N9lxiYiI7I16/ERERHru0thiL0uBLKKrfIqIiAx66vETERERERFJcerxExERERERSXFK/ERERERERFKcEj8REREREZEUp8RPREREREQkxSnxExERERERSXFK/ERERERERFLc/wdIMm98ybS6Eg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446" y="1430730"/>
            <a:ext cx="8220188" cy="4234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740539" y="6002512"/>
            <a:ext cx="7520885" cy="338554"/>
          </a:xfrm>
          <a:prstGeom prst="rect">
            <a:avLst/>
          </a:prstGeom>
        </p:spPr>
        <p:txBody>
          <a:bodyPr wrap="square">
            <a:spAutoFit/>
          </a:bodyPr>
          <a:lstStyle/>
          <a:p>
            <a:r>
              <a:rPr lang="en-IN" sz="1600" dirty="0">
                <a:latin typeface="Times New Roman" pitchFamily="18" charset="0"/>
                <a:cs typeface="Times New Roman" pitchFamily="18" charset="0"/>
              </a:rPr>
              <a:t> The location of each </a:t>
            </a:r>
            <a:r>
              <a:rPr lang="en-IN" sz="1600" dirty="0" smtClean="0">
                <a:latin typeface="Times New Roman" pitchFamily="18" charset="0"/>
                <a:cs typeface="Times New Roman" pitchFamily="18" charset="0"/>
              </a:rPr>
              <a:t>apartment </a:t>
            </a:r>
            <a:r>
              <a:rPr lang="en-IN" sz="1600" dirty="0">
                <a:latin typeface="Times New Roman" pitchFamily="18" charset="0"/>
                <a:cs typeface="Times New Roman" pitchFamily="18" charset="0"/>
              </a:rPr>
              <a:t>using latitude and longitude values</a:t>
            </a:r>
          </a:p>
        </p:txBody>
      </p:sp>
    </p:spTree>
    <p:extLst>
      <p:ext uri="{BB962C8B-B14F-4D97-AF65-F5344CB8AC3E}">
        <p14:creationId xmlns:p14="http://schemas.microsoft.com/office/powerpoint/2010/main" val="40079438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1575" y="629183"/>
            <a:ext cx="10620103" cy="454355"/>
          </a:xfrm>
          <a:prstGeom prst="rect">
            <a:avLst/>
          </a:prstGeom>
        </p:spPr>
        <p:txBody>
          <a:bodyPr wrap="square">
            <a:spAutoFit/>
          </a:bodyPr>
          <a:lstStyle/>
          <a:p>
            <a:pPr>
              <a:lnSpc>
                <a:spcPct val="170000"/>
              </a:lnSpc>
            </a:pPr>
            <a:r>
              <a:rPr lang="en-US" sz="1600" b="1" dirty="0" smtClean="0">
                <a:solidFill>
                  <a:schemeClr val="accent5">
                    <a:lumMod val="75000"/>
                  </a:schemeClr>
                </a:solidFill>
                <a:latin typeface="Times New Roman" pitchFamily="18" charset="0"/>
                <a:cs typeface="Times New Roman" pitchFamily="18" charset="0"/>
              </a:rPr>
              <a:t>What </a:t>
            </a:r>
            <a:r>
              <a:rPr lang="en-US" sz="1600" b="1" dirty="0">
                <a:solidFill>
                  <a:schemeClr val="accent5">
                    <a:lumMod val="75000"/>
                  </a:schemeClr>
                </a:solidFill>
                <a:latin typeface="Times New Roman" pitchFamily="18" charset="0"/>
                <a:cs typeface="Times New Roman" pitchFamily="18" charset="0"/>
              </a:rPr>
              <a:t>is the distribution of the room type and its distribution over the location ?</a:t>
            </a:r>
            <a:endParaRPr lang="en-US" sz="1600" dirty="0">
              <a:solidFill>
                <a:schemeClr val="accent5">
                  <a:lumMod val="75000"/>
                </a:schemeClr>
              </a:solidFill>
              <a:latin typeface="Times New Roman" pitchFamily="18" charset="0"/>
              <a:cs typeface="Times New Roman" pitchFamily="18" charset="0"/>
            </a:endParaRPr>
          </a:p>
        </p:txBody>
      </p:sp>
      <p:sp>
        <p:nvSpPr>
          <p:cNvPr id="5" name="AutoShape 2" descr="data:image/png;base64,iVBORw0KGgoAAAANSUhEUgAAAfMAAAF1CAYAAAD85gOOAAAABHNCSVQICAgIfAhkiAAAAAlwSFlzAAALEgAACxIB0t1+/AAAADh0RVh0U29mdHdhcmUAbWF0cGxvdGxpYiB2ZXJzaW9uMy4yLjIsIGh0dHA6Ly9tYXRwbG90bGliLm9yZy+WH4yJAAAba0lEQVR4nO3de7BlZX3m8e9DNwiRICgtIVwEtTUhURGPgNHxHmyciRhFhDjS4xDbGUXJJKMBUzVQaoxmSq2QUlIYiFhxuMQb7QzStBQXdcLlNCAXkaFL7YEuhJZGITqi4G/+2Ktld+c053DO4ax+V38/VbvOXu9ae5/fphf7Oetd73pXqgpJktSuHfouQJIkzY1hLklS4wxzSZIaZ5hLktQ4w1ySpMYZ5pIkNW5x3wXM1p577lkHHHBA32VIkrQg1qxZ88OqWjLVumbD/IADDmBycrLvMiRJWhBJ1m1tnd3skiQ1zjCXJKlxhrkkSY0zzCVJapxhLklS4wxzSZIaZ5hLktQ4w1ySpMYZ5pIkNc4wlySpcYa5JEmNmzbMk+yX5LIk305yS5KTuvbTkqxPckP3eO3Ya05JsjbJbUleM9a+rGtbm+TksfYDk1zdtZ+fZKf5/qALIvExk4ckaV7N5Mj8IeDPquog4HDgXUkO6tZ9oqoO7h4XAXTrjgV+B1gGfCrJoiSLgE8CRwIHAceNvc9Hu/d6JnAfcMI8fT5JkgZv2jCvqruq6rru+QPArcA+j/KSo4DzqurBqvoesBY4tHusrarvVtXPgfOAo5IEeCXw+e715wCvn+0HkiRpe/OYzpknOQB4PnB113RikhuTnJ1kj65tH+COsZfd2bVtrf0pwI+q6qEt2iVJ0gzMOMyT7Ap8AfiTqrofOAN4BnAwcBfwscelws1rWJFkMsnkhg0bHu9fJ0lSE2YU5kl2ZBTkn6uqLwJU1d1V9XBV/RL4NKNudID1wH5jL9+3a9ta+73A7kkWb9H+r1TVmVU1UVUTS5YsmUnpkiQN3kxGswc4C7i1qj4+1r732GZ/CNzcPV8JHJvkCUkOBJYC1wDXAku7kes7MRokt7KqCrgMOLp7/XLgwrl9LEmSth+Lp9+EFwNvBW5KckPX9n5Go9EPBgr4PvAOgKq6JckFwLcZjYR/V1U9DJDkRGAVsAg4u6pu6d7vz4HzknwIuJ7RHw+SJGkGMjowbs/ExERNTk72XcbmvIZ6Zhrd5ySpT0nWVNXEVOucAU6SpMYZ5pIkNc4wlySpcYa5JEmNM8wlSWqcYS5JUuMMc0mSGmeYS5LUOMNckqTGGeaSJDXOMJckqXGGuSRJjTPMJUlqnGEuSVLjDHNJkhpnmEuS1DjDXJKkxhnmkiQ1zjCXJKlxhrkkSY0zzCVJapxhLklS4xb3XYCkrUv6rqANVX1XIPXLI3NJkhpnmEuS1DjDXJKkxhnmkiQ1zjCXJKlxhrkkSY0zzCVJapxhLklS4wxzSZIaZ5hLktQ4w1ySpMYZ5pIkNc4wlySpcYa5JEmNM8wlSWqcYS5JUuMMc0mSGmeYS5LUOMNckqTGTRvmSfZLclmSbye5JclJXfuTk6xOcnv3c4+uPUlOT7I2yY1JDhl7r+Xd9rcnWT7W/oIkN3WvOT1JHo8PK0nSEM3kyPwh4M+q6iDgcOBdSQ4CTgYuraqlwKXdMsCRwNLusQI4A0bhD5wKHAYcCpy66Q+Abpu3j71u2dw/miRJ24dpw7yq7qqq67rnDwC3AvsARwHndJudA7y+e34U8NkauQrYPcnewGuA1VW1saruA1YDy7p1u1XVVVVVwGfH3kuSJE3jMZ0zT3IA8HzgamCvqrqrW/UDYK/u+T7AHWMvu7Nre7T2O6dolyRJMzDjME+yK/AF4E+q6v7xdd0Rdc1zbVPVsCLJZJLJDRs2PN6/TpKkJswozJPsyCjIP1dVX+ya7+66yOl+3tO1rwf2G3v5vl3bo7XvO0X7v1JVZ1bVRFVNLFmyZCalS5I0eDMZzR7gLODWqvr42KqVwKYR6cuBC8faj+9GtR8O/Ljrjl8FHJFkj27g2xHAqm7d/UkO737X8WPvJUmSprF4Btu8GHgrcFOSG7q29wMfAS5IcgKwDjimW3cR8FpgLfBT4G0AVbUxyQeBa7vtPlBVG7vn7wQ+A+wCfLV7SJKkGcjodHd7JiYmanJysu8yNufl8TPT6D7XB3epmXGX0vYgyZqqmphqnTPASZLUOMNckqTGGeaSJDXOMJckqXGGuSRJjTPMJUlqnGEuSVLjDHNJkhpnmEuS1DjDXJKkxhnmkiQ1zjCXJKlxhrkkSY0zzCVJapxhLklS4wxzSZIaZ5hLktQ4w1ySpMYZ5pIkNc4wlySpcYa5JEmNM8wlSWqcYS5JUuMMc0mSGmeYS5LUOMNckqTGGeaSJDXOMJckqXGGuSRJjTPMJUlqnGEuSVLjDHNJkhpnmEuS1DjDXJKkxhnmkiQ1zjCXJKlxhrkkSY0zzCVJapxhLklS4wxzSZIaZ5hLktQ4w1ySpMZNG+ZJzk5yT5Kbx9pOS7I+yQ3d47Vj605JsjbJbUleM9a+rGtbm+TksfYDk1zdtZ+fZKf5/ICSJA3dTI7MPwMsm6L9E1V1cPe4CCDJQcCxwO90r/lUkkVJFgGfBI4EDgKO67YF+Gj3Xs8E7gNOmMsHkiRpezNtmFfVlcDGGb7fUcB5VfVgVX0PWAsc2j3WVtV3q+rnwHnAUUkCvBL4fPf6c4DXP8bPIEnSdm0u58xPTHJj1w2/R9e2D3DH2DZ3dm1ba38K8KOqemiLdkmSNEOzDfMzgGcABwN3AR+bt4oeRZIVSSaTTG7YsGEhfqUkSdu8WYV5Vd1dVQ9X1S+BTzPqRgdYD+w3tum+XdvW2u8Fdk+yeIv2rf3eM6tqoqomlixZMpvSJUkanFmFeZK9xxb/ENg00n0lcGySJyQ5EFgKXANcCyztRq7vxGiQ3MqqKuAy4Oju9cuBC2dTkyRJ26vF022Q5Fzg5cCeSe4ETgVenuRgoIDvA+8AqKpbklwAfBt4CHhXVT3cvc+JwCpgEXB2Vd3S/Yo/B85L8iHgeuCseft0kiRtBzI6OG7PxMRETU5O9l3G5pK+K2hDo/tcH9ylZsZdStuDJGuqamKqdc4AJ0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nGEuSVLjDHNJkho3bZgnOTvJPUluHmt7cpLVSW7vfu7RtSfJ6UnWJrkxySFjr1nebX97kuVj7S9IclP3mtOTZL4/pCRJQzaTI/PPAMu2aDsZuLSqlgKXdssARwJLu8cK4AwYhT9wKnAYcChw6qY/ALpt3j72ui1/lyRJehTThnlVXQls3KL5KOCc7vk5wOvH2j9bI1cBuyfZG3gNsLqqNlbVfcBqYFm3brequqqqCvjs2HtJkqQZmO05872q6q7u+Q+Avbrn+wB3jG13Z9f2aO13TtEuSZJmaM4D4Loj6pqHWqaVZEWSySSTGzZsWIhfKUnSNm+2YX5310VO9/Oern09sN/Ydvt2bY/Wvu8U7VOqqjOraqKqJpYsWTLL0iVJGpbZhvlKYNOI9OXAhWPtx3ej2g8Hftx1x68CjkiyRzfw7QhgVbfu/iSHd6PYjx97L0mSNAOLp9sgybnAy4E9k9zJaFT6R4ALkpwArAOO6Ta/CHgtsBb4KfA2gKramOSDwLXddh+oqk2D6t7JaMT8LsBXu4ckSZqhjE55t2diYqImJyf7LmNzXiI/M43uc31wl5oZdyltD5KsqaqJqdY5A5wkSY0zzCVJapxhLk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3JzCPMn3k9yU5IYkk13bk5OsTnJ793OPrj1JTk+yNsmNSQ4Ze5/l3fa3J1k+t48kSdL2ZT6OzF9RVQdX1US3fDJwaVUtBS7tlgGOBJZ2jxXAGTAKf+BU4DDgUODUTX8ASJKk6T0e3exHAed0z88BXj/W/tkauQrYPcnewGuA1VW1saruA1YDyx6HuiRJGqS5hnkBlyRZk2RF17ZXVd3VPf8BsFf3fB/gjrHX3tm1ba1dkiTNwOI5vv4lVbU+yVOB1Um+M76yqipJzfF3/Er3B8MKgP3333++3laSpKbN6ci8qtZ3P+8BvsTonPfdXfc53c97us3XA/uNvXzfrm1r7VP9vjOraqKqJpYsWTKX0iVJGoxZh3mSJyb59U3PgSOAm4GVwKYR6cuBC7vnK4Hju1HthwM/7rrjVwFHJNmjG/h2RNcmSZJmYC7d7HsBX0qy6X3+R1VdnORa4IIkJwDrgGO67S8CXgusBX4KvA2gqjYm+SBwbbfdB6pq4xzqkiRpu5KqeTulvaAmJiZqcnKy7zI2N/rDRtNpdJ/rg7vUzLhLaXuQZM3YZeCbcQY4SZIaZ5hLktQ4w1ySpMYZ5pIkNc4wlySpcYa5JEmNM8wlSWqcYS5JUuMMc0mSGmeYS5LUOMNckqTGGeaSJDXOMJckqXGGuSRJjTPMJUlqnGEuSVLjDHNJkhpnmEuS1DjDXJKkxhnmkiQ1zjCXJKlxhrkkSY0zzCVJapxhLklS4wxzSZIaZ5hLktQ4w1ySpMYZ5pIkNc4wlySpcYa5JEmNM8wlSWqcYS5JUuMMc0mSGmeYS5LUuMV9FyBJWjiXX56+S2jCy19efZfwmHhkLklS4wxzSZIaZ5hLktQ4w1ySpMYZ5pIkNc4wlySpcYa5JEmN22bCPMmyJLclWZvk5L7rkSSpFdtEmCdZBHwSOBI4CDguyUH9ViVJUhu2iTAHDgXWVtV3q+rnwHnAUT3XJElSE7aVMN8HuGNs+c6uTZIkTaOpudmTrABWdIv/kuS2PutpxJ7AD/suYjNxbujGbXP7lLtU87a5fQq2yZ3qaVtbsa2E+Xpgv7Hlfbu2zVTVmcCZC1XUECSZrKqJvuvQcLhPab65T83dttLNfi2wNMmBSXYCjgVW9lyTJElN2CaOzKvqoSQnAquARcDZVXVLz2VJktSEbSLMAarqIuCivusYIE9LaL65T2m+uU/NUaraugG7JEna3LZyzlySJM2SYT4wSZ4wkzZJ0nBsM+fMNW/+GThkBm3SjCQ5EHg3cABj3xlV9bq+apK0OcN8IJL8BqNZ83ZJ8nwemfFgN+DXeitMQ/Bl4CzgK8Ave65FA5Dk3wEfZDQJymJG31dVVbv1WljDHAA3EEmWA/8BmAAmx1Y9AHymqr7YR11qX5Krq+qwvuvQcCRZC7wBuKkMoXlhmA9MkjdW1Rf6rkPDkeSPgKXAJcCDm9qr6rreilLTklwGvKqq7OmZJ3azD8/lSU4HXgIU8A3gA1V1b79lqWHPAd4KvJJHutmrW5Zm433ARUmuYPM/ED/eX0ltM8yH5zzgSuCN3fJbgPOBV/dWkVr3JuDp3e2Jpfnwl8C/ADsDO/VcyyDYzT4wSW6uqt/dou2mqnpOXzWpbUm+DKyoqnv6rkXDMNX3lObGI/PhuSTJscAF3fLRjOa8l2Zrd+A7Sa5l8y5RL03TbF2U5IiquqTvQobCI/OBSfIA8EQeObe5A/CT7rmXfugxS/Kyqdqr6oqFrkXDMPY99XPgF12z309zYJhLmlaSvYAXdovX2OUubVsM8wFKsgejS4l23tRWVVf2V5FaluQY4L8DlzOa3OPfAO+tqs/3WZfaluR1wEu7xcur6n/2WU/rDPOBSfLHwEnAvsANwOHAP1eVlxFpVpJ8C/j9TUfjSZYAX6uq5/VbmVqV5COMeno+1zUdB0xW1Sn9VdU2w3xgktzE6H+Sq6rq4CS/BXy4qt7Qc2lq1JZXQyTZAfiWV0hotpLcCBy8adKYJIuA66vquf1W1i5Hsw/Pz6rqZ0lI8oSq+k6SZ/ddlJp2cZJVwLnd8puBi3qsR8OwO7Cxe/6kPgsZAsN8eO5Msjujm2OsTnIfsK7nmtSwqnpvkjcwmlUQ4Myq+lKfNal5fwVc303rGkbnzk/ut6S22c0+YN0lRU8CLnb2Ls1FN5r9UEbTuDqaXXOWZG82v0LiB33W0zrDfCCSrGE0D/tXGY0M/VnPJWkgHM2ux8MWo9mvqKqv9FlP6wzzgUiymFE36DLgFcC9jGZ++2pV/Z8+a1PbHM2u+baV0ezXVtX7+6uqbYb5QCX5TUbBvgx4JqPR7e/styq1yNHsmm+OZp9/DoAbrh9V1dnA2d2X74v6LkjNcjS7Hg+OZp9HhvnAJPk94O+BXYH9kzwPeIdH5ZqNJAFOZ9Ql6mh2zZcP42j2eWU3+8AkuZrRndJWVtXzuzZvN6hZ8xa6mk9dT+HRwNdxNPu82aHvAjT/quqOLZoe7qUQDcV1SV44/WbS9Lrz5O+rqruqamX3MMjnyG724bmj62qvJDsymqf91p5rUtsOA96SZB2j2+mG0e0qHayk2fpakv8KnM8jt2imqjZu/SV6NHazD0ySPYG/AV7N6Ev3EuCkqrq318LUrCRPm6q9qpxZULOS5HtTNFdVPX3BixkIw1ySpMbZzT4wSQ4E3g0cwNi/b1W9rq+aJEmPL8N8eL4MnAV8Bfhlz7VIkhaA3ewDk+Tqqjqs7zo0LN1586VV9bUkuwCLq+qBvuuSNGKYD0ySPwKWMhr49uCm9qq6rrei1LQkbwdWAE+uqmckWQr8XVW9qufS1Jgkhzzaer+nZs9u9uF5DvBW4JU80s1e3bI0G+9idPvTqwGq6vYkT+23JDXqY93PnYEJ4FuMrrp5LjCJ007PmmE+PG8Cnu79yzWPHqyqn49mdv3VHfrs0tNjVlWvAEjyReCQqrqpW/5d4LQeS2ueM8ANz82MbmAgzZcrkrwf2CXJ7wP/xGiApTRbz94U5ABVdTPw2z3W0zzPmQ9MkssZdVldy+bnzL00TbPSzaV9AnAEoy7RVVX16X6rUsuSnMto5rd/7JreAuxaVcf1V1XbDPOBSfKyqdqr6oqFrkXDkOSkqvqb6dqkmUqyM/CfGd0tDeBK4Iyq+ll/VbXNMB+gJHux+d2I7umzHrUtyXVVdcgWbddvuiufNBvdJY77V9VtfdcyBJ4zH5gkxwDXMBoIdwxwdZKj+61KLUpyXJKvAAcmWTn2uAzwhhiatSSvA24ALu6WD06yst+q2uZo9uH5C+CFm47GkywBvgZ8vteq1KL/DdwF7MkjlxQBPADc2EtFGopTGV3ueDlAVd3QTUWtWTLMh2eHLbrV78UeGM1Cd1e0dXjtr+bfL6rqx5sud+x4zncODPPhuTjJKuDcbvnNwEU91qPGJTkc+FtGlw7tBCwCflJVu/VamFp2Szdb5aJuRsH3MOoJ0iw5AG6AkrwReHG3+PWq+lKf9ahtSSaBYxldXz4BHA88q6pO6bUwNSvJrzE6JXhE17QK+JCj2WfPMJf0qJJMVtVEkhur6rldm6PZNStJFgFf2zQbnOaH3ewDk+QNwEeBpzKa4CNA2SWqOfhpkp2AG5L8NaNBcY7D0KxU1cNJfpnkSVX1477rGQqPzAcmyVrgD6rq1r5r0TB0tz+9m9H58v8CPAn4VFWt7bUwNSvJhcDzgdWMZoIDoKre01tRjTPMBybJN6vqxdNvKc1M19vzv6rqwWk3lmYgyfKp2qvqnIWuZSgM84HovnABXgb8BvBlNp+b/Yt91KX2JfkHRrfQvRI4H7i4qh7qtypJ4wzzgei+cLemquo/LlgxGpwkOwJHMrrU8SXA6qr6436rUqu6y9H+CjiI0b3NAaiqp/dWVOMMc0kz0gX6MuBtwEuras+eS1KjknyD0SxwnwD+gNE+tUNV/bdeC2uYI1IlPaokRyb5DHA78Ebg7xmdypFma5equpTRAeW6qjoN+Lc919Q0L02TNJ3jGZ0rf4eD4DRPHkyyA3B7khOB9cCuPdfUNLvZJUkLKskLgVuB3YEPMrrc8a+r6qpeC2uYYT4w3b3MPwz8ZlUdmeQg4EVVdVbPpakxSb5RVS9J8gCb3wTDiYikbYxhPjBJvgr8A/AXVfW8JIuB66vqOT2XJkkAJHkW8F7gaYyd7q2qV/ZWVOM8Zz48e1bVBUlOAaiqh5I83HdRalM3j/YtVfVbfdeiQfkn4O+ATwN+P80Dw3x4fpLkKXTdot3tK53/WLPSzaN9W5L9q+r/9l2PBuOhqjqj7yKGxDAfnj8FVgLPSPJNYAlwdL8lqXF7MLr/9DVsPo/26/orSS1K8uTu6VeSvBP4EpvPVLmxl8IGwHPmA9J1ib4H+Fvg2YwGKt1WVb/otTA1LcnLpmqvqisWuha1Lcn3GPUaZorV5Qxws2eYD0ySa6rq0L7rUPuS7Az8J+CZwE3AWc7JLm2bDPOBSfIJYEdGk3yMd4le11tRalKS84FfAF9nNC/7uqo6qd+q1LLu+vI7quoH3fLxjGYVXAecZjf77BnmA5Pksimay0s+9FgluWnTJY3dJY7XVNUhPZelhiW5Dnh1VW1M8lLgPODdwMHAb1eV43tmyQFwA1NVr+i7Bg3Gr8ZadJc49lmLhmHR2NH3m4Ezq+oLwBeS3NBjXc0zzAciyb+vqn9M8qdTra+qjy90TWre85Lc3z0PsEu37Axwmq1FSRZ3Yy9eBawYW2cezYH/8Ybjid3PX59inedS9JhV1aK+a9DgnAtckeSHwP9jNB6DJM/E+TDmxHPmA5PkxVX1zenaJKkP3URWewOXVNVPurZnAbs6UHf2DPOBSXLdloOUpmqTJA2H3ewDkeRFwO8BS7Y4b74bYHepJA2YYT4cOwG7Mvo3HT9vfj9O5ypJg2Y3+8AkeVpVreu7DknSwvHIfHiekORM4AC8T7AkbRc8Mh+YJN9idJ/gNYzdJ7iq1vRWlCTpcWWYD0ySNVX1gr7rkCQtHMN8YJKcBtyD9wmWpO2GYT4w3f2Ct+R9giVpwAxzSZIat0PfBWh+JHnf2PM3bbHuwwtfkSRpoRjmw3Hs2PNTtli3bCELkSQtLMN8OLKV51MtS5IGxDAfjtrK86mWJUkD4gC4gUjyMPATRkfhuwA/3bQK2LmqduyrNknS48swlySpcXazS5LUOMNckqTGGeaSJDXOMJckqXGGuSRJjTPMJUlq3P8H9Ojn1ivcH2o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6" name="AutoShape 4" descr="data:image/png;base64,iVBORw0KGgoAAAANSUhEUgAAAfMAAAF1CAYAAAD85gOOAAAABHNCSVQICAgIfAhkiAAAAAlwSFlzAAALEgAACxIB0t1+/AAAADh0RVh0U29mdHdhcmUAbWF0cGxvdGxpYiB2ZXJzaW9uMy4yLjIsIGh0dHA6Ly9tYXRwbG90bGliLm9yZy+WH4yJAAAba0lEQVR4nO3de7BlZX3m8e9DNwiRICgtIVwEtTUhURGPgNHxHmyciRhFhDjS4xDbGUXJJKMBUzVQaoxmSq2QUlIYiFhxuMQb7QzStBQXdcLlNCAXkaFL7YEuhJZGITqi4G/+2Ktld+c053DO4ax+V38/VbvOXu9ae5/fphf7Oetd73pXqgpJktSuHfouQJIkzY1hLklS4wxzSZIaZ5hLktQ4w1ySpMYZ5pIkNW5x3wXM1p577lkHHHBA32VIkrQg1qxZ88OqWjLVumbD/IADDmBycrLvMiRJWhBJ1m1tnd3skiQ1zjCXJKlxhrkkSY0zzCVJapxhLklS4wxzSZIaZ5hLktQ4w1ySpMYZ5pIkNc4wlySpcYa5JEmNmzbMk+yX5LIk305yS5KTuvbTkqxPckP3eO3Ya05JsjbJbUleM9a+rGtbm+TksfYDk1zdtZ+fZKf5/qALIvExk4ckaV7N5Mj8IeDPquog4HDgXUkO6tZ9oqoO7h4XAXTrjgV+B1gGfCrJoiSLgE8CRwIHAceNvc9Hu/d6JnAfcMI8fT5JkgZv2jCvqruq6rru+QPArcA+j/KSo4DzqurBqvoesBY4tHusrarvVtXPgfOAo5IEeCXw+e715wCvn+0HkiRpe/OYzpknOQB4PnB113RikhuTnJ1kj65tH+COsZfd2bVtrf0pwI+q6qEt2iVJ0gzMOMyT7Ap8AfiTqrofOAN4BnAwcBfwscelws1rWJFkMsnkhg0bHu9fJ0lSE2YU5kl2ZBTkn6uqLwJU1d1V9XBV/RL4NKNudID1wH5jL9+3a9ta+73A7kkWb9H+r1TVmVU1UVUTS5YsmUnpkiQN3kxGswc4C7i1qj4+1r732GZ/CNzcPV8JHJvkCUkOBJYC1wDXAku7kes7MRokt7KqCrgMOLp7/XLgwrl9LEmSth+Lp9+EFwNvBW5KckPX9n5Go9EPBgr4PvAOgKq6JckFwLcZjYR/V1U9DJDkRGAVsAg4u6pu6d7vz4HzknwIuJ7RHw+SJGkGMjowbs/ExERNTk72XcbmvIZ6Zhrd5ySpT0nWVNXEVOucAU6SpMYZ5pIkNc4wlySpcYa5JEmNM8wlSWqcYS5JUuMMc0mSGmeYS5LUOMNckqTGGeaSJDXOMJckqXGGuSRJjTPMJUlqnGEuSVLjDHNJkhpnmEuS1DjDXJKkxhnmkiQ1zjCXJKlxhrkkSY0zzCVJapxhLklS4xb3XYCkrUv6rqANVX1XIPXLI3NJkhpnmEuS1DjDXJKkxhnmkiQ1zjCXJKlxhrkkSY0zzCVJapxhLklS4wxzSZIaZ5hLktQ4w1ySpMYZ5pIkNc4wlySpcYa5JEmNM8wlSWqcYS5JUuMMc0mSGmeYS5LUOMNckqTGTRvmSfZLclmSbye5JclJXfuTk6xOcnv3c4+uPUlOT7I2yY1JDhl7r+Xd9rcnWT7W/oIkN3WvOT1JHo8PK0nSEM3kyPwh4M+q6iDgcOBdSQ4CTgYuraqlwKXdMsCRwNLusQI4A0bhD5wKHAYcCpy66Q+Abpu3j71u2dw/miRJ24dpw7yq7qqq67rnDwC3AvsARwHndJudA7y+e34U8NkauQrYPcnewGuA1VW1saruA1YDy7p1u1XVVVVVwGfH3kuSJE3jMZ0zT3IA8HzgamCvqrqrW/UDYK/u+T7AHWMvu7Nre7T2O6dolyRJMzDjME+yK/AF4E+q6v7xdd0Rdc1zbVPVsCLJZJLJDRs2PN6/TpKkJswozJPsyCjIP1dVX+ya7+66yOl+3tO1rwf2G3v5vl3bo7XvO0X7v1JVZ1bVRFVNLFmyZCalS5I0eDMZzR7gLODWqvr42KqVwKYR6cuBC8faj+9GtR8O/Ljrjl8FHJFkj27g2xHAqm7d/UkO737X8WPvJUmSprF4Btu8GHgrcFOSG7q29wMfAS5IcgKwDjimW3cR8FpgLfBT4G0AVbUxyQeBa7vtPlBVG7vn7wQ+A+wCfLV7SJKkGcjodHd7JiYmanJysu8yNufl8TPT6D7XB3epmXGX0vYgyZqqmphqnTPASZLUOMNckqTGGeaSJDXOMJckqXGGuSRJjTPMJUlqnGEuSVLjDHNJkhpnmEuS1DjDXJKkxhnmkiQ1zjCXJKlxhrkkSY0zzCVJapxhLklS4wxzSZIaZ5hLktQ4w1ySpMYZ5pIkNc4wlySpcYa5JEmNM8wlSWqcYS5JUuMMc0mSGmeYS5LUOMNckqTGGeaSJDXOMJckqXGGuSRJjTPMJUlqnGEuSVLjDHNJkhpnmEuS1DjDXJKkxhnmkiQ1zjCXJKlxhrkkSY0zzCVJapxhLklS4wxzSZIaZ5hLktQ4w1ySpMZNG+ZJzk5yT5Kbx9pOS7I+yQ3d47Vj605JsjbJbUleM9a+rGtbm+TksfYDk1zdtZ+fZKf5/ICSJA3dTI7MPwMsm6L9E1V1cPe4CCDJQcCxwO90r/lUkkVJFgGfBI4EDgKO67YF+Gj3Xs8E7gNOmMsHkiRpezNtmFfVlcDGGb7fUcB5VfVgVX0PWAsc2j3WVtV3q+rnwHnAUUkCvBL4fPf6c4DXP8bPIEnSdm0u58xPTHJj1w2/R9e2D3DH2DZ3dm1ba38K8KOqemiLdkmSNEOzDfMzgGcABwN3AR+bt4oeRZIVSSaTTG7YsGEhfqUkSdu8WYV5Vd1dVQ9X1S+BTzPqRgdYD+w3tum+XdvW2u8Fdk+yeIv2rf3eM6tqoqomlixZMpvSJUkanFmFeZK9xxb/ENg00n0lcGySJyQ5EFgKXANcCyztRq7vxGiQ3MqqKuAy4Oju9cuBC2dTkyRJ26vF022Q5Fzg5cCeSe4ETgVenuRgoIDvA+8AqKpbklwAfBt4CHhXVT3cvc+JwCpgEXB2Vd3S/Yo/B85L8iHgeuCseft0kiRtBzI6OG7PxMRETU5O9l3G5pK+K2hDo/tcH9ylZsZdStuDJGuqamKqdc4AJ0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nGEuSVLjDHNJkho3bZgnOTvJPUluHmt7cpLVSW7vfu7RtSfJ6UnWJrkxySFjr1nebX97kuVj7S9IclP3mtOTZL4/pCRJQzaTI/PPAMu2aDsZuLSqlgKXdssARwJLu8cK4AwYhT9wKnAYcChw6qY/ALpt3j72ui1/lyRJehTThnlVXQls3KL5KOCc7vk5wOvH2j9bI1cBuyfZG3gNsLqqNlbVfcBqYFm3brequqqqCvjs2HtJkqQZmO05872q6q7u+Q+Avbrn+wB3jG13Z9f2aO13TtEuSZJmaM4D4Loj6pqHWqaVZEWSySSTGzZsWIhfKUnSNm+2YX5310VO9/Oern09sN/Ydvt2bY/Wvu8U7VOqqjOraqKqJpYsWTLL0iVJGpbZhvlKYNOI9OXAhWPtx3ej2g8Hftx1x68CjkiyRzfw7QhgVbfu/iSHd6PYjx97L0mSNAOLp9sgybnAy4E9k9zJaFT6R4ALkpwArAOO6Ta/CHgtsBb4KfA2gKramOSDwLXddh+oqk2D6t7JaMT8LsBXu4ckSZqhjE55t2diYqImJyf7LmNzXiI/M43uc31wl5oZdyltD5KsqaqJqdY5A5wkSY0zzCVJapxhLk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3JzCPMn3k9yU5IYkk13bk5OsTnJ793OPrj1JTk+yNsmNSQ4Ze5/l3fa3J1k+t48kSdL2ZT6OzF9RVQdX1US3fDJwaVUtBS7tlgGOBJZ2jxXAGTAKf+BU4DDgUODUTX8ASJKk6T0e3exHAed0z88BXj/W/tkauQrYPcnewGuA1VW1saruA1YDyx6HuiRJGqS5hnkBlyRZk2RF17ZXVd3VPf8BsFf3fB/gjrHX3tm1ba1dkiTNwOI5vv4lVbU+yVOB1Um+M76yqipJzfF3/Er3B8MKgP3333++3laSpKbN6ci8qtZ3P+8BvsTonPfdXfc53c97us3XA/uNvXzfrm1r7VP9vjOraqKqJpYsWTKX0iVJGoxZh3mSJyb59U3PgSOAm4GVwKYR6cuBC7vnK4Hju1HthwM/7rrjVwFHJNmjG/h2RNcmSZJmYC7d7HsBX0qy6X3+R1VdnORa4IIkJwDrgGO67S8CXgusBX4KvA2gqjYm+SBwbbfdB6pq4xzqkiRpu5KqeTulvaAmJiZqcnKy7zI2N/rDRtNpdJ/rg7vUzLhLaXuQZM3YZeCbcQY4SZIaZ5hLktQ4w1ySpMYZ5pIkNc4wlySpcYa5JEmNM8wlSWqcYS5JUuMMc0mSGmeYS5LUOMNckqTGGeaSJDXOMJckqXGGuSRJjTPMJUlqnGEuSVLjDHNJkhpnmEuS1DjDXJKkxhnmkiQ1zjCXJKlxhrkkSY0zzCVJapxhLklS4wxzSZIaZ5hLktQ4w1ySpMYZ5pIkNc4wlySpcYa5JEmNM8wlSWqcYS5JUuMMc0mSGmeYS5LUuMV9FyBJWjiXX56+S2jCy19efZfwmHhkLklS4wxzSZIaZ5hLktQ4w1ySpMYZ5pIkNc4wlySpcYa5JEmN22bCPMmyJLclWZvk5L7rkSSpFdtEmCdZBHwSOBI4CDguyUH9ViVJUhu2iTAHDgXWVtV3q+rnwHnAUT3XJElSE7aVMN8HuGNs+c6uTZIkTaOpudmTrABWdIv/kuS2PutpxJ7AD/suYjNxbujGbXP7lLtU87a5fQq2yZ3qaVtbsa2E+Xpgv7Hlfbu2zVTVmcCZC1XUECSZrKqJvuvQcLhPab65T83dttLNfi2wNMmBSXYCjgVW9lyTJElN2CaOzKvqoSQnAquARcDZVXVLz2VJktSEbSLMAarqIuCivusYIE9LaL65T2m+uU/NUaraugG7JEna3LZyzlySJM2SYT4wSZ4wkzZJ0nBsM+fMNW/+GThkBm3SjCQ5EHg3cABj3xlV9bq+apK0OcN8IJL8BqNZ83ZJ8nwemfFgN+DXeitMQ/Bl4CzgK8Ave65FA5Dk3wEfZDQJymJG31dVVbv1WljDHAA3EEmWA/8BmAAmx1Y9AHymqr7YR11qX5Krq+qwvuvQcCRZC7wBuKkMoXlhmA9MkjdW1Rf6rkPDkeSPgKXAJcCDm9qr6rreilLTklwGvKqq7OmZJ3azD8/lSU4HXgIU8A3gA1V1b79lqWHPAd4KvJJHutmrW5Zm433ARUmuYPM/ED/eX0ltM8yH5zzgSuCN3fJbgPOBV/dWkVr3JuDp3e2Jpfnwl8C/ADsDO/VcyyDYzT4wSW6uqt/dou2mqnpOXzWpbUm+DKyoqnv6rkXDMNX3lObGI/PhuSTJscAF3fLRjOa8l2Zrd+A7Sa5l8y5RL03TbF2U5IiquqTvQobCI/OBSfIA8EQeObe5A/CT7rmXfugxS/Kyqdqr6oqFrkXDMPY99XPgF12z309zYJhLmlaSvYAXdovX2OUubVsM8wFKsgejS4l23tRWVVf2V5FaluQY4L8DlzOa3OPfAO+tqs/3WZfaluR1wEu7xcur6n/2WU/rDPOBSfLHwEnAvsANwOHAP1eVlxFpVpJ8C/j9TUfjSZYAX6uq5/VbmVqV5COMeno+1zUdB0xW1Sn9VdU2w3xgktzE6H+Sq6rq4CS/BXy4qt7Qc2lq1JZXQyTZAfiWV0hotpLcCBy8adKYJIuA66vquf1W1i5Hsw/Pz6rqZ0lI8oSq+k6SZ/ddlJp2cZJVwLnd8puBi3qsR8OwO7Cxe/6kPgsZAsN8eO5Msjujm2OsTnIfsK7nmtSwqnpvkjcwmlUQ4Myq+lKfNal5fwVc303rGkbnzk/ut6S22c0+YN0lRU8CLnb2Ls1FN5r9UEbTuDqaXXOWZG82v0LiB33W0zrDfCCSrGE0D/tXGY0M/VnPJWkgHM2ux8MWo9mvqKqv9FlP6wzzgUiymFE36DLgFcC9jGZ++2pV/Z8+a1PbHM2u+baV0ezXVtX7+6uqbYb5QCX5TUbBvgx4JqPR7e/styq1yNHsmm+OZp9/DoAbrh9V1dnA2d2X74v6LkjNcjS7Hg+OZp9HhvnAJPk94O+BXYH9kzwPeIdH5ZqNJAFOZ9Ql6mh2zZcP42j2eWU3+8AkuZrRndJWVtXzuzZvN6hZ8xa6mk9dT+HRwNdxNPu82aHvAjT/quqOLZoe7qUQDcV1SV44/WbS9Lrz5O+rqruqamX3MMjnyG724bmj62qvJDsymqf91p5rUtsOA96SZB2j2+mG0e0qHayk2fpakv8KnM8jt2imqjZu/SV6NHazD0ySPYG/AV7N6Ev3EuCkqrq318LUrCRPm6q9qpxZULOS5HtTNFdVPX3BixkIw1ySpMbZzT4wSQ4E3g0cwNi/b1W9rq+aJEmPL8N8eL4MnAV8Bfhlz7VIkhaA3ewDk+Tqqjqs7zo0LN1586VV9bUkuwCLq+qBvuuSNGKYD0ySPwKWMhr49uCm9qq6rrei1LQkbwdWAE+uqmckWQr8XVW9qufS1Jgkhzzaer+nZs9u9uF5DvBW4JU80s1e3bI0G+9idPvTqwGq6vYkT+23JDXqY93PnYEJ4FuMrrp5LjCJ007PmmE+PG8Cnu79yzWPHqyqn49mdv3VHfrs0tNjVlWvAEjyReCQqrqpW/5d4LQeS2ueM8ANz82MbmAgzZcrkrwf2CXJ7wP/xGiApTRbz94U5ABVdTPw2z3W0zzPmQ9MkssZdVldy+bnzL00TbPSzaV9AnAEoy7RVVX16X6rUsuSnMto5rd/7JreAuxaVcf1V1XbDPOBSfKyqdqr6oqFrkXDkOSkqvqb6dqkmUqyM/CfGd0tDeBK4Iyq+ll/VbXNMB+gJHux+d2I7umzHrUtyXVVdcgWbddvuiufNBvdJY77V9VtfdcyBJ4zH5gkxwDXMBoIdwxwdZKj+61KLUpyXJKvAAcmWTn2uAzwhhiatSSvA24ALu6WD06yst+q2uZo9uH5C+CFm47GkywBvgZ8vteq1KL/DdwF7MkjlxQBPADc2EtFGopTGV3ueDlAVd3QTUWtWTLMh2eHLbrV78UeGM1Cd1e0dXjtr+bfL6rqx5sud+x4zncODPPhuTjJKuDcbvnNwEU91qPGJTkc+FtGlw7tBCwCflJVu/VamFp2Szdb5aJuRsH3MOoJ0iw5AG6AkrwReHG3+PWq+lKf9ahtSSaBYxldXz4BHA88q6pO6bUwNSvJrzE6JXhE17QK+JCj2WfPMJf0qJJMVtVEkhur6rldm6PZNStJFgFf2zQbnOaH3ewDk+QNwEeBpzKa4CNA2SWqOfhpkp2AG5L8NaNBcY7D0KxU1cNJfpnkSVX1477rGQqPzAcmyVrgD6rq1r5r0TB0tz+9m9H58v8CPAn4VFWt7bUwNSvJhcDzgdWMZoIDoKre01tRjTPMBybJN6vqxdNvKc1M19vzv6rqwWk3lmYgyfKp2qvqnIWuZSgM84HovnABXgb8BvBlNp+b/Yt91KX2JfkHRrfQvRI4H7i4qh7qtypJ4wzzgei+cLemquo/LlgxGpwkOwJHMrrU8SXA6qr6436rUqu6y9H+CjiI0b3NAaiqp/dWVOMMc0kz0gX6MuBtwEuras+eS1KjknyD0SxwnwD+gNE+tUNV/bdeC2uYI1IlPaokRyb5DHA78Ebg7xmdypFma5equpTRAeW6qjoN+Lc919Q0L02TNJ3jGZ0rf4eD4DRPHkyyA3B7khOB9cCuPdfUNLvZJUkLKskLgVuB3YEPMrrc8a+r6qpeC2uYYT4w3b3MPwz8ZlUdmeQg4EVVdVbPpakxSb5RVS9J8gCb3wTDiYikbYxhPjBJvgr8A/AXVfW8JIuB66vqOT2XJkkAJHkW8F7gaYyd7q2qV/ZWVOM8Zz48e1bVBUlOAaiqh5I83HdRalM3j/YtVfVbfdeiQfkn4O+ATwN+P80Dw3x4fpLkKXTdot3tK53/WLPSzaN9W5L9q+r/9l2PBuOhqjqj7yKGxDAfnj8FVgLPSPJNYAlwdL8lqXF7MLr/9DVsPo/26/orSS1K8uTu6VeSvBP4EpvPVLmxl8IGwHPmA9J1ib4H+Fvg2YwGKt1WVb/otTA1LcnLpmqvqisWuha1Lcn3GPUaZorV5Qxws2eYD0ySa6rq0L7rUPuS7Az8J+CZwE3AWc7JLm2bDPOBSfIJYEdGk3yMd4le11tRalKS84FfAF9nNC/7uqo6qd+q1LLu+vI7quoH3fLxjGYVXAecZjf77BnmA5Pksimay0s+9FgluWnTJY3dJY7XVNUhPZelhiW5Dnh1VW1M8lLgPODdwMHAb1eV43tmyQFwA1NVr+i7Bg3Gr8ZadJc49lmLhmHR2NH3m4Ezq+oLwBeS3NBjXc0zzAciyb+vqn9M8qdTra+qjy90TWre85Lc3z0PsEu37Axwmq1FSRZ3Yy9eBawYW2cezYH/8Ybjid3PX59inedS9JhV1aK+a9DgnAtckeSHwP9jNB6DJM/E+TDmxHPmA5PkxVX1zenaJKkP3URWewOXVNVPurZnAbs6UHf2DPOBSXLdloOUpmqTJA2H3ewDkeRFwO8BS7Y4b74bYHepJA2YYT4cOwG7Mvo3HT9vfj9O5ypJg2Y3+8AkeVpVreu7DknSwvHIfHiekORM4AC8T7AkbRc8Mh+YJN9idJ/gNYzdJ7iq1vRWlCTpcWWYD0ySNVX1gr7rkCQtHMN8YJKcBtyD9wmWpO2GYT4w3f2Ct+R9giVpwAxzSZIat0PfBWh+JHnf2PM3bbHuwwtfkSRpoRjmw3Hs2PNTtli3bCELkSQtLMN8OLKV51MtS5IGxDAfjtrK86mWJUkD4gC4gUjyMPATRkfhuwA/3bQK2LmqduyrNknS48swlySpcXazS5LUOMNckqTGGeaSJDXOMJckqXGGuSRJjTPMJUlq3P8H9Ojn1ivcH2o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2" name="Rectangle 1"/>
          <p:cNvSpPr/>
          <p:nvPr/>
        </p:nvSpPr>
        <p:spPr>
          <a:xfrm>
            <a:off x="680869" y="5001388"/>
            <a:ext cx="10586434" cy="1200329"/>
          </a:xfrm>
          <a:prstGeom prst="rect">
            <a:avLst/>
          </a:prstGeom>
        </p:spPr>
        <p:txBody>
          <a:bodyPr wrap="square">
            <a:spAutoFit/>
          </a:bodyPr>
          <a:lstStyle/>
          <a:p>
            <a:pPr>
              <a:lnSpc>
                <a:spcPct val="150000"/>
              </a:lnSpc>
            </a:pPr>
            <a:r>
              <a:rPr lang="en-IN" sz="1600" dirty="0">
                <a:latin typeface="Times New Roman" pitchFamily="18" charset="0"/>
                <a:cs typeface="Times New Roman" pitchFamily="18" charset="0"/>
              </a:rPr>
              <a:t>So we can notice the following</a:t>
            </a:r>
          </a:p>
          <a:p>
            <a:pPr>
              <a:lnSpc>
                <a:spcPct val="150000"/>
              </a:lnSpc>
            </a:pPr>
            <a:r>
              <a:rPr lang="en-IN" sz="1600" dirty="0">
                <a:latin typeface="Times New Roman" pitchFamily="18" charset="0"/>
                <a:cs typeface="Times New Roman" pitchFamily="18" charset="0"/>
              </a:rPr>
              <a:t>1) That maximum numbers of room are Entire home/Apartment and Private room there are only few shared rooms .</a:t>
            </a:r>
          </a:p>
          <a:p>
            <a:pPr>
              <a:lnSpc>
                <a:spcPct val="150000"/>
              </a:lnSpc>
            </a:pPr>
            <a:r>
              <a:rPr lang="en-IN" sz="1600" dirty="0">
                <a:latin typeface="Times New Roman" pitchFamily="18" charset="0"/>
                <a:cs typeface="Times New Roman" pitchFamily="18" charset="0"/>
              </a:rPr>
              <a:t>2)So mostly host prefer to give Entire home/ </a:t>
            </a:r>
            <a:r>
              <a:rPr lang="en-IN" sz="1600" dirty="0" smtClean="0">
                <a:latin typeface="Times New Roman" pitchFamily="18" charset="0"/>
                <a:cs typeface="Times New Roman" pitchFamily="18" charset="0"/>
              </a:rPr>
              <a:t>Apartment </a:t>
            </a:r>
            <a:r>
              <a:rPr lang="en-IN" sz="1600" dirty="0">
                <a:latin typeface="Times New Roman" pitchFamily="18" charset="0"/>
                <a:cs typeface="Times New Roman" pitchFamily="18" charset="0"/>
              </a:rPr>
              <a:t>or Private Rooms rather than Shared rooms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1212" y="1159442"/>
            <a:ext cx="6319880" cy="3524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AutoShape 2" descr="data:image/png;base64,iVBORw0KGgoAAAANSUhEUgAAAfMAAAF1CAYAAAD85gOOAAAABHNCSVQICAgIfAhkiAAAAAlwSFlzAAALEgAACxIB0t1+/AAAADh0RVh0U29mdHdhcmUAbWF0cGxvdGxpYiB2ZXJzaW9uMy4yLjIsIGh0dHA6Ly9tYXRwbG90bGliLm9yZy+WH4yJAAAba0lEQVR4nO3de7BlZX3m8e9DNwiRICgtIVwEtTUhURGPgNHxHmyciRhFhDjS4xDbGUXJJKMBUzVQaoxmSq2QUlIYiFhxuMQb7QzStBQXdcLlNCAXkaFL7YEuhJZGITqi4G/+2Ktld+c053DO4ax+V38/VbvOXu9ae5/fphf7Oetd73pXqgpJktSuHfouQJIkzY1hLklS4wxzSZIaZ5hLktQ4w1ySpMYZ5pIkNW5x3wXM1p577lkHHHBA32VIkrQg1qxZ88OqWjLVumbD/IADDmBycrLvMiRJWhBJ1m1tnd3skiQ1zjCXJKlxhrkkSY0zzCVJapxhLklS4wxzSZIaZ5hLktQ4w1ySpMYZ5pIkNc4wlySpcYa5JEmNmzbMk+yX5LIk305yS5KTuvbTkqxPckP3eO3Ya05JsjbJbUleM9a+rGtbm+TksfYDk1zdtZ+fZKf5/qALIvExk4ckaV7N5Mj8IeDPquog4HDgXUkO6tZ9oqoO7h4XAXTrjgV+B1gGfCrJoiSLgE8CRwIHAceNvc9Hu/d6JnAfcMI8fT5JkgZv2jCvqruq6rru+QPArcA+j/KSo4DzqurBqvoesBY4tHusrarvVtXPgfOAo5IEeCXw+e715wCvn+0HkiRpe/OYzpknOQB4PnB113RikhuTnJ1kj65tH+COsZfd2bVtrf0pwI+q6qEt2iVJ0gzMOMyT7Ap8AfiTqrofOAN4BnAwcBfwscelws1rWJFkMsnkhg0bHu9fJ0lSE2YU5kl2ZBTkn6uqLwJU1d1V9XBV/RL4NKNudID1wH5jL9+3a9ta+73A7kkWb9H+r1TVmVU1UVUTS5YsmUnpkiQN3kxGswc4C7i1qj4+1r732GZ/CNzcPV8JHJvkCUkOBJYC1wDXAku7kes7MRokt7KqCrgMOLp7/XLgwrl9LEmSth+Lp9+EFwNvBW5KckPX9n5Go9EPBgr4PvAOgKq6JckFwLcZjYR/V1U9DJDkRGAVsAg4u6pu6d7vz4HzknwIuJ7RHw+SJGkGMjowbs/ExERNTk72XcbmvIZ6Zhrd5ySpT0nWVNXEVOucAU6SpMYZ5pIkNc4wlySpcYa5JEmNM8wlSWqcYS5JUuMMc0mSGmeYS5LUOMNckqTGGeaSJDXOMJckqXGGuSRJjTPMJUlqnGEuSVLjDHNJkhpnmEuS1DjDXJKkxhnmkiQ1zjCXJKlxhrkkSY0zzCVJapxhLklS4xb3XYCkrUv6rqANVX1XIPXLI3NJkhpnmEuS1DjDXJKkxhnmkiQ1zjCXJKlxhrkkSY0zzCVJapxhLklS4wxzSZIaZ5hLktQ4w1ySpMYZ5pIkNc4wlySpcYa5JEmNM8wlSWqcYS5JUuMMc0mSGmeYS5LUOMNckqTGTRvmSfZLclmSbye5JclJXfuTk6xOcnv3c4+uPUlOT7I2yY1JDhl7r+Xd9rcnWT7W/oIkN3WvOT1JHo8PK0nSEM3kyPwh4M+q6iDgcOBdSQ4CTgYuraqlwKXdMsCRwNLusQI4A0bhD5wKHAYcCpy66Q+Abpu3j71u2dw/miRJ24dpw7yq7qqq67rnDwC3AvsARwHndJudA7y+e34U8NkauQrYPcnewGuA1VW1saruA1YDy7p1u1XVVVVVwGfH3kuSJE3jMZ0zT3IA8HzgamCvqrqrW/UDYK/u+T7AHWMvu7Nre7T2O6dolyRJMzDjME+yK/AF4E+q6v7xdd0Rdc1zbVPVsCLJZJLJDRs2PN6/TpKkJswozJPsyCjIP1dVX+ya7+66yOl+3tO1rwf2G3v5vl3bo7XvO0X7v1JVZ1bVRFVNLFmyZCalS5I0eDMZzR7gLODWqvr42KqVwKYR6cuBC8faj+9GtR8O/Ljrjl8FHJFkj27g2xHAqm7d/UkO737X8WPvJUmSprF4Btu8GHgrcFOSG7q29wMfAS5IcgKwDjimW3cR8FpgLfBT4G0AVbUxyQeBa7vtPlBVG7vn7wQ+A+wCfLV7SJKkGcjodHd7JiYmanJysu8yNufl8TPT6D7XB3epmXGX0vYgyZqqmphqnTPASZLUOMNckqTGGeaSJDXOMJckqXGGuSRJjTPMJUlqnGEuSVLjDHNJkhpnmEuS1DjDXJKkxhnmkiQ1zjCXJKlxhrkkSY0zzCVJapxhLklS4wxzSZIaZ5hLktQ4w1ySpMYZ5pIkNc4wlySpcYa5JEmNM8wlSWqcYS5JUuMMc0mSGmeYS5LUOMNckqTGGeaSJDXOMJckqXGGuSRJjTPMJUlqnGEuSVLjDHNJkhpnmEuS1DjDXJKkxhnmkiQ1zjCXJKlxhrkkSY0zzCVJapxhLklS4wxzSZIaZ5hLktQ4w1ySpMZNG+ZJzk5yT5Kbx9pOS7I+yQ3d47Vj605JsjbJbUleM9a+rGtbm+TksfYDk1zdtZ+fZKf5/ICSJA3dTI7MPwMsm6L9E1V1cPe4CCDJQcCxwO90r/lUkkVJFgGfBI4EDgKO67YF+Gj3Xs8E7gNOmMsHkiRpezNtmFfVlcDGGb7fUcB5VfVgVX0PWAsc2j3WVtV3q+rnwHnAUUkCvBL4fPf6c4DXP8bPIEnSdm0u58xPTHJj1w2/R9e2D3DH2DZ3dm1ba38K8KOqemiLdkmSNEOzDfMzgGcABwN3AR+bt4oeRZIVSSaTTG7YsGEhfqUkSdu8WYV5Vd1dVQ9X1S+BTzPqRgdYD+w3tum+XdvW2u8Fdk+yeIv2rf3eM6tqoqomlixZMpvSJUkanFmFeZK9xxb/ENg00n0lcGySJyQ5EFgKXANcCyztRq7vxGiQ3MqqKuAy4Oju9cuBC2dTkyRJ26vF022Q5Fzg5cCeSe4ETgVenuRgoIDvA+8AqKpbklwAfBt4CHhXVT3cvc+JwCpgEXB2Vd3S/Yo/B85L8iHgeuCseft0kiRtBzI6OG7PxMRETU5O9l3G5pK+K2hDo/tcH9ylZsZdStuDJGuqamKqdc4AJ0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nGEuSVLjDHNJkho3bZgnOTvJPUluHmt7cpLVSW7vfu7RtSfJ6UnWJrkxySFjr1nebX97kuVj7S9IclP3mtOTZL4/pCRJQzaTI/PPAMu2aDsZuLSqlgKXdssARwJLu8cK4AwYhT9wKnAYcChw6qY/ALpt3j72ui1/lyRJehTThnlVXQls3KL5KOCc7vk5wOvH2j9bI1cBuyfZG3gNsLqqNlbVfcBqYFm3brequqqqCvjs2HtJkqQZmO05872q6q7u+Q+Avbrn+wB3jG13Z9f2aO13TtEuSZJmaM4D4Loj6pqHWqaVZEWSySSTGzZsWIhfKUnSNm+2YX5310VO9/Oern09sN/Ydvt2bY/Wvu8U7VOqqjOraqKqJpYsWTLL0iVJGpbZhvlKYNOI9OXAhWPtx3ej2g8Hftx1x68CjkiyRzfw7QhgVbfu/iSHd6PYjx97L0mSNAOLp9sgybnAy4E9k9zJaFT6R4ALkpwArAOO6Ta/CHgtsBb4KfA2gKramOSDwLXddh+oqk2D6t7JaMT8LsBXu4ckSZqhjE55t2diYqImJyf7LmNzXiI/M43uc31wl5oZdyltD5KsqaqJqdY5A5wkSY0zzCVJapxhLk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3JzCPMn3k9yU5IYkk13bk5OsTnJ793OPrj1JTk+yNsmNSQ4Ze5/l3fa3J1k+t48kSdL2ZT6OzF9RVQdX1US3fDJwaVUtBS7tlgGOBJZ2jxXAGTAKf+BU4DDgUODUTX8ASJKk6T0e3exHAed0z88BXj/W/tkauQrYPcnewGuA1VW1saruA1YDyx6HuiRJGqS5hnkBlyRZk2RF17ZXVd3VPf8BsFf3fB/gjrHX3tm1ba1dkiTNwOI5vv4lVbU+yVOB1Um+M76yqipJzfF3/Er3B8MKgP3333++3laSpKbN6ci8qtZ3P+8BvsTonPfdXfc53c97us3XA/uNvXzfrm1r7VP9vjOraqKqJpYsWTKX0iVJGoxZh3mSJyb59U3PgSOAm4GVwKYR6cuBC7vnK4Hju1HthwM/7rrjVwFHJNmjG/h2RNcmSZJmYC7d7HsBX0qy6X3+R1VdnORa4IIkJwDrgGO67S8CXgusBX4KvA2gqjYm+SBwbbfdB6pq4xzqkiRpu5KqeTulvaAmJiZqcnKy7zI2N/rDRtNpdJ/rg7vUzLhLaXuQZM3YZeCbcQY4SZIaZ5hLktQ4w1ySpMYZ5pIkNc4wlySpcYa5JEmNM8wlSWqcYS5JUuMMc0mSGmeYS5LUOMNckqTGGeaSJDXOMJckqXGGuSRJjTPMJUlqnGEuSVLjDHNJkhpnmEuS1DjDXJKkxhnmkiQ1zjCXJKlxhrkkSY0zzCVJapxhLklS4wxzSZIaZ5hLktQ4w1ySpMYZ5pIkNc4wlySpcYa5JEmNM8wlSWqcYS5JUuMMc0mSGmeYS5LUuMV9FyBJWjiXX56+S2jCy19efZfwmHhkLklS4wxzSZIaZ5hLktQ4w1ySpMYZ5pIkNc4wlySpcYa5JEmN22bCPMmyJLclWZvk5L7rkSSpFdtEmCdZBHwSOBI4CDguyUH9ViVJUhu2iTAHDgXWVtV3q+rnwHnAUT3XJElSE7aVMN8HuGNs+c6uTZIkTaOpudmTrABWdIv/kuS2PutpxJ7AD/suYjNxbujGbXP7lLtU87a5fQq2yZ3qaVtbsa2E+Xpgv7Hlfbu2zVTVmcCZC1XUECSZrKqJvuvQcLhPab65T83dttLNfi2wNMmBSXYCjgVW9lyTJElN2CaOzKvqoSQnAquARcDZVXVLz2VJktSEbSLMAarqIuCivusYIE9LaL65T2m+uU/NUaraugG7JEna3LZyzlySJM2SYT4wSZ4wkzZJ0nBsM+fMNW/+GThkBm3SjCQ5EHg3cABj3xlV9bq+apK0OcN8IJL8BqNZ83ZJ8nwemfFgN+DXeitMQ/Bl4CzgK8Ave65FA5Dk3wEfZDQJymJG31dVVbv1WljDHAA3EEmWA/8BmAAmx1Y9AHymqr7YR11qX5Krq+qwvuvQcCRZC7wBuKkMoXlhmA9MkjdW1Rf6rkPDkeSPgKXAJcCDm9qr6rreilLTklwGvKqq7OmZJ3azD8/lSU4HXgIU8A3gA1V1b79lqWHPAd4KvJJHutmrW5Zm433ARUmuYPM/ED/eX0ltM8yH5zzgSuCN3fJbgPOBV/dWkVr3JuDp3e2Jpfnwl8C/ADsDO/VcyyDYzT4wSW6uqt/dou2mqnpOXzWpbUm+DKyoqnv6rkXDMNX3lObGI/PhuSTJscAF3fLRjOa8l2Zrd+A7Sa5l8y5RL03TbF2U5IiquqTvQobCI/OBSfIA8EQeObe5A/CT7rmXfugxS/Kyqdqr6oqFrkXDMPY99XPgF12z309zYJhLmlaSvYAXdovX2OUubVsM8wFKsgejS4l23tRWVVf2V5FaluQY4L8DlzOa3OPfAO+tqs/3WZfaluR1wEu7xcur6n/2WU/rDPOBSfLHwEnAvsANwOHAP1eVlxFpVpJ8C/j9TUfjSZYAX6uq5/VbmVqV5COMeno+1zUdB0xW1Sn9VdU2w3xgktzE6H+Sq6rq4CS/BXy4qt7Qc2lq1JZXQyTZAfiWV0hotpLcCBy8adKYJIuA66vquf1W1i5Hsw/Pz6rqZ0lI8oSq+k6SZ/ddlJp2cZJVwLnd8puBi3qsR8OwO7Cxe/6kPgsZAsN8eO5Msjujm2OsTnIfsK7nmtSwqnpvkjcwmlUQ4Myq+lKfNal5fwVc303rGkbnzk/ut6S22c0+YN0lRU8CLnb2Ls1FN5r9UEbTuDqaXXOWZG82v0LiB33W0zrDfCCSrGE0D/tXGY0M/VnPJWkgHM2ux8MWo9mvqKqv9FlP6wzzgUiymFE36DLgFcC9jGZ++2pV/Z8+a1PbHM2u+baV0ezXVtX7+6uqbYb5QCX5TUbBvgx4JqPR7e/styq1yNHsmm+OZp9/DoAbrh9V1dnA2d2X74v6LkjNcjS7Hg+OZp9HhvnAJPk94O+BXYH9kzwPeIdH5ZqNJAFOZ9Ql6mh2zZcP42j2eWU3+8AkuZrRndJWVtXzuzZvN6hZ8xa6mk9dT+HRwNdxNPu82aHvAjT/quqOLZoe7qUQDcV1SV44/WbS9Lrz5O+rqruqamX3MMjnyG724bmj62qvJDsymqf91p5rUtsOA96SZB2j2+mG0e0qHayk2fpakv8KnM8jt2imqjZu/SV6NHazD0ySPYG/AV7N6Ev3EuCkqrq318LUrCRPm6q9qpxZULOS5HtTNFdVPX3BixkIw1ySpMbZzT4wSQ4E3g0cwNi/b1W9rq+aJEmPL8N8eL4MnAV8Bfhlz7VIkhaA3ewDk+Tqqjqs7zo0LN1586VV9bUkuwCLq+qBvuuSNGKYD0ySPwKWMhr49uCm9qq6rrei1LQkbwdWAE+uqmckWQr8XVW9qufS1Jgkhzzaer+nZs9u9uF5DvBW4JU80s1e3bI0G+9idPvTqwGq6vYkT+23JDXqY93PnYEJ4FuMrrp5LjCJ007PmmE+PG8Cnu79yzWPHqyqn49mdv3VHfrs0tNjVlWvAEjyReCQqrqpW/5d4LQeS2ueM8ANz82MbmAgzZcrkrwf2CXJ7wP/xGiApTRbz94U5ABVdTPw2z3W0zzPmQ9MkssZdVldy+bnzL00TbPSzaV9AnAEoy7RVVX16X6rUsuSnMto5rd/7JreAuxaVcf1V1XbDPOBSfKyqdqr6oqFrkXDkOSkqvqb6dqkmUqyM/CfGd0tDeBK4Iyq+ll/VbXNMB+gJHux+d2I7umzHrUtyXVVdcgWbddvuiufNBvdJY77V9VtfdcyBJ4zH5gkxwDXMBoIdwxwdZKj+61KLUpyXJKvAAcmWTn2uAzwhhiatSSvA24ALu6WD06yst+q2uZo9uH5C+CFm47GkywBvgZ8vteq1KL/DdwF7MkjlxQBPADc2EtFGopTGV3ueDlAVd3QTUWtWTLMh2eHLbrV78UeGM1Cd1e0dXjtr+bfL6rqx5sud+x4zncODPPhuTjJKuDcbvnNwEU91qPGJTkc+FtGlw7tBCwCflJVu/VamFp2Szdb5aJuRsH3MOoJ0iw5AG6AkrwReHG3+PWq+lKf9ahtSSaBYxldXz4BHA88q6pO6bUwNSvJrzE6JXhE17QK+JCj2WfPMJf0qJJMVtVEkhur6rldm6PZNStJFgFf2zQbnOaH3ewDk+QNwEeBpzKa4CNA2SWqOfhpkp2AG5L8NaNBcY7D0KxU1cNJfpnkSVX1477rGQqPzAcmyVrgD6rq1r5r0TB0tz+9m9H58v8CPAn4VFWt7bUwNSvJhcDzgdWMZoIDoKre01tRjTPMBybJN6vqxdNvKc1M19vzv6rqwWk3lmYgyfKp2qvqnIWuZSgM84HovnABXgb8BvBlNp+b/Yt91KX2JfkHRrfQvRI4H7i4qh7qtypJ4wzzgei+cLemquo/LlgxGpwkOwJHMrrU8SXA6qr6436rUqu6y9H+CjiI0b3NAaiqp/dWVOMMc0kz0gX6MuBtwEuras+eS1KjknyD0SxwnwD+gNE+tUNV/bdeC2uYI1IlPaokRyb5DHA78Ebg7xmdypFma5equpTRAeW6qjoN+Lc919Q0L02TNJ3jGZ0rf4eD4DRPHkyyA3B7khOB9cCuPdfUNLvZJUkLKskLgVuB3YEPMrrc8a+r6qpeC2uYYT4w3b3MPwz8ZlUdmeQg4EVVdVbPpakxSb5RVS9J8gCb3wTDiYikbYxhPjBJvgr8A/AXVfW8JIuB66vqOT2XJkkAJHkW8F7gaYyd7q2qV/ZWVOM8Zz48e1bVBUlOAaiqh5I83HdRalM3j/YtVfVbfdeiQfkn4O+ATwN+P80Dw3x4fpLkKXTdot3tK53/WLPSzaN9W5L9q+r/9l2PBuOhqjqj7yKGxDAfnj8FVgLPSPJNYAlwdL8lqXF7MLr/9DVsPo/26/orSS1K8uTu6VeSvBP4EpvPVLmxl8IGwHPmA9J1ib4H+Fvg2YwGKt1WVb/otTA1LcnLpmqvqisWuha1Lcn3GPUaZorV5Qxws2eYD0ySa6rq0L7rUPuS7Az8J+CZwE3AWc7JLm2bDPOBSfIJYEdGk3yMd4le11tRalKS84FfAF9nNC/7uqo6qd+q1LLu+vI7quoH3fLxjGYVXAecZjf77BnmA5Pksimay0s+9FgluWnTJY3dJY7XVNUhPZelhiW5Dnh1VW1M8lLgPODdwMHAb1eV43tmyQFwA1NVr+i7Bg3Gr8ZadJc49lmLhmHR2NH3m4Ezq+oLwBeS3NBjXc0zzAciyb+vqn9M8qdTra+qjy90TWre85Lc3z0PsEu37Axwmq1FSRZ3Yy9eBawYW2cezYH/8Ybjid3PX59inedS9JhV1aK+a9DgnAtckeSHwP9jNB6DJM/E+TDmxHPmA5PkxVX1zenaJKkP3URWewOXVNVPurZnAbs6UHf2DPOBSXLdloOUpmqTJA2H3ewDkeRFwO8BS7Y4b74bYHepJA2YYT4cOwG7Mvo3HT9vfj9O5ypJg2Y3+8AkeVpVreu7DknSwvHIfHiekORM4AC8T7AkbRc8Mh+YJN9idJ/gNYzdJ7iq1vRWlCTpcWWYD0ySNVX1gr7rkCQtHMN8YJKcBtyD9wmWpO2GYT4w3f2Ct+R9giVpwAxzSZIat0PfBWh+JHnf2PM3bbHuwwtfkSRpoRjmw3Hs2PNTtli3bCELkSQtLMN8OLKV51MtS5IGxDAfjtrK86mWJUkD4gC4gUjyMPATRkfhuwA/3bQK2LmqduyrNknS48swlySpcXazS5LUOMNckqTGGeaSJDXOMJckqXGGuSRJjTPMJUlq3P8H9Ojn1ivcH2o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7" name="AutoShape 4" descr="data:image/png;base64,iVBORw0KGgoAAAANSUhEUgAAAfMAAAF1CAYAAAD85gOOAAAABHNCSVQICAgIfAhkiAAAAAlwSFlzAAALEgAACxIB0t1+/AAAADh0RVh0U29mdHdhcmUAbWF0cGxvdGxpYiB2ZXJzaW9uMy4yLjIsIGh0dHA6Ly9tYXRwbG90bGliLm9yZy+WH4yJAAAba0lEQVR4nO3de7BlZX3m8e9DNwiRICgtIVwEtTUhURGPgNHxHmyciRhFhDjS4xDbGUXJJKMBUzVQaoxmSq2QUlIYiFhxuMQb7QzStBQXdcLlNCAXkaFL7YEuhJZGITqi4G/+2Ktld+c053DO4ax+V38/VbvOXu9ae5/fphf7Oetd73pXqgpJktSuHfouQJIkzY1hLklS4wxzSZIaZ5hLktQ4w1ySpMYZ5pIkNW5x3wXM1p577lkHHHBA32VIkrQg1qxZ88OqWjLVumbD/IADDmBycrLvMiRJWhBJ1m1tnd3skiQ1zjCXJKlxhrkkSY0zzCVJapxhLklS4wxzSZIaZ5hLktQ4w1ySpMYZ5pIkNc4wlySpcYa5JEmNmzbMk+yX5LIk305yS5KTuvbTkqxPckP3eO3Ya05JsjbJbUleM9a+rGtbm+TksfYDk1zdtZ+fZKf5/qALIvExk4ckaV7N5Mj8IeDPquog4HDgXUkO6tZ9oqoO7h4XAXTrjgV+B1gGfCrJoiSLgE8CRwIHAceNvc9Hu/d6JnAfcMI8fT5JkgZv2jCvqruq6rru+QPArcA+j/KSo4DzqurBqvoesBY4tHusrarvVtXPgfOAo5IEeCXw+e715wCvn+0HkiRpe/OYzpknOQB4PnB113RikhuTnJ1kj65tH+COsZfd2bVtrf0pwI+q6qEt2iVJ0gzMOMyT7Ap8AfiTqrofOAN4BnAwcBfwscelws1rWJFkMsnkhg0bHu9fJ0lSE2YU5kl2ZBTkn6uqLwJU1d1V9XBV/RL4NKNudID1wH5jL9+3a9ta+73A7kkWb9H+r1TVmVU1UVUTS5YsmUnpkiQN3kxGswc4C7i1qj4+1r732GZ/CNzcPV8JHJvkCUkOBJYC1wDXAku7kes7MRokt7KqCrgMOLp7/XLgwrl9LEmSth+Lp9+EFwNvBW5KckPX9n5Go9EPBgr4PvAOgKq6JckFwLcZjYR/V1U9DJDkRGAVsAg4u6pu6d7vz4HzknwIuJ7RHw+SJGkGMjowbs/ExERNTk72XcbmvIZ6Zhrd5ySpT0nWVNXEVOucAU6SpMYZ5pIkNc4wlySpcYa5JEmNM8wlSWqcYS5JUuMMc0mSGmeYS5LUOMNckqTGGeaSJDXOMJckqXGGuSRJjTPMJUlqnGEuSVLjDHNJkhpnmEuS1DjDXJKkxhnmkiQ1zjCXJKlxhrkkSY0zzCVJapxhLklS4xb3XYCkrUv6rqANVX1XIPXLI3NJkhpnmEuS1DjDXJKkxhnmkiQ1zjCXJKlxhrkkSY0zzCVJapxhLklS4wxzSZIaZ5hLktQ4w1ySpMYZ5pIkNc4wlySpcYa5JEmNM8wlSWqcYS5JUuMMc0mSGmeYS5LUOMNckqTGTRvmSfZLclmSbye5JclJXfuTk6xOcnv3c4+uPUlOT7I2yY1JDhl7r+Xd9rcnWT7W/oIkN3WvOT1JHo8PK0nSEM3kyPwh4M+q6iDgcOBdSQ4CTgYuraqlwKXdMsCRwNLusQI4A0bhD5wKHAYcCpy66Q+Abpu3j71u2dw/miRJ24dpw7yq7qqq67rnDwC3AvsARwHndJudA7y+e34U8NkauQrYPcnewGuA1VW1saruA1YDy7p1u1XVVVVVwGfH3kuSJE3jMZ0zT3IA8HzgamCvqrqrW/UDYK/u+T7AHWMvu7Nre7T2O6dolyRJMzDjME+yK/AF4E+q6v7xdd0Rdc1zbVPVsCLJZJLJDRs2PN6/TpKkJswozJPsyCjIP1dVX+ya7+66yOl+3tO1rwf2G3v5vl3bo7XvO0X7v1JVZ1bVRFVNLFmyZCalS5I0eDMZzR7gLODWqvr42KqVwKYR6cuBC8faj+9GtR8O/Ljrjl8FHJFkj27g2xHAqm7d/UkO737X8WPvJUmSprF4Btu8GHgrcFOSG7q29wMfAS5IcgKwDjimW3cR8FpgLfBT4G0AVbUxyQeBa7vtPlBVG7vn7wQ+A+wCfLV7SJKkGcjodHd7JiYmanJysu8yNufl8TPT6D7XB3epmXGX0vYgyZqqmphqnTPASZLUOMNckqTGGeaSJDXOMJckqXGGuSRJjTPMJUlqnGEuSVLjDHNJkhpnmEuS1DjDXJKkxhnmkiQ1zjCXJKlxhrkkSY0zzCVJapxhLklS4wxzSZIaZ5hLktQ4w1ySpMYZ5pIkNc4wlySpcYa5JEmNM8wlSWqcYS5JUuMMc0mSGmeYS5LUOMNckqTGGeaSJDXOMJckqXGGuSRJjTPMJUlqnGEuSVLjDHNJkhpnmEuS1DjDXJKkxhnmkiQ1zjCXJKlxhrkkSY0zzCVJapxhLklS4wxzSZIaZ5hLktQ4w1ySpMZNG+ZJzk5yT5Kbx9pOS7I+yQ3d47Vj605JsjbJbUleM9a+rGtbm+TksfYDk1zdtZ+fZKf5/ICSJA3dTI7MPwMsm6L9E1V1cPe4CCDJQcCxwO90r/lUkkVJFgGfBI4EDgKO67YF+Gj3Xs8E7gNOmMsHkiRpezNtmFfVlcDGGb7fUcB5VfVgVX0PWAsc2j3WVtV3q+rnwHnAUUkCvBL4fPf6c4DXP8bPIEnSdm0u58xPTHJj1w2/R9e2D3DH2DZ3dm1ba38K8KOqemiLdkmSNEOzDfMzgGcABwN3AR+bt4oeRZIVSSaTTG7YsGEhfqUkSdu8WYV5Vd1dVQ9X1S+BTzPqRgdYD+w3tum+XdvW2u8Fdk+yeIv2rf3eM6tqoqomlixZMpvSJUkanFmFeZK9xxb/ENg00n0lcGySJyQ5EFgKXANcCyztRq7vxGiQ3MqqKuAy4Oju9cuBC2dTkyRJ26vF022Q5Fzg5cCeSe4ETgVenuRgoIDvA+8AqKpbklwAfBt4CHhXVT3cvc+JwCpgEXB2Vd3S/Yo/B85L8iHgeuCseft0kiRtBzI6OG7PxMRETU5O9l3G5pK+K2hDo/tcH9ylZsZdStuDJGuqamKqdc4AJ0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nGEuSVLjDHNJkho3bZgnOTvJPUluHmt7cpLVSW7vfu7RtSfJ6UnWJrkxySFjr1nebX97kuVj7S9IclP3mtOTZL4/pCRJQzaTI/PPAMu2aDsZuLSqlgKXdssARwJLu8cK4AwYhT9wKnAYcChw6qY/ALpt3j72ui1/lyRJehTThnlVXQls3KL5KOCc7vk5wOvH2j9bI1cBuyfZG3gNsLqqNlbVfcBqYFm3brequqqqCvjs2HtJkqQZmO05872q6q7u+Q+Avbrn+wB3jG13Z9f2aO13TtEuSZJmaM4D4Loj6pqHWqaVZEWSySSTGzZsWIhfKUnSNm+2YX5310VO9/Oern09sN/Ydvt2bY/Wvu8U7VOqqjOraqKqJpYsWTLL0iVJGpbZhvlKYNOI9OXAhWPtx3ej2g8Hftx1x68CjkiyRzfw7QhgVbfu/iSHd6PYjx97L0mSNAOLp9sgybnAy4E9k9zJaFT6R4ALkpwArAOO6Ta/CHgtsBb4KfA2gKramOSDwLXddh+oqk2D6t7JaMT8LsBXu4ckSZqhjE55t2diYqImJyf7LmNzXiI/M43uc31wl5oZdyltD5KsqaqJqdY5A5wkSY0zzCVJapxhLk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3JzCPMn3k9yU5IYkk13bk5OsTnJ793OPrj1JTk+yNsmNSQ4Ze5/l3fa3J1k+t48kSdL2ZT6OzF9RVQdX1US3fDJwaVUtBS7tlgGOBJZ2jxXAGTAKf+BU4DDgUODUTX8ASJKk6T0e3exHAed0z88BXj/W/tkauQrYPcnewGuA1VW1saruA1YDyx6HuiRJGqS5hnkBlyRZk2RF17ZXVd3VPf8BsFf3fB/gjrHX3tm1ba1dkiTNwOI5vv4lVbU+yVOB1Um+M76yqipJzfF3/Er3B8MKgP3333++3laSpKbN6ci8qtZ3P+8BvsTonPfdXfc53c97us3XA/uNvXzfrm1r7VP9vjOraqKqJpYsWTKX0iVJGoxZh3mSJyb59U3PgSOAm4GVwKYR6cuBC7vnK4Hju1HthwM/7rrjVwFHJNmjG/h2RNcmSZJmYC7d7HsBX0qy6X3+R1VdnORa4IIkJwDrgGO67S8CXgusBX4KvA2gqjYm+SBwbbfdB6pq4xzqkiRpu5KqeTulvaAmJiZqcnKy7zI2N/rDRtNpdJ/rg7vUzLhLaXuQZM3YZeCbcQY4SZIaZ5hLktQ4w1ySpMYZ5pIkNc4wlySpcYa5JEmNM8wlSWqcYS5JUuMMc0mSGmeYS5LUOMNckqTGGeaSJDXOMJckqXGGuSRJjTPMJUlqnGEuSVLjDHNJkhpnmEuS1DjDXJKkxhnmkiQ1zjCXJKlxhrkkSY0zzCVJapxhLklS4wxzSZIaZ5hLktQ4w1ySpMYZ5pIkNc4wlySpcYa5JEmNM8wlSWqcYS5JUuMMc0mSGmeYS5LUuMV9FyBJWjiXX56+S2jCy19efZfwmHhkLklS4wxzSZIaZ5hLktQ4w1ySpMYZ5pIkNc4wlySpcYa5JEmN22bCPMmyJLclWZvk5L7rkSSpFdtEmCdZBHwSOBI4CDguyUH9ViVJUhu2iTAHDgXWVtV3q+rnwHnAUT3XJElSE7aVMN8HuGNs+c6uTZIkTaOpudmTrABWdIv/kuS2PutpxJ7AD/suYjNxbujGbXP7lLtU87a5fQq2yZ3qaVtbsa2E+Xpgv7Hlfbu2zVTVmcCZC1XUECSZrKqJvuvQcLhPab65T83dttLNfi2wNMmBSXYCjgVW9lyTJElN2CaOzKvqoSQnAquARcDZVXVLz2VJktSEbSLMAarqIuCivusYIE9LaL65T2m+uU/NUaraugG7JEna3LZyzlySJM2SYT4wSZ4wkzZJ0nBsM+fMNW/+GThkBm3SjCQ5EHg3cABj3xlV9bq+apK0OcN8IJL8BqNZ83ZJ8nwemfFgN+DXeitMQ/Bl4CzgK8Ave65FA5Dk3wEfZDQJymJG31dVVbv1WljDHAA3EEmWA/8BmAAmx1Y9AHymqr7YR11qX5Krq+qwvuvQcCRZC7wBuKkMoXlhmA9MkjdW1Rf6rkPDkeSPgKXAJcCDm9qr6rreilLTklwGvKqq7OmZJ3azD8/lSU4HXgIU8A3gA1V1b79lqWHPAd4KvJJHutmrW5Zm433ARUmuYPM/ED/eX0ltM8yH5zzgSuCN3fJbgPOBV/dWkVr3JuDp3e2Jpfnwl8C/ADsDO/VcyyDYzT4wSW6uqt/dou2mqnpOXzWpbUm+DKyoqnv6rkXDMNX3lObGI/PhuSTJscAF3fLRjOa8l2Zrd+A7Sa5l8y5RL03TbF2U5IiquqTvQobCI/OBSfIA8EQeObe5A/CT7rmXfugxS/Kyqdqr6oqFrkXDMPY99XPgF12z309zYJhLmlaSvYAXdovX2OUubVsM8wFKsgejS4l23tRWVVf2V5FaluQY4L8DlzOa3OPfAO+tqs/3WZfaluR1wEu7xcur6n/2WU/rDPOBSfLHwEnAvsANwOHAP1eVlxFpVpJ8C/j9TUfjSZYAX6uq5/VbmVqV5COMeno+1zUdB0xW1Sn9VdU2w3xgktzE6H+Sq6rq4CS/BXy4qt7Qc2lq1JZXQyTZAfiWV0hotpLcCBy8adKYJIuA66vquf1W1i5Hsw/Pz6rqZ0lI8oSq+k6SZ/ddlJp2cZJVwLnd8puBi3qsR8OwO7Cxe/6kPgsZAsN8eO5Msjujm2OsTnIfsK7nmtSwqnpvkjcwmlUQ4Myq+lKfNal5fwVc303rGkbnzk/ut6S22c0+YN0lRU8CLnb2Ls1FN5r9UEbTuDqaXXOWZG82v0LiB33W0zrDfCCSrGE0D/tXGY0M/VnPJWkgHM2ux8MWo9mvqKqv9FlP6wzzgUiymFE36DLgFcC9jGZ++2pV/Z8+a1PbHM2u+baV0ezXVtX7+6uqbYb5QCX5TUbBvgx4JqPR7e/styq1yNHsmm+OZp9/DoAbrh9V1dnA2d2X74v6LkjNcjS7Hg+OZp9HhvnAJPk94O+BXYH9kzwPeIdH5ZqNJAFOZ9Ql6mh2zZcP42j2eWU3+8AkuZrRndJWVtXzuzZvN6hZ8xa6mk9dT+HRwNdxNPu82aHvAjT/quqOLZoe7qUQDcV1SV44/WbS9Lrz5O+rqruqamX3MMjnyG724bmj62qvJDsymqf91p5rUtsOA96SZB2j2+mG0e0qHayk2fpakv8KnM8jt2imqjZu/SV6NHazD0ySPYG/AV7N6Ev3EuCkqrq318LUrCRPm6q9qpxZULOS5HtTNFdVPX3BixkIw1ySpMbZzT4wSQ4E3g0cwNi/b1W9rq+aJEmPL8N8eL4MnAV8Bfhlz7VIkhaA3ewDk+Tqqjqs7zo0LN1586VV9bUkuwCLq+qBvuuSNGKYD0ySPwKWMhr49uCm9qq6rrei1LQkbwdWAE+uqmckWQr8XVW9qufS1Jgkhzzaer+nZs9u9uF5DvBW4JU80s1e3bI0G+9idPvTqwGq6vYkT+23JDXqY93PnYEJ4FuMrrp5LjCJ007PmmE+PG8Cnu79yzWPHqyqn49mdv3VHfrs0tNjVlWvAEjyReCQqrqpW/5d4LQeS2ueM8ANz82MbmAgzZcrkrwf2CXJ7wP/xGiApTRbz94U5ABVdTPw2z3W0zzPmQ9MkssZdVldy+bnzL00TbPSzaV9AnAEoy7RVVX16X6rUsuSnMto5rd/7JreAuxaVcf1V1XbDPOBSfKyqdqr6oqFrkXDkOSkqvqb6dqkmUqyM/CfGd0tDeBK4Iyq+ll/VbXNMB+gJHux+d2I7umzHrUtyXVVdcgWbddvuiufNBvdJY77V9VtfdcyBJ4zH5gkxwDXMBoIdwxwdZKj+61KLUpyXJKvAAcmWTn2uAzwhhiatSSvA24ALu6WD06yst+q2uZo9uH5C+CFm47GkywBvgZ8vteq1KL/DdwF7MkjlxQBPADc2EtFGopTGV3ueDlAVd3QTUWtWTLMh2eHLbrV78UeGM1Cd1e0dXjtr+bfL6rqx5sud+x4zncODPPhuTjJKuDcbvnNwEU91qPGJTkc+FtGlw7tBCwCflJVu/VamFp2Szdb5aJuRsH3MOoJ0iw5AG6AkrwReHG3+PWq+lKf9ahtSSaBYxldXz4BHA88q6pO6bUwNSvJrzE6JXhE17QK+JCj2WfPMJf0qJJMVtVEkhur6rldm6PZNStJFgFf2zQbnOaH3ewDk+QNwEeBpzKa4CNA2SWqOfhpkp2AG5L8NaNBcY7D0KxU1cNJfpnkSVX1477rGQqPzAcmyVrgD6rq1r5r0TB0tz+9m9H58v8CPAn4VFWt7bUwNSvJhcDzgdWMZoIDoKre01tRjTPMBybJN6vqxdNvKc1M19vzv6rqwWk3lmYgyfKp2qvqnIWuZSgM84HovnABXgb8BvBlNp+b/Yt91KX2JfkHRrfQvRI4H7i4qh7qtypJ4wzzgei+cLemquo/LlgxGpwkOwJHMrrU8SXA6qr6436rUqu6y9H+CjiI0b3NAaiqp/dWVOMMc0kz0gX6MuBtwEuras+eS1KjknyD0SxwnwD+gNE+tUNV/bdeC2uYI1IlPaokRyb5DHA78Ebg7xmdypFma5equpTRAeW6qjoN+Lc919Q0L02TNJ3jGZ0rf4eD4DRPHkyyA3B7khOB9cCuPdfUNLvZJUkLKskLgVuB3YEPMrrc8a+r6qpeC2uYYT4w3b3MPwz8ZlUdmeQg4EVVdVbPpakxSb5RVS9J8gCb3wTDiYikbYxhPjBJvgr8A/AXVfW8JIuB66vqOT2XJkkAJHkW8F7gaYyd7q2qV/ZWVOM8Zz48e1bVBUlOAaiqh5I83HdRalM3j/YtVfVbfdeiQfkn4O+ATwN+P80Dw3x4fpLkKXTdot3tK53/WLPSzaN9W5L9q+r/9l2PBuOhqjqj7yKGxDAfnj8FVgLPSPJNYAlwdL8lqXF7MLr/9DVsPo/26/orSS1K8uTu6VeSvBP4EpvPVLmxl8IGwHPmA9J1ib4H+Fvg2YwGKt1WVb/otTA1LcnLpmqvqisWuha1Lcn3GPUaZorV5Qxws2eYD0ySa6rq0L7rUPuS7Az8J+CZwE3AWc7JLm2bDPOBSfIJYEdGk3yMd4le11tRalKS84FfAF9nNC/7uqo6qd+q1LLu+vI7quoH3fLxjGYVXAecZjf77BnmA5Pksimay0s+9FgluWnTJY3dJY7XVNUhPZelhiW5Dnh1VW1M8lLgPODdwMHAb1eV43tmyQFwA1NVr+i7Bg3Gr8ZadJc49lmLhmHR2NH3m4Ezq+oLwBeS3NBjXc0zzAciyb+vqn9M8qdTra+qjy90TWre85Lc3z0PsEu37Axwmq1FSRZ3Yy9eBawYW2cezYH/8Ybjid3PX59inedS9JhV1aK+a9DgnAtckeSHwP9jNB6DJM/E+TDmxHPmA5PkxVX1zenaJKkP3URWewOXVNVPurZnAbs6UHf2DPOBSXLdloOUpmqTJA2H3ewDkeRFwO8BS7Y4b74bYHepJA2YYT4cOwG7Mvo3HT9vfj9O5ypJg2Y3+8AkeVpVreu7DknSwvHIfHiekORM4AC8T7AkbRc8Mh+YJN9idJ/gNYzdJ7iq1vRWlCTpcWWYD0ySNVX1gr7rkCQtHMN8YJKcBtyD9wmWpO2GYT4w3f2Ct+R9giVpwAxzSZIat0PfBWh+JHnf2PM3bbHuwwtfkSRpoRjmw3Hs2PNTtli3bCELkSQtLMN8OLKV51MtS5IGxDAfjtrK86mWJUkD4gC4gUjyMPATRkfhuwA/3bQK2LmqduyrNknS48swlySpcXazS5LUOMNckqTGGeaSJDXOMJckqXGGuSRJjTPMJUlq3P8H9Ojn1ivcH2oAAAAASUVORK5CYII="/>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8" name="AutoShape 6" descr="data:image/png;base64,iVBORw0KGgoAAAANSUhEUgAAAfMAAAF1CAYAAAD85gOOAAAABHNCSVQICAgIfAhkiAAAAAlwSFlzAAALEgAACxIB0t1+/AAAADh0RVh0U29mdHdhcmUAbWF0cGxvdGxpYiB2ZXJzaW9uMy4yLjIsIGh0dHA6Ly9tYXRwbG90bGliLm9yZy+WH4yJAAAba0lEQVR4nO3de7BlZX3m8e9DNwiRICgtIVwEtTUhURGPgNHxHmyciRhFhDjS4xDbGUXJJKMBUzVQaoxmSq2QUlIYiFhxuMQb7QzStBQXdcLlNCAXkaFL7YEuhJZGITqi4G/+2Ktld+c053DO4ax+V38/VbvOXu9ae5/fphf7Oetd73pXqgpJktSuHfouQJIkzY1hLklS4wxzSZIaZ5hLktQ4w1ySpMYZ5pIkNW5x3wXM1p577lkHHHBA32VIkrQg1qxZ88OqWjLVumbD/IADDmBycrLvMiRJWhBJ1m1tnd3skiQ1zjCXJKlxhrkkSY0zzCVJapxhLklS4wxzSZIaZ5hLktQ4w1ySpMYZ5pIkNc4wlySpcYa5JEmNmzbMk+yX5LIk305yS5KTuvbTkqxPckP3eO3Ya05JsjbJbUleM9a+rGtbm+TksfYDk1zdtZ+fZKf5/qALIvExk4ckaV7N5Mj8IeDPquog4HDgXUkO6tZ9oqoO7h4XAXTrjgV+B1gGfCrJoiSLgE8CRwIHAceNvc9Hu/d6JnAfcMI8fT5JkgZv2jCvqruq6rru+QPArcA+j/KSo4DzqurBqvoesBY4tHusrarvVtXPgfOAo5IEeCXw+e715wCvn+0HkiRpe/OYzpknOQB4PnB113RikhuTnJ1kj65tH+COsZfd2bVtrf0pwI+q6qEt2iVJ0gzMOMyT7Ap8AfiTqrofOAN4BnAwcBfwscelws1rWJFkMsnkhg0bHu9fJ0lSE2YU5kl2ZBTkn6uqLwJU1d1V9XBV/RL4NKNudID1wH5jL9+3a9ta+73A7kkWb9H+r1TVmVU1UVUTS5YsmUnpkiQN3kxGswc4C7i1qj4+1r732GZ/CNzcPV8JHJvkCUkOBJYC1wDXAku7kes7MRokt7KqCrgMOLp7/XLgwrl9LEmSth+Lp9+EFwNvBW5KckPX9n5Go9EPBgr4PvAOgKq6JckFwLcZjYR/V1U9DJDkRGAVsAg4u6pu6d7vz4HzknwIuJ7RHw+SJGkGMjowbs/ExERNTk72XcbmvIZ6Zhrd5ySpT0nWVNXEVOucAU6SpMYZ5pIkNc4wlySpcYa5JEmNM8wlSWqcYS5JUuMMc0mSGmeYS5LUOMNckqTGGeaSJDXOMJckqXGGuSRJjTPMJUlqnGEuSVLjDHNJkhpnmEuS1DjDXJKkxhnmkiQ1zjCXJKlxhrkkSY0zzCVJapxhLklS4xb3XYCkrUv6rqANVX1XIPXLI3NJkhpnmEuS1DjDXJKkxhnmkiQ1zjCXJKlxhrkkSY0zzCVJapxhLklS4wxzSZIaZ5hLktQ4w1ySpMYZ5pIkNc4wlySpcYa5JEmNM8wlSWqcYS5JUuMMc0mSGmeYS5LUOMNckqTGTRvmSfZLclmSbye5JclJXfuTk6xOcnv3c4+uPUlOT7I2yY1JDhl7r+Xd9rcnWT7W/oIkN3WvOT1JHo8PK0nSEM3kyPwh4M+q6iDgcOBdSQ4CTgYuraqlwKXdMsCRwNLusQI4A0bhD5wKHAYcCpy66Q+Abpu3j71u2dw/miRJ24dpw7yq7qqq67rnDwC3AvsARwHndJudA7y+e34U8NkauQrYPcnewGuA1VW1saruA1YDy7p1u1XVVVVVwGfH3kuSJE3jMZ0zT3IA8HzgamCvqrqrW/UDYK/u+T7AHWMvu7Nre7T2O6dolyRJMzDjME+yK/AF4E+q6v7xdd0Rdc1zbVPVsCLJZJLJDRs2PN6/TpKkJswozJPsyCjIP1dVX+ya7+66yOl+3tO1rwf2G3v5vl3bo7XvO0X7v1JVZ1bVRFVNLFmyZCalS5I0eDMZzR7gLODWqvr42KqVwKYR6cuBC8faj+9GtR8O/Ljrjl8FHJFkj27g2xHAqm7d/UkO737X8WPvJUmSprF4Btu8GHgrcFOSG7q29wMfAS5IcgKwDjimW3cR8FpgLfBT4G0AVbUxyQeBa7vtPlBVG7vn7wQ+A+wCfLV7SJKkGcjodHd7JiYmanJysu8yNufl8TPT6D7XB3epmXGX0vYgyZqqmphqnTPASZLUOMNckqTGGeaSJDXOMJckqXGGuSRJjTPMJUlqnGEuSVLjDHNJkhpnmEuS1DjDXJKkxhnmkiQ1zjCXJKlxhrkkSY0zzCVJapxhLklS4wxzSZIaZ5hLktQ4w1ySpMYZ5pIkNc4wlySpcYa5JEmNM8wlSWqcYS5JUuMMc0mSGmeYS5LUOMNckqTGGeaSJDXOMJckqXGGuSRJjTPMJUlqnGEuSVLjDHNJkhpnmEuS1DjDXJKkxhnmkiQ1zjCXJKlxhrkkSY0zzCVJapxhLklS4wxzSZIaZ5hLktQ4w1ySpMZNG+ZJzk5yT5Kbx9pOS7I+yQ3d47Vj605JsjbJbUleM9a+rGtbm+TksfYDk1zdtZ+fZKf5/ICSJA3dTI7MPwMsm6L9E1V1cPe4CCDJQcCxwO90r/lUkkVJFgGfBI4EDgKO67YF+Gj3Xs8E7gNOmMsHkiRpezNtmFfVlcDGGb7fUcB5VfVgVX0PWAsc2j3WVtV3q+rnwHnAUUkCvBL4fPf6c4DXP8bPIEnSdm0u58xPTHJj1w2/R9e2D3DH2DZ3dm1ba38K8KOqemiLdkmSNEOzDfMzgGcABwN3AR+bt4oeRZIVSSaTTG7YsGEhfqUkSdu8WYV5Vd1dVQ9X1S+BTzPqRgdYD+w3tum+XdvW2u8Fdk+yeIv2rf3eM6tqoqomlixZMpvSJUkanFmFeZK9xxb/ENg00n0lcGySJyQ5EFgKXANcCyztRq7vxGiQ3MqqKuAy4Oju9cuBC2dTkyRJ26vF022Q5Fzg5cCeSe4ETgVenuRgoIDvA+8AqKpbklwAfBt4CHhXVT3cvc+JwCpgEXB2Vd3S/Yo/B85L8iHgeuCseft0kiRtBzI6OG7PxMRETU5O9l3G5pK+K2hDo/tcH9ylZsZdStuDJGuqamKqdc4AJ0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nGEuSVLjDHNJkho3bZgnOTvJPUluHmt7cpLVSW7vfu7RtSfJ6UnWJrkxySFjr1nebX97kuVj7S9IclP3mtOTZL4/pCRJQzaTI/PPAMu2aDsZuLSqlgKXdssARwJLu8cK4AwYhT9wKnAYcChw6qY/ALpt3j72ui1/lyRJehTThnlVXQls3KL5KOCc7vk5wOvH2j9bI1cBuyfZG3gNsLqqNlbVfcBqYFm3brequqqqCvjs2HtJkqQZmO05872q6q7u+Q+Avbrn+wB3jG13Z9f2aO13TtEuSZJmaM4D4Loj6pqHWqaVZEWSySSTGzZsWIhfKUnSNm+2YX5310VO9/Oern09sN/Ydvt2bY/Wvu8U7VOqqjOraqKqJpYsWTLL0iVJGpbZhvlKYNOI9OXAhWPtx3ej2g8Hftx1x68CjkiyRzfw7QhgVbfu/iSHd6PYjx97L0mSNAOLp9sgybnAy4E9k9zJaFT6R4ALkpwArAOO6Ta/CHgtsBb4KfA2gKramOSDwLXddh+oqk2D6t7JaMT8LsBXu4ckSZqhjE55t2diYqImJyf7LmNzXiI/M43uc31wl5oZdyltD5KsqaqJqdY5A5wkSY0zzCVJapxhLk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3JzCPMn3k9yU5IYkk13bk5OsTnJ793OPrj1JTk+yNsmNSQ4Ze5/l3fa3J1k+t48kSdL2ZT6OzF9RVQdX1US3fDJwaVUtBS7tlgGOBJZ2jxXAGTAKf+BU4DDgUODUTX8ASJKk6T0e3exHAed0z88BXj/W/tkauQrYPcnewGuA1VW1saruA1YDyx6HuiRJGqS5hnkBlyRZk2RF17ZXVd3VPf8BsFf3fB/gjrHX3tm1ba1dkiTNwOI5vv4lVbU+yVOB1Um+M76yqipJzfF3/Er3B8MKgP3333++3laSpKbN6ci8qtZ3P+8BvsTonPfdXfc53c97us3XA/uNvXzfrm1r7VP9vjOraqKqJpYsWTKX0iVJGoxZh3mSJyb59U3PgSOAm4GVwKYR6cuBC7vnK4Hju1HthwM/7rrjVwFHJNmjG/h2RNcmSZJmYC7d7HsBX0qy6X3+R1VdnORa4IIkJwDrgGO67S8CXgusBX4KvA2gqjYm+SBwbbfdB6pq4xzqkiRpu5KqeTulvaAmJiZqcnKy7zI2N/rDRtNpdJ/rg7vUzLhLaXuQZM3YZeCbcQY4SZIaZ5hLktQ4w1ySpMYZ5pIkNc4wlySpcYa5JEmNM8wlSWqcYS5JUuMMc0mSGmeYS5LUOMNckqTGGeaSJDXOMJckqXGGuSRJjTPMJUlqnGEuSVLjDHNJkhpnmEuS1DjDXJKkxhnmkiQ1zjCXJKlxhrkkSY0zzCVJapxhLklS4wxzSZIaZ5hLktQ4w1ySpMYZ5pIkNc4wlySpcYa5JEmNM8wlSWqcYS5JUuMMc0mSGmeYS5LUuMV9FyBJWjiXX56+S2jCy19efZfwmHhkLklS4wxzSZIaZ5hLktQ4w1ySpMYZ5pIkNc4wlySpcYa5JEmN22bCPMmyJLclWZvk5L7rkSSpFdtEmCdZBHwSOBI4CDguyUH9ViVJUhu2iTAHDgXWVtV3q+rnwHnAUT3XJElSE7aVMN8HuGNs+c6uTZIkTaOpudmTrABWdIv/kuS2PutpxJ7AD/suYjNxbujGbXP7lLtU87a5fQq2yZ3qaVtbsa2E+Xpgv7Hlfbu2zVTVmcCZC1XUECSZrKqJvuvQcLhPab65T83dttLNfi2wNMmBSXYCjgVW9lyTJElN2CaOzKvqoSQnAquARcDZVXVLz2VJktSEbSLMAarqIuCivusYIE9LaL65T2m+uU/NUaraugG7JEna3LZyzlySJM2SYT4wSZ4wkzZJ0nBsM+fMNW/+GThkBm3SjCQ5EHg3cABj3xlV9bq+apK0OcN8IJL8BqNZ83ZJ8nwemfFgN+DXeitMQ/Bl4CzgK8Ave65FA5Dk3wEfZDQJymJG31dVVbv1WljDHAA3EEmWA/8BmAAmx1Y9AHymqr7YR11qX5Krq+qwvuvQcCRZC7wBuKkMoXlhmA9MkjdW1Rf6rkPDkeSPgKXAJcCDm9qr6rreilLTklwGvKqq7OmZJ3azD8/lSU4HXgIU8A3gA1V1b79lqWHPAd4KvJJHutmrW5Zm433ARUmuYPM/ED/eX0ltM8yH5zzgSuCN3fJbgPOBV/dWkVr3JuDp3e2Jpfnwl8C/ADsDO/VcyyDYzT4wSW6uqt/dou2mqnpOXzWpbUm+DKyoqnv6rkXDMNX3lObGI/PhuSTJscAF3fLRjOa8l2Zrd+A7Sa5l8y5RL03TbF2U5IiquqTvQobCI/OBSfIA8EQeObe5A/CT7rmXfugxS/Kyqdqr6oqFrkXDMPY99XPgF12z309zYJhLmlaSvYAXdovX2OUubVsM8wFKsgejS4l23tRWVVf2V5FaluQY4L8DlzOa3OPfAO+tqs/3WZfaluR1wEu7xcur6n/2WU/rDPOBSfLHwEnAvsANwOHAP1eVlxFpVpJ8C/j9TUfjSZYAX6uq5/VbmVqV5COMeno+1zUdB0xW1Sn9VdU2w3xgktzE6H+Sq6rq4CS/BXy4qt7Qc2lq1JZXQyTZAfiWV0hotpLcCBy8adKYJIuA66vquf1W1i5Hsw/Pz6rqZ0lI8oSq+k6SZ/ddlJp2cZJVwLnd8puBi3qsR8OwO7Cxe/6kPgsZAsN8eO5Msjujm2OsTnIfsK7nmtSwqnpvkjcwmlUQ4Myq+lKfNal5fwVc303rGkbnzk/ut6S22c0+YN0lRU8CLnb2Ls1FN5r9UEbTuDqaXXOWZG82v0LiB33W0zrDfCCSrGE0D/tXGY0M/VnPJWkgHM2ux8MWo9mvqKqv9FlP6wzzgUiymFE36DLgFcC9jGZ++2pV/Z8+a1PbHM2u+baV0ezXVtX7+6uqbYb5QCX5TUbBvgx4JqPR7e/styq1yNHsmm+OZp9/DoAbrh9V1dnA2d2X74v6LkjNcjS7Hg+OZp9HhvnAJPk94O+BXYH9kzwPeIdH5ZqNJAFOZ9Ql6mh2zZcP42j2eWU3+8AkuZrRndJWVtXzuzZvN6hZ8xa6mk9dT+HRwNdxNPu82aHvAjT/quqOLZoe7qUQDcV1SV44/WbS9Lrz5O+rqruqamX3MMjnyG724bmj62qvJDsymqf91p5rUtsOA96SZB2j2+mG0e0qHayk2fpakv8KnM8jt2imqjZu/SV6NHazD0ySPYG/AV7N6Ev3EuCkqrq318LUrCRPm6q9qpxZULOS5HtTNFdVPX3BixkIw1ySpMbZzT4wSQ4E3g0cwNi/b1W9rq+aJEmPL8N8eL4MnAV8Bfhlz7VIkhaA3ewDk+Tqqjqs7zo0LN1586VV9bUkuwCLq+qBvuuSNGKYD0ySPwKWMhr49uCm9qq6rrei1LQkbwdWAE+uqmckWQr8XVW9qufS1Jgkhzzaer+nZs9u9uF5DvBW4JU80s1e3bI0G+9idPvTqwGq6vYkT+23JDXqY93PnYEJ4FuMrrp5LjCJ007PmmE+PG8Cnu79yzWPHqyqn49mdv3VHfrs0tNjVlWvAEjyReCQqrqpW/5d4LQeS2ueM8ANz82MbmAgzZcrkrwf2CXJ7wP/xGiApTRbz94U5ABVdTPw2z3W0zzPmQ9MkssZdVldy+bnzL00TbPSzaV9AnAEoy7RVVX16X6rUsuSnMto5rd/7JreAuxaVcf1V1XbDPOBSfKyqdqr6oqFrkXDkOSkqvqb6dqkmUqyM/CfGd0tDeBK4Iyq+ll/VbXNMB+gJHux+d2I7umzHrUtyXVVdcgWbddvuiufNBvdJY77V9VtfdcyBJ4zH5gkxwDXMBoIdwxwdZKj+61KLUpyXJKvAAcmWTn2uAzwhhiatSSvA24ALu6WD06yst+q2uZo9uH5C+CFm47GkywBvgZ8vteq1KL/DdwF7MkjlxQBPADc2EtFGopTGV3ueDlAVd3QTUWtWTLMh2eHLbrV78UeGM1Cd1e0dXjtr+bfL6rqx5sud+x4zncODPPhuTjJKuDcbvnNwEU91qPGJTkc+FtGlw7tBCwCflJVu/VamFp2Szdb5aJuRsH3MOoJ0iw5AG6AkrwReHG3+PWq+lKf9ahtSSaBYxldXz4BHA88q6pO6bUwNSvJrzE6JXhE17QK+JCj2WfPMJf0qJJMVtVEkhur6rldm6PZNStJFgFf2zQbnOaH3ewDk+QNwEeBpzKa4CNA2SWqOfhpkp2AG5L8NaNBcY7D0KxU1cNJfpnkSVX1477rGQqPzAcmyVrgD6rq1r5r0TB0tz+9m9H58v8CPAn4VFWt7bUwNSvJhcDzgdWMZoIDoKre01tRjTPMBybJN6vqxdNvKc1M19vzv6rqwWk3lmYgyfKp2qvqnIWuZSgM84HovnABXgb8BvBlNp+b/Yt91KX2JfkHRrfQvRI4H7i4qh7qtypJ4wzzgei+cLemquo/LlgxGpwkOwJHMrrU8SXA6qr6436rUqu6y9H+CjiI0b3NAaiqp/dWVOMMc0kz0gX6MuBtwEuras+eS1KjknyD0SxwnwD+gNE+tUNV/bdeC2uYI1IlPaokRyb5DHA78Ebg7xmdypFma5equpTRAeW6qjoN+Lc919Q0L02TNJ3jGZ0rf4eD4DRPHkyyA3B7khOB9cCuPdfUNLvZJUkLKskLgVuB3YEPMrrc8a+r6qpeC2uYYT4w3b3MPwz8ZlUdmeQg4EVVdVbPpakxSb5RVS9J8gCb3wTDiYikbYxhPjBJvgr8A/AXVfW8JIuB66vqOT2XJkkAJHkW8F7gaYyd7q2qV/ZWVOM8Zz48e1bVBUlOAaiqh5I83HdRalM3j/YtVfVbfdeiQfkn4O+ATwN+P80Dw3x4fpLkKXTdot3tK53/WLPSzaN9W5L9q+r/9l2PBuOhqjqj7yKGxDAfnj8FVgLPSPJNYAlwdL8lqXF7MLr/9DVsPo/26/orSS1K8uTu6VeSvBP4EpvPVLmxl8IGwHPmA9J1ib4H+Fvg2YwGKt1WVb/otTA1LcnLpmqvqisWuha1Lcn3GPUaZorV5Qxws2eYD0ySa6rq0L7rUPuS7Az8J+CZwE3AWc7JLm2bDPOBSfIJYEdGk3yMd4le11tRalKS84FfAF9nNC/7uqo6qd+q1LLu+vI7quoH3fLxjGYVXAecZjf77BnmA5Pksimay0s+9FgluWnTJY3dJY7XVNUhPZelhiW5Dnh1VW1M8lLgPODdwMHAb1eV43tmyQFwA1NVr+i7Bg3Gr8ZadJc49lmLhmHR2NH3m4Ezq+oLwBeS3NBjXc0zzAciyb+vqn9M8qdTra+qjy90TWre85Lc3z0PsEu37Axwmq1FSRZ3Yy9eBawYW2cezYH/8Ybjid3PX59inedS9JhV1aK+a9DgnAtckeSHwP9jNB6DJM/E+TDmxHPmA5PkxVX1zenaJKkP3URWewOXVNVPurZnAbs6UHf2DPOBSXLdloOUpmqTJA2H3ewDkeRFwO8BS7Y4b74bYHepJA2YYT4cOwG7Mvo3HT9vfj9O5ypJg2Y3+8AkeVpVreu7DknSwvHIfHiekORM4AC8T7AkbRc8Mh+YJN9idJ/gNYzdJ7iq1vRWlCTpcWWYD0ySNVX1gr7rkCQtHMN8YJKcBtyD9wmWpO2GYT4w3f2Ct+R9giVpwAxzSZIat0PfBWh+JHnf2PM3bbHuwwtfkSRpoRjmw3Hs2PNTtli3bCELkSQtLMN8OLKV51MtS5IGxDAfjtrK86mWJUkD4gC4gUjyMPATRkfhuwA/3bQK2LmqduyrNknS48swlySpcXazS5LUOMNckqTGGeaSJDXOMJckqXGGuSRJjTPMJUlq3P8H9Ojn1ivcH2oAAAAASUVORK5CYII="/>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9" name="AutoShape 8" descr="data:image/png;base64,iVBORw0KGgoAAAANSUhEUgAAAfMAAAF1CAYAAAD85gOOAAAABHNCSVQICAgIfAhkiAAAAAlwSFlzAAALEgAACxIB0t1+/AAAADh0RVh0U29mdHdhcmUAbWF0cGxvdGxpYiB2ZXJzaW9uMy4yLjIsIGh0dHA6Ly9tYXRwbG90bGliLm9yZy+WH4yJAAAba0lEQVR4nO3de7BlZX3m8e9DNwiRICgtIVwEtTUhURGPgNHxHmyciRhFhDjS4xDbGUXJJKMBUzVQaoxmSq2QUlIYiFhxuMQb7QzStBQXdcLlNCAXkaFL7YEuhJZGITqi4G/+2Ktld+c053DO4ax+V38/VbvOXu9ae5/fphf7Oetd73pXqgpJktSuHfouQJIkzY1hLklS4wxzSZIaZ5hLktQ4w1ySpMYZ5pIkNW5x3wXM1p577lkHHHBA32VIkrQg1qxZ88OqWjLVumbD/IADDmBycrLvMiRJWhBJ1m1tnd3skiQ1zjCXJKlxhrkkSY0zzCVJapxhLklS4wxzSZIaZ5hLktQ4w1ySpMYZ5pIkNc4wlySpcYa5JEmNmzbMk+yX5LIk305yS5KTuvbTkqxPckP3eO3Ya05JsjbJbUleM9a+rGtbm+TksfYDk1zdtZ+fZKf5/qALIvExk4ckaV7N5Mj8IeDPquog4HDgXUkO6tZ9oqoO7h4XAXTrjgV+B1gGfCrJoiSLgE8CRwIHAceNvc9Hu/d6JnAfcMI8fT5JkgZv2jCvqruq6rru+QPArcA+j/KSo4DzqurBqvoesBY4tHusrarvVtXPgfOAo5IEeCXw+e715wCvn+0HkiRpe/OYzpknOQB4PnB113RikhuTnJ1kj65tH+COsZfd2bVtrf0pwI+q6qEt2iVJ0gzMOMyT7Ap8AfiTqrofOAN4BnAwcBfwscelws1rWJFkMsnkhg0bHu9fJ0lSE2YU5kl2ZBTkn6uqLwJU1d1V9XBV/RL4NKNudID1wH5jL9+3a9ta+73A7kkWb9H+r1TVmVU1UVUTS5YsmUnpkiQN3kxGswc4C7i1qj4+1r732GZ/CNzcPV8JHJvkCUkOBJYC1wDXAku7kes7MRokt7KqCrgMOLp7/XLgwrl9LEmSth+Lp9+EFwNvBW5KckPX9n5Go9EPBgr4PvAOgKq6JckFwLcZjYR/V1U9DJDkRGAVsAg4u6pu6d7vz4HzknwIuJ7RHw+SJGkGMjowbs/ExERNTk72XcbmvIZ6Zhrd5ySpT0nWVNXEVOucAU6SpMYZ5pIkNc4wlySpcYa5JEmNM8wlSWqcYS5JUuMMc0mSGmeYS5LUOMNckqTGGeaSJDXOMJckqXGGuSRJjTPMJUlqnGEuSVLjDHNJkhpnmEuS1DjDXJKkxhnmkiQ1zjCXJKlxhrkkSY0zzCVJapxhLklS4xb3XYCkrUv6rqANVX1XIPXLI3NJkhpnmEuS1DjDXJKkxhnmkiQ1zjCXJKlxhrkkSY0zzCVJapxhLklS4wxzSZIaZ5hLktQ4w1ySpMYZ5pIkNc4wlySpcYa5JEmNM8wlSWqcYS5JUuMMc0mSGmeYS5LUOMNckqTGTRvmSfZLclmSbye5JclJXfuTk6xOcnv3c4+uPUlOT7I2yY1JDhl7r+Xd9rcnWT7W/oIkN3WvOT1JHo8PK0nSEM3kyPwh4M+q6iDgcOBdSQ4CTgYuraqlwKXdMsCRwNLusQI4A0bhD5wKHAYcCpy66Q+Abpu3j71u2dw/miRJ24dpw7yq7qqq67rnDwC3AvsARwHndJudA7y+e34U8NkauQrYPcnewGuA1VW1saruA1YDy7p1u1XVVVVVwGfH3kuSJE3jMZ0zT3IA8HzgamCvqrqrW/UDYK/u+T7AHWMvu7Nre7T2O6dolyRJMzDjME+yK/AF4E+q6v7xdd0Rdc1zbVPVsCLJZJLJDRs2PN6/TpKkJswozJPsyCjIP1dVX+ya7+66yOl+3tO1rwf2G3v5vl3bo7XvO0X7v1JVZ1bVRFVNLFmyZCalS5I0eDMZzR7gLODWqvr42KqVwKYR6cuBC8faj+9GtR8O/Ljrjl8FHJFkj27g2xHAqm7d/UkO737X8WPvJUmSprF4Btu8GHgrcFOSG7q29wMfAS5IcgKwDjimW3cR8FpgLfBT4G0AVbUxyQeBa7vtPlBVG7vn7wQ+A+wCfLV7SJKkGcjodHd7JiYmanJysu8yNufl8TPT6D7XB3epmXGX0vYgyZqqmphqnTPASZLUOMNckqTGGeaSJDXOMJckqXGGuSRJjTPMJUlqnGEuSVLjDHNJkhpnmEuS1DjDXJKkxhnmkiQ1zjCXJKlxhrkkSY0zzCVJapxhLklS4wxzSZIaZ5hLktQ4w1ySpMYZ5pIkNc4wlySpcYa5JEmNM8wlSWqcYS5JUuMMc0mSGmeYS5LUOMNckqTGGeaSJDXOMJckqXGGuSRJjTPMJUlqnGEuSVLjDHNJkhpnmEuS1DjDXJKkxhnmkiQ1zjCXJKlxhrkkSY0zzCVJapxhLklS4wxzSZIaZ5hLktQ4w1ySpMZNG+ZJzk5yT5Kbx9pOS7I+yQ3d47Vj605JsjbJbUleM9a+rGtbm+TksfYDk1zdtZ+fZKf5/ICSJA3dTI7MPwMsm6L9E1V1cPe4CCDJQcCxwO90r/lUkkVJFgGfBI4EDgKO67YF+Gj3Xs8E7gNOmMsHkiRpezNtmFfVlcDGGb7fUcB5VfVgVX0PWAsc2j3WVtV3q+rnwHnAUUkCvBL4fPf6c4DXP8bPIEnSdm0u58xPTHJj1w2/R9e2D3DH2DZ3dm1ba38K8KOqemiLdkmSNEOzDfMzgGcABwN3AR+bt4oeRZIVSSaTTG7YsGEhfqUkSdu8WYV5Vd1dVQ9X1S+BTzPqRgdYD+w3tum+XdvW2u8Fdk+yeIv2rf3eM6tqoqomlixZMpvSJUkanFmFeZK9xxb/ENg00n0lcGySJyQ5EFgKXANcCyztRq7vxGiQ3MqqKuAy4Oju9cuBC2dTkyRJ26vF022Q5Fzg5cCeSe4ETgVenuRgoIDvA+8AqKpbklwAfBt4CHhXVT3cvc+JwCpgEXB2Vd3S/Yo/B85L8iHgeuCseft0kiRtBzI6OG7PxMRETU5O9l3G5pK+K2hDo/tcH9ylZsZdStuDJGuqamKqdc4AJ0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nGEuSVLjDHNJkho3bZgnOTvJPUluHmt7cpLVSW7vfu7RtSfJ6UnWJrkxySFjr1nebX97kuVj7S9IclP3mtOTZL4/pCRJQzaTI/PPAMu2aDsZuLSqlgKXdssARwJLu8cK4AwYhT9wKnAYcChw6qY/ALpt3j72ui1/lyRJehTThnlVXQls3KL5KOCc7vk5wOvH2j9bI1cBuyfZG3gNsLqqNlbVfcBqYFm3brequqqqCvjs2HtJkqQZmO05872q6q7u+Q+Avbrn+wB3jG13Z9f2aO13TtEuSZJmaM4D4Loj6pqHWqaVZEWSySSTGzZsWIhfKUnSNm+2YX5310VO9/Oern09sN/Ydvt2bY/Wvu8U7VOqqjOraqKqJpYsWTLL0iVJGpbZhvlKYNOI9OXAhWPtx3ej2g8Hftx1x68CjkiyRzfw7QhgVbfu/iSHd6PYjx97L0mSNAOLp9sgybnAy4E9k9zJaFT6R4ALkpwArAOO6Ta/CHgtsBb4KfA2gKramOSDwLXddh+oqk2D6t7JaMT8LsBXu4ckSZqhjE55t2diYqImJyf7LmNzXiI/M43uc31wl5oZdyltD5KsqaqJqdY5A5wkSY0zzCVJapxhLk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3JzCPMn3k9yU5IYkk13bk5OsTnJ793OPrj1JTk+yNsmNSQ4Ze5/l3fa3J1k+t48kSdL2ZT6OzF9RVQdX1US3fDJwaVUtBS7tlgGOBJZ2jxXAGTAKf+BU4DDgUODUTX8ASJKk6T0e3exHAed0z88BXj/W/tkauQrYPcnewGuA1VW1saruA1YDyx6HuiRJGqS5hnkBlyRZk2RF17ZXVd3VPf8BsFf3fB/gjrHX3tm1ba1dkiTNwOI5vv4lVbU+yVOB1Um+M76yqipJzfF3/Er3B8MKgP3333++3laSpKbN6ci8qtZ3P+8BvsTonPfdXfc53c97us3XA/uNvXzfrm1r7VP9vjOraqKqJpYsWTKX0iVJGoxZh3mSJyb59U3PgSOAm4GVwKYR6cuBC7vnK4Hju1HthwM/7rrjVwFHJNmjG/h2RNcmSZJmYC7d7HsBX0qy6X3+R1VdnORa4IIkJwDrgGO67S8CXgusBX4KvA2gqjYm+SBwbbfdB6pq4xzqkiRpu5KqeTulvaAmJiZqcnKy7zI2N/rDRtNpdJ/rg7vUzLhLaXuQZM3YZeCbcQY4SZIaZ5hLktQ4w1ySpMYZ5pIkNc4wlySpcYa5JEmNM8wlSWqcYS5JUuMMc0mSGmeYS5LUOMNckqTGGeaSJDXOMJckqXGGuSRJjTPMJUlqnGEuSVLjDHNJkhpnmEuS1DjDXJKkxhnmkiQ1zjCXJKlxhrkkSY0zzCVJapxhLklS4wxzSZIaZ5hLktQ4w1ySpMYZ5pIkNc4wlySpcYa5JEmNM8wlSWqcYS5JUuMMc0mSGmeYS5LUuMV9FyBJWjiXX56+S2jCy19efZfwmHhkLklS4wxzSZIaZ5hLktQ4w1ySpMYZ5pIkNc4wlySpcYa5JEmN22bCPMmyJLclWZvk5L7rkSSpFdtEmCdZBHwSOBI4CDguyUH9ViVJUhu2iTAHDgXWVtV3q+rnwHnAUT3XJElSE7aVMN8HuGNs+c6uTZIkTaOpudmTrABWdIv/kuS2PutpxJ7AD/suYjNxbujGbXP7lLtU87a5fQq2yZ3qaVtbsa2E+Xpgv7Hlfbu2zVTVmcCZC1XUECSZrKqJvuvQcLhPab65T83dttLNfi2wNMmBSXYCjgVW9lyTJElN2CaOzKvqoSQnAquARcDZVXVLz2VJktSEbSLMAarqIuCivusYIE9LaL65T2m+uU/NUaraugG7JEna3LZyzlySJM2SYT4wSZ4wkzZJ0nBsM+fMNW/+GThkBm3SjCQ5EHg3cABj3xlV9bq+apK0OcN8IJL8BqNZ83ZJ8nwemfFgN+DXeitMQ/Bl4CzgK8Ave65FA5Dk3wEfZDQJymJG31dVVbv1WljDHAA3EEmWA/8BmAAmx1Y9AHymqr7YR11qX5Krq+qwvuvQcCRZC7wBuKkMoXlhmA9MkjdW1Rf6rkPDkeSPgKXAJcCDm9qr6rreilLTklwGvKqq7OmZJ3azD8/lSU4HXgIU8A3gA1V1b79lqWHPAd4KvJJHutmrW5Zm433ARUmuYPM/ED/eX0ltM8yH5zzgSuCN3fJbgPOBV/dWkVr3JuDp3e2Jpfnwl8C/ADsDO/VcyyDYzT4wSW6uqt/dou2mqnpOXzWpbUm+DKyoqnv6rkXDMNX3lObGI/PhuSTJscAF3fLRjOa8l2Zrd+A7Sa5l8y5RL03TbF2U5IiquqTvQobCI/OBSfIA8EQeObe5A/CT7rmXfugxS/Kyqdqr6oqFrkXDMPY99XPgF12z309zYJhLmlaSvYAXdovX2OUubVsM8wFKsgejS4l23tRWVVf2V5FaluQY4L8DlzOa3OPfAO+tqs/3WZfaluR1wEu7xcur6n/2WU/rDPOBSfLHwEnAvsANwOHAP1eVlxFpVpJ8C/j9TUfjSZYAX6uq5/VbmVqV5COMeno+1zUdB0xW1Sn9VdU2w3xgktzE6H+Sq6rq4CS/BXy4qt7Qc2lq1JZXQyTZAfiWV0hotpLcCBy8adKYJIuA66vquf1W1i5Hsw/Pz6rqZ0lI8oSq+k6SZ/ddlJp2cZJVwLnd8puBi3qsR8OwO7Cxe/6kPgsZAsN8eO5Msjujm2OsTnIfsK7nmtSwqnpvkjcwmlUQ4Myq+lKfNal5fwVc303rGkbnzk/ut6S22c0+YN0lRU8CLnb2Ls1FN5r9UEbTuDqaXXOWZG82v0LiB33W0zrDfCCSrGE0D/tXGY0M/VnPJWkgHM2ux8MWo9mvqKqv9FlP6wzzgUiymFE36DLgFcC9jGZ++2pV/Z8+a1PbHM2u+baV0ezXVtX7+6uqbYb5QCX5TUbBvgx4JqPR7e/styq1yNHsmm+OZp9/DoAbrh9V1dnA2d2X74v6LkjNcjS7Hg+OZp9HhvnAJPk94O+BXYH9kzwPeIdH5ZqNJAFOZ9Ql6mh2zZcP42j2eWU3+8AkuZrRndJWVtXzuzZvN6hZ8xa6mk9dT+HRwNdxNPu82aHvAjT/quqOLZoe7qUQDcV1SV44/WbS9Lrz5O+rqruqamX3MMjnyG724bmj62qvJDsymqf91p5rUtsOA96SZB2j2+mG0e0qHayk2fpakv8KnM8jt2imqjZu/SV6NHazD0ySPYG/AV7N6Ev3EuCkqrq318LUrCRPm6q9qpxZULOS5HtTNFdVPX3BixkIw1ySpMbZzT4wSQ4E3g0cwNi/b1W9rq+aJEmPL8N8eL4MnAV8Bfhlz7VIkhaA3ewDk+Tqqjqs7zo0LN1586VV9bUkuwCLq+qBvuuSNGKYD0ySPwKWMhr49uCm9qq6rrei1LQkbwdWAE+uqmckWQr8XVW9qufS1Jgkhzzaer+nZs9u9uF5DvBW4JU80s1e3bI0G+9idPvTqwGq6vYkT+23JDXqY93PnYEJ4FuMrrp5LjCJ007PmmE+PG8Cnu79yzWPHqyqn49mdv3VHfrs0tNjVlWvAEjyReCQqrqpW/5d4LQeS2ueM8ANz82MbmAgzZcrkrwf2CXJ7wP/xGiApTRbz94U5ABVdTPw2z3W0zzPmQ9MkssZdVldy+bnzL00TbPSzaV9AnAEoy7RVVX16X6rUsuSnMto5rd/7JreAuxaVcf1V1XbDPOBSfKyqdqr6oqFrkXDkOSkqvqb6dqkmUqyM/CfGd0tDeBK4Iyq+ll/VbXNMB+gJHux+d2I7umzHrUtyXVVdcgWbddvuiufNBvdJY77V9VtfdcyBJ4zH5gkxwDXMBoIdwxwdZKj+61KLUpyXJKvAAcmWTn2uAzwhhiatSSvA24ALu6WD06yst+q2uZo9uH5C+CFm47GkywBvgZ8vteq1KL/DdwF7MkjlxQBPADc2EtFGopTGV3ueDlAVd3QTUWtWTLMh2eHLbrV78UeGM1Cd1e0dXjtr+bfL6rqx5sud+x4zncODPPhuTjJKuDcbvnNwEU91qPGJTkc+FtGlw7tBCwCflJVu/VamFp2Szdb5aJuRsH3MOoJ0iw5AG6AkrwReHG3+PWq+lKf9ahtSSaBYxldXz4BHA88q6pO6bUwNSvJrzE6JXhE17QK+JCj2WfPMJf0qJJMVtVEkhur6rldm6PZNStJFgFf2zQbnOaH3ewDk+QNwEeBpzKa4CNA2SWqOfhpkp2AG5L8NaNBcY7D0KxU1cNJfpnkSVX1477rGQqPzAcmyVrgD6rq1r5r0TB0tz+9m9H58v8CPAn4VFWt7bUwNSvJhcDzgdWMZoIDoKre01tRjTPMBybJN6vqxdNvKc1M19vzv6rqwWk3lmYgyfKp2qvqnIWuZSgM84HovnABXgb8BvBlNp+b/Yt91KX2JfkHRrfQvRI4H7i4qh7qtypJ4wzzgei+cLemquo/LlgxGpwkOwJHMrrU8SXA6qr6436rUqu6y9H+CjiI0b3NAaiqp/dWVOMMc0kz0gX6MuBtwEuras+eS1KjknyD0SxwnwD+gNE+tUNV/bdeC2uYI1IlPaokRyb5DHA78Ebg7xmdypFma5equpTRAeW6qjoN+Lc919Q0L02TNJ3jGZ0rf4eD4DRPHkyyA3B7khOB9cCuPdfUNLvZJUkLKskLgVuB3YEPMrrc8a+r6qpeC2uYYT4w3b3MPwz8ZlUdmeQg4EVVdVbPpakxSb5RVS9J8gCb3wTDiYikbYxhPjBJvgr8A/AXVfW8JIuB66vqOT2XJkkAJHkW8F7gaYyd7q2qV/ZWVOM8Zz48e1bVBUlOAaiqh5I83HdRalM3j/YtVfVbfdeiQfkn4O+ATwN+P80Dw3x4fpLkKXTdot3tK53/WLPSzaN9W5L9q+r/9l2PBuOhqjqj7yKGxDAfnj8FVgLPSPJNYAlwdL8lqXF7MLr/9DVsPo/26/orSS1K8uTu6VeSvBP4EpvPVLmxl8IGwHPmA9J1ib4H+Fvg2YwGKt1WVb/otTA1LcnLpmqvqisWuha1Lcn3GPUaZorV5Qxws2eYD0ySa6rq0L7rUPuS7Az8J+CZwE3AWc7JLm2bDPOBSfIJYEdGk3yMd4le11tRalKS84FfAF9nNC/7uqo6qd+q1LLu+vI7quoH3fLxjGYVXAecZjf77BnmA5Pksimay0s+9FgluWnTJY3dJY7XVNUhPZelhiW5Dnh1VW1M8lLgPODdwMHAb1eV43tmyQFwA1NVr+i7Bg3Gr8ZadJc49lmLhmHR2NH3m4Ezq+oLwBeS3NBjXc0zzAciyb+vqn9M8qdTra+qjy90TWre85Lc3z0PsEu37Axwmq1FSRZ3Yy9eBawYW2cezYH/8Ybjid3PX59inedS9JhV1aK+a9DgnAtckeSHwP9jNB6DJM/E+TDmxHPmA5PkxVX1zenaJKkP3URWewOXVNVPurZnAbs6UHf2DPOBSXLdloOUpmqTJA2H3ewDkeRFwO8BS7Y4b74bYHepJA2YYT4cOwG7Mvo3HT9vfj9O5ypJg2Y3+8AkeVpVreu7DknSwvHIfHiekORM4AC8T7AkbRc8Mh+YJN9idJ/gNYzdJ7iq1vRWlCTpcWWYD0ySNVX1gr7rkCQtHMN8YJKcBtyD9wmWpO2GYT4w3f2Ct+R9giVpwAxzSZIat0PfBWh+JHnf2PM3bbHuwwtfkSRpoRjmw3Hs2PNTtli3bCELkSQtLMN8OLKV51MtS5IGxDAfjtrK86mWJUkD4gC4gUjyMPATRkfhuwA/3bQK2LmqduyrNknS48swlySpcXazS5LUOMNckqTGGeaSJDXOMJckqXGGuSRJjTPMJUlq3P8H9Ojn1ivcH2oAAAAASUVORK5CYII="/>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0" name="AutoShape 10" descr="data:image/png;base64,iVBORw0KGgoAAAANSUhEUgAAAfMAAAF1CAYAAAD85gOOAAAABHNCSVQICAgIfAhkiAAAAAlwSFlzAAALEgAACxIB0t1+/AAAADh0RVh0U29mdHdhcmUAbWF0cGxvdGxpYiB2ZXJzaW9uMy4yLjIsIGh0dHA6Ly9tYXRwbG90bGliLm9yZy+WH4yJAAAba0lEQVR4nO3de7BlZX3m8e9DNwiRICgtIVwEtTUhURGPgNHxHmyciRhFhDjS4xDbGUXJJKMBUzVQaoxmSq2QUlIYiFhxuMQb7QzStBQXdcLlNCAXkaFL7YEuhJZGITqi4G/+2Ktld+c053DO4ax+V38/VbvOXu9ae5/fphf7Oetd73pXqgpJktSuHfouQJIkzY1hLklS4wxzSZIaZ5hLktQ4w1ySpMYZ5pIkNW5x3wXM1p577lkHHHBA32VIkrQg1qxZ88OqWjLVumbD/IADDmBycrLvMiRJWhBJ1m1tnd3skiQ1zjCXJKlxhrkkSY0zzCVJapxhLklS4wxzSZIaZ5hLktQ4w1ySpMYZ5pIkNc4wlySpcYa5JEmNmzbMk+yX5LIk305yS5KTuvbTkqxPckP3eO3Ya05JsjbJbUleM9a+rGtbm+TksfYDk1zdtZ+fZKf5/qALIvExk4ckaV7N5Mj8IeDPquog4HDgXUkO6tZ9oqoO7h4XAXTrjgV+B1gGfCrJoiSLgE8CRwIHAceNvc9Hu/d6JnAfcMI8fT5JkgZv2jCvqruq6rru+QPArcA+j/KSo4DzqurBqvoesBY4tHusrarvVtXPgfOAo5IEeCXw+e715wCvn+0HkiRpe/OYzpknOQB4PnB113RikhuTnJ1kj65tH+COsZfd2bVtrf0pwI+q6qEt2iVJ0gzMOMyT7Ap8AfiTqrofOAN4BnAwcBfwscelws1rWJFkMsnkhg0bHu9fJ0lSE2YU5kl2ZBTkn6uqLwJU1d1V9XBV/RL4NKNudID1wH5jL9+3a9ta+73A7kkWb9H+r1TVmVU1UVUTS5YsmUnpkiQN3kxGswc4C7i1qj4+1r732GZ/CNzcPV8JHJvkCUkOBJYC1wDXAku7kes7MRokt7KqCrgMOLp7/XLgwrl9LEmSth+Lp9+EFwNvBW5KckPX9n5Go9EPBgr4PvAOgKq6JckFwLcZjYR/V1U9DJDkRGAVsAg4u6pu6d7vz4HzknwIuJ7RHw+SJGkGMjowbs/ExERNTk72XcbmvIZ6Zhrd5ySpT0nWVNXEVOucAU6SpMYZ5pIkNc4wlySpcYa5JEmNM8wlSWqcYS5JUuMMc0mSGmeYS5LUOMNckqTGGeaSJDXOMJckqXGGuSRJjTPMJUlqnGEuSVLjDHNJkhpnmEuS1DjDXJKkxhnmkiQ1zjCXJKlxhrkkSY0zzCVJapxhLklS4xb3XYCkrUv6rqANVX1XIPXLI3NJkhpnmEuS1DjDXJKkxhnmkiQ1zjCXJKlxhrkkSY0zzCVJapxhLklS4wxzSZIaZ5hLktQ4w1ySpMYZ5pIkNc4wlySpcYa5JEmNM8wlSWqcYS5JUuMMc0mSGmeYS5LUOMNckqTGTRvmSfZLclmSbye5JclJXfuTk6xOcnv3c4+uPUlOT7I2yY1JDhl7r+Xd9rcnWT7W/oIkN3WvOT1JHo8PK0nSEM3kyPwh4M+q6iDgcOBdSQ4CTgYuraqlwKXdMsCRwNLusQI4A0bhD5wKHAYcCpy66Q+Abpu3j71u2dw/miRJ24dpw7yq7qqq67rnDwC3AvsARwHndJudA7y+e34U8NkauQrYPcnewGuA1VW1saruA1YDy7p1u1XVVVVVwGfH3kuSJE3jMZ0zT3IA8HzgamCvqrqrW/UDYK/u+T7AHWMvu7Nre7T2O6dolyRJMzDjME+yK/AF4E+q6v7xdd0Rdc1zbVPVsCLJZJLJDRs2PN6/TpKkJswozJPsyCjIP1dVX+ya7+66yOl+3tO1rwf2G3v5vl3bo7XvO0X7v1JVZ1bVRFVNLFmyZCalS5I0eDMZzR7gLODWqvr42KqVwKYR6cuBC8faj+9GtR8O/Ljrjl8FHJFkj27g2xHAqm7d/UkO737X8WPvJUmSprF4Btu8GHgrcFOSG7q29wMfAS5IcgKwDjimW3cR8FpgLfBT4G0AVbUxyQeBa7vtPlBVG7vn7wQ+A+wCfLV7SJKkGcjodHd7JiYmanJysu8yNufl8TPT6D7XB3epmXGX0vYgyZqqmphqnTPASZLUOMNckqTGGeaSJDXOMJckqXGGuSRJjTPMJUlqnGEuSVLjDHNJkhpnmEuS1DjDXJKkxhnmkiQ1zjCXJKlxhrkkSY0zzCVJapxhLklS4wxzSZIaZ5hLktQ4w1ySpMYZ5pIkNc4wlySpcYa5JEmNM8wlSWqcYS5JUuMMc0mSGmeYS5LUOMNckqTGGeaSJDXOMJckqXGGuSRJjTPMJUlqnGEuSVLjDHNJkhpnmEuS1DjDXJKkxhnmkiQ1zjCXJKlxhrkkSY0zzCVJapxhLklS4wxzSZIaZ5hLktQ4w1ySpMZNG+ZJzk5yT5Kbx9pOS7I+yQ3d47Vj605JsjbJbUleM9a+rGtbm+TksfYDk1zdtZ+fZKf5/ICSJA3dTI7MPwMsm6L9E1V1cPe4CCDJQcCxwO90r/lUkkVJFgGfBI4EDgKO67YF+Gj3Xs8E7gNOmMsHkiRpezNtmFfVlcDGGb7fUcB5VfVgVX0PWAsc2j3WVtV3q+rnwHnAUUkCvBL4fPf6c4DXP8bPIEnSdm0u58xPTHJj1w2/R9e2D3DH2DZ3dm1ba38K8KOqemiLdkmSNEOzDfMzgGcABwN3AR+bt4oeRZIVSSaTTG7YsGEhfqUkSdu8WYV5Vd1dVQ9X1S+BTzPqRgdYD+w3tum+XdvW2u8Fdk+yeIv2rf3eM6tqoqomlixZMpvSJUkanFmFeZK9xxb/ENg00n0lcGySJyQ5EFgKXANcCyztRq7vxGiQ3MqqKuAy4Oju9cuBC2dTkyRJ26vF022Q5Fzg5cCeSe4ETgVenuRgoIDvA+8AqKpbklwAfBt4CHhXVT3cvc+JwCpgEXB2Vd3S/Yo/B85L8iHgeuCseft0kiRtBzI6OG7PxMRETU5O9l3G5pK+K2hDo/tcH9ylZsZdStuDJGuqamKqdc4AJ0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nGEuSVLjDHNJkho3bZgnOTvJPUluHmt7cpLVSW7vfu7RtSfJ6UnWJrkxySFjr1nebX97kuVj7S9IclP3mtOTZL4/pCRJQzaTI/PPAMu2aDsZuLSqlgKXdssARwJLu8cK4AwYhT9wKnAYcChw6qY/ALpt3j72ui1/lyRJehTThnlVXQls3KL5KOCc7vk5wOvH2j9bI1cBuyfZG3gNsLqqNlbVfcBqYFm3brequqqqCvjs2HtJkqQZmO05872q6q7u+Q+Avbrn+wB3jG13Z9f2aO13TtEuSZJmaM4D4Loj6pqHWqaVZEWSySSTGzZsWIhfKUnSNm+2YX5310VO9/Oern09sN/Ydvt2bY/Wvu8U7VOqqjOraqKqJpYsWTLL0iVJGpbZhvlKYNOI9OXAhWPtx3ej2g8Hftx1x68CjkiyRzfw7QhgVbfu/iSHd6PYjx97L0mSNAOLp9sgybnAy4E9k9zJaFT6R4ALkpwArAOO6Ta/CHgtsBb4KfA2gKramOSDwLXddh+oqk2D6t7JaMT8LsBXu4ckSZqhjE55t2diYqImJyf7LmNzXiI/M43uc31wl5oZdyltD5KsqaqJqdY5A5wkSY0zzCVJapxhLk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3JzCPMn3k9yU5IYkk13bk5OsTnJ793OPrj1JTk+yNsmNSQ4Ze5/l3fa3J1k+t48kSdL2ZT6OzF9RVQdX1US3fDJwaVUtBS7tlgGOBJZ2jxXAGTAKf+BU4DDgUODUTX8ASJKk6T0e3exHAed0z88BXj/W/tkauQrYPcnewGuA1VW1saruA1YDyx6HuiRJGqS5hnkBlyRZk2RF17ZXVd3VPf8BsFf3fB/gjrHX3tm1ba1dkiTNwOI5vv4lVbU+yVOB1Um+M76yqipJzfF3/Er3B8MKgP3333++3laSpKbN6ci8qtZ3P+8BvsTonPfdXfc53c97us3XA/uNvXzfrm1r7VP9vjOraqKqJpYsWTKX0iVJGoxZh3mSJyb59U3PgSOAm4GVwKYR6cuBC7vnK4Hju1HthwM/7rrjVwFHJNmjG/h2RNcmSZJmYC7d7HsBX0qy6X3+R1VdnORa4IIkJwDrgGO67S8CXgusBX4KvA2gqjYm+SBwbbfdB6pq4xzqkiRpu5KqeTulvaAmJiZqcnKy7zI2N/rDRtNpdJ/rg7vUzLhLaXuQZM3YZeCbcQY4SZIaZ5hLktQ4w1ySpMYZ5pIkNc4wlySpcYa5JEmNM8wlSWqcYS5JUuMMc0mSGmeYS5LUOMNckqTGGeaSJDXOMJckqXGGuSRJjTPMJUlqnGEuSVLjDHNJkhpnmEuS1DjDXJKkxhnmkiQ1zjCXJKlxhrkkSY0zzCVJapxhLklS4wxzSZIaZ5hLktQ4w1ySpMYZ5pIkNc4wlySpcYa5JEmNM8wlSWqcYS5JUuMMc0mSGmeYS5LUuMV9FyBJWjiXX56+S2jCy19efZfwmHhkLklS4wxzSZIaZ5hLktQ4w1ySpMYZ5pIkNc4wlySpcYa5JEmN22bCPMmyJLclWZvk5L7rkSSpFdtEmCdZBHwSOBI4CDguyUH9ViVJUhu2iTAHDgXWVtV3q+rnwHnAUT3XJElSE7aVMN8HuGNs+c6uTZIkTaOpudmTrABWdIv/kuS2PutpxJ7AD/suYjNxbujGbXP7lLtU87a5fQq2yZ3qaVtbsa2E+Xpgv7Hlfbu2zVTVmcCZC1XUECSZrKqJvuvQcLhPab65T83dttLNfi2wNMmBSXYCjgVW9lyTJElN2CaOzKvqoSQnAquARcDZVXVLz2VJktSEbSLMAarqIuCivusYIE9LaL65T2m+uU/NUaraugG7JEna3LZyzlySJM2SYT4wSZ4wkzZJ0nBsM+fMNW/+GThkBm3SjCQ5EHg3cABj3xlV9bq+apK0OcN8IJL8BqNZ83ZJ8nwemfFgN+DXeitMQ/Bl4CzgK8Ave65FA5Dk3wEfZDQJymJG31dVVbv1WljDHAA3EEmWA/8BmAAmx1Y9AHymqr7YR11qX5Krq+qwvuvQcCRZC7wBuKkMoXlhmA9MkjdW1Rf6rkPDkeSPgKXAJcCDm9qr6rreilLTklwGvKqq7OmZJ3azD8/lSU4HXgIU8A3gA1V1b79lqWHPAd4KvJJHutmrW5Zm433ARUmuYPM/ED/eX0ltM8yH5zzgSuCN3fJbgPOBV/dWkVr3JuDp3e2Jpfnwl8C/ADsDO/VcyyDYzT4wSW6uqt/dou2mqnpOXzWpbUm+DKyoqnv6rkXDMNX3lObGI/PhuSTJscAF3fLRjOa8l2Zrd+A7Sa5l8y5RL03TbF2U5IiquqTvQobCI/OBSfIA8EQeObe5A/CT7rmXfugxS/Kyqdqr6oqFrkXDMPY99XPgF12z309zYJhLmlaSvYAXdovX2OUubVsM8wFKsgejS4l23tRWVVf2V5FaluQY4L8DlzOa3OPfAO+tqs/3WZfaluR1wEu7xcur6n/2WU/rDPOBSfLHwEnAvsANwOHAP1eVlxFpVpJ8C/j9TUfjSZYAX6uq5/VbmVqV5COMeno+1zUdB0xW1Sn9VdU2w3xgktzE6H+Sq6rq4CS/BXy4qt7Qc2lq1JZXQyTZAfiWV0hotpLcCBy8adKYJIuA66vquf1W1i5Hsw/Pz6rqZ0lI8oSq+k6SZ/ddlJp2cZJVwLnd8puBi3qsR8OwO7Cxe/6kPgsZAsN8eO5Msjujm2OsTnIfsK7nmtSwqnpvkjcwmlUQ4Myq+lKfNal5fwVc303rGkbnzk/ut6S22c0+YN0lRU8CLnb2Ls1FN5r9UEbTuDqaXXOWZG82v0LiB33W0zrDfCCSrGE0D/tXGY0M/VnPJWkgHM2ux8MWo9mvqKqv9FlP6wzzgUiymFE36DLgFcC9jGZ++2pV/Z8+a1PbHM2u+baV0ezXVtX7+6uqbYb5QCX5TUbBvgx4JqPR7e/styq1yNHsmm+OZp9/DoAbrh9V1dnA2d2X74v6LkjNcjS7Hg+OZp9HhvnAJPk94O+BXYH9kzwPeIdH5ZqNJAFOZ9Ql6mh2zZcP42j2eWU3+8AkuZrRndJWVtXzuzZvN6hZ8xa6mk9dT+HRwNdxNPu82aHvAjT/quqOLZoe7qUQDcV1SV44/WbS9Lrz5O+rqruqamX3MMjnyG724bmj62qvJDsymqf91p5rUtsOA96SZB2j2+mG0e0qHayk2fpakv8KnM8jt2imqjZu/SV6NHazD0ySPYG/AV7N6Ev3EuCkqrq318LUrCRPm6q9qpxZULOS5HtTNFdVPX3BixkIw1ySpMbZzT4wSQ4E3g0cwNi/b1W9rq+aJEmPL8N8eL4MnAV8Bfhlz7VIkhaA3ewDk+Tqqjqs7zo0LN1586VV9bUkuwCLq+qBvuuSNGKYD0ySPwKWMhr49uCm9qq6rrei1LQkbwdWAE+uqmckWQr8XVW9qufS1Jgkhzzaer+nZs9u9uF5DvBW4JU80s1e3bI0G+9idPvTqwGq6vYkT+23JDXqY93PnYEJ4FuMrrp5LjCJ007PmmE+PG8Cnu79yzWPHqyqn49mdv3VHfrs0tNjVlWvAEjyReCQqrqpW/5d4LQeS2ueM8ANz82MbmAgzZcrkrwf2CXJ7wP/xGiApTRbz94U5ABVdTPw2z3W0zzPmQ9MkssZdVldy+bnzL00TbPSzaV9AnAEoy7RVVX16X6rUsuSnMto5rd/7JreAuxaVcf1V1XbDPOBSfKyqdqr6oqFrkXDkOSkqvqb6dqkmUqyM/CfGd0tDeBK4Iyq+ll/VbXNMB+gJHux+d2I7umzHrUtyXVVdcgWbddvuiufNBvdJY77V9VtfdcyBJ4zH5gkxwDXMBoIdwxwdZKj+61KLUpyXJKvAAcmWTn2uAzwhhiatSSvA24ALu6WD06yst+q2uZo9uH5C+CFm47GkywBvgZ8vteq1KL/DdwF7MkjlxQBPADc2EtFGopTGV3ueDlAVd3QTUWtWTLMh2eHLbrV78UeGM1Cd1e0dXjtr+bfL6rqx5sud+x4zncODPPhuTjJKuDcbvnNwEU91qPGJTkc+FtGlw7tBCwCflJVu/VamFp2Szdb5aJuRsH3MOoJ0iw5AG6AkrwReHG3+PWq+lKf9ahtSSaBYxldXz4BHA88q6pO6bUwNSvJrzE6JXhE17QK+JCj2WfPMJf0qJJMVtVEkhur6rldm6PZNStJFgFf2zQbnOaH3ewDk+QNwEeBpzKa4CNA2SWqOfhpkp2AG5L8NaNBcY7D0KxU1cNJfpnkSVX1477rGQqPzAcmyVrgD6rq1r5r0TB0tz+9m9H58v8CPAn4VFWt7bUwNSvJhcDzgdWMZoIDoKre01tRjTPMBybJN6vqxdNvKc1M19vzv6rqwWk3lmYgyfKp2qvqnIWuZSgM84HovnABXgb8BvBlNp+b/Yt91KX2JfkHRrfQvRI4H7i4qh7qtypJ4wzzgei+cLemquo/LlgxGpwkOwJHMrrU8SXA6qr6436rUqu6y9H+CjiI0b3NAaiqp/dWVOMMc0kz0gX6MuBtwEuras+eS1KjknyD0SxwnwD+gNE+tUNV/bdeC2uYI1IlPaokRyb5DHA78Ebg7xmdypFma5equpTRAeW6qjoN+Lc919Q0L02TNJ3jGZ0rf4eD4DRPHkyyA3B7khOB9cCuPdfUNLvZJUkLKskLgVuB3YEPMrrc8a+r6qpeC2uYYT4w3b3MPwz8ZlUdmeQg4EVVdVbPpakxSb5RVS9J8gCb3wTDiYikbYxhPjBJvgr8A/AXVfW8JIuB66vqOT2XJkkAJHkW8F7gaYyd7q2qV/ZWVOM8Zz48e1bVBUlOAaiqh5I83HdRalM3j/YtVfVbfdeiQfkn4O+ATwN+P80Dw3x4fpLkKXTdot3tK53/WLPSzaN9W5L9q+r/9l2PBuOhqjqj7yKGxDAfnj8FVgLPSPJNYAlwdL8lqXF7MLr/9DVsPo/26/orSS1K8uTu6VeSvBP4EpvPVLmxl8IGwHPmA9J1ib4H+Fvg2YwGKt1WVb/otTA1LcnLpmqvqisWuha1Lcn3GPUaZorV5Qxws2eYD0ySa6rq0L7rUPuS7Az8J+CZwE3AWc7JLm2bDPOBSfIJYEdGk3yMd4le11tRalKS84FfAF9nNC/7uqo6qd+q1LLu+vI7quoH3fLxjGYVXAecZjf77BnmA5Pksimay0s+9FgluWnTJY3dJY7XVNUhPZelhiW5Dnh1VW1M8lLgPODdwMHAb1eV43tmyQFwA1NVr+i7Bg3Gr8ZadJc49lmLhmHR2NH3m4Ezq+oLwBeS3NBjXc0zzAciyb+vqn9M8qdTra+qjy90TWre85Lc3z0PsEu37Axwmq1FSRZ3Yy9eBawYW2cezYH/8Ybjid3PX59inedS9JhV1aK+a9DgnAtckeSHwP9jNB6DJM/E+TDmxHPmA5PkxVX1zenaJKkP3URWewOXVNVPurZnAbs6UHf2DPOBSXLdloOUpmqTJA2H3ewDkeRFwO8BS7Y4b74bYHepJA2YYT4cOwG7Mvo3HT9vfj9O5ypJg2Y3+8AkeVpVreu7DknSwvHIfHiekORM4AC8T7AkbRc8Mh+YJN9idJ/gNYzdJ7iq1vRWlCTpcWWYD0ySNVX1gr7rkCQtHMN8YJKcBtyD9wmWpO2GYT4w3f2Ct+R9giVpwAxzSZIat0PfBWh+JHnf2PM3bbHuwwtfkSRpoRjmw3Hs2PNTtli3bCELkSQtLMN8OLKV51MtS5IGxDAfjtrK86mWJUkD4gC4gUjyMPATRkfhuwA/3bQK2LmqduyrNknS48swlySpcXazS5LUOMNckqTGGeaSJDXOMJckqXGGuSRJjTPMJUlq3P8H9Ojn1ivcH2oAAAAASUVORK5CYII="/>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1" name="AutoShape 12" descr="data:image/png;base64,iVBORw0KGgoAAAANSUhEUgAAAfMAAAF1CAYAAAD85gOOAAAABHNCSVQICAgIfAhkiAAAAAlwSFlzAAALEgAACxIB0t1+/AAAADh0RVh0U29mdHdhcmUAbWF0cGxvdGxpYiB2ZXJzaW9uMy4yLjIsIGh0dHA6Ly9tYXRwbG90bGliLm9yZy+WH4yJAAAba0lEQVR4nO3de7BlZX3m8e9DNwiRICgtIVwEtTUhURGPgNHxHmyciRhFhDjS4xDbGUXJJKMBUzVQaoxmSq2QUlIYiFhxuMQb7QzStBQXdcLlNCAXkaFL7YEuhJZGITqi4G/+2Ktld+c053DO4ax+V38/VbvOXu9ae5/fphf7Oetd73pXqgpJktSuHfouQJIkzY1hLklS4wxzSZIaZ5hLktQ4w1ySpMYZ5pIkNW5x3wXM1p577lkHHHBA32VIkrQg1qxZ88OqWjLVumbD/IADDmBycrLvMiRJWhBJ1m1tnd3skiQ1zjCXJKlxhrkkSY0zzCVJapxhLklS4wxzSZIaZ5hLktQ4w1ySpMYZ5pIkNc4wlySpcYa5JEmNmzbMk+yX5LIk305yS5KTuvbTkqxPckP3eO3Ya05JsjbJbUleM9a+rGtbm+TksfYDk1zdtZ+fZKf5/qALIvExk4ckaV7N5Mj8IeDPquog4HDgXUkO6tZ9oqoO7h4XAXTrjgV+B1gGfCrJoiSLgE8CRwIHAceNvc9Hu/d6JnAfcMI8fT5JkgZv2jCvqruq6rru+QPArcA+j/KSo4DzqurBqvoesBY4tHusrarvVtXPgfOAo5IEeCXw+e715wCvn+0HkiRpe/OYzpknOQB4PnB113RikhuTnJ1kj65tH+COsZfd2bVtrf0pwI+q6qEt2iVJ0gzMOMyT7Ap8AfiTqrofOAN4BnAwcBfwscelws1rWJFkMsnkhg0bHu9fJ0lSE2YU5kl2ZBTkn6uqLwJU1d1V9XBV/RL4NKNudID1wH5jL9+3a9ta+73A7kkWb9H+r1TVmVU1UVUTS5YsmUnpkiQN3kxGswc4C7i1qj4+1r732GZ/CNzcPV8JHJvkCUkOBJYC1wDXAku7kes7MRokt7KqCrgMOLp7/XLgwrl9LEmSth+Lp9+EFwNvBW5KckPX9n5Go9EPBgr4PvAOgKq6JckFwLcZjYR/V1U9DJDkRGAVsAg4u6pu6d7vz4HzknwIuJ7RHw+SJGkGMjowbs/ExERNTk72XcbmvIZ6Zhrd5ySpT0nWVNXEVOucAU6SpMYZ5pIkNc4wlySpcYa5JEmNM8wlSWqcYS5JUuMMc0mSGmeYS5LUOMNckqTGGeaSJDXOMJckqXGGuSRJjTPMJUlqnGEuSVLjDHNJkhpnmEuS1DjDXJKkxhnmkiQ1zjCXJKlxhrkkSY0zzCVJapxhLklS4xb3XYCkrUv6rqANVX1XIPXLI3NJkhpnmEuS1DjDXJKkxhnmkiQ1zjCXJKlxhrkkSY0zzCVJapxhLklS4wxzSZIaZ5hLktQ4w1ySpMYZ5pIkNc4wlySpcYa5JEmNM8wlSWqcYS5JUuMMc0mSGmeYS5LUOMNckqTGTRvmSfZLclmSbye5JclJXfuTk6xOcnv3c4+uPUlOT7I2yY1JDhl7r+Xd9rcnWT7W/oIkN3WvOT1JHo8PK0nSEM3kyPwh4M+q6iDgcOBdSQ4CTgYuraqlwKXdMsCRwNLusQI4A0bhD5wKHAYcCpy66Q+Abpu3j71u2dw/miRJ24dpw7yq7qqq67rnDwC3AvsARwHndJudA7y+e34U8NkauQrYPcnewGuA1VW1saruA1YDy7p1u1XVVVVVwGfH3kuSJE3jMZ0zT3IA8HzgamCvqrqrW/UDYK/u+T7AHWMvu7Nre7T2O6dolyRJMzDjME+yK/AF4E+q6v7xdd0Rdc1zbVPVsCLJZJLJDRs2PN6/TpKkJswozJPsyCjIP1dVX+ya7+66yOl+3tO1rwf2G3v5vl3bo7XvO0X7v1JVZ1bVRFVNLFmyZCalS5I0eDMZzR7gLODWqvr42KqVwKYR6cuBC8faj+9GtR8O/Ljrjl8FHJFkj27g2xHAqm7d/UkO737X8WPvJUmSprF4Btu8GHgrcFOSG7q29wMfAS5IcgKwDjimW3cR8FpgLfBT4G0AVbUxyQeBa7vtPlBVG7vn7wQ+A+wCfLV7SJKkGcjodHd7JiYmanJysu8yNufl8TPT6D7XB3epmXGX0vYgyZqqmphqnTPASZLUOMNckqTGGeaSJDXOMJckqXGGuSRJjTPMJUlqnGEuSVLjDHNJkhpnmEuS1DjDXJKkxhnmkiQ1zjCXJKlxhrkkSY0zzCVJapxhLklS4wxzSZIaZ5hLktQ4w1ySpMYZ5pIkNc4wlySpcYa5JEmNM8wlSWqcYS5JUuMMc0mSGmeYS5LUOMNckqTGGeaSJDXOMJckqXGGuSRJjTPMJUlqnGEuSVLjDHNJkhpnmEuS1DjDXJKkxhnmkiQ1zjCXJKlxhrkkSY0zzCVJapxhLklS4wxzSZIaZ5hLktQ4w1ySpMZNG+ZJzk5yT5Kbx9pOS7I+yQ3d47Vj605JsjbJbUleM9a+rGtbm+TksfYDk1zdtZ+fZKf5/ICSJA3dTI7MPwMsm6L9E1V1cPe4CCDJQcCxwO90r/lUkkVJFgGfBI4EDgKO67YF+Gj3Xs8E7gNOmMsHkiRpezNtmFfVlcDGGb7fUcB5VfVgVX0PWAsc2j3WVtV3q+rnwHnAUUkCvBL4fPf6c4DXP8bPIEnSdm0u58xPTHJj1w2/R9e2D3DH2DZ3dm1ba38K8KOqemiLdkmSNEOzDfMzgGcABwN3AR+bt4oeRZIVSSaTTG7YsGEhfqUkSdu8WYV5Vd1dVQ9X1S+BTzPqRgdYD+w3tum+XdvW2u8Fdk+yeIv2rf3eM6tqoqomlixZMpvSJUkanFmFeZK9xxb/ENg00n0lcGySJyQ5EFgKXANcCyztRq7vxGiQ3MqqKuAy4Oju9cuBC2dTkyRJ26vF022Q5Fzg5cCeSe4ETgVenuRgoIDvA+8AqKpbklwAfBt4CHhXVT3cvc+JwCpgEXB2Vd3S/Yo/B85L8iHgeuCseft0kiRtBzI6OG7PxMRETU5O9l3G5pK+K2hDo/tcH9ylZsZdStuDJGuqamKqdc4AJ0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nGEuSVLjDHNJkho3bZgnOTvJPUluHmt7cpLVSW7vfu7RtSfJ6UnWJrkxySFjr1nebX97kuVj7S9IclP3mtOTZL4/pCRJQzaTI/PPAMu2aDsZuLSqlgKXdssARwJLu8cK4AwYhT9wKnAYcChw6qY/ALpt3j72ui1/lyRJehTThnlVXQls3KL5KOCc7vk5wOvH2j9bI1cBuyfZG3gNsLqqNlbVfcBqYFm3brequqqqCvjs2HtJkqQZmO05872q6q7u+Q+Avbrn+wB3jG13Z9f2aO13TtEuSZJmaM4D4Loj6pqHWqaVZEWSySSTGzZsWIhfKUnSNm+2YX5310VO9/Oern09sN/Ydvt2bY/Wvu8U7VOqqjOraqKqJpYsWTLL0iVJGpbZhvlKYNOI9OXAhWPtx3ej2g8Hftx1x68CjkiyRzfw7QhgVbfu/iSHd6PYjx97L0mSNAOLp9sgybnAy4E9k9zJaFT6R4ALkpwArAOO6Ta/CHgtsBb4KfA2gKramOSDwLXddh+oqk2D6t7JaMT8LsBXu4ckSZqhjE55t2diYqImJyf7LmNzXiI/M43uc31wl5oZdyltD5KsqaqJqdY5A5wkSY0zzCVJapxhLk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3JzCPMn3k9yU5IYkk13bk5OsTnJ793OPrj1JTk+yNsmNSQ4Ze5/l3fa3J1k+t48kSdL2ZT6OzF9RVQdX1US3fDJwaVUtBS7tlgGOBJZ2jxXAGTAKf+BU4DDgUODUTX8ASJKk6T0e3exHAed0z88BXj/W/tkauQrYPcnewGuA1VW1saruA1YDyx6HuiRJGqS5hnkBlyRZk2RF17ZXVd3VPf8BsFf3fB/gjrHX3tm1ba1dkiTNwOI5vv4lVbU+yVOB1Um+M76yqipJzfF3/Er3B8MKgP3333++3laSpKbN6ci8qtZ3P+8BvsTonPfdXfc53c97us3XA/uNvXzfrm1r7VP9vjOraqKqJpYsWTKX0iVJGoxZh3mSJyb59U3PgSOAm4GVwKYR6cuBC7vnK4Hju1HthwM/7rrjVwFHJNmjG/h2RNcmSZJmYC7d7HsBX0qy6X3+R1VdnORa4IIkJwDrgGO67S8CXgusBX4KvA2gqjYm+SBwbbfdB6pq4xzqkiRpu5KqeTulvaAmJiZqcnKy7zI2N/rDRtNpdJ/rg7vUzLhLaXuQZM3YZeCbcQY4SZIaZ5hLktQ4w1ySpMYZ5pIkNc4wlySpcYa5JEmNM8wlSWqcYS5JUuMMc0mSGmeYS5LUOMNckqTGGeaSJDXOMJckqXGGuSRJjTPMJUlqnGEuSVLjDHNJkhpnmEuS1DjDXJKkxhnmkiQ1zjCXJKlxhrkkSY0zzCVJapxhLklS4wxzSZIaZ5hLktQ4w1ySpMYZ5pIkNc4wlySpcYa5JEmNM8wlSWqcYS5JUuMMc0mSGmeYS5LUuMV9FyBJWjiXX56+S2jCy19efZfwmHhkLklS4wxzSZIaZ5hLktQ4w1ySpMYZ5pIkNc4wlySpcYa5JEmN22bCPMmyJLclWZvk5L7rkSSpFdtEmCdZBHwSOBI4CDguyUH9ViVJUhu2iTAHDgXWVtV3q+rnwHnAUT3XJElSE7aVMN8HuGNs+c6uTZIkTaOpudmTrABWdIv/kuS2PutpxJ7AD/suYjNxbujGbXP7lLtU87a5fQq2yZ3qaVtbsa2E+Xpgv7Hlfbu2zVTVmcCZC1XUECSZrKqJvuvQcLhPab65T83dttLNfi2wNMmBSXYCjgVW9lyTJElN2CaOzKvqoSQnAquARcDZVXVLz2VJktSEbSLMAarqIuCivusYIE9LaL65T2m+uU/NUaraugG7JEna3LZyzlySJM2SYT4wSZ4wkzZJ0nBsM+fMNW/+GThkBm3SjCQ5EHg3cABj3xlV9bq+apK0OcN8IJL8BqNZ83ZJ8nwemfFgN+DXeitMQ/Bl4CzgK8Ave65FA5Dk3wEfZDQJymJG31dVVbv1WljDHAA3EEmWA/8BmAAmx1Y9AHymqr7YR11qX5Krq+qwvuvQcCRZC7wBuKkMoXlhmA9MkjdW1Rf6rkPDkeSPgKXAJcCDm9qr6rreilLTklwGvKqq7OmZJ3azD8/lSU4HXgIU8A3gA1V1b79lqWHPAd4KvJJHutmrW5Zm433ARUmuYPM/ED/eX0ltM8yH5zzgSuCN3fJbgPOBV/dWkVr3JuDp3e2Jpfnwl8C/ADsDO/VcyyDYzT4wSW6uqt/dou2mqnpOXzWpbUm+DKyoqnv6rkXDMNX3lObGI/PhuSTJscAF3fLRjOa8l2Zrd+A7Sa5l8y5RL03TbF2U5IiquqTvQobCI/OBSfIA8EQeObe5A/CT7rmXfugxS/Kyqdqr6oqFrkXDMPY99XPgF12z309zYJhLmlaSvYAXdovX2OUubVsM8wFKsgejS4l23tRWVVf2V5FaluQY4L8DlzOa3OPfAO+tqs/3WZfaluR1wEu7xcur6n/2WU/rDPOBSfLHwEnAvsANwOHAP1eVlxFpVpJ8C/j9TUfjSZYAX6uq5/VbmVqV5COMeno+1zUdB0xW1Sn9VdU2w3xgktzE6H+Sq6rq4CS/BXy4qt7Qc2lq1JZXQyTZAfiWV0hotpLcCBy8adKYJIuA66vquf1W1i5Hsw/Pz6rqZ0lI8oSq+k6SZ/ddlJp2cZJVwLnd8puBi3qsR8OwO7Cxe/6kPgsZAsN8eO5Msjujm2OsTnIfsK7nmtSwqnpvkjcwmlUQ4Myq+lKfNal5fwVc303rGkbnzk/ut6S22c0+YN0lRU8CLnb2Ls1FN5r9UEbTuDqaXXOWZG82v0LiB33W0zrDfCCSrGE0D/tXGY0M/VnPJWkgHM2ux8MWo9mvqKqv9FlP6wzzgUiymFE36DLgFcC9jGZ++2pV/Z8+a1PbHM2u+baV0ezXVtX7+6uqbYb5QCX5TUbBvgx4JqPR7e/styq1yNHsmm+OZp9/DoAbrh9V1dnA2d2X74v6LkjNcjS7Hg+OZp9HhvnAJPk94O+BXYH9kzwPeIdH5ZqNJAFOZ9Ql6mh2zZcP42j2eWU3+8AkuZrRndJWVtXzuzZvN6hZ8xa6mk9dT+HRwNdxNPu82aHvAjT/quqOLZoe7qUQDcV1SV44/WbS9Lrz5O+rqruqamX3MMjnyG724bmj62qvJDsymqf91p5rUtsOA96SZB2j2+mG0e0qHayk2fpakv8KnM8jt2imqjZu/SV6NHazD0ySPYG/AV7N6Ev3EuCkqrq318LUrCRPm6q9qpxZULOS5HtTNFdVPX3BixkIw1ySpMbZzT4wSQ4E3g0cwNi/b1W9rq+aJEmPL8N8eL4MnAV8Bfhlz7VIkhaA3ewDk+Tqqjqs7zo0LN1586VV9bUkuwCLq+qBvuuSNGKYD0ySPwKWMhr49uCm9qq6rrei1LQkbwdWAE+uqmckWQr8XVW9qufS1Jgkhzzaer+nZs9u9uF5DvBW4JU80s1e3bI0G+9idPvTqwGq6vYkT+23JDXqY93PnYEJ4FuMrrp5LjCJ007PmmE+PG8Cnu79yzWPHqyqn49mdv3VHfrs0tNjVlWvAEjyReCQqrqpW/5d4LQeS2ueM8ANz82MbmAgzZcrkrwf2CXJ7wP/xGiApTRbz94U5ABVdTPw2z3W0zzPmQ9MkssZdVldy+bnzL00TbPSzaV9AnAEoy7RVVX16X6rUsuSnMto5rd/7JreAuxaVcf1V1XbDPOBSfKyqdqr6oqFrkXDkOSkqvqb6dqkmUqyM/CfGd0tDeBK4Iyq+ll/VbXNMB+gJHux+d2I7umzHrUtyXVVdcgWbddvuiufNBvdJY77V9VtfdcyBJ4zH5gkxwDXMBoIdwxwdZKj+61KLUpyXJKvAAcmWTn2uAzwhhiatSSvA24ALu6WD06yst+q2uZo9uH5C+CFm47GkywBvgZ8vteq1KL/DdwF7MkjlxQBPADc2EtFGopTGV3ueDlAVd3QTUWtWTLMh2eHLbrV78UeGM1Cd1e0dXjtr+bfL6rqx5sud+x4zncODPPhuTjJKuDcbvnNwEU91qPGJTkc+FtGlw7tBCwCflJVu/VamFp2Szdb5aJuRsH3MOoJ0iw5AG6AkrwReHG3+PWq+lKf9ahtSSaBYxldXz4BHA88q6pO6bUwNSvJrzE6JXhE17QK+JCj2WfPMJf0qJJMVtVEkhur6rldm6PZNStJFgFf2zQbnOaH3ewDk+QNwEeBpzKa4CNA2SWqOfhpkp2AG5L8NaNBcY7D0KxU1cNJfpnkSVX1477rGQqPzAcmyVrgD6rq1r5r0TB0tz+9m9H58v8CPAn4VFWt7bUwNSvJhcDzgdWMZoIDoKre01tRjTPMBybJN6vqxdNvKc1M19vzv6rqwWk3lmYgyfKp2qvqnIWuZSgM84HovnABXgb8BvBlNp+b/Yt91KX2JfkHRrfQvRI4H7i4qh7qtypJ4wzzgei+cLemquo/LlgxGpwkOwJHMrrU8SXA6qr6436rUqu6y9H+CjiI0b3NAaiqp/dWVOMMc0kz0gX6MuBtwEuras+eS1KjknyD0SxwnwD+gNE+tUNV/bdeC2uYI1IlPaokRyb5DHA78Ebg7xmdypFma5equpTRAeW6qjoN+Lc919Q0L02TNJ3jGZ0rf4eD4DRPHkyyA3B7khOB9cCuPdfUNLvZJUkLKskLgVuB3YEPMrrc8a+r6qpeC2uYYT4w3b3MPwz8ZlUdmeQg4EVVdVbPpakxSb5RVS9J8gCb3wTDiYikbYxhPjBJvgr8A/AXVfW8JIuB66vqOT2XJkkAJHkW8F7gaYyd7q2qV/ZWVOM8Zz48e1bVBUlOAaiqh5I83HdRalM3j/YtVfVbfdeiQfkn4O+ATwN+P80Dw3x4fpLkKXTdot3tK53/WLPSzaN9W5L9q+r/9l2PBuOhqjqj7yKGxDAfnj8FVgLPSPJNYAlwdL8lqXF7MLr/9DVsPo/26/orSS1K8uTu6VeSvBP4EpvPVLmxl8IGwHPmA9J1ib4H+Fvg2YwGKt1WVb/otTA1LcnLpmqvqisWuha1Lcn3GPUaZorV5Qxws2eYD0ySa6rq0L7rUPuS7Az8J+CZwE3AWc7JLm2bDPOBSfIJYEdGk3yMd4le11tRalKS84FfAF9nNC/7uqo6qd+q1LLu+vI7quoH3fLxjGYVXAecZjf77BnmA5Pksimay0s+9FgluWnTJY3dJY7XVNUhPZelhiW5Dnh1VW1M8lLgPODdwMHAb1eV43tmyQFwA1NVr+i7Bg3Gr8ZadJc49lmLhmHR2NH3m4Ezq+oLwBeS3NBjXc0zzAciyb+vqn9M8qdTra+qjy90TWre85Lc3z0PsEu37Axwmq1FSRZ3Yy9eBawYW2cezYH/8Ybjid3PX59inedS9JhV1aK+a9DgnAtckeSHwP9jNB6DJM/E+TDmxHPmA5PkxVX1zenaJKkP3URWewOXVNVPurZnAbs6UHf2DPOBSXLdloOUpmqTJA2H3ewDkeRFwO8BS7Y4b74bYHepJA2YYT4cOwG7Mvo3HT9vfj9O5ypJg2Y3+8AkeVpVreu7DknSwvHIfHiekORM4AC8T7AkbRc8Mh+YJN9idJ/gNYzdJ7iq1vRWlCTpcWWYD0ySNVX1gr7rkCQtHMN8YJKcBtyD9wmWpO2GYT4w3f2Ct+R9giVpwAxzSZIat0PfBWh+JHnf2PM3bbHuwwtfkSRpoRjmw3Hs2PNTtli3bCELkSQtLMN8OLKV51MtS5IGxDAfjtrK86mWJUkD4gC4gUjyMPATRkfhuwA/3bQK2LmqduyrNknS48swlySpcXazS5LUOMNckqTGGeaSJDXOMJckqXGGuSRJjTPMJUlq3P8H9Ojn1ivcH2oAAAAASUVORK5CYII="/>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2" name="AutoShape 14" descr="data:image/png;base64,iVBORw0KGgoAAAANSUhEUgAAAfMAAAF1CAYAAAD85gOOAAAABHNCSVQICAgIfAhkiAAAAAlwSFlzAAALEgAACxIB0t1+/AAAADh0RVh0U29mdHdhcmUAbWF0cGxvdGxpYiB2ZXJzaW9uMy4yLjIsIGh0dHA6Ly9tYXRwbG90bGliLm9yZy+WH4yJAAAba0lEQVR4nO3de7BlZX3m8e9DNwiRICgtIVwEtTUhURGPgNHxHmyciRhFhDjS4xDbGUXJJKMBUzVQaoxmSq2QUlIYiFhxuMQb7QzStBQXdcLlNCAXkaFL7YEuhJZGITqi4G/+2Ktld+c053DO4ax+V38/VbvOXu9ae5/fphf7Oetd73pXqgpJktSuHfouQJIkzY1hLklS4wxzSZIaZ5hLktQ4w1ySpMYZ5pIkNW5x3wXM1p577lkHHHBA32VIkrQg1qxZ88OqWjLVumbD/IADDmBycrLvMiRJWhBJ1m1tnd3skiQ1zjCXJKlxhrkkSY0zzCVJapxhLklS4wxzSZIaZ5hLktQ4w1ySpMYZ5pIkNc4wlySpcYa5JEmNmzbMk+yX5LIk305yS5KTuvbTkqxPckP3eO3Ya05JsjbJbUleM9a+rGtbm+TksfYDk1zdtZ+fZKf5/qALIvExk4ckaV7N5Mj8IeDPquog4HDgXUkO6tZ9oqoO7h4XAXTrjgV+B1gGfCrJoiSLgE8CRwIHAceNvc9Hu/d6JnAfcMI8fT5JkgZv2jCvqruq6rru+QPArcA+j/KSo4DzqurBqvoesBY4tHusrarvVtXPgfOAo5IEeCXw+e715wCvn+0HkiRpe/OYzpknOQB4PnB113RikhuTnJ1kj65tH+COsZfd2bVtrf0pwI+q6qEt2iVJ0gzMOMyT7Ap8AfiTqrofOAN4BnAwcBfwscelws1rWJFkMsnkhg0bHu9fJ0lSE2YU5kl2ZBTkn6uqLwJU1d1V9XBV/RL4NKNudID1wH5jL9+3a9ta+73A7kkWb9H+r1TVmVU1UVUTS5YsmUnpkiQN3kxGswc4C7i1qj4+1r732GZ/CNzcPV8JHJvkCUkOBJYC1wDXAku7kes7MRokt7KqCrgMOLp7/XLgwrl9LEmSth+Lp9+EFwNvBW5KckPX9n5Go9EPBgr4PvAOgKq6JckFwLcZjYR/V1U9DJDkRGAVsAg4u6pu6d7vz4HzknwIuJ7RHw+SJGkGMjowbs/ExERNTk72XcbmvIZ6Zhrd5ySpT0nWVNXEVOucAU6SpMYZ5pIkNc4wlySpcYa5JEmNM8wlSWqcYS5JUuMMc0mSGmeYS5LUOMNckqTGGeaSJDXOMJckqXGGuSRJjTPMJUlqnGEuSVLjDHNJkhpnmEuS1DjDXJKkxhnmkiQ1zjCXJKlxhrkkSY0zzCVJapxhLklS4xb3XYCkrUv6rqANVX1XIPXLI3NJkhpnmEuS1DjDXJKkxhnmkiQ1zjCXJKlxhrkkSY0zzCVJapxhLklS4wxzSZIaZ5hLktQ4w1ySpMYZ5pIkNc4wlySpcYa5JEmNM8wlSWqcYS5JUuMMc0mSGmeYS5LUOMNckqTGTRvmSfZLclmSbye5JclJXfuTk6xOcnv3c4+uPUlOT7I2yY1JDhl7r+Xd9rcnWT7W/oIkN3WvOT1JHo8PK0nSEM3kyPwh4M+q6iDgcOBdSQ4CTgYuraqlwKXdMsCRwNLusQI4A0bhD5wKHAYcCpy66Q+Abpu3j71u2dw/miRJ24dpw7yq7qqq67rnDwC3AvsARwHndJudA7y+e34U8NkauQrYPcnewGuA1VW1saruA1YDy7p1u1XVVVVVwGfH3kuSJE3jMZ0zT3IA8HzgamCvqrqrW/UDYK/u+T7AHWMvu7Nre7T2O6dolyRJMzDjME+yK/AF4E+q6v7xdd0Rdc1zbVPVsCLJZJLJDRs2PN6/TpKkJswozJPsyCjIP1dVX+ya7+66yOl+3tO1rwf2G3v5vl3bo7XvO0X7v1JVZ1bVRFVNLFmyZCalS5I0eDMZzR7gLODWqvr42KqVwKYR6cuBC8faj+9GtR8O/Ljrjl8FHJFkj27g2xHAqm7d/UkO737X8WPvJUmSprF4Btu8GHgrcFOSG7q29wMfAS5IcgKwDjimW3cR8FpgLfBT4G0AVbUxyQeBa7vtPlBVG7vn7wQ+A+wCfLV7SJKkGcjodHd7JiYmanJysu8yNufl8TPT6D7XB3epmXGX0vYgyZqqmphqnTPASZLUOMNckqTGGeaSJDXOMJckqXGGuSRJjTPMJUlqnGEuSVLjDHNJkhpnmEuS1DjDXJKkxhnmkiQ1zjCXJKlxhrkkSY0zzCVJapxhLklS4wxzSZIaZ5hLktQ4w1ySpMYZ5pIkNc4wlySpcYa5JEmNM8wlSWqcYS5JUuMMc0mSGmeYS5LUOMNckqTGGeaSJDXOMJckqXGGuSRJjTPMJUlqnGEuSVLjDHNJkhpnmEuS1DjDXJKkxhnmkiQ1zjCXJKlxhrkkSY0zzCVJapxhLklS4wxzSZIaZ5hLktQ4w1ySpMZNG+ZJzk5yT5Kbx9pOS7I+yQ3d47Vj605JsjbJbUleM9a+rGtbm+TksfYDk1zdtZ+fZKf5/ICSJA3dTI7MPwMsm6L9E1V1cPe4CCDJQcCxwO90r/lUkkVJFgGfBI4EDgKO67YF+Gj3Xs8E7gNOmMsHkiRpezNtmFfVlcDGGb7fUcB5VfVgVX0PWAsc2j3WVtV3q+rnwHnAUUkCvBL4fPf6c4DXP8bPIEnSdm0u58xPTHJj1w2/R9e2D3DH2DZ3dm1ba38K8KOqemiLdkmSNEOzDfMzgGcABwN3AR+bt4oeRZIVSSaTTG7YsGEhfqUkSdu8WYV5Vd1dVQ9X1S+BTzPqRgdYD+w3tum+XdvW2u8Fdk+yeIv2rf3eM6tqoqomlixZMpvSJUkanFmFeZK9xxb/ENg00n0lcGySJyQ5EFgKXANcCyztRq7vxGiQ3MqqKuAy4Oju9cuBC2dTkyRJ26vF022Q5Fzg5cCeSe4ETgVenuRgoIDvA+8AqKpbklwAfBt4CHhXVT3cvc+JwCpgEXB2Vd3S/Yo/B85L8iHgeuCseft0kiRtBzI6OG7PxMRETU5O9l3G5pK+K2hDo/tcH9ylZsZdStuDJGuqamKqdc4AJ0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nGEuSVLjDHNJkho3bZgnOTvJPUluHmt7cpLVSW7vfu7RtSfJ6UnWJrkxySFjr1nebX97kuVj7S9IclP3mtOTZL4/pCRJQzaTI/PPAMu2aDsZuLSqlgKXdssARwJLu8cK4AwYhT9wKnAYcChw6qY/ALpt3j72ui1/lyRJehTThnlVXQls3KL5KOCc7vk5wOvH2j9bI1cBuyfZG3gNsLqqNlbVfcBqYFm3brequqqqCvjs2HtJkqQZmO05872q6q7u+Q+Avbrn+wB3jG13Z9f2aO13TtEuSZJmaM4D4Loj6pqHWqaVZEWSySSTGzZsWIhfKUnSNm+2YX5310VO9/Oern09sN/Ydvt2bY/Wvu8U7VOqqjOraqKqJpYsWTLL0iVJGpbZhvlKYNOI9OXAhWPtx3ej2g8Hftx1x68CjkiyRzfw7QhgVbfu/iSHd6PYjx97L0mSNAOLp9sgybnAy4E9k9zJaFT6R4ALkpwArAOO6Ta/CHgtsBb4KfA2gKramOSDwLXddh+oqk2D6t7JaMT8LsBXu4ckSZqhjE55t2diYqImJyf7LmNzXiI/M43uc31wl5oZdyltD5KsqaqJqdY5A5wkSY0zzCVJapxhLk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3JzCPMn3k9yU5IYkk13bk5OsTnJ793OPrj1JTk+yNsmNSQ4Ze5/l3fa3J1k+t48kSdL2ZT6OzF9RVQdX1US3fDJwaVUtBS7tlgGOBJZ2jxXAGTAKf+BU4DDgUODUTX8ASJKk6T0e3exHAed0z88BXj/W/tkauQrYPcnewGuA1VW1saruA1YDyx6HuiRJGqS5hnkBlyRZk2RF17ZXVd3VPf8BsFf3fB/gjrHX3tm1ba1dkiTNwOI5vv4lVbU+yVOB1Um+M76yqipJzfF3/Er3B8MKgP3333++3laSpKbN6ci8qtZ3P+8BvsTonPfdXfc53c97us3XA/uNvXzfrm1r7VP9vjOraqKqJpYsWTKX0iVJGoxZh3mSJyb59U3PgSOAm4GVwKYR6cuBC7vnK4Hju1HthwM/7rrjVwFHJNmjG/h2RNcmSZJmYC7d7HsBX0qy6X3+R1VdnORa4IIkJwDrgGO67S8CXgusBX4KvA2gqjYm+SBwbbfdB6pq4xzqkiRpu5KqeTulvaAmJiZqcnKy7zI2N/rDRtNpdJ/rg7vUzLhLaXuQZM3YZeCbcQY4SZIaZ5hLktQ4w1ySpMYZ5pIkNc4wlySpcYa5JEmNM8wlSWqcYS5JUuMMc0mSGmeYS5LUOMNckqTGGeaSJDXOMJckqXGGuSRJjTPMJUlqnGEuSVLjDHNJkhpnmEuS1DjDXJKkxhnmkiQ1zjCXJKlxhrkkSY0zzCVJapxhLklS4wxzSZIaZ5hLktQ4w1ySpMYZ5pIkNc4wlySpcYa5JEmNM8wlSWqcYS5JUuMMc0mSGmeYS5LUuMV9FyBJWjiXX56+S2jCy19efZfwmHhkLklS4wxzSZIaZ5hLktQ4w1ySpMYZ5pIkNc4wlySpcYa5JEmN22bCPMmyJLclWZvk5L7rkSSpFdtEmCdZBHwSOBI4CDguyUH9ViVJUhu2iTAHDgXWVtV3q+rnwHnAUT3XJElSE7aVMN8HuGNs+c6uTZIkTaOpudmTrABWdIv/kuS2PutpxJ7AD/suYjNxbujGbXP7lLtU87a5fQq2yZ3qaVtbsa2E+Xpgv7Hlfbu2zVTVmcCZC1XUECSZrKqJvuvQcLhPab65T83dttLNfi2wNMmBSXYCjgVW9lyTJElN2CaOzKvqoSQnAquARcDZVXVLz2VJktSEbSLMAarqIuCivusYIE9LaL65T2m+uU/NUaraugG7JEna3LZyzlySJM2SYT4wSZ4wkzZJ0nBsM+fMNW/+GThkBm3SjCQ5EHg3cABj3xlV9bq+apK0OcN8IJL8BqNZ83ZJ8nwemfFgN+DXeitMQ/Bl4CzgK8Ave65FA5Dk3wEfZDQJymJG31dVVbv1WljDHAA3EEmWA/8BmAAmx1Y9AHymqr7YR11qX5Krq+qwvuvQcCRZC7wBuKkMoXlhmA9MkjdW1Rf6rkPDkeSPgKXAJcCDm9qr6rreilLTklwGvKqq7OmZJ3azD8/lSU4HXgIU8A3gA1V1b79lqWHPAd4KvJJHutmrW5Zm433ARUmuYPM/ED/eX0ltM8yH5zzgSuCN3fJbgPOBV/dWkVr3JuDp3e2Jpfnwl8C/ADsDO/VcyyDYzT4wSW6uqt/dou2mqnpOXzWpbUm+DKyoqnv6rkXDMNX3lObGI/PhuSTJscAF3fLRjOa8l2Zrd+A7Sa5l8y5RL03TbF2U5IiquqTvQobCI/OBSfIA8EQeObe5A/CT7rmXfugxS/Kyqdqr6oqFrkXDMPY99XPgF12z309zYJhLmlaSvYAXdovX2OUubVsM8wFKsgejS4l23tRWVVf2V5FaluQY4L8DlzOa3OPfAO+tqs/3WZfaluR1wEu7xcur6n/2WU/rDPOBSfLHwEnAvsANwOHAP1eVlxFpVpJ8C/j9TUfjSZYAX6uq5/VbmVqV5COMeno+1zUdB0xW1Sn9VdU2w3xgktzE6H+Sq6rq4CS/BXy4qt7Qc2lq1JZXQyTZAfiWV0hotpLcCBy8adKYJIuA66vquf1W1i5Hsw/Pz6rqZ0lI8oSq+k6SZ/ddlJp2cZJVwLnd8puBi3qsR8OwO7Cxe/6kPgsZAsN8eO5Msjujm2OsTnIfsK7nmtSwqnpvkjcwmlUQ4Myq+lKfNal5fwVc303rGkbnzk/ut6S22c0+YN0lRU8CLnb2Ls1FN5r9UEbTuDqaXXOWZG82v0LiB33W0zrDfCCSrGE0D/tXGY0M/VnPJWkgHM2ux8MWo9mvqKqv9FlP6wzzgUiymFE36DLgFcC9jGZ++2pV/Z8+a1PbHM2u+baV0ezXVtX7+6uqbYb5QCX5TUbBvgx4JqPR7e/styq1yNHsmm+OZp9/DoAbrh9V1dnA2d2X74v6LkjNcjS7Hg+OZp9HhvnAJPk94O+BXYH9kzwPeIdH5ZqNJAFOZ9Ql6mh2zZcP42j2eWU3+8AkuZrRndJWVtXzuzZvN6hZ8xa6mk9dT+HRwNdxNPu82aHvAjT/quqOLZoe7qUQDcV1SV44/WbS9Lrz5O+rqruqamX3MMjnyG724bmj62qvJDsymqf91p5rUtsOA96SZB2j2+mG0e0qHayk2fpakv8KnM8jt2imqjZu/SV6NHazD0ySPYG/AV7N6Ev3EuCkqrq318LUrCRPm6q9qpxZULOS5HtTNFdVPX3BixkIw1ySpMbZzT4wSQ4E3g0cwNi/b1W9rq+aJEmPL8N8eL4MnAV8Bfhlz7VIkhaA3ewDk+Tqqjqs7zo0LN1586VV9bUkuwCLq+qBvuuSNGKYD0ySPwKWMhr49uCm9qq6rrei1LQkbwdWAE+uqmckWQr8XVW9qufS1Jgkhzzaer+nZs9u9uF5DvBW4JU80s1e3bI0G+9idPvTqwGq6vYkT+23JDXqY93PnYEJ4FuMrrp5LjCJ007PmmE+PG8Cnu79yzWPHqyqn49mdv3VHfrs0tNjVlWvAEjyReCQqrqpW/5d4LQeS2ueM8ANz82MbmAgzZcrkrwf2CXJ7wP/xGiApTRbz94U5ABVdTPw2z3W0zzPmQ9MkssZdVldy+bnzL00TbPSzaV9AnAEoy7RVVX16X6rUsuSnMto5rd/7JreAuxaVcf1V1XbDPOBSfKyqdqr6oqFrkXDkOSkqvqb6dqkmUqyM/CfGd0tDeBK4Iyq+ll/VbXNMB+gJHux+d2I7umzHrUtyXVVdcgWbddvuiufNBvdJY77V9VtfdcyBJ4zH5gkxwDXMBoIdwxwdZKj+61KLUpyXJKvAAcmWTn2uAzwhhiatSSvA24ALu6WD06yst+q2uZo9uH5C+CFm47GkywBvgZ8vteq1KL/DdwF7MkjlxQBPADc2EtFGopTGV3ueDlAVd3QTUWtWTLMh2eHLbrV78UeGM1Cd1e0dXjtr+bfL6rqx5sud+x4zncODPPhuTjJKuDcbvnNwEU91qPGJTkc+FtGlw7tBCwCflJVu/VamFp2Szdb5aJuRsH3MOoJ0iw5AG6AkrwReHG3+PWq+lKf9ahtSSaBYxldXz4BHA88q6pO6bUwNSvJrzE6JXhE17QK+JCj2WfPMJf0qJJMVtVEkhur6rldm6PZNStJFgFf2zQbnOaH3ewDk+QNwEeBpzKa4CNA2SWqOfhpkp2AG5L8NaNBcY7D0KxU1cNJfpnkSVX1477rGQqPzAcmyVrgD6rq1r5r0TB0tz+9m9H58v8CPAn4VFWt7bUwNSvJhcDzgdWMZoIDoKre01tRjTPMBybJN6vqxdNvKc1M19vzv6rqwWk3lmYgyfKp2qvqnIWuZSgM84HovnABXgb8BvBlNp+b/Yt91KX2JfkHRrfQvRI4H7i4qh7qtypJ4wzzgei+cLemquo/LlgxGpwkOwJHMrrU8SXA6qr6436rUqu6y9H+CjiI0b3NAaiqp/dWVOMMc0kz0gX6MuBtwEuras+eS1KjknyD0SxwnwD+gNE+tUNV/bdeC2uYI1IlPaokRyb5DHA78Ebg7xmdypFma5equpTRAeW6qjoN+Lc919Q0L02TNJ3jGZ0rf4eD4DRPHkyyA3B7khOB9cCuPdfUNLvZJUkLKskLgVuB3YEPMrrc8a+r6qpeC2uYYT4w3b3MPwz8ZlUdmeQg4EVVdVbPpakxSb5RVS9J8gCb3wTDiYikbYxhPjBJvgr8A/AXVfW8JIuB66vqOT2XJkkAJHkW8F7gaYyd7q2qV/ZWVOM8Zz48e1bVBUlOAaiqh5I83HdRalM3j/YtVfVbfdeiQfkn4O+ATwN+P80Dw3x4fpLkKXTdot3tK53/WLPSzaN9W5L9q+r/9l2PBuOhqjqj7yKGxDAfnj8FVgLPSPJNYAlwdL8lqXF7MLr/9DVsPo/26/orSS1K8uTu6VeSvBP4EpvPVLmxl8IGwHPmA9J1ib4H+Fvg2YwGKt1WVb/otTA1LcnLpmqvqisWuha1Lcn3GPUaZorV5Qxws2eYD0ySa6rq0L7rUPuS7Az8J+CZwE3AWc7JLm2bDPOBSfIJYEdGk3yMd4le11tRalKS84FfAF9nNC/7uqo6qd+q1LLu+vI7quoH3fLxjGYVXAecZjf77BnmA5Pksimay0s+9FgluWnTJY3dJY7XVNUhPZelhiW5Dnh1VW1M8lLgPODdwMHAb1eV43tmyQFwA1NVr+i7Bg3Gr8ZadJc49lmLhmHR2NH3m4Ezq+oLwBeS3NBjXc0zzAciyb+vqn9M8qdTra+qjy90TWre85Lc3z0PsEu37Axwmq1FSRZ3Yy9eBawYW2cezYH/8Ybjid3PX59inedS9JhV1aK+a9DgnAtckeSHwP9jNB6DJM/E+TDmxHPmA5PkxVX1zenaJKkP3URWewOXVNVPurZnAbs6UHf2DPOBSXLdloOUpmqTJA2H3ewDkeRFwO8BS7Y4b74bYHepJA2YYT4cOwG7Mvo3HT9vfj9O5ypJg2Y3+8AkeVpVreu7DknSwvHIfHiekORM4AC8T7AkbRc8Mh+YJN9idJ/gNYzdJ7iq1vRWlCTpcWWYD0ySNVX1gr7rkCQtHMN8YJKcBtyD9wmWpO2GYT4w3f2Ct+R9giVpwAxzSZIat0PfBWh+JHnf2PM3bbHuwwtfkSRpoRjmw3Hs2PNTtli3bCELkSQtLMN8OLKV51MtS5IGxDAfjtrK86mWJUkD4gC4gUjyMPATRkfhuwA/3bQK2LmqduyrNknS48swlySpcXazS5LUOMNckqTGGeaSJDXOMJckqXGGuSRJjTPMJUlq3P8H9Ojn1ivcH2oAAAAASUVORK5CYII="/>
          <p:cNvSpPr>
            <a:spLocks noChangeAspect="1" noChangeArrowheads="1"/>
          </p:cNvSpPr>
          <p:nvPr/>
        </p:nvSpPr>
        <p:spPr bwMode="auto">
          <a:xfrm>
            <a:off x="1374775" y="1074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3" name="AutoShape 16" descr="data:image/png;base64,iVBORw0KGgoAAAANSUhEUgAAAfMAAAF1CAYAAAD85gOOAAAABHNCSVQICAgIfAhkiAAAAAlwSFlzAAALEgAACxIB0t1+/AAAADh0RVh0U29mdHdhcmUAbWF0cGxvdGxpYiB2ZXJzaW9uMy4yLjIsIGh0dHA6Ly9tYXRwbG90bGliLm9yZy+WH4yJAAAba0lEQVR4nO3de7BlZX3m8e9DNwiRICgtIVwEtTUhURGPgNHxHmyciRhFhDjS4xDbGUXJJKMBUzVQaoxmSq2QUlIYiFhxuMQb7QzStBQXdcLlNCAXkaFL7YEuhJZGITqi4G/+2Ktld+c053DO4ax+V38/VbvOXu9ae5/fphf7Oetd73pXqgpJktSuHfouQJIkzY1hLklS4wxzSZIaZ5hLktQ4w1ySpMYZ5pIkNW5x3wXM1p577lkHHHBA32VIkrQg1qxZ88OqWjLVumbD/IADDmBycrLvMiRJWhBJ1m1tnd3skiQ1zjCXJKlxhrkkSY0zzCVJapxhLklS4wxzSZIaZ5hLktQ4w1ySpMYZ5pIkNc4wlySpcYa5JEmNmzbMk+yX5LIk305yS5KTuvbTkqxPckP3eO3Ya05JsjbJbUleM9a+rGtbm+TksfYDk1zdtZ+fZKf5/qALIvExk4ckaV7N5Mj8IeDPquog4HDgXUkO6tZ9oqoO7h4XAXTrjgV+B1gGfCrJoiSLgE8CRwIHAceNvc9Hu/d6JnAfcMI8fT5JkgZv2jCvqruq6rru+QPArcA+j/KSo4DzqurBqvoesBY4tHusrarvVtXPgfOAo5IEeCXw+e715wCvn+0HkiRpe/OYzpknOQB4PnB113RikhuTnJ1kj65tH+COsZfd2bVtrf0pwI+q6qEt2iVJ0gzMOMyT7Ap8AfiTqrofOAN4BnAwcBfwscelws1rWJFkMsnkhg0bHu9fJ0lSE2YU5kl2ZBTkn6uqLwJU1d1V9XBV/RL4NKNudID1wH5jL9+3a9ta+73A7kkWb9H+r1TVmVU1UVUTS5YsmUnpkiQN3kxGswc4C7i1qj4+1r732GZ/CNzcPV8JHJvkCUkOBJYC1wDXAku7kes7MRokt7KqCrgMOLp7/XLgwrl9LEmSth+Lp9+EFwNvBW5KckPX9n5Go9EPBgr4PvAOgKq6JckFwLcZjYR/V1U9DJDkRGAVsAg4u6pu6d7vz4HzknwIuJ7RHw+SJGkGMjowbs/ExERNTk72XcbmvIZ6Zhrd5ySpT0nWVNXEVOucAU6SpMYZ5pIkNc4wlySpcYa5JEmNM8wlSWqcYS5JUuMMc0mSGmeYS5LUOMNckqTGGeaSJDXOMJckqXGGuSRJjTPMJUlqnGEuSVLjDHNJkhpnmEuS1DjDXJKkxhnmkiQ1zjCXJKlxhrkkSY0zzCVJapxhLklS4xb3XYCkrUv6rqANVX1XIPXLI3NJkhpnmEuS1DjDXJKkxhnmkiQ1zjCXJKlxhrkkSY0zzCVJapxhLklS4wxzSZIaZ5hLktQ4w1ySpMYZ5pIkNc4wlySpcYa5JEmNM8wlSWqcYS5JUuMMc0mSGmeYS5LUOMNckqTGTRvmSfZLclmSbye5JclJXfuTk6xOcnv3c4+uPUlOT7I2yY1JDhl7r+Xd9rcnWT7W/oIkN3WvOT1JHo8PK0nSEM3kyPwh4M+q6iDgcOBdSQ4CTgYuraqlwKXdMsCRwNLusQI4A0bhD5wKHAYcCpy66Q+Abpu3j71u2dw/miRJ24dpw7yq7qqq67rnDwC3AvsARwHndJudA7y+e34U8NkauQrYPcnewGuA1VW1saruA1YDy7p1u1XVVVVVwGfH3kuSJE3jMZ0zT3IA8HzgamCvqrqrW/UDYK/u+T7AHWMvu7Nre7T2O6dolyRJMzDjME+yK/AF4E+q6v7xdd0Rdc1zbVPVsCLJZJLJDRs2PN6/TpKkJswozJPsyCjIP1dVX+ya7+66yOl+3tO1rwf2G3v5vl3bo7XvO0X7v1JVZ1bVRFVNLFmyZCalS5I0eDMZzR7gLODWqvr42KqVwKYR6cuBC8faj+9GtR8O/Ljrjl8FHJFkj27g2xHAqm7d/UkO737X8WPvJUmSprF4Btu8GHgrcFOSG7q29wMfAS5IcgKwDjimW3cR8FpgLfBT4G0AVbUxyQeBa7vtPlBVG7vn7wQ+A+wCfLV7SJKkGcjodHd7JiYmanJysu8yNufl8TPT6D7XB3epmXGX0vYgyZqqmphqnTPASZLUOMNckqTGGeaSJDXOMJckqXGGuSRJjTPMJUlqnGEuSVLjDHNJkhpnmEuS1DjDXJKkxhnmkiQ1zjCXJKlxhrkkSY0zzCVJapxhLklS4wxzSZIaZ5hLktQ4w1ySpMYZ5pIkNc4wlySpcYa5JEmNM8wlSWqcYS5JUuMMc0mSGmeYS5LUOMNckqTGGeaSJDXOMJckqXGGuSRJjTPMJUlqnGEuSVLjDHNJkhpnmEuS1DjDXJKkxhnmkiQ1zjCXJKlxhrkkSY0zzCVJapxhLklS4wxzSZIaZ5hLktQ4w1ySpMZNG+ZJzk5yT5Kbx9pOS7I+yQ3d47Vj605JsjbJbUleM9a+rGtbm+TksfYDk1zdtZ+fZKf5/ICSJA3dTI7MPwMsm6L9E1V1cPe4CCDJQcCxwO90r/lUkkVJFgGfBI4EDgKO67YF+Gj3Xs8E7gNOmMsHkiRpezNtmFfVlcDGGb7fUcB5VfVgVX0PWAsc2j3WVtV3q+rnwHnAUUkCvBL4fPf6c4DXP8bPIEnSdm0u58xPTHJj1w2/R9e2D3DH2DZ3dm1ba38K8KOqemiLdkmSNEOzDfMzgGcABwN3AR+bt4oeRZIVSSaTTG7YsGEhfqUkSdu8WYV5Vd1dVQ9X1S+BTzPqRgdYD+w3tum+XdvW2u8Fdk+yeIv2rf3eM6tqoqomlixZMpvSJUkanFmFeZK9xxb/ENg00n0lcGySJyQ5EFgKXANcCyztRq7vxGiQ3MqqKuAy4Oju9cuBC2dTkyRJ26vF022Q5Fzg5cCeSe4ETgVenuRgoIDvA+8AqKpbklwAfBt4CHhXVT3cvc+JwCpgEXB2Vd3S/Yo/B85L8iHgeuCseft0kiRtBzI6OG7PxMRETU5O9l3G5pK+K2hDo/tcH9ylZsZdStuDJGuqamKqdc4AJ0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nGEuSVLjDHNJkho3bZgnOTvJPUluHmt7cpLVSW7vfu7RtSfJ6UnWJrkxySFjr1nebX97kuVj7S9IclP3mtOTZL4/pCRJQzaTI/PPAMu2aDsZuLSqlgKXdssARwJLu8cK4AwYhT9wKnAYcChw6qY/ALpt3j72ui1/lyRJehTThnlVXQls3KL5KOCc7vk5wOvH2j9bI1cBuyfZG3gNsLqqNlbVfcBqYFm3brequqqqCvjs2HtJkqQZmO05872q6q7u+Q+Avbrn+wB3jG13Z9f2aO13TtEuSZJmaM4D4Loj6pqHWqaVZEWSySSTGzZsWIhfKUnSNm+2YX5310VO9/Oern09sN/Ydvt2bY/Wvu8U7VOqqjOraqKqJpYsWTLL0iVJGpbZhvlKYNOI9OXAhWPtx3ej2g8Hftx1x68CjkiyRzfw7QhgVbfu/iSHd6PYjx97L0mSNAOLp9sgybnAy4E9k9zJaFT6R4ALkpwArAOO6Ta/CHgtsBb4KfA2gKramOSDwLXddh+oqk2D6t7JaMT8LsBXu4ckSZqhjE55t2diYqImJyf7LmNzXiI/M43uc31wl5oZdyltD5KsqaqJqdY5A5wkSY0zzCVJapxhLk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3JzCPMn3k9yU5IYkk13bk5OsTnJ793OPrj1JTk+yNsmNSQ4Ze5/l3fa3J1k+t48kSdL2ZT6OzF9RVQdX1US3fDJwaVUtBS7tlgGOBJZ2jxXAGTAKf+BU4DDgUODUTX8ASJKk6T0e3exHAed0z88BXj/W/tkauQrYPcnewGuA1VW1saruA1YDyx6HuiRJGqS5hnkBlyRZk2RF17ZXVd3VPf8BsFf3fB/gjrHX3tm1ba1dkiTNwOI5vv4lVbU+yVOB1Um+M76yqipJzfF3/Er3B8MKgP3333++3laSpKbN6ci8qtZ3P+8BvsTonPfdXfc53c97us3XA/uNvXzfrm1r7VP9vjOraqKqJpYsWTKX0iVJGoxZh3mSJyb59U3PgSOAm4GVwKYR6cuBC7vnK4Hju1HthwM/7rrjVwFHJNmjG/h2RNcmSZJmYC7d7HsBX0qy6X3+R1VdnORa4IIkJwDrgGO67S8CXgusBX4KvA2gqjYm+SBwbbfdB6pq4xzqkiRpu5KqeTulvaAmJiZqcnKy7zI2N/rDRtNpdJ/rg7vUzLhLaXuQZM3YZeCbcQY4SZIaZ5hLktQ4w1ySpMYZ5pIkNc4wlySpcYa5JEmNM8wlSWqcYS5JUuMMc0mSGmeYS5LUOMNckqTGGeaSJDXOMJckqXGGuSRJjTPMJUlqnGEuSVLjDHNJkhpnmEuS1DjDXJKkxhnmkiQ1zjCXJKlxhrkkSY0zzCVJapxhLklS4wxzSZIaZ5hLktQ4w1ySpMYZ5pIkNc4wlySpcYa5JEmNM8wlSWqcYS5JUuMMc0mSGmeYS5LUuMV9FyBJWjiXX56+S2jCy19efZfwmHhkLklS4wxzSZIaZ5hLktQ4w1ySpMYZ5pIkNc4wlySpcYa5JEmN22bCPMmyJLclWZvk5L7rkSSpFdtEmCdZBHwSOBI4CDguyUH9ViVJUhu2iTAHDgXWVtV3q+rnwHnAUT3XJElSE7aVMN8HuGNs+c6uTZIkTaOpudmTrABWdIv/kuS2PutpxJ7AD/suYjNxbujGbXP7lLtU87a5fQq2yZ3qaVtbsa2E+Xpgv7Hlfbu2zVTVmcCZC1XUECSZrKqJvuvQcLhPab65T83dttLNfi2wNMmBSXYCjgVW9lyTJElN2CaOzKvqoSQnAquARcDZVXVLz2VJktSEbSLMAarqIuCivusYIE9LaL65T2m+uU/NUaraugG7JEna3LZyzlySJM2SYT4wSZ4wkzZJ0nBsM+fMNW/+GThkBm3SjCQ5EHg3cABj3xlV9bq+apK0OcN8IJL8BqNZ83ZJ8nwemfFgN+DXeitMQ/Bl4CzgK8Ave65FA5Dk3wEfZDQJymJG31dVVbv1WljDHAA3EEmWA/8BmAAmx1Y9AHymqr7YR11qX5Krq+qwvuvQcCRZC7wBuKkMoXlhmA9MkjdW1Rf6rkPDkeSPgKXAJcCDm9qr6rreilLTklwGvKqq7OmZJ3azD8/lSU4HXgIU8A3gA1V1b79lqWHPAd4KvJJHutmrW5Zm433ARUmuYPM/ED/eX0ltM8yH5zzgSuCN3fJbgPOBV/dWkVr3JuDp3e2Jpfnwl8C/ADsDO/VcyyDYzT4wSW6uqt/dou2mqnpOXzWpbUm+DKyoqnv6rkXDMNX3lObGI/PhuSTJscAF3fLRjOa8l2Zrd+A7Sa5l8y5RL03TbF2U5IiquqTvQobCI/OBSfIA8EQeObe5A/CT7rmXfugxS/Kyqdqr6oqFrkXDMPY99XPgF12z309zYJhLmlaSvYAXdovX2OUubVsM8wFKsgejS4l23tRWVVf2V5FaluQY4L8DlzOa3OPfAO+tqs/3WZfaluR1wEu7xcur6n/2WU/rDPOBSfLHwEnAvsANwOHAP1eVlxFpVpJ8C/j9TUfjSZYAX6uq5/VbmVqV5COMeno+1zUdB0xW1Sn9VdU2w3xgktzE6H+Sq6rq4CS/BXy4qt7Qc2lq1JZXQyTZAfiWV0hotpLcCBy8adKYJIuA66vquf1W1i5Hsw/Pz6rqZ0lI8oSq+k6SZ/ddlJp2cZJVwLnd8puBi3qsR8OwO7Cxe/6kPgsZAsN8eO5Msjujm2OsTnIfsK7nmtSwqnpvkjcwmlUQ4Myq+lKfNal5fwVc303rGkbnzk/ut6S22c0+YN0lRU8CLnb2Ls1FN5r9UEbTuDqaXXOWZG82v0LiB33W0zrDfCCSrGE0D/tXGY0M/VnPJWkgHM2ux8MWo9mvqKqv9FlP6wzzgUiymFE36DLgFcC9jGZ++2pV/Z8+a1PbHM2u+baV0ezXVtX7+6uqbYb5QCX5TUbBvgx4JqPR7e/styq1yNHsmm+OZp9/DoAbrh9V1dnA2d2X74v6LkjNcjS7Hg+OZp9HhvnAJPk94O+BXYH9kzwPeIdH5ZqNJAFOZ9Ql6mh2zZcP42j2eWU3+8AkuZrRndJWVtXzuzZvN6hZ8xa6mk9dT+HRwNdxNPu82aHvAjT/quqOLZoe7qUQDcV1SV44/WbS9Lrz5O+rqruqamX3MMjnyG724bmj62qvJDsymqf91p5rUtsOA96SZB2j2+mG0e0qHayk2fpakv8KnM8jt2imqjZu/SV6NHazD0ySPYG/AV7N6Ev3EuCkqrq318LUrCRPm6q9qpxZULOS5HtTNFdVPX3BixkIw1ySpMbZzT4wSQ4E3g0cwNi/b1W9rq+aJEmPL8N8eL4MnAV8Bfhlz7VIkhaA3ewDk+Tqqjqs7zo0LN1586VV9bUkuwCLq+qBvuuSNGKYD0ySPwKWMhr49uCm9qq6rrei1LQkbwdWAE+uqmckWQr8XVW9qufS1Jgkhzzaer+nZs9u9uF5DvBW4JU80s1e3bI0G+9idPvTqwGq6vYkT+23JDXqY93PnYEJ4FuMrrp5LjCJ007PmmE+PG8Cnu79yzWPHqyqn49mdv3VHfrs0tNjVlWvAEjyReCQqrqpW/5d4LQeS2ueM8ANz82MbmAgzZcrkrwf2CXJ7wP/xGiApTRbz94U5ABVdTPw2z3W0zzPmQ9MkssZdVldy+bnzL00TbPSzaV9AnAEoy7RVVX16X6rUsuSnMto5rd/7JreAuxaVcf1V1XbDPOBSfKyqdqr6oqFrkXDkOSkqvqb6dqkmUqyM/CfGd0tDeBK4Iyq+ll/VbXNMB+gJHux+d2I7umzHrUtyXVVdcgWbddvuiufNBvdJY77V9VtfdcyBJ4zH5gkxwDXMBoIdwxwdZKj+61KLUpyXJKvAAcmWTn2uAzwhhiatSSvA24ALu6WD06yst+q2uZo9uH5C+CFm47GkywBvgZ8vteq1KL/DdwF7MkjlxQBPADc2EtFGopTGV3ueDlAVd3QTUWtWTLMh2eHLbrV78UeGM1Cd1e0dXjtr+bfL6rqx5sud+x4zncODPPhuTjJKuDcbvnNwEU91qPGJTkc+FtGlw7tBCwCflJVu/VamFp2Szdb5aJuRsH3MOoJ0iw5AG6AkrwReHG3+PWq+lKf9ahtSSaBYxldXz4BHA88q6pO6bUwNSvJrzE6JXhE17QK+JCj2WfPMJf0qJJMVtVEkhur6rldm6PZNStJFgFf2zQbnOaH3ewDk+QNwEeBpzKa4CNA2SWqOfhpkp2AG5L8NaNBcY7D0KxU1cNJfpnkSVX1477rGQqPzAcmyVrgD6rq1r5r0TB0tz+9m9H58v8CPAn4VFWt7bUwNSvJhcDzgdWMZoIDoKre01tRjTPMBybJN6vqxdNvKc1M19vzv6rqwWk3lmYgyfKp2qvqnIWuZSgM84HovnABXgb8BvBlNp+b/Yt91KX2JfkHRrfQvRI4H7i4qh7qtypJ4wzzgei+cLemquo/LlgxGpwkOwJHMrrU8SXA6qr6436rUqu6y9H+CjiI0b3NAaiqp/dWVOMMc0kz0gX6MuBtwEuras+eS1KjknyD0SxwnwD+gNE+tUNV/bdeC2uYI1IlPaokRyb5DHA78Ebg7xmdypFma5equpTRAeW6qjoN+Lc919Q0L02TNJ3jGZ0rf4eD4DRPHkyyA3B7khOB9cCuPdfUNLvZJUkLKskLgVuB3YEPMrrc8a+r6qpeC2uYYT4w3b3MPwz8ZlUdmeQg4EVVdVbPpakxSb5RVS9J8gCb3wTDiYikbYxhPjBJvgr8A/AXVfW8JIuB66vqOT2XJkkAJHkW8F7gaYyd7q2qV/ZWVOM8Zz48e1bVBUlOAaiqh5I83HdRalM3j/YtVfVbfdeiQfkn4O+ATwN+P80Dw3x4fpLkKXTdot3tK53/WLPSzaN9W5L9q+r/9l2PBuOhqjqj7yKGxDAfnj8FVgLPSPJNYAlwdL8lqXF7MLr/9DVsPo/26/orSS1K8uTu6VeSvBP4EpvPVLmxl8IGwHPmA9J1ib4H+Fvg2YwGKt1WVb/otTA1LcnLpmqvqisWuha1Lcn3GPUaZorV5Qxws2eYD0ySa6rq0L7rUPuS7Az8J+CZwE3AWc7JLm2bDPOBSfIJYEdGk3yMd4le11tRalKS84FfAF9nNC/7uqo6qd+q1LLu+vI7quoH3fLxjGYVXAecZjf77BnmA5Pksimay0s+9FgluWnTJY3dJY7XVNUhPZelhiW5Dnh1VW1M8lLgPODdwMHAb1eV43tmyQFwA1NVr+i7Bg3Gr8ZadJc49lmLhmHR2NH3m4Ezq+oLwBeS3NBjXc0zzAciyb+vqn9M8qdTra+qjy90TWre85Lc3z0PsEu37Axwmq1FSRZ3Yy9eBawYW2cezYH/8Ybjid3PX59inedS9JhV1aK+a9DgnAtckeSHwP9jNB6DJM/E+TDmxHPmA5PkxVX1zenaJKkP3URWewOXVNVPurZnAbs6UHf2DPOBSXLdloOUpmqTJA2H3ewDkeRFwO8BS7Y4b74bYHepJA2YYT4cOwG7Mvo3HT9vfj9O5ypJg2Y3+8AkeVpVreu7DknSwvHIfHiekORM4AC8T7AkbRc8Mh+YJN9idJ/gNYzdJ7iq1vRWlCTpcWWYD0ySNVX1gr7rkCQtHMN8YJKcBtyD9wmWpO2GYT4w3f2Ct+R9giVpwAxzSZIat0PfBWh+JHnf2PM3bbHuwwtfkSRpoRjmw3Hs2PNTtli3bCELkSQtLMN8OLKV51MtS5IGxDAfjtrK86mWJUkD4gC4gUjyMPATRkfhuwA/3bQK2LmqduyrNknS48swlySpcXazS5LUOMNckqTGGeaSJDXOMJckqXGGuSRJjTPMJUlq3P8H9Ojn1ivcH2oAAAAASUVORK5CYII="/>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4" name="Rectangle 17"/>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rgbClr val="212121"/>
                </a:solidFill>
                <a:effectLst/>
                <a:latin typeface="Arial Unicode MS" pitchFamily="34" charset="-128"/>
                <a:cs typeface="Arial" pitchFamily="34" charset="0"/>
              </a:rPr>
              <a:t>&gt;</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rgbClr val="212121"/>
                </a:solidFill>
                <a:effectLst/>
                <a:latin typeface="Roboto"/>
                <a:cs typeface="Arial" pitchFamily="34" charset="0"/>
              </a:rPr>
              <a:t>  </a:t>
            </a:r>
            <a:endParaRPr kumimoji="0" lang="en-US" sz="1900" b="0" i="0" u="none" strike="noStrike" cap="none" normalizeH="0" baseline="0" dirty="0">
              <a:ln>
                <a:noFill/>
              </a:ln>
              <a:solidFill>
                <a:srgbClr val="212121"/>
              </a:solidFill>
              <a:effectLst/>
              <a:latin typeface="Roboto"/>
              <a:cs typeface="Arial" pitchFamily="34" charset="0"/>
            </a:endParaRPr>
          </a:p>
        </p:txBody>
      </p:sp>
      <p:sp>
        <p:nvSpPr>
          <p:cNvPr id="15" name="AutoShape 18" descr="data:image/png;base64,iVBORw0KGgoAAAANSUhEUgAAAfMAAAF1CAYAAAD85gOOAAAABHNCSVQICAgIfAhkiAAAAAlwSFlzAAALEgAACxIB0t1+/AAAADh0RVh0U29mdHdhcmUAbWF0cGxvdGxpYiB2ZXJzaW9uMy4yLjIsIGh0dHA6Ly9tYXRwbG90bGliLm9yZy+WH4yJAAAba0lEQVR4nO3de7BlZX3m8e9DNwiRICgtIVwEtTUhURGPgNHxHmyciRhFhDjS4xDbGUXJJKMBUzVQaoxmSq2QUlIYiFhxuMQb7QzStBQXdcLlNCAXkaFL7YEuhJZGITqi4G/+2Ktld+c053DO4ax+V38/VbvOXu9ae5/fphf7Oetd73pXqgpJktSuHfouQJIkzY1hLklS4wxzSZIaZ5hLktQ4w1ySpMYZ5pIkNW5x3wXM1p577lkHHHBA32VIkrQg1qxZ88OqWjLVumbD/IADDmBycrLvMiRJWhBJ1m1tnd3skiQ1zjCXJKlxhrkkSY0zzCVJapxhLklS4wxzSZIaZ5hLktQ4w1ySpMYZ5pIkNc4wlySpcYa5JEmNmzbMk+yX5LIk305yS5KTuvbTkqxPckP3eO3Ya05JsjbJbUleM9a+rGtbm+TksfYDk1zdtZ+fZKf5/qALIvExk4ckaV7N5Mj8IeDPquog4HDgXUkO6tZ9oqoO7h4XAXTrjgV+B1gGfCrJoiSLgE8CRwIHAceNvc9Hu/d6JnAfcMI8fT5JkgZv2jCvqruq6rru+QPArcA+j/KSo4DzqurBqvoesBY4tHusrarvVtXPgfOAo5IEeCXw+e715wCvn+0HkiRpe/OYzpknOQB4PnB113RikhuTnJ1kj65tH+COsZfd2bVtrf0pwI+q6qEt2iVJ0gzMOMyT7Ap8AfiTqrofOAN4BnAwcBfwscelws1rWJFkMsnkhg0bHu9fJ0lSE2YU5kl2ZBTkn6uqLwJU1d1V9XBV/RL4NKNudID1wH5jL9+3a9ta+73A7kkWb9H+r1TVmVU1UVUTS5YsmUnpkiQN3kxGswc4C7i1qj4+1r732GZ/CNzcPV8JHJvkCUkOBJYC1wDXAku7kes7MRokt7KqCrgMOLp7/XLgwrl9LEmSth+Lp9+EFwNvBW5KckPX9n5Go9EPBgr4PvAOgKq6JckFwLcZjYR/V1U9DJDkRGAVsAg4u6pu6d7vz4HzknwIuJ7RHw+SJGkGMjowbs/ExERNTk72XcbmvIZ6Zhrd5ySpT0nWVNXEVOucAU6SpMYZ5pIkNc4wlySpcYa5JEmNM8wlSWqcYS5JUuMMc0mSGmeYS5LUOMNckqTGGeaSJDXOMJckqXGGuSRJjTPMJUlqnGEuSVLjDHNJkhpnmEuS1DjDXJKkxhnmkiQ1zjCXJKlxhrkkSY0zzCVJapxhLklS4xb3XYCkrUv6rqANVX1XIPXLI3NJkhpnmEuS1DjDXJKkxhnmkiQ1zjCXJKlxhrkkSY0zzCVJapxhLklS4wxzSZIaZ5hLktQ4w1ySpMYZ5pIkNc4wlySpcYa5JEmNM8wlSWqcYS5JUuMMc0mSGmeYS5LUOMNckqTGTRvmSfZLclmSbye5JclJXfuTk6xOcnv3c4+uPUlOT7I2yY1JDhl7r+Xd9rcnWT7W/oIkN3WvOT1JHo8PK0nSEM3kyPwh4M+q6iDgcOBdSQ4CTgYuraqlwKXdMsCRwNLusQI4A0bhD5wKHAYcCpy66Q+Abpu3j71u2dw/miRJ24dpw7yq7qqq67rnDwC3AvsARwHndJudA7y+e34U8NkauQrYPcnewGuA1VW1saruA1YDy7p1u1XVVVVVwGfH3kuSJE3jMZ0zT3IA8HzgamCvqrqrW/UDYK/u+T7AHWMvu7Nre7T2O6dolyRJMzDjME+yK/AF4E+q6v7xdd0Rdc1zbVPVsCLJZJLJDRs2PN6/TpKkJswozJPsyCjIP1dVX+ya7+66yOl+3tO1rwf2G3v5vl3bo7XvO0X7v1JVZ1bVRFVNLFmyZCalS5I0eDMZzR7gLODWqvr42KqVwKYR6cuBC8faj+9GtR8O/Ljrjl8FHJFkj27g2xHAqm7d/UkO737X8WPvJUmSprF4Btu8GHgrcFOSG7q29wMfAS5IcgKwDjimW3cR8FpgLfBT4G0AVbUxyQeBa7vtPlBVG7vn7wQ+A+wCfLV7SJKkGcjodHd7JiYmanJysu8yNufl8TPT6D7XB3epmXGX0vYgyZqqmphqnTPASZLUOMNckqTGGeaSJDXOMJckqXGGuSRJjTPMJUlqnGEuSVLjDHNJkhpnmEuS1DjDXJKkxhnmkiQ1zjCXJKlxhrkkSY0zzCVJapxhLklS4wxzSZIaZ5hLktQ4w1ySpMYZ5pIkNc4wlySpcYa5JEmNM8wlSWqcYS5JUuMMc0mSGmeYS5LUOMNckqTGGeaSJDXOMJckqXGGuSRJjTPMJUlqnGEuSVLjDHNJkhpnmEuS1DjDXJKkxhnmkiQ1zjCXJKlxhrkkSY0zzCVJapxhLklS4wxzSZIaZ5hLktQ4w1ySpMZNG+ZJzk5yT5Kbx9pOS7I+yQ3d47Vj605JsjbJbUleM9a+rGtbm+TksfYDk1zdtZ+fZKf5/ICSJA3dTI7MPwMsm6L9E1V1cPe4CCDJQcCxwO90r/lUkkVJFgGfBI4EDgKO67YF+Gj3Xs8E7gNOmMsHkiRpezNtmFfVlcDGGb7fUcB5VfVgVX0PWAsc2j3WVtV3q+rnwHnAUUkCvBL4fPf6c4DXP8bPIEnSdm0u58xPTHJj1w2/R9e2D3DH2DZ3dm1ba38K8KOqemiLdkmSNEOzDfMzgGcABwN3AR+bt4oeRZIVSSaTTG7YsGEhfqUkSdu8WYV5Vd1dVQ9X1S+BTzPqRgdYD+w3tum+XdvW2u8Fdk+yeIv2rf3eM6tqoqomlixZMpvSJUkanFmFeZK9xxb/ENg00n0lcGySJyQ5EFgKXANcCyztRq7vxGiQ3MqqKuAy4Oju9cuBC2dTkyRJ26vF022Q5Fzg5cCeSe4ETgVenuRgoIDvA+8AqKpbklwAfBt4CHhXVT3cvc+JwCpgEXB2Vd3S/Yo/B85L8iHgeuCseft0kiRtBzI6OG7PxMRETU5O9l3G5pK+K2hDo/tcH9ylZsZdStuDJGuqamKqdc4AJ0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nGEuSVLjDHNJkho3bZgnOTvJPUluHmt7cpLVSW7vfu7RtSfJ6UnWJrkxySFjr1nebX97kuVj7S9IclP3mtOTZL4/pCRJQzaTI/PPAMu2aDsZuLSqlgKXdssARwJLu8cK4AwYhT9wKnAYcChw6qY/ALpt3j72ui1/lyRJehTThnlVXQls3KL5KOCc7vk5wOvH2j9bI1cBuyfZG3gNsLqqNlbVfcBqYFm3brequqqqCvjs2HtJkqQZmO05872q6q7u+Q+Avbrn+wB3jG13Z9f2aO13TtEuSZJmaM4D4Loj6pqHWqaVZEWSySSTGzZsWIhfKUnSNm+2YX5310VO9/Oern09sN/Ydvt2bY/Wvu8U7VOqqjOraqKqJpYsWTLL0iVJGpbZhvlKYNOI9OXAhWPtx3ej2g8Hftx1x68CjkiyRzfw7QhgVbfu/iSHd6PYjx97L0mSNAOLp9sgybnAy4E9k9zJaFT6R4ALkpwArAOO6Ta/CHgtsBb4KfA2gKramOSDwLXddh+oqk2D6t7JaMT8LsBXu4ckSZqhjE55t2diYqImJyf7LmNzXiI/M43uc31wl5oZdyltD5KsqaqJqdY5A5wkSY0zzCVJapxhLk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3JzCPMn3k9yU5IYkk13bk5OsTnJ793OPrj1JTk+yNsmNSQ4Ze5/l3fa3J1k+t48kSdL2ZT6OzF9RVQdX1US3fDJwaVUtBS7tlgGOBJZ2jxXAGTAKf+BU4DDgUODUTX8ASJKk6T0e3exHAed0z88BXj/W/tkauQrYPcnewGuA1VW1saruA1YDyx6HuiRJGqS5hnkBlyRZk2RF17ZXVd3VPf8BsFf3fB/gjrHX3tm1ba1dkiTNwOI5vv4lVbU+yVOB1Um+M76yqipJzfF3/Er3B8MKgP3333++3laSpKbN6ci8qtZ3P+8BvsTonPfdXfc53c97us3XA/uNvXzfrm1r7VP9vjOraqKqJpYsWTKX0iVJGoxZh3mSJyb59U3PgSOAm4GVwKYR6cuBC7vnK4Hju1HthwM/7rrjVwFHJNmjG/h2RNcmSZJmYC7d7HsBX0qy6X3+R1VdnORa4IIkJwDrgGO67S8CXgusBX4KvA2gqjYm+SBwbbfdB6pq4xzqkiRpu5KqeTulvaAmJiZqcnKy7zI2N/rDRtNpdJ/rg7vUzLhLaXuQZM3YZeCbcQY4SZIaZ5hLktQ4w1ySpMYZ5pIkNc4wlySpcYa5JEmNM8wlSWqcYS5JUuMMc0mSGmeYS5LUOMNckqTGGeaSJDXOMJckqXGGuSRJjTPMJUlqnGEuSVLjDHNJkhpnmEuS1DjDXJKkxhnmkiQ1zjCXJKlxhrkkSY0zzCVJapxhLklS4wxzSZIaZ5hLktQ4w1ySpMYZ5pIkNc4wlySpcYa5JEmNM8wlSWqcYS5JUuMMc0mSGmeYS5LUuMV9FyBJWjiXX56+S2jCy19efZfwmHhkLklS4wxzSZIaZ5hLktQ4w1ySpMYZ5pIkNc4wlySpcYa5JEmN22bCPMmyJLclWZvk5L7rkSSpFdtEmCdZBHwSOBI4CDguyUH9ViVJUhu2iTAHDgXWVtV3q+rnwHnAUT3XJElSE7aVMN8HuGNs+c6uTZIkTaOpudmTrABWdIv/kuS2PutpxJ7AD/suYjNxbujGbXP7lLtU87a5fQq2yZ3qaVtbsa2E+Xpgv7Hlfbu2zVTVmcCZC1XUECSZrKqJvuvQcLhPab65T83dttLNfi2wNMmBSXYCjgVW9lyTJElN2CaOzKvqoSQnAquARcDZVXVLz2VJktSEbSLMAarqIuCivusYIE9LaL65T2m+uU/NUaraugG7JEna3LZyzlySJM2SYT4wSZ4wkzZJ0nBsM+fMNW/+GThkBm3SjCQ5EHg3cABj3xlV9bq+apK0OcN8IJL8BqNZ83ZJ8nwemfFgN+DXeitMQ/Bl4CzgK8Ave65FA5Dk3wEfZDQJymJG31dVVbv1WljDHAA3EEmWA/8BmAAmx1Y9AHymqr7YR11qX5Krq+qwvuvQcCRZC7wBuKkMoXlhmA9MkjdW1Rf6rkPDkeSPgKXAJcCDm9qr6rreilLTklwGvKqq7OmZJ3azD8/lSU4HXgIU8A3gA1V1b79lqWHPAd4KvJJHutmrW5Zm433ARUmuYPM/ED/eX0ltM8yH5zzgSuCN3fJbgPOBV/dWkVr3JuDp3e2Jpfnwl8C/ADsDO/VcyyDYzT4wSW6uqt/dou2mqnpOXzWpbUm+DKyoqnv6rkXDMNX3lObGI/PhuSTJscAF3fLRjOa8l2Zrd+A7Sa5l8y5RL03TbF2U5IiquqTvQobCI/OBSfIA8EQeObe5A/CT7rmXfugxS/Kyqdqr6oqFrkXDMPY99XPgF12z309zYJhLmlaSvYAXdovX2OUubVsM8wFKsgejS4l23tRWVVf2V5FaluQY4L8DlzOa3OPfAO+tqs/3WZfaluR1wEu7xcur6n/2WU/rDPOBSfLHwEnAvsANwOHAP1eVlxFpVpJ8C/j9TUfjSZYAX6uq5/VbmVqV5COMeno+1zUdB0xW1Sn9VdU2w3xgktzE6H+Sq6rq4CS/BXy4qt7Qc2lq1JZXQyTZAfiWV0hotpLcCBy8adKYJIuA66vquf1W1i5Hsw/Pz6rqZ0lI8oSq+k6SZ/ddlJp2cZJVwLnd8puBi3qsR8OwO7Cxe/6kPgsZAsN8eO5Msjujm2OsTnIfsK7nmtSwqnpvkjcwmlUQ4Myq+lKfNal5fwVc303rGkbnzk/ut6S22c0+YN0lRU8CLnb2Ls1FN5r9UEbTuDqaXXOWZG82v0LiB33W0zrDfCCSrGE0D/tXGY0M/VnPJWkgHM2ux8MWo9mvqKqv9FlP6wzzgUiymFE36DLgFcC9jGZ++2pV/Z8+a1PbHM2u+baV0ezXVtX7+6uqbYb5QCX5TUbBvgx4JqPR7e/styq1yNHsmm+OZp9/DoAbrh9V1dnA2d2X74v6LkjNcjS7Hg+OZp9HhvnAJPk94O+BXYH9kzwPeIdH5ZqNJAFOZ9Ql6mh2zZcP42j2eWU3+8AkuZrRndJWVtXzuzZvN6hZ8xa6mk9dT+HRwNdxNPu82aHvAjT/quqOLZoe7qUQDcV1SV44/WbS9Lrz5O+rqruqamX3MMjnyG724bmj62qvJDsymqf91p5rUtsOA96SZB2j2+mG0e0qHayk2fpakv8KnM8jt2imqjZu/SV6NHazD0ySPYG/AV7N6Ev3EuCkqrq318LUrCRPm6q9qpxZULOS5HtTNFdVPX3BixkIw1ySpMbZzT4wSQ4E3g0cwNi/b1W9rq+aJEmPL8N8eL4MnAV8Bfhlz7VIkhaA3ewDk+Tqqjqs7zo0LN1586VV9bUkuwCLq+qBvuuSNGKYD0ySPwKWMhr49uCm9qq6rrei1LQkbwdWAE+uqmckWQr8XVW9qufS1Jgkhzzaer+nZs9u9uF5DvBW4JU80s1e3bI0G+9idPvTqwGq6vYkT+23JDXqY93PnYEJ4FuMrrp5LjCJ007PmmE+PG8Cnu79yzWPHqyqn49mdv3VHfrs0tNjVlWvAEjyReCQqrqpW/5d4LQeS2ueM8ANz82MbmAgzZcrkrwf2CXJ7wP/xGiApTRbz94U5ABVdTPw2z3W0zzPmQ9MkssZdVldy+bnzL00TbPSzaV9AnAEoy7RVVX16X6rUsuSnMto5rd/7JreAuxaVcf1V1XbDPOBSfKyqdqr6oqFrkXDkOSkqvqb6dqkmUqyM/CfGd0tDeBK4Iyq+ll/VbXNMB+gJHux+d2I7umzHrUtyXVVdcgWbddvuiufNBvdJY77V9VtfdcyBJ4zH5gkxwDXMBoIdwxwdZKj+61KLUpyXJKvAAcmWTn2uAzwhhiatSSvA24ALu6WD06yst+q2uZo9uH5C+CFm47GkywBvgZ8vteq1KL/DdwF7MkjlxQBPADc2EtFGopTGV3ueDlAVd3QTUWtWTLMh2eHLbrV78UeGM1Cd1e0dXjtr+bfL6rqx5sud+x4zncODPPhuTjJKuDcbvnNwEU91qPGJTkc+FtGlw7tBCwCflJVu/VamFp2Szdb5aJuRsH3MOoJ0iw5AG6AkrwReHG3+PWq+lKf9ahtSSaBYxldXz4BHA88q6pO6bUwNSvJrzE6JXhE17QK+JCj2WfPMJf0qJJMVtVEkhur6rldm6PZNStJFgFf2zQbnOaH3ewDk+QNwEeBpzKa4CNA2SWqOfhpkp2AG5L8NaNBcY7D0KxU1cNJfpnkSVX1477rGQqPzAcmyVrgD6rq1r5r0TB0tz+9m9H58v8CPAn4VFWt7bUwNSvJhcDzgdWMZoIDoKre01tRjTPMBybJN6vqxdNvKc1M19vzv6rqwWk3lmYgyfKp2qvqnIWuZSgM84HovnABXgb8BvBlNp+b/Yt91KX2JfkHRrfQvRI4H7i4qh7qtypJ4wzzgei+cLemquo/LlgxGpwkOwJHMrrU8SXA6qr6436rUqu6y9H+CjiI0b3NAaiqp/dWVOMMc0kz0gX6MuBtwEuras+eS1KjknyD0SxwnwD+gNE+tUNV/bdeC2uYI1IlPaokRyb5DHA78Ebg7xmdypFma5equpTRAeW6qjoN+Lc919Q0L02TNJ3jGZ0rf4eD4DRPHkyyA3B7khOB9cCuPdfUNLvZJUkLKskLgVuB3YEPMrrc8a+r6qpeC2uYYT4w3b3MPwz8ZlUdmeQg4EVVdVbPpakxSb5RVS9J8gCb3wTDiYikbYxhPjBJvgr8A/AXVfW8JIuB66vqOT2XJkkAJHkW8F7gaYyd7q2qV/ZWVOM8Zz48e1bVBUlOAaiqh5I83HdRalM3j/YtVfVbfdeiQfkn4O+ATwN+P80Dw3x4fpLkKXTdot3tK53/WLPSzaN9W5L9q+r/9l2PBuOhqjqj7yKGxDAfnj8FVgLPSPJNYAlwdL8lqXF7MLr/9DVsPo/26/orSS1K8uTu6VeSvBP4EpvPVLmxl8IGwHPmA9J1ib4H+Fvg2YwGKt1WVb/otTA1LcnLpmqvqisWuha1Lcn3GPUaZorV5Qxws2eYD0ySa6rq0L7rUPuS7Az8J+CZwE3AWc7JLm2bDPOBSfIJYEdGk3yMd4le11tRalKS84FfAF9nNC/7uqo6qd+q1LLu+vI7quoH3fLxjGYVXAecZjf77BnmA5Pksimay0s+9FgluWnTJY3dJY7XVNUhPZelhiW5Dnh1VW1M8lLgPODdwMHAb1eV43tmyQFwA1NVr+i7Bg3Gr8ZadJc49lmLhmHR2NH3m4Ezq+oLwBeS3NBjXc0zzAciyb+vqn9M8qdTra+qjy90TWre85Lc3z0PsEu37Axwmq1FSRZ3Yy9eBawYW2cezYH/8Ybjid3PX59inedS9JhV1aK+a9DgnAtckeSHwP9jNB6DJM/E+TDmxHPmA5PkxVX1zenaJKkP3URWewOXVNVPurZnAbs6UHf2DPOBSXLdloOUpmqTJA2H3ewDkeRFwO8BS7Y4b74bYHepJA2YYT4cOwG7Mvo3HT9vfj9O5ypJg2Y3+8AkeVpVreu7DknSwvHIfHiekORM4AC8T7AkbRc8Mh+YJN9idJ/gNYzdJ7iq1vRWlCTpcWWYD0ySNVX1gr7rkCQtHMN8YJKcBtyD9wmWpO2GYT4w3f2Ct+R9giVpwAxzSZIat0PfBWh+JHnf2PM3bbHuwwtfkSRpoRjmw3Hs2PNTtli3bCELkSQtLMN8OLKV51MtS5IGxDAfjtrK86mWJUkD4gC4gUjyMPATRkfhuwA/3bQK2LmqduyrNknS48swlySpcXazS5LUOMNckqTGGeaSJDXOMJckqXGGuSRJjTPMJUlq3P8H9Ojn1ivcH2oAAAAASUVORK5CYII="/>
          <p:cNvSpPr>
            <a:spLocks noChangeAspect="1" noChangeArrowheads="1"/>
          </p:cNvSpPr>
          <p:nvPr/>
        </p:nvSpPr>
        <p:spPr bwMode="auto">
          <a:xfrm>
            <a:off x="34925"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043"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775" y="1194611"/>
            <a:ext cx="5017505" cy="3524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62951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7530" y="567405"/>
            <a:ext cx="11075719" cy="929485"/>
          </a:xfrm>
          <a:prstGeom prst="rect">
            <a:avLst/>
          </a:prstGeom>
        </p:spPr>
        <p:txBody>
          <a:bodyPr wrap="square">
            <a:spAutoFit/>
          </a:bodyPr>
          <a:lstStyle/>
          <a:p>
            <a:pPr>
              <a:lnSpc>
                <a:spcPct val="170000"/>
              </a:lnSpc>
            </a:pPr>
            <a:r>
              <a:rPr lang="en-US" sz="1600" b="1" dirty="0" smtClean="0">
                <a:solidFill>
                  <a:schemeClr val="accent5">
                    <a:lumMod val="75000"/>
                  </a:schemeClr>
                </a:solidFill>
                <a:latin typeface="Times New Roman" pitchFamily="18" charset="0"/>
                <a:cs typeface="Times New Roman" pitchFamily="18" charset="0"/>
              </a:rPr>
              <a:t>How </a:t>
            </a:r>
            <a:r>
              <a:rPr lang="en-US" sz="1600" b="1" dirty="0">
                <a:solidFill>
                  <a:schemeClr val="accent5">
                    <a:lumMod val="75000"/>
                  </a:schemeClr>
                </a:solidFill>
                <a:latin typeface="Times New Roman" pitchFamily="18" charset="0"/>
                <a:cs typeface="Times New Roman" pitchFamily="18" charset="0"/>
              </a:rPr>
              <a:t>does the room type is distributed over </a:t>
            </a:r>
            <a:r>
              <a:rPr lang="en-US" sz="1600" b="1" dirty="0" smtClean="0">
                <a:solidFill>
                  <a:schemeClr val="accent5">
                    <a:lumMod val="75000"/>
                  </a:schemeClr>
                </a:solidFill>
                <a:latin typeface="Times New Roman" pitchFamily="18" charset="0"/>
                <a:cs typeface="Times New Roman" pitchFamily="18" charset="0"/>
              </a:rPr>
              <a:t>Neighborhood Group </a:t>
            </a:r>
            <a:r>
              <a:rPr lang="en-US" sz="1600" b="1" dirty="0">
                <a:solidFill>
                  <a:schemeClr val="accent5">
                    <a:lumMod val="75000"/>
                  </a:schemeClr>
                </a:solidFill>
                <a:latin typeface="Times New Roman" pitchFamily="18" charset="0"/>
                <a:cs typeface="Times New Roman" pitchFamily="18" charset="0"/>
              </a:rPr>
              <a:t>are the ratios of respective </a:t>
            </a:r>
            <a:r>
              <a:rPr lang="en-US" sz="1600" b="1" dirty="0" smtClean="0">
                <a:solidFill>
                  <a:schemeClr val="accent5">
                    <a:lumMod val="75000"/>
                  </a:schemeClr>
                </a:solidFill>
                <a:latin typeface="Times New Roman" pitchFamily="18" charset="0"/>
                <a:cs typeface="Times New Roman" pitchFamily="18" charset="0"/>
              </a:rPr>
              <a:t>room types </a:t>
            </a:r>
            <a:r>
              <a:rPr lang="en-US" sz="1600" b="1" dirty="0">
                <a:solidFill>
                  <a:schemeClr val="accent5">
                    <a:lumMod val="75000"/>
                  </a:schemeClr>
                </a:solidFill>
                <a:latin typeface="Times New Roman" pitchFamily="18" charset="0"/>
                <a:cs typeface="Times New Roman" pitchFamily="18" charset="0"/>
              </a:rPr>
              <a:t>more or less same over each </a:t>
            </a:r>
            <a:r>
              <a:rPr lang="en-US" sz="1600" b="1" dirty="0" smtClean="0">
                <a:solidFill>
                  <a:schemeClr val="accent5">
                    <a:lumMod val="75000"/>
                  </a:schemeClr>
                </a:solidFill>
                <a:latin typeface="Times New Roman" pitchFamily="18" charset="0"/>
                <a:cs typeface="Times New Roman" pitchFamily="18" charset="0"/>
              </a:rPr>
              <a:t>neighborhood group </a:t>
            </a:r>
            <a:r>
              <a:rPr lang="en-US" sz="1600" b="1" dirty="0">
                <a:solidFill>
                  <a:schemeClr val="accent5">
                    <a:lumMod val="75000"/>
                  </a:schemeClr>
                </a:solidFill>
                <a:latin typeface="Times New Roman" pitchFamily="18" charset="0"/>
                <a:cs typeface="Times New Roman" pitchFamily="18" charset="0"/>
              </a:rPr>
              <a:t>?</a:t>
            </a:r>
            <a:endParaRPr lang="en-US" sz="1600" dirty="0">
              <a:solidFill>
                <a:schemeClr val="accent5">
                  <a:lumMod val="75000"/>
                </a:schemeClr>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975" y="1500239"/>
            <a:ext cx="7166088" cy="3693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3"/>
          <p:cNvSpPr>
            <a:spLocks noChangeArrowheads="1"/>
          </p:cNvSpPr>
          <p:nvPr/>
        </p:nvSpPr>
        <p:spPr bwMode="auto">
          <a:xfrm>
            <a:off x="0" y="0"/>
            <a:ext cx="11514138"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endParaRPr lang="en-IN" dirty="0"/>
          </a:p>
        </p:txBody>
      </p:sp>
      <p:sp>
        <p:nvSpPr>
          <p:cNvPr id="3" name="Rectangle 4"/>
          <p:cNvSpPr>
            <a:spLocks noChangeArrowheads="1"/>
          </p:cNvSpPr>
          <p:nvPr/>
        </p:nvSpPr>
        <p:spPr bwMode="auto">
          <a:xfrm>
            <a:off x="1388838" y="5534342"/>
            <a:ext cx="508184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12121"/>
                </a:solidFill>
                <a:effectLst/>
                <a:latin typeface="Times New Roman" pitchFamily="18" charset="0"/>
                <a:cs typeface="Times New Roman" pitchFamily="18" charset="0"/>
              </a:rPr>
              <a:t>This seems more or less same ratio in every neighbourhood</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17999781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888550-C1A9-3389-2D8A-0AAD545445DE}"/>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 xmlns:a16="http://schemas.microsoft.com/office/drawing/2014/main" id="{50FBACD0-70D5-13F3-A51D-CBBDB791D6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4286871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0175" y="789704"/>
            <a:ext cx="11770788" cy="615553"/>
          </a:xfrm>
          <a:prstGeom prst="rect">
            <a:avLst/>
          </a:prstGeom>
        </p:spPr>
        <p:txBody>
          <a:bodyPr wrap="square">
            <a:spAutoFit/>
          </a:bodyPr>
          <a:lstStyle/>
          <a:p>
            <a:pPr>
              <a:lnSpc>
                <a:spcPct val="170000"/>
              </a:lnSpc>
            </a:pPr>
            <a:r>
              <a:rPr lang="en-US" sz="2000" b="1" dirty="0">
                <a:solidFill>
                  <a:schemeClr val="accent5">
                    <a:lumMod val="75000"/>
                  </a:schemeClr>
                </a:solidFill>
                <a:latin typeface="Times New Roman" pitchFamily="18" charset="0"/>
                <a:cs typeface="Times New Roman" pitchFamily="18" charset="0"/>
              </a:rPr>
              <a:t>How the price column is distributed over </a:t>
            </a:r>
            <a:r>
              <a:rPr lang="en-US" sz="2000" b="1" dirty="0" smtClean="0">
                <a:solidFill>
                  <a:schemeClr val="accent5">
                    <a:lumMod val="75000"/>
                  </a:schemeClr>
                </a:solidFill>
                <a:latin typeface="Times New Roman" pitchFamily="18" charset="0"/>
                <a:cs typeface="Times New Roman" pitchFamily="18" charset="0"/>
              </a:rPr>
              <a:t>room type </a:t>
            </a:r>
            <a:r>
              <a:rPr lang="en-US" sz="2000" b="1" dirty="0">
                <a:solidFill>
                  <a:schemeClr val="accent5">
                    <a:lumMod val="75000"/>
                  </a:schemeClr>
                </a:solidFill>
                <a:latin typeface="Times New Roman" pitchFamily="18" charset="0"/>
                <a:cs typeface="Times New Roman" pitchFamily="18" charset="0"/>
              </a:rPr>
              <a:t>and are there any Surprising items in price column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0224" y="3237372"/>
            <a:ext cx="5200649" cy="2753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797410" y="1556785"/>
            <a:ext cx="11394589" cy="1002197"/>
          </a:xfrm>
          <a:prstGeom prst="rect">
            <a:avLst/>
          </a:prstGeom>
        </p:spPr>
        <p:txBody>
          <a:bodyPr wrap="square">
            <a:spAutoFit/>
          </a:bodyPr>
          <a:lstStyle/>
          <a:p>
            <a:pPr marL="285750" indent="-285750">
              <a:lnSpc>
                <a:spcPct val="200000"/>
              </a:lnSpc>
              <a:buFont typeface="Arial" pitchFamily="34" charset="0"/>
              <a:buChar char="•"/>
            </a:pPr>
            <a:r>
              <a:rPr lang="en-IN" sz="1600" dirty="0">
                <a:latin typeface="Times New Roman" pitchFamily="18" charset="0"/>
                <a:cs typeface="Times New Roman" pitchFamily="18" charset="0"/>
              </a:rPr>
              <a:t>There are many outliers for price  in each of the </a:t>
            </a:r>
            <a:r>
              <a:rPr lang="en-IN" sz="1600" dirty="0" smtClean="0">
                <a:latin typeface="Times New Roman" pitchFamily="18" charset="0"/>
                <a:cs typeface="Times New Roman" pitchFamily="18" charset="0"/>
              </a:rPr>
              <a:t>room type  </a:t>
            </a:r>
            <a:r>
              <a:rPr lang="en-IN" sz="1600" dirty="0">
                <a:latin typeface="Times New Roman" pitchFamily="18" charset="0"/>
                <a:cs typeface="Times New Roman" pitchFamily="18" charset="0"/>
              </a:rPr>
              <a:t>category, so lets just why there is so high price or what else we can conclude for hosts having highest price for the rooms.</a:t>
            </a:r>
          </a:p>
        </p:txBody>
      </p:sp>
    </p:spTree>
    <p:extLst>
      <p:ext uri="{BB962C8B-B14F-4D97-AF65-F5344CB8AC3E}">
        <p14:creationId xmlns:p14="http://schemas.microsoft.com/office/powerpoint/2010/main" val="31006658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00643" y="2826719"/>
            <a:ext cx="11128285" cy="3539430"/>
          </a:xfrm>
          <a:prstGeom prst="rect">
            <a:avLst/>
          </a:prstGeom>
        </p:spPr>
        <p:txBody>
          <a:bodyPr wrap="square">
            <a:spAutoFit/>
          </a:bodyPr>
          <a:lstStyle/>
          <a:p>
            <a:pPr>
              <a:lnSpc>
                <a:spcPct val="200000"/>
              </a:lnSpc>
            </a:pPr>
            <a:r>
              <a:rPr lang="en-IN" sz="1600" dirty="0">
                <a:latin typeface="Times New Roman" pitchFamily="18" charset="0"/>
                <a:cs typeface="Times New Roman" pitchFamily="18" charset="0"/>
              </a:rPr>
              <a:t>Clearly if i would have working in Airbnb I would have suggested the following</a:t>
            </a:r>
          </a:p>
          <a:p>
            <a:pPr>
              <a:lnSpc>
                <a:spcPct val="200000"/>
              </a:lnSpc>
            </a:pPr>
            <a:r>
              <a:rPr lang="en-IN" sz="1600" dirty="0">
                <a:latin typeface="Times New Roman" pitchFamily="18" charset="0"/>
                <a:cs typeface="Times New Roman" pitchFamily="18" charset="0"/>
              </a:rPr>
              <a:t>1) </a:t>
            </a:r>
            <a:r>
              <a:rPr lang="en-IN" sz="1600" dirty="0" smtClean="0">
                <a:latin typeface="Times New Roman" pitchFamily="18" charset="0"/>
                <a:cs typeface="Times New Roman" pitchFamily="18" charset="0"/>
              </a:rPr>
              <a:t>Katharine </a:t>
            </a:r>
            <a:r>
              <a:rPr lang="en-IN" sz="1600" dirty="0">
                <a:latin typeface="Times New Roman" pitchFamily="18" charset="0"/>
                <a:cs typeface="Times New Roman" pitchFamily="18" charset="0"/>
              </a:rPr>
              <a:t>and Erin have price so high and having no availability then what is the </a:t>
            </a:r>
            <a:r>
              <a:rPr lang="en-IN" sz="1600" dirty="0" smtClean="0">
                <a:latin typeface="Times New Roman" pitchFamily="18" charset="0"/>
                <a:cs typeface="Times New Roman" pitchFamily="18" charset="0"/>
              </a:rPr>
              <a:t>benefit </a:t>
            </a:r>
            <a:r>
              <a:rPr lang="en-IN" sz="1600" dirty="0">
                <a:latin typeface="Times New Roman" pitchFamily="18" charset="0"/>
                <a:cs typeface="Times New Roman" pitchFamily="18" charset="0"/>
              </a:rPr>
              <a:t>of keeping too high price .</a:t>
            </a:r>
          </a:p>
          <a:p>
            <a:pPr>
              <a:lnSpc>
                <a:spcPct val="200000"/>
              </a:lnSpc>
            </a:pPr>
            <a:r>
              <a:rPr lang="en-IN" sz="1600" dirty="0">
                <a:latin typeface="Times New Roman" pitchFamily="18" charset="0"/>
                <a:cs typeface="Times New Roman" pitchFamily="18" charset="0"/>
              </a:rPr>
              <a:t>2) The last review is also 2-3 years back (as the data was collected in 2019) which is also bad</a:t>
            </a:r>
          </a:p>
          <a:p>
            <a:pPr>
              <a:lnSpc>
                <a:spcPct val="200000"/>
              </a:lnSpc>
            </a:pPr>
            <a:r>
              <a:rPr lang="en-IN" sz="1600" dirty="0">
                <a:latin typeface="Times New Roman" pitchFamily="18" charset="0"/>
                <a:cs typeface="Times New Roman" pitchFamily="18" charset="0"/>
              </a:rPr>
              <a:t>3) The review may be low as there may be very few people who is staying in </a:t>
            </a:r>
            <a:r>
              <a:rPr lang="en-IN" sz="1600" dirty="0" smtClean="0">
                <a:latin typeface="Times New Roman" pitchFamily="18" charset="0"/>
                <a:cs typeface="Times New Roman" pitchFamily="18" charset="0"/>
              </a:rPr>
              <a:t>Katharine, </a:t>
            </a:r>
            <a:r>
              <a:rPr lang="en-IN" sz="1600" dirty="0">
                <a:latin typeface="Times New Roman" pitchFamily="18" charset="0"/>
                <a:cs typeface="Times New Roman" pitchFamily="18" charset="0"/>
              </a:rPr>
              <a:t>Erin and jelena apartment so might have less reviews per month</a:t>
            </a:r>
          </a:p>
          <a:p>
            <a:pPr>
              <a:lnSpc>
                <a:spcPct val="200000"/>
              </a:lnSpc>
            </a:pPr>
            <a:r>
              <a:rPr lang="en-IN" sz="1600" dirty="0">
                <a:latin typeface="Times New Roman" pitchFamily="18" charset="0"/>
                <a:cs typeface="Times New Roman" pitchFamily="18" charset="0"/>
              </a:rPr>
              <a:t>4) I would have suggested to keep moderate(average) price so that more people would visit and stay in her </a:t>
            </a:r>
            <a:r>
              <a:rPr lang="en-IN" sz="1600" dirty="0" smtClean="0">
                <a:latin typeface="Times New Roman" pitchFamily="18" charset="0"/>
                <a:cs typeface="Times New Roman" pitchFamily="18" charset="0"/>
              </a:rPr>
              <a:t>apartment </a:t>
            </a:r>
            <a:r>
              <a:rPr lang="en-IN" sz="1600" dirty="0">
                <a:latin typeface="Times New Roman" pitchFamily="18" charset="0"/>
                <a:cs typeface="Times New Roman" pitchFamily="18" charset="0"/>
              </a:rPr>
              <a:t>, it would also increase her reviews per month</a:t>
            </a:r>
          </a:p>
        </p:txBody>
      </p:sp>
      <p:graphicFrame>
        <p:nvGraphicFramePr>
          <p:cNvPr id="3" name="Table 2"/>
          <p:cNvGraphicFramePr>
            <a:graphicFrameLocks noGrp="1"/>
          </p:cNvGraphicFramePr>
          <p:nvPr>
            <p:extLst>
              <p:ext uri="{D42A27DB-BD31-4B8C-83A1-F6EECF244321}">
                <p14:modId xmlns:p14="http://schemas.microsoft.com/office/powerpoint/2010/main" val="3419047652"/>
              </p:ext>
            </p:extLst>
          </p:nvPr>
        </p:nvGraphicFramePr>
        <p:xfrm>
          <a:off x="931440" y="784780"/>
          <a:ext cx="9920174" cy="1528965"/>
        </p:xfrm>
        <a:graphic>
          <a:graphicData uri="http://schemas.openxmlformats.org/drawingml/2006/table">
            <a:tbl>
              <a:tblPr/>
              <a:tblGrid>
                <a:gridCol w="1502229">
                  <a:extLst>
                    <a:ext uri="{9D8B030D-6E8A-4147-A177-3AD203B41FA5}">
                      <a16:colId xmlns="" xmlns:a16="http://schemas.microsoft.com/office/drawing/2014/main" val="20000"/>
                    </a:ext>
                  </a:extLst>
                </a:gridCol>
                <a:gridCol w="1995551">
                  <a:extLst>
                    <a:ext uri="{9D8B030D-6E8A-4147-A177-3AD203B41FA5}">
                      <a16:colId xmlns="" xmlns:a16="http://schemas.microsoft.com/office/drawing/2014/main" val="20001"/>
                    </a:ext>
                  </a:extLst>
                </a:gridCol>
                <a:gridCol w="1229071">
                  <a:extLst>
                    <a:ext uri="{9D8B030D-6E8A-4147-A177-3AD203B41FA5}">
                      <a16:colId xmlns="" xmlns:a16="http://schemas.microsoft.com/office/drawing/2014/main" val="20002"/>
                    </a:ext>
                  </a:extLst>
                </a:gridCol>
                <a:gridCol w="1711569">
                  <a:extLst>
                    <a:ext uri="{9D8B030D-6E8A-4147-A177-3AD203B41FA5}">
                      <a16:colId xmlns="" xmlns:a16="http://schemas.microsoft.com/office/drawing/2014/main" val="20003"/>
                    </a:ext>
                  </a:extLst>
                </a:gridCol>
                <a:gridCol w="1055077">
                  <a:extLst>
                    <a:ext uri="{9D8B030D-6E8A-4147-A177-3AD203B41FA5}">
                      <a16:colId xmlns="" xmlns:a16="http://schemas.microsoft.com/office/drawing/2014/main" val="20004"/>
                    </a:ext>
                  </a:extLst>
                </a:gridCol>
                <a:gridCol w="2426677">
                  <a:extLst>
                    <a:ext uri="{9D8B030D-6E8A-4147-A177-3AD203B41FA5}">
                      <a16:colId xmlns="" xmlns:a16="http://schemas.microsoft.com/office/drawing/2014/main" val="20005"/>
                    </a:ext>
                  </a:extLst>
                </a:gridCol>
              </a:tblGrid>
              <a:tr h="431685">
                <a:tc>
                  <a:txBody>
                    <a:bodyPr/>
                    <a:lstStyle/>
                    <a:p>
                      <a:pPr algn="r"/>
                      <a:r>
                        <a:rPr lang="en-IN" sz="1600" b="1" dirty="0" smtClean="0">
                          <a:effectLst/>
                          <a:latin typeface="Times New Roman" pitchFamily="18" charset="0"/>
                          <a:cs typeface="Times New Roman" pitchFamily="18" charset="0"/>
                        </a:rPr>
                        <a:t>Host</a:t>
                      </a:r>
                      <a:r>
                        <a:rPr lang="en-IN" sz="1600" b="1" baseline="0" dirty="0" smtClean="0">
                          <a:effectLst/>
                          <a:latin typeface="Times New Roman" pitchFamily="18" charset="0"/>
                          <a:cs typeface="Times New Roman" pitchFamily="18" charset="0"/>
                        </a:rPr>
                        <a:t> </a:t>
                      </a:r>
                      <a:r>
                        <a:rPr lang="en-IN" sz="1600" b="1" dirty="0" smtClean="0">
                          <a:effectLst/>
                          <a:latin typeface="Times New Roman" pitchFamily="18" charset="0"/>
                          <a:cs typeface="Times New Roman" pitchFamily="18" charset="0"/>
                        </a:rPr>
                        <a:t>name</a:t>
                      </a:r>
                      <a:endParaRPr lang="en-IN" sz="1600" b="1" dirty="0">
                        <a:effectLst/>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a:r>
                        <a:rPr lang="en-IN" sz="1600" b="1" dirty="0" smtClean="0">
                          <a:effectLst/>
                          <a:latin typeface="Times New Roman" pitchFamily="18" charset="0"/>
                          <a:cs typeface="Times New Roman" pitchFamily="18" charset="0"/>
                        </a:rPr>
                        <a:t>Reviews</a:t>
                      </a:r>
                      <a:r>
                        <a:rPr lang="en-IN" sz="1600" b="1" baseline="0" dirty="0" smtClean="0">
                          <a:effectLst/>
                          <a:latin typeface="Times New Roman" pitchFamily="18" charset="0"/>
                          <a:cs typeface="Times New Roman" pitchFamily="18" charset="0"/>
                        </a:rPr>
                        <a:t> </a:t>
                      </a:r>
                      <a:r>
                        <a:rPr lang="en-IN" sz="1600" b="1" dirty="0" smtClean="0">
                          <a:effectLst/>
                          <a:latin typeface="Times New Roman" pitchFamily="18" charset="0"/>
                          <a:cs typeface="Times New Roman" pitchFamily="18" charset="0"/>
                        </a:rPr>
                        <a:t>per</a:t>
                      </a:r>
                      <a:r>
                        <a:rPr lang="en-IN" sz="1600" b="1" baseline="0" dirty="0" smtClean="0">
                          <a:effectLst/>
                          <a:latin typeface="Times New Roman" pitchFamily="18" charset="0"/>
                          <a:cs typeface="Times New Roman" pitchFamily="18" charset="0"/>
                        </a:rPr>
                        <a:t> </a:t>
                      </a:r>
                      <a:r>
                        <a:rPr lang="en-IN" sz="1600" b="1" dirty="0" smtClean="0">
                          <a:effectLst/>
                          <a:latin typeface="Times New Roman" pitchFamily="18" charset="0"/>
                          <a:cs typeface="Times New Roman" pitchFamily="18" charset="0"/>
                        </a:rPr>
                        <a:t>month</a:t>
                      </a:r>
                      <a:endParaRPr lang="en-IN" sz="1600" b="1" dirty="0">
                        <a:effectLst/>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a:r>
                        <a:rPr lang="en-IN" sz="1600" b="1" dirty="0" smtClean="0">
                          <a:effectLst/>
                          <a:latin typeface="Times New Roman" pitchFamily="18" charset="0"/>
                          <a:cs typeface="Times New Roman" pitchFamily="18" charset="0"/>
                        </a:rPr>
                        <a:t>Last</a:t>
                      </a:r>
                      <a:r>
                        <a:rPr lang="en-IN" sz="1600" b="1" baseline="0" dirty="0" smtClean="0">
                          <a:effectLst/>
                          <a:latin typeface="Times New Roman" pitchFamily="18" charset="0"/>
                          <a:cs typeface="Times New Roman" pitchFamily="18" charset="0"/>
                        </a:rPr>
                        <a:t> </a:t>
                      </a:r>
                      <a:r>
                        <a:rPr lang="en-IN" sz="1600" b="1" dirty="0" smtClean="0">
                          <a:effectLst/>
                          <a:latin typeface="Times New Roman" pitchFamily="18" charset="0"/>
                          <a:cs typeface="Times New Roman" pitchFamily="18" charset="0"/>
                        </a:rPr>
                        <a:t>review</a:t>
                      </a:r>
                      <a:endParaRPr lang="en-IN" sz="1600" b="1" dirty="0">
                        <a:effectLst/>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a:r>
                        <a:rPr lang="en-IN" sz="1600" b="1" dirty="0" smtClean="0">
                          <a:effectLst/>
                          <a:latin typeface="Times New Roman" pitchFamily="18" charset="0"/>
                          <a:cs typeface="Times New Roman" pitchFamily="18" charset="0"/>
                        </a:rPr>
                        <a:t>Availability 365</a:t>
                      </a:r>
                      <a:endParaRPr lang="en-IN" sz="1600" b="1" dirty="0">
                        <a:effectLst/>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a:r>
                        <a:rPr lang="en-IN" sz="1600" b="1" dirty="0">
                          <a:effectLst/>
                          <a:latin typeface="Times New Roman" pitchFamily="18" charset="0"/>
                          <a:cs typeface="Times New Roman" pitchFamily="18" charset="0"/>
                        </a:rPr>
                        <a:t>price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a:r>
                        <a:rPr lang="en-IN" sz="1600" b="1" dirty="0" smtClean="0">
                          <a:effectLst/>
                          <a:latin typeface="Times New Roman" pitchFamily="18" charset="0"/>
                          <a:cs typeface="Times New Roman" pitchFamily="18" charset="0"/>
                        </a:rPr>
                        <a:t>Neighbourhood</a:t>
                      </a:r>
                      <a:r>
                        <a:rPr lang="en-IN" sz="1600" b="1" baseline="0" dirty="0" smtClean="0">
                          <a:effectLst/>
                          <a:latin typeface="Times New Roman" pitchFamily="18" charset="0"/>
                          <a:cs typeface="Times New Roman" pitchFamily="18" charset="0"/>
                        </a:rPr>
                        <a:t> </a:t>
                      </a:r>
                      <a:r>
                        <a:rPr lang="en-IN" sz="1600" b="1" dirty="0" smtClean="0">
                          <a:effectLst/>
                          <a:latin typeface="Times New Roman" pitchFamily="18" charset="0"/>
                          <a:cs typeface="Times New Roman" pitchFamily="18" charset="0"/>
                        </a:rPr>
                        <a:t>group</a:t>
                      </a:r>
                      <a:endParaRPr lang="en-IN" sz="1600" b="1" dirty="0">
                        <a:effectLst/>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 xmlns:a16="http://schemas.microsoft.com/office/drawing/2014/main" val="10000"/>
                  </a:ext>
                </a:extLst>
              </a:tr>
              <a:tr h="365760">
                <a:tc>
                  <a:txBody>
                    <a:bodyPr/>
                    <a:lstStyle/>
                    <a:p>
                      <a:pPr algn="r"/>
                      <a:r>
                        <a:rPr lang="en-IN" sz="1600" dirty="0">
                          <a:effectLst/>
                          <a:latin typeface="Times New Roman" pitchFamily="18" charset="0"/>
                          <a:cs typeface="Times New Roman" pitchFamily="18" charset="0"/>
                        </a:rPr>
                        <a:t>Kathrine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a:r>
                        <a:rPr lang="en-IN" sz="1600" dirty="0">
                          <a:effectLst/>
                          <a:latin typeface="Times New Roman" pitchFamily="18" charset="0"/>
                          <a:cs typeface="Times New Roman" pitchFamily="18" charset="0"/>
                        </a:rPr>
                        <a:t>0.04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a:r>
                        <a:rPr lang="en-IN" sz="1600" dirty="0">
                          <a:effectLst/>
                          <a:latin typeface="Times New Roman" pitchFamily="18" charset="0"/>
                          <a:cs typeface="Times New Roman" pitchFamily="18" charset="0"/>
                        </a:rPr>
                        <a:t>2016-02-13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a:r>
                        <a:rPr lang="en-IN" sz="1600" dirty="0">
                          <a:effectLst/>
                          <a:latin typeface="Times New Roman" pitchFamily="18" charset="0"/>
                          <a:cs typeface="Times New Roman"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a:r>
                        <a:rPr lang="en-IN" sz="1600" dirty="0">
                          <a:effectLst/>
                          <a:latin typeface="Times New Roman" pitchFamily="18" charset="0"/>
                          <a:cs typeface="Times New Roman" pitchFamily="18" charset="0"/>
                        </a:rPr>
                        <a:t>10000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a:r>
                        <a:rPr lang="en-IN" sz="1600" dirty="0">
                          <a:effectLst/>
                          <a:latin typeface="Times New Roman" pitchFamily="18" charset="0"/>
                          <a:cs typeface="Times New Roman" pitchFamily="18" charset="0"/>
                        </a:rPr>
                        <a:t>Queens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 xmlns:a16="http://schemas.microsoft.com/office/drawing/2014/main" val="10001"/>
                  </a:ext>
                </a:extLst>
              </a:tr>
              <a:tr h="365760">
                <a:tc>
                  <a:txBody>
                    <a:bodyPr/>
                    <a:lstStyle/>
                    <a:p>
                      <a:pPr algn="r"/>
                      <a:r>
                        <a:rPr lang="en-IN" sz="1600" dirty="0">
                          <a:effectLst/>
                          <a:latin typeface="Times New Roman" pitchFamily="18" charset="0"/>
                          <a:cs typeface="Times New Roman" pitchFamily="18" charset="0"/>
                        </a:rPr>
                        <a:t>Erin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a:r>
                        <a:rPr lang="en-IN" sz="1600" dirty="0">
                          <a:effectLst/>
                          <a:latin typeface="Times New Roman" pitchFamily="18" charset="0"/>
                          <a:cs typeface="Times New Roman" pitchFamily="18" charset="0"/>
                        </a:rPr>
                        <a:t>0.16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a:r>
                        <a:rPr lang="en-IN" sz="1600" dirty="0">
                          <a:effectLst/>
                          <a:latin typeface="Times New Roman" pitchFamily="18" charset="0"/>
                          <a:cs typeface="Times New Roman" pitchFamily="18" charset="0"/>
                        </a:rPr>
                        <a:t>2017-07-27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a:r>
                        <a:rPr lang="en-IN" sz="1600" dirty="0">
                          <a:effectLst/>
                          <a:latin typeface="Times New Roman" pitchFamily="18" charset="0"/>
                          <a:cs typeface="Times New Roman"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a:r>
                        <a:rPr lang="en-IN" sz="1600" dirty="0">
                          <a:effectLst/>
                          <a:latin typeface="Times New Roman" pitchFamily="18" charset="0"/>
                          <a:cs typeface="Times New Roman" pitchFamily="18" charset="0"/>
                        </a:rPr>
                        <a:t>10000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a:r>
                        <a:rPr lang="en-IN" sz="1600" dirty="0">
                          <a:effectLst/>
                          <a:latin typeface="Times New Roman" pitchFamily="18" charset="0"/>
                          <a:cs typeface="Times New Roman" pitchFamily="18" charset="0"/>
                        </a:rPr>
                        <a:t>Brooklyn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 xmlns:a16="http://schemas.microsoft.com/office/drawing/2014/main" val="10002"/>
                  </a:ext>
                </a:extLst>
              </a:tr>
              <a:tr h="365760">
                <a:tc>
                  <a:txBody>
                    <a:bodyPr/>
                    <a:lstStyle/>
                    <a:p>
                      <a:pPr algn="r"/>
                      <a:r>
                        <a:rPr lang="en-IN" sz="1600" dirty="0">
                          <a:effectLst/>
                          <a:latin typeface="Times New Roman" pitchFamily="18" charset="0"/>
                          <a:cs typeface="Times New Roman" pitchFamily="18" charset="0"/>
                        </a:rPr>
                        <a:t>Jelena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a:r>
                        <a:rPr lang="en-IN" sz="1600" dirty="0">
                          <a:effectLst/>
                          <a:latin typeface="Times New Roman" pitchFamily="18" charset="0"/>
                          <a:cs typeface="Times New Roman" pitchFamily="18" charset="0"/>
                        </a:rPr>
                        <a:t>NaN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a:r>
                        <a:rPr lang="en-IN" sz="1600" dirty="0">
                          <a:effectLst/>
                          <a:latin typeface="Times New Roman" pitchFamily="18" charset="0"/>
                          <a:cs typeface="Times New Roman" pitchFamily="18" charset="0"/>
                        </a:rPr>
                        <a:t>NaN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a:r>
                        <a:rPr lang="en-IN" sz="1600" dirty="0">
                          <a:effectLst/>
                          <a:latin typeface="Times New Roman" pitchFamily="18" charset="0"/>
                          <a:cs typeface="Times New Roman" pitchFamily="18" charset="0"/>
                        </a:rPr>
                        <a:t>83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a:r>
                        <a:rPr lang="en-IN" sz="1600" dirty="0">
                          <a:effectLst/>
                          <a:latin typeface="Times New Roman" pitchFamily="18" charset="0"/>
                          <a:cs typeface="Times New Roman" pitchFamily="18" charset="0"/>
                        </a:rPr>
                        <a:t>10000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a:r>
                        <a:rPr lang="en-IN" sz="1600" dirty="0">
                          <a:effectLst/>
                          <a:latin typeface="Times New Roman" pitchFamily="18" charset="0"/>
                          <a:cs typeface="Times New Roman" pitchFamily="18" charset="0"/>
                        </a:rPr>
                        <a:t>Manhattan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8710227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3146" y="671017"/>
            <a:ext cx="11408229" cy="707886"/>
          </a:xfrm>
          <a:prstGeom prst="rect">
            <a:avLst/>
          </a:prstGeom>
        </p:spPr>
        <p:txBody>
          <a:bodyPr wrap="square">
            <a:spAutoFit/>
          </a:bodyPr>
          <a:lstStyle/>
          <a:p>
            <a:r>
              <a:rPr lang="en-IN" sz="2000" b="1" dirty="0" smtClean="0">
                <a:solidFill>
                  <a:schemeClr val="accent5">
                    <a:lumMod val="75000"/>
                  </a:schemeClr>
                </a:solidFill>
              </a:rPr>
              <a:t>What </a:t>
            </a:r>
            <a:r>
              <a:rPr lang="en-IN" sz="2000" b="1" dirty="0">
                <a:solidFill>
                  <a:schemeClr val="accent5">
                    <a:lumMod val="75000"/>
                  </a:schemeClr>
                </a:solidFill>
              </a:rPr>
              <a:t>is the average preferred price by customers according to the </a:t>
            </a:r>
            <a:r>
              <a:rPr lang="en-IN" sz="2000" b="1" dirty="0" smtClean="0">
                <a:solidFill>
                  <a:schemeClr val="accent5">
                    <a:lumMod val="75000"/>
                  </a:schemeClr>
                </a:solidFill>
              </a:rPr>
              <a:t>neighbourhood group </a:t>
            </a:r>
            <a:r>
              <a:rPr lang="en-IN" sz="2000" b="1" dirty="0">
                <a:solidFill>
                  <a:schemeClr val="accent5">
                    <a:lumMod val="75000"/>
                  </a:schemeClr>
                </a:solidFill>
              </a:rPr>
              <a:t>for each category of </a:t>
            </a:r>
            <a:r>
              <a:rPr lang="en-IN" sz="2000" b="1" dirty="0" smtClean="0">
                <a:solidFill>
                  <a:schemeClr val="accent5">
                    <a:lumMod val="75000"/>
                  </a:schemeClr>
                </a:solidFill>
              </a:rPr>
              <a:t>Room type</a:t>
            </a:r>
            <a:r>
              <a:rPr lang="en-IN" sz="2000" b="1" dirty="0">
                <a:solidFill>
                  <a:schemeClr val="accent5">
                    <a:lumMod val="75000"/>
                  </a:schemeClr>
                </a:solidFill>
              </a:rPr>
              <a:t>?</a:t>
            </a:r>
            <a:endParaRPr lang="en-IN" sz="2000" dirty="0">
              <a:solidFill>
                <a:schemeClr val="accent5">
                  <a:lumMod val="75000"/>
                </a:schemeClr>
              </a:solidFill>
            </a:endParaRPr>
          </a:p>
        </p:txBody>
      </p:sp>
      <p:pic>
        <p:nvPicPr>
          <p:cNvPr id="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664" y="1446138"/>
            <a:ext cx="10779415"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766684" y="5201337"/>
            <a:ext cx="10783910" cy="338554"/>
          </a:xfrm>
          <a:prstGeom prst="rect">
            <a:avLst/>
          </a:prstGeom>
        </p:spPr>
        <p:txBody>
          <a:bodyPr wrap="square">
            <a:spAutoFit/>
          </a:bodyPr>
          <a:lstStyle/>
          <a:p>
            <a:r>
              <a:rPr lang="en-IN" sz="1600" dirty="0">
                <a:latin typeface="Times New Roman" pitchFamily="18" charset="0"/>
                <a:cs typeface="Times New Roman" pitchFamily="18" charset="0"/>
              </a:rPr>
              <a:t>As we can see that </a:t>
            </a:r>
            <a:r>
              <a:rPr lang="en-IN" sz="1600" dirty="0" smtClean="0">
                <a:latin typeface="Times New Roman" pitchFamily="18" charset="0"/>
                <a:cs typeface="Times New Roman" pitchFamily="18" charset="0"/>
              </a:rPr>
              <a:t>Manhattan </a:t>
            </a:r>
            <a:r>
              <a:rPr lang="en-IN" sz="1600" dirty="0">
                <a:latin typeface="Times New Roman" pitchFamily="18" charset="0"/>
                <a:cs typeface="Times New Roman" pitchFamily="18" charset="0"/>
              </a:rPr>
              <a:t>is most costly and </a:t>
            </a:r>
            <a:r>
              <a:rPr lang="en-IN" sz="1600" dirty="0" smtClean="0">
                <a:latin typeface="Times New Roman" pitchFamily="18" charset="0"/>
                <a:cs typeface="Times New Roman" pitchFamily="18" charset="0"/>
              </a:rPr>
              <a:t>Bronx </a:t>
            </a:r>
            <a:r>
              <a:rPr lang="en-IN" sz="1600" dirty="0">
                <a:latin typeface="Times New Roman" pitchFamily="18" charset="0"/>
                <a:cs typeface="Times New Roman" pitchFamily="18" charset="0"/>
              </a:rPr>
              <a:t>is cheap for each </a:t>
            </a:r>
            <a:r>
              <a:rPr lang="en-IN" sz="1600" dirty="0" smtClean="0">
                <a:latin typeface="Times New Roman" pitchFamily="18" charset="0"/>
                <a:cs typeface="Times New Roman" pitchFamily="18" charset="0"/>
              </a:rPr>
              <a:t>room type</a:t>
            </a:r>
            <a:endParaRPr lang="en-IN" sz="1600" dirty="0">
              <a:latin typeface="Times New Roman" pitchFamily="18" charset="0"/>
              <a:cs typeface="Times New Roman" pitchFamily="18" charset="0"/>
            </a:endParaRPr>
          </a:p>
        </p:txBody>
      </p:sp>
      <p:sp>
        <p:nvSpPr>
          <p:cNvPr id="7" name="Rectangle 6"/>
          <p:cNvSpPr/>
          <p:nvPr/>
        </p:nvSpPr>
        <p:spPr>
          <a:xfrm>
            <a:off x="736282" y="5831995"/>
            <a:ext cx="11004467" cy="584775"/>
          </a:xfrm>
          <a:prstGeom prst="rect">
            <a:avLst/>
          </a:prstGeom>
        </p:spPr>
        <p:txBody>
          <a:bodyPr wrap="square">
            <a:spAutoFit/>
          </a:bodyPr>
          <a:lstStyle/>
          <a:p>
            <a:r>
              <a:rPr lang="en-IN" sz="1600" dirty="0">
                <a:latin typeface="Times New Roman" pitchFamily="18" charset="0"/>
                <a:cs typeface="Times New Roman" pitchFamily="18" charset="0"/>
              </a:rPr>
              <a:t>We can make it more useful for business implementation if we do some analysis on successful hosts according to the highest no of reviews so that we can suggest this price to our host for good business.</a:t>
            </a:r>
          </a:p>
        </p:txBody>
      </p:sp>
    </p:spTree>
    <p:extLst>
      <p:ext uri="{BB962C8B-B14F-4D97-AF65-F5344CB8AC3E}">
        <p14:creationId xmlns:p14="http://schemas.microsoft.com/office/powerpoint/2010/main" val="7851151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840" y="498798"/>
            <a:ext cx="11105482" cy="736844"/>
          </a:xfrm>
        </p:spPr>
        <p:txBody>
          <a:bodyPr>
            <a:noAutofit/>
          </a:bodyPr>
          <a:lstStyle/>
          <a:p>
            <a:r>
              <a:rPr lang="en-IN" sz="1800" b="1" dirty="0">
                <a:solidFill>
                  <a:schemeClr val="accent5">
                    <a:lumMod val="75000"/>
                  </a:schemeClr>
                </a:solidFill>
                <a:latin typeface="Times New Roman" pitchFamily="18" charset="0"/>
                <a:cs typeface="Times New Roman" pitchFamily="18" charset="0"/>
              </a:rPr>
              <a:t>What is the average price </a:t>
            </a:r>
            <a:r>
              <a:rPr lang="en-IN" sz="1800" b="1" dirty="0" smtClean="0">
                <a:solidFill>
                  <a:schemeClr val="accent5">
                    <a:lumMod val="75000"/>
                  </a:schemeClr>
                </a:solidFill>
                <a:latin typeface="Times New Roman" pitchFamily="18" charset="0"/>
                <a:cs typeface="Times New Roman" pitchFamily="18" charset="0"/>
              </a:rPr>
              <a:t>preferred </a:t>
            </a:r>
            <a:r>
              <a:rPr lang="en-IN" sz="1800" b="1" dirty="0">
                <a:solidFill>
                  <a:schemeClr val="accent5">
                    <a:lumMod val="75000"/>
                  </a:schemeClr>
                </a:solidFill>
                <a:latin typeface="Times New Roman" pitchFamily="18" charset="0"/>
                <a:cs typeface="Times New Roman" pitchFamily="18" charset="0"/>
              </a:rPr>
              <a:t>for Keeping good </a:t>
            </a:r>
            <a:r>
              <a:rPr lang="en-IN" sz="1800" b="1" dirty="0" smtClean="0">
                <a:solidFill>
                  <a:schemeClr val="accent5">
                    <a:lumMod val="75000"/>
                  </a:schemeClr>
                </a:solidFill>
                <a:latin typeface="Times New Roman" pitchFamily="18" charset="0"/>
                <a:cs typeface="Times New Roman" pitchFamily="18" charset="0"/>
              </a:rPr>
              <a:t>number of reviews </a:t>
            </a:r>
            <a:r>
              <a:rPr lang="en-IN" sz="1800" b="1" dirty="0">
                <a:solidFill>
                  <a:schemeClr val="accent5">
                    <a:lumMod val="75000"/>
                  </a:schemeClr>
                </a:solidFill>
                <a:latin typeface="Times New Roman" pitchFamily="18" charset="0"/>
                <a:cs typeface="Times New Roman" pitchFamily="18" charset="0"/>
              </a:rPr>
              <a:t>according to </a:t>
            </a:r>
            <a:r>
              <a:rPr lang="en-IN" sz="1800" b="1" dirty="0" smtClean="0">
                <a:solidFill>
                  <a:schemeClr val="accent5">
                    <a:lumMod val="75000"/>
                  </a:schemeClr>
                </a:solidFill>
                <a:latin typeface="Times New Roman" pitchFamily="18" charset="0"/>
                <a:cs typeface="Times New Roman" pitchFamily="18" charset="0"/>
              </a:rPr>
              <a:t>neighbourhood group ?</a:t>
            </a:r>
            <a:endParaRPr lang="en-IN" sz="4000" dirty="0">
              <a:solidFill>
                <a:schemeClr val="accent5">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838200" y="4473108"/>
            <a:ext cx="10515600" cy="1703853"/>
          </a:xfrm>
        </p:spPr>
        <p:txBody>
          <a:bodyPr>
            <a:normAutofit fontScale="85000" lnSpcReduction="20000"/>
          </a:bodyPr>
          <a:lstStyle/>
          <a:p>
            <a:pPr marL="0" indent="0">
              <a:buNone/>
            </a:pPr>
            <a:endParaRPr lang="en-IN" sz="2600" dirty="0">
              <a:latin typeface="Times New Roman" pitchFamily="18" charset="0"/>
              <a:cs typeface="Times New Roman" pitchFamily="18" charset="0"/>
            </a:endParaRPr>
          </a:p>
          <a:p>
            <a:pPr marL="0" indent="0">
              <a:buNone/>
            </a:pPr>
            <a:r>
              <a:rPr lang="en-IN" sz="2000" dirty="0">
                <a:latin typeface="Times New Roman" pitchFamily="18" charset="0"/>
                <a:cs typeface="Times New Roman" pitchFamily="18" charset="0"/>
              </a:rPr>
              <a:t>OBSERVATIONS</a:t>
            </a:r>
          </a:p>
          <a:p>
            <a:r>
              <a:rPr lang="en-IN" sz="2000" dirty="0">
                <a:latin typeface="Times New Roman" pitchFamily="18" charset="0"/>
                <a:cs typeface="Times New Roman" pitchFamily="18" charset="0"/>
              </a:rPr>
              <a:t>1) clearly if we compare the results with previous result (i.e when we calculated average </a:t>
            </a:r>
            <a:r>
              <a:rPr lang="en-IN" sz="2000" dirty="0" smtClean="0">
                <a:latin typeface="Times New Roman" pitchFamily="18" charset="0"/>
                <a:cs typeface="Times New Roman" pitchFamily="18" charset="0"/>
              </a:rPr>
              <a:t>preferred </a:t>
            </a:r>
            <a:r>
              <a:rPr lang="en-IN" sz="2000" dirty="0">
                <a:latin typeface="Times New Roman" pitchFamily="18" charset="0"/>
                <a:cs typeface="Times New Roman" pitchFamily="18" charset="0"/>
              </a:rPr>
              <a:t>price by people in each </a:t>
            </a:r>
            <a:r>
              <a:rPr lang="en-IN" sz="2000" dirty="0" smtClean="0">
                <a:latin typeface="Times New Roman" pitchFamily="18" charset="0"/>
                <a:cs typeface="Times New Roman" pitchFamily="18" charset="0"/>
              </a:rPr>
              <a:t>neighbourhood group </a:t>
            </a:r>
            <a:r>
              <a:rPr lang="en-IN" sz="2000" dirty="0">
                <a:latin typeface="Times New Roman" pitchFamily="18" charset="0"/>
                <a:cs typeface="Times New Roman" pitchFamily="18" charset="0"/>
              </a:rPr>
              <a:t>with different </a:t>
            </a:r>
            <a:r>
              <a:rPr lang="en-IN" sz="2000" dirty="0" smtClean="0">
                <a:latin typeface="Times New Roman" pitchFamily="18" charset="0"/>
                <a:cs typeface="Times New Roman" pitchFamily="18" charset="0"/>
              </a:rPr>
              <a:t>room types</a:t>
            </a:r>
            <a:r>
              <a:rPr lang="en-IN" sz="2000" dirty="0">
                <a:latin typeface="Times New Roman" pitchFamily="18" charset="0"/>
                <a:cs typeface="Times New Roman" pitchFamily="18" charset="0"/>
              </a:rPr>
              <a:t>) we can see that this result is bit different and more </a:t>
            </a:r>
            <a:r>
              <a:rPr lang="en-IN" sz="2000" dirty="0" smtClean="0">
                <a:latin typeface="Times New Roman" pitchFamily="18" charset="0"/>
                <a:cs typeface="Times New Roman" pitchFamily="18" charset="0"/>
              </a:rPr>
              <a:t>useful</a:t>
            </a: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2) As a analyst I would suggest to keep price in this range to get more number of reviews in specific room type and at particular place</a:t>
            </a:r>
          </a:p>
          <a:p>
            <a:endParaRPr lang="en-IN" sz="22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2099" y="1282234"/>
            <a:ext cx="7591425"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22147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4730" y="561610"/>
            <a:ext cx="6814147" cy="1015663"/>
          </a:xfrm>
          <a:prstGeom prst="rect">
            <a:avLst/>
          </a:prstGeom>
        </p:spPr>
        <p:txBody>
          <a:bodyPr wrap="square">
            <a:spAutoFit/>
          </a:bodyPr>
          <a:lstStyle/>
          <a:p>
            <a:pPr>
              <a:lnSpc>
                <a:spcPct val="300000"/>
              </a:lnSpc>
            </a:pPr>
            <a:r>
              <a:rPr lang="en-US" sz="2000" b="1" dirty="0">
                <a:solidFill>
                  <a:srgbClr val="212121"/>
                </a:solidFill>
                <a:latin typeface="Times New Roman" pitchFamily="18" charset="0"/>
                <a:cs typeface="Times New Roman" pitchFamily="18" charset="0"/>
              </a:rPr>
              <a:t> </a:t>
            </a:r>
            <a:r>
              <a:rPr lang="en-US" sz="2000" b="1" dirty="0">
                <a:solidFill>
                  <a:schemeClr val="accent5">
                    <a:lumMod val="75000"/>
                  </a:schemeClr>
                </a:solidFill>
                <a:latin typeface="Times New Roman" pitchFamily="18" charset="0"/>
                <a:cs typeface="Times New Roman" pitchFamily="18" charset="0"/>
              </a:rPr>
              <a:t>Which</a:t>
            </a:r>
            <a:r>
              <a:rPr lang="en-US" sz="2400" b="1" dirty="0">
                <a:solidFill>
                  <a:schemeClr val="accent5">
                    <a:lumMod val="75000"/>
                  </a:schemeClr>
                </a:solidFill>
                <a:latin typeface="Times New Roman" pitchFamily="18" charset="0"/>
                <a:cs typeface="Times New Roman" pitchFamily="18" charset="0"/>
              </a:rPr>
              <a:t> host are the busiest and why?</a:t>
            </a:r>
          </a:p>
        </p:txBody>
      </p:sp>
      <p:sp>
        <p:nvSpPr>
          <p:cNvPr id="2" name="Rectangle 1"/>
          <p:cNvSpPr/>
          <p:nvPr/>
        </p:nvSpPr>
        <p:spPr>
          <a:xfrm>
            <a:off x="685979" y="1605823"/>
            <a:ext cx="10362333" cy="5355312"/>
          </a:xfrm>
          <a:prstGeom prst="rect">
            <a:avLst/>
          </a:prstGeom>
        </p:spPr>
        <p:txBody>
          <a:bodyPr wrap="square">
            <a:spAutoFit/>
          </a:bodyPr>
          <a:lstStyle/>
          <a:p>
            <a:pPr marL="285750" indent="-285750">
              <a:lnSpc>
                <a:spcPct val="300000"/>
              </a:lnSpc>
              <a:buFont typeface="Arial" pitchFamily="34" charset="0"/>
              <a:buChar char="•"/>
            </a:pPr>
            <a:r>
              <a:rPr lang="en-IN" sz="1600" dirty="0">
                <a:latin typeface="Times New Roman" pitchFamily="18" charset="0"/>
                <a:cs typeface="Times New Roman" pitchFamily="18" charset="0"/>
              </a:rPr>
              <a:t>A metric is a system of measurement in this case 'busiest' which gives a relative </a:t>
            </a:r>
            <a:r>
              <a:rPr lang="en-IN" sz="1600" dirty="0" smtClean="0">
                <a:latin typeface="Times New Roman" pitchFamily="18" charset="0"/>
                <a:cs typeface="Times New Roman" pitchFamily="18" charset="0"/>
              </a:rPr>
              <a:t>comparison </a:t>
            </a:r>
            <a:r>
              <a:rPr lang="en-IN" sz="1600" dirty="0">
                <a:latin typeface="Times New Roman" pitchFamily="18" charset="0"/>
                <a:cs typeface="Times New Roman" pitchFamily="18" charset="0"/>
              </a:rPr>
              <a:t>between the hosts.</a:t>
            </a:r>
          </a:p>
          <a:p>
            <a:pPr marL="285750" indent="-285750">
              <a:lnSpc>
                <a:spcPct val="300000"/>
              </a:lnSpc>
              <a:buFont typeface="Arial" pitchFamily="34" charset="0"/>
              <a:buChar char="•"/>
            </a:pPr>
            <a:r>
              <a:rPr lang="en-IN" sz="1600" dirty="0">
                <a:latin typeface="Times New Roman" pitchFamily="18" charset="0"/>
                <a:cs typeface="Times New Roman" pitchFamily="18" charset="0"/>
              </a:rPr>
              <a:t>The metric mean across various properties for a host gives the average occupancy rate/percentage the host.</a:t>
            </a:r>
          </a:p>
          <a:p>
            <a:pPr marL="285750" indent="-285750">
              <a:lnSpc>
                <a:spcPct val="300000"/>
              </a:lnSpc>
              <a:buFont typeface="Arial" pitchFamily="34" charset="0"/>
              <a:buChar char="•"/>
            </a:pPr>
            <a:r>
              <a:rPr lang="en-IN" sz="1600" dirty="0">
                <a:latin typeface="Times New Roman" pitchFamily="18" charset="0"/>
                <a:cs typeface="Times New Roman" pitchFamily="18" charset="0"/>
              </a:rPr>
              <a:t>The higher the percentage, the busier a host is said to be.                                                                        </a:t>
            </a:r>
            <a:r>
              <a:rPr lang="en-IN" sz="1600" dirty="0" smtClean="0">
                <a:latin typeface="Times New Roman" pitchFamily="18" charset="0"/>
                <a:cs typeface="Times New Roman" pitchFamily="18" charset="0"/>
              </a:rPr>
              <a:t>                                  </a:t>
            </a:r>
            <a:r>
              <a:rPr lang="en-IN" sz="1600" i="1" dirty="0" smtClean="0">
                <a:latin typeface="Times New Roman" pitchFamily="18" charset="0"/>
                <a:cs typeface="Times New Roman" pitchFamily="18" charset="0"/>
              </a:rPr>
              <a:t> </a:t>
            </a:r>
            <a:r>
              <a:rPr lang="en-IN" sz="1600" dirty="0">
                <a:latin typeface="Times New Roman" pitchFamily="18" charset="0"/>
                <a:cs typeface="Times New Roman" pitchFamily="18" charset="0"/>
              </a:rPr>
              <a:t>1) </a:t>
            </a:r>
            <a:r>
              <a:rPr lang="en-IN" sz="1600" dirty="0" smtClean="0">
                <a:latin typeface="Times New Roman" pitchFamily="18" charset="0"/>
                <a:cs typeface="Times New Roman" pitchFamily="18" charset="0"/>
              </a:rPr>
              <a:t>Available </a:t>
            </a:r>
            <a:r>
              <a:rPr lang="en-IN" sz="1600" dirty="0">
                <a:latin typeface="Times New Roman" pitchFamily="18" charset="0"/>
                <a:cs typeface="Times New Roman" pitchFamily="18" charset="0"/>
              </a:rPr>
              <a:t>months = available days / (365/12)    </a:t>
            </a:r>
          </a:p>
          <a:p>
            <a:pPr>
              <a:lnSpc>
                <a:spcPct val="300000"/>
              </a:lnSpc>
            </a:pPr>
            <a:r>
              <a:rPr lang="en-IN" sz="1600" dirty="0">
                <a:latin typeface="Times New Roman" pitchFamily="18" charset="0"/>
                <a:cs typeface="Times New Roman" pitchFamily="18" charset="0"/>
              </a:rPr>
              <a:t>      2) </a:t>
            </a:r>
            <a:r>
              <a:rPr lang="en-IN" sz="1600" dirty="0" smtClean="0">
                <a:latin typeface="Times New Roman" pitchFamily="18" charset="0"/>
                <a:cs typeface="Times New Roman" pitchFamily="18" charset="0"/>
              </a:rPr>
              <a:t>Total </a:t>
            </a:r>
            <a:r>
              <a:rPr lang="en-IN" sz="1600" dirty="0">
                <a:latin typeface="Times New Roman" pitchFamily="18" charset="0"/>
                <a:cs typeface="Times New Roman" pitchFamily="18" charset="0"/>
              </a:rPr>
              <a:t>possible bookings = available days / minimum nights</a:t>
            </a:r>
          </a:p>
          <a:p>
            <a:pPr>
              <a:lnSpc>
                <a:spcPct val="300000"/>
              </a:lnSpc>
            </a:pPr>
            <a:r>
              <a:rPr lang="en-IN" sz="1600" dirty="0">
                <a:latin typeface="Times New Roman" pitchFamily="18" charset="0"/>
                <a:cs typeface="Times New Roman" pitchFamily="18" charset="0"/>
              </a:rPr>
              <a:t>      3) </a:t>
            </a:r>
            <a:r>
              <a:rPr lang="en-IN" sz="1600" dirty="0" smtClean="0">
                <a:latin typeface="Times New Roman" pitchFamily="18" charset="0"/>
                <a:cs typeface="Times New Roman" pitchFamily="18" charset="0"/>
              </a:rPr>
              <a:t>Estimated </a:t>
            </a:r>
            <a:r>
              <a:rPr lang="en-IN" sz="1600" dirty="0">
                <a:latin typeface="Times New Roman" pitchFamily="18" charset="0"/>
                <a:cs typeface="Times New Roman" pitchFamily="18" charset="0"/>
              </a:rPr>
              <a:t>bookings = reviews per month x available months</a:t>
            </a:r>
          </a:p>
          <a:p>
            <a:pPr>
              <a:lnSpc>
                <a:spcPct val="300000"/>
              </a:lnSpc>
            </a:pPr>
            <a:endParaRPr lang="en-IN" dirty="0"/>
          </a:p>
        </p:txBody>
      </p:sp>
    </p:spTree>
    <p:extLst>
      <p:ext uri="{BB962C8B-B14F-4D97-AF65-F5344CB8AC3E}">
        <p14:creationId xmlns:p14="http://schemas.microsoft.com/office/powerpoint/2010/main" val="792801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396" y="3130890"/>
            <a:ext cx="7237880" cy="332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187533" y="527661"/>
            <a:ext cx="11132964" cy="2092881"/>
          </a:xfrm>
          <a:prstGeom prst="rect">
            <a:avLst/>
          </a:prstGeom>
        </p:spPr>
        <p:txBody>
          <a:bodyPr wrap="square">
            <a:spAutoFit/>
          </a:bodyPr>
          <a:lstStyle/>
          <a:p>
            <a:pPr>
              <a:lnSpc>
                <a:spcPct val="300000"/>
              </a:lnSpc>
            </a:pPr>
            <a:r>
              <a:rPr lang="en-IN" sz="1600" i="1" dirty="0">
                <a:latin typeface="Times New Roman" pitchFamily="18" charset="0"/>
                <a:cs typeface="Times New Roman" pitchFamily="18" charset="0"/>
              </a:rPr>
              <a:t> </a:t>
            </a:r>
            <a:r>
              <a:rPr lang="en-IN" sz="1600" dirty="0">
                <a:latin typeface="Times New Roman" pitchFamily="18" charset="0"/>
                <a:cs typeface="Times New Roman" pitchFamily="18" charset="0"/>
              </a:rPr>
              <a:t>Using all the above calculations, the percentage of occupancy throughout the year is gives as :-</a:t>
            </a:r>
          </a:p>
          <a:p>
            <a:pPr>
              <a:lnSpc>
                <a:spcPct val="300000"/>
              </a:lnSpc>
            </a:pPr>
            <a:r>
              <a:rPr lang="en-IN" sz="1600" dirty="0">
                <a:latin typeface="Times New Roman" pitchFamily="18" charset="0"/>
                <a:cs typeface="Times New Roman" pitchFamily="18" charset="0"/>
              </a:rPr>
              <a:t> </a:t>
            </a:r>
            <a:r>
              <a:rPr lang="en-IN" sz="1600" dirty="0" smtClean="0">
                <a:latin typeface="Times New Roman" pitchFamily="18" charset="0"/>
                <a:cs typeface="Times New Roman" pitchFamily="18" charset="0"/>
              </a:rPr>
              <a:t>Occupancy </a:t>
            </a:r>
            <a:r>
              <a:rPr lang="en-IN" sz="1600" dirty="0">
                <a:latin typeface="Times New Roman" pitchFamily="18" charset="0"/>
                <a:cs typeface="Times New Roman" pitchFamily="18" charset="0"/>
              </a:rPr>
              <a:t>% = estimated bookings / total possible bookings x 100</a:t>
            </a:r>
          </a:p>
          <a:p>
            <a:r>
              <a:rPr lang="en-IN" sz="1600" i="1" dirty="0"/>
              <a:t> </a:t>
            </a:r>
            <a:r>
              <a:rPr lang="en-IN" sz="1600" dirty="0" smtClean="0">
                <a:latin typeface="Times New Roman" pitchFamily="18" charset="0"/>
                <a:cs typeface="Times New Roman" pitchFamily="18" charset="0"/>
              </a:rPr>
              <a:t>The </a:t>
            </a:r>
            <a:r>
              <a:rPr lang="en-IN" sz="1600" dirty="0">
                <a:latin typeface="Times New Roman" pitchFamily="18" charset="0"/>
                <a:cs typeface="Times New Roman" pitchFamily="18" charset="0"/>
              </a:rPr>
              <a:t>grouped table now contains the average </a:t>
            </a:r>
            <a:r>
              <a:rPr lang="en-IN" sz="1600" dirty="0" smtClean="0">
                <a:latin typeface="Times New Roman" pitchFamily="18" charset="0"/>
                <a:cs typeface="Times New Roman" pitchFamily="18" charset="0"/>
              </a:rPr>
              <a:t>occupancy </a:t>
            </a:r>
            <a:r>
              <a:rPr lang="en-IN" sz="1600" dirty="0">
                <a:latin typeface="Times New Roman" pitchFamily="18" charset="0"/>
                <a:cs typeface="Times New Roman" pitchFamily="18" charset="0"/>
              </a:rPr>
              <a:t>percentage for every host. Sorting the table to obtain the top 10 busiest hosts </a:t>
            </a:r>
            <a:r>
              <a:rPr lang="en-IN" sz="1600" dirty="0" smtClean="0">
                <a:latin typeface="Times New Roman" pitchFamily="18" charset="0"/>
                <a:cs typeface="Times New Roman" pitchFamily="18" charset="0"/>
              </a:rPr>
              <a:t> for </a:t>
            </a:r>
            <a:r>
              <a:rPr lang="en-IN" sz="1600" dirty="0">
                <a:latin typeface="Times New Roman" pitchFamily="18" charset="0"/>
                <a:cs typeface="Times New Roman" pitchFamily="18" charset="0"/>
              </a:rPr>
              <a:t>Airbnb.</a:t>
            </a:r>
          </a:p>
        </p:txBody>
      </p:sp>
    </p:spTree>
    <p:extLst>
      <p:ext uri="{BB962C8B-B14F-4D97-AF65-F5344CB8AC3E}">
        <p14:creationId xmlns:p14="http://schemas.microsoft.com/office/powerpoint/2010/main" val="27034785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6214" y="1913973"/>
            <a:ext cx="11706896" cy="3785652"/>
          </a:xfrm>
          <a:prstGeom prst="rect">
            <a:avLst/>
          </a:prstGeom>
        </p:spPr>
        <p:txBody>
          <a:bodyPr wrap="square">
            <a:spAutoFit/>
          </a:bodyPr>
          <a:lstStyle/>
          <a:p>
            <a:pPr marL="342900" indent="-342900">
              <a:lnSpc>
                <a:spcPct val="150000"/>
              </a:lnSpc>
              <a:buAutoNum type="arabicPeriod"/>
            </a:pPr>
            <a:r>
              <a:rPr lang="en-IN" sz="1600" dirty="0" smtClean="0">
                <a:latin typeface="Times New Roman" pitchFamily="18" charset="0"/>
                <a:cs typeface="Times New Roman" pitchFamily="18" charset="0"/>
              </a:rPr>
              <a:t>In </a:t>
            </a:r>
            <a:r>
              <a:rPr lang="en-IN" sz="1600" dirty="0">
                <a:latin typeface="Times New Roman" pitchFamily="18" charset="0"/>
                <a:cs typeface="Times New Roman" pitchFamily="18" charset="0"/>
              </a:rPr>
              <a:t>all the listings registered with airbnb, more than 50% of them offer entire home/apt,45%are for private rooms,1.85 for shared rooms and 0.81 for hotel rooms</a:t>
            </a:r>
            <a:r>
              <a:rPr lang="en-IN" sz="1600" dirty="0" smtClean="0">
                <a:latin typeface="Times New Roman" pitchFamily="18" charset="0"/>
                <a:cs typeface="Times New Roman" pitchFamily="18" charset="0"/>
              </a:rPr>
              <a:t>.</a:t>
            </a:r>
            <a:endParaRPr lang="en-IN" sz="1600" dirty="0">
              <a:latin typeface="Times New Roman" pitchFamily="18" charset="0"/>
              <a:cs typeface="Times New Roman" pitchFamily="18" charset="0"/>
            </a:endParaRPr>
          </a:p>
          <a:p>
            <a:pPr>
              <a:lnSpc>
                <a:spcPct val="150000"/>
              </a:lnSpc>
            </a:pPr>
            <a:r>
              <a:rPr lang="en-IN" sz="1600" dirty="0">
                <a:latin typeface="Times New Roman" pitchFamily="18" charset="0"/>
                <a:cs typeface="Times New Roman" pitchFamily="18" charset="0"/>
              </a:rPr>
              <a:t>2</a:t>
            </a:r>
            <a:r>
              <a:rPr lang="en-IN" sz="1600" dirty="0" smtClean="0">
                <a:latin typeface="Times New Roman" pitchFamily="18" charset="0"/>
                <a:cs typeface="Times New Roman" pitchFamily="18" charset="0"/>
              </a:rPr>
              <a:t>.   The </a:t>
            </a:r>
            <a:r>
              <a:rPr lang="en-IN" sz="1600" dirty="0">
                <a:latin typeface="Times New Roman" pitchFamily="18" charset="0"/>
                <a:cs typeface="Times New Roman" pitchFamily="18" charset="0"/>
              </a:rPr>
              <a:t>most of airbnb prices are under $1000</a:t>
            </a:r>
            <a:r>
              <a:rPr lang="en-IN" sz="1600" dirty="0" smtClean="0">
                <a:latin typeface="Times New Roman" pitchFamily="18" charset="0"/>
                <a:cs typeface="Times New Roman" pitchFamily="18" charset="0"/>
              </a:rPr>
              <a:t>.</a:t>
            </a:r>
            <a:endParaRPr lang="en-IN" sz="1600" dirty="0">
              <a:latin typeface="Times New Roman" pitchFamily="18" charset="0"/>
              <a:cs typeface="Times New Roman" pitchFamily="18" charset="0"/>
            </a:endParaRPr>
          </a:p>
          <a:p>
            <a:pPr marL="342900" indent="-342900">
              <a:lnSpc>
                <a:spcPct val="150000"/>
              </a:lnSpc>
              <a:buAutoNum type="arabicPeriod" startAt="3"/>
            </a:pPr>
            <a:r>
              <a:rPr lang="en-IN" sz="1600" dirty="0" smtClean="0">
                <a:latin typeface="Times New Roman" pitchFamily="18" charset="0"/>
                <a:cs typeface="Times New Roman" pitchFamily="18" charset="0"/>
              </a:rPr>
              <a:t>Manhattan </a:t>
            </a:r>
            <a:r>
              <a:rPr lang="en-IN" sz="1600" dirty="0">
                <a:latin typeface="Times New Roman" pitchFamily="18" charset="0"/>
                <a:cs typeface="Times New Roman" pitchFamily="18" charset="0"/>
              </a:rPr>
              <a:t>has the highest range of prices for the listings with an average price of 120 dollars, followed by Brooklyn with 90 dollars </a:t>
            </a:r>
            <a:r>
              <a:rPr lang="en-IN" sz="1600" dirty="0" smtClean="0">
                <a:latin typeface="Times New Roman" pitchFamily="18" charset="0"/>
                <a:cs typeface="Times New Roman" pitchFamily="18" charset="0"/>
              </a:rPr>
              <a:t>per</a:t>
            </a:r>
          </a:p>
          <a:p>
            <a:pPr>
              <a:lnSpc>
                <a:spcPct val="150000"/>
              </a:lnSpc>
            </a:pPr>
            <a:r>
              <a:rPr lang="en-IN" sz="1600" dirty="0" smtClean="0">
                <a:latin typeface="Times New Roman" pitchFamily="18" charset="0"/>
                <a:cs typeface="Times New Roman" pitchFamily="18" charset="0"/>
              </a:rPr>
              <a:t>       night</a:t>
            </a:r>
            <a:r>
              <a:rPr lang="en-IN" sz="1600" dirty="0">
                <a:latin typeface="Times New Roman" pitchFamily="18" charset="0"/>
                <a:cs typeface="Times New Roman" pitchFamily="18" charset="0"/>
              </a:rPr>
              <a:t>.</a:t>
            </a:r>
          </a:p>
          <a:p>
            <a:pPr>
              <a:lnSpc>
                <a:spcPct val="150000"/>
              </a:lnSpc>
            </a:pPr>
            <a:r>
              <a:rPr lang="en-IN" sz="1600" dirty="0">
                <a:latin typeface="Times New Roman" pitchFamily="18" charset="0"/>
                <a:cs typeface="Times New Roman" pitchFamily="18" charset="0"/>
              </a:rPr>
              <a:t>4</a:t>
            </a:r>
            <a:r>
              <a:rPr lang="en-IN" sz="1600" dirty="0" smtClean="0">
                <a:latin typeface="Times New Roman" pitchFamily="18" charset="0"/>
                <a:cs typeface="Times New Roman" pitchFamily="18" charset="0"/>
              </a:rPr>
              <a:t>.   Queens </a:t>
            </a:r>
            <a:r>
              <a:rPr lang="en-IN" sz="1600" dirty="0">
                <a:latin typeface="Times New Roman" pitchFamily="18" charset="0"/>
                <a:cs typeface="Times New Roman" pitchFamily="18" charset="0"/>
              </a:rPr>
              <a:t>and </a:t>
            </a:r>
            <a:r>
              <a:rPr lang="en-IN" sz="1600" dirty="0" smtClean="0">
                <a:latin typeface="Times New Roman" pitchFamily="18" charset="0"/>
                <a:cs typeface="Times New Roman" pitchFamily="18" charset="0"/>
              </a:rPr>
              <a:t>Staten </a:t>
            </a:r>
            <a:r>
              <a:rPr lang="en-IN" sz="1600" dirty="0">
                <a:latin typeface="Times New Roman" pitchFamily="18" charset="0"/>
                <a:cs typeface="Times New Roman" pitchFamily="18" charset="0"/>
              </a:rPr>
              <a:t>island appear to have similar distribution</a:t>
            </a:r>
            <a:r>
              <a:rPr lang="en-IN" sz="1600" dirty="0" smtClean="0">
                <a:latin typeface="Times New Roman" pitchFamily="18" charset="0"/>
                <a:cs typeface="Times New Roman" pitchFamily="18" charset="0"/>
              </a:rPr>
              <a:t>, Bronx </a:t>
            </a:r>
            <a:r>
              <a:rPr lang="en-IN" sz="1600" dirty="0">
                <a:latin typeface="Times New Roman" pitchFamily="18" charset="0"/>
                <a:cs typeface="Times New Roman" pitchFamily="18" charset="0"/>
              </a:rPr>
              <a:t>is the cheapest among all of them.</a:t>
            </a:r>
          </a:p>
          <a:p>
            <a:pPr>
              <a:lnSpc>
                <a:spcPct val="150000"/>
              </a:lnSpc>
            </a:pPr>
            <a:r>
              <a:rPr lang="en-IN" sz="1600" dirty="0">
                <a:latin typeface="Times New Roman" pitchFamily="18" charset="0"/>
                <a:cs typeface="Times New Roman" pitchFamily="18" charset="0"/>
              </a:rPr>
              <a:t>5</a:t>
            </a:r>
            <a:r>
              <a:rPr lang="en-IN" sz="1600" dirty="0" smtClean="0">
                <a:latin typeface="Times New Roman" pitchFamily="18" charset="0"/>
                <a:cs typeface="Times New Roman" pitchFamily="18" charset="0"/>
              </a:rPr>
              <a:t>.   Minimum </a:t>
            </a:r>
            <a:r>
              <a:rPr lang="en-IN" sz="1600" dirty="0">
                <a:latin typeface="Times New Roman" pitchFamily="18" charset="0"/>
                <a:cs typeface="Times New Roman" pitchFamily="18" charset="0"/>
              </a:rPr>
              <a:t>number of night stays has significant impact on prices.</a:t>
            </a:r>
          </a:p>
          <a:p>
            <a:pPr marL="342900" indent="-342900">
              <a:lnSpc>
                <a:spcPct val="150000"/>
              </a:lnSpc>
              <a:buAutoNum type="arabicPeriod" startAt="6"/>
            </a:pPr>
            <a:r>
              <a:rPr lang="en-IN" sz="1600" dirty="0" smtClean="0">
                <a:latin typeface="Times New Roman" pitchFamily="18" charset="0"/>
                <a:cs typeface="Times New Roman" pitchFamily="18" charset="0"/>
              </a:rPr>
              <a:t>The </a:t>
            </a:r>
            <a:r>
              <a:rPr lang="en-IN" sz="1600" dirty="0">
                <a:latin typeface="Times New Roman" pitchFamily="18" charset="0"/>
                <a:cs typeface="Times New Roman" pitchFamily="18" charset="0"/>
              </a:rPr>
              <a:t>machine learning models used in this project, k –nearest </a:t>
            </a:r>
            <a:r>
              <a:rPr lang="en-IN" sz="1600" dirty="0" smtClean="0">
                <a:latin typeface="Times New Roman" pitchFamily="18" charset="0"/>
                <a:cs typeface="Times New Roman" pitchFamily="18" charset="0"/>
              </a:rPr>
              <a:t>neighbours </a:t>
            </a:r>
            <a:r>
              <a:rPr lang="en-IN" sz="1600" dirty="0">
                <a:latin typeface="Times New Roman" pitchFamily="18" charset="0"/>
                <a:cs typeface="Times New Roman" pitchFamily="18" charset="0"/>
              </a:rPr>
              <a:t>model gives least accuracy and random forest regression </a:t>
            </a:r>
            <a:r>
              <a:rPr lang="en-IN" sz="1600" dirty="0" smtClean="0">
                <a:latin typeface="Times New Roman" pitchFamily="18" charset="0"/>
                <a:cs typeface="Times New Roman" pitchFamily="18" charset="0"/>
              </a:rPr>
              <a:t> </a:t>
            </a:r>
          </a:p>
          <a:p>
            <a:pPr>
              <a:lnSpc>
                <a:spcPct val="150000"/>
              </a:lnSpc>
            </a:pPr>
            <a:r>
              <a:rPr lang="en-IN" sz="1600" dirty="0">
                <a:latin typeface="Times New Roman" pitchFamily="18" charset="0"/>
                <a:cs typeface="Times New Roman" pitchFamily="18" charset="0"/>
              </a:rPr>
              <a:t> </a:t>
            </a:r>
            <a:r>
              <a:rPr lang="en-IN" sz="1600" dirty="0" smtClean="0">
                <a:latin typeface="Times New Roman" pitchFamily="18" charset="0"/>
                <a:cs typeface="Times New Roman" pitchFamily="18" charset="0"/>
              </a:rPr>
              <a:t>      </a:t>
            </a:r>
            <a:r>
              <a:rPr lang="en-IN" sz="1600" dirty="0" smtClean="0">
                <a:latin typeface="Times New Roman" pitchFamily="18" charset="0"/>
                <a:cs typeface="Times New Roman" pitchFamily="18" charset="0"/>
              </a:rPr>
              <a:t>predicts </a:t>
            </a:r>
            <a:r>
              <a:rPr lang="en-IN" sz="1600" dirty="0">
                <a:latin typeface="Times New Roman" pitchFamily="18" charset="0"/>
                <a:cs typeface="Times New Roman" pitchFamily="18" charset="0"/>
              </a:rPr>
              <a:t>the sale price with best accuracy.</a:t>
            </a:r>
          </a:p>
          <a:p>
            <a:pPr>
              <a:lnSpc>
                <a:spcPct val="150000"/>
              </a:lnSpc>
            </a:pPr>
            <a:r>
              <a:rPr lang="en-IN" sz="1600" dirty="0">
                <a:latin typeface="Times New Roman" pitchFamily="18" charset="0"/>
                <a:cs typeface="Times New Roman" pitchFamily="18" charset="0"/>
              </a:rPr>
              <a:t>7. </a:t>
            </a:r>
            <a:r>
              <a:rPr lang="en-IN" sz="1600" dirty="0" smtClean="0">
                <a:latin typeface="Times New Roman" pitchFamily="18" charset="0"/>
                <a:cs typeface="Times New Roman" pitchFamily="18" charset="0"/>
              </a:rPr>
              <a:t>  There </a:t>
            </a:r>
            <a:r>
              <a:rPr lang="en-IN" sz="1600" dirty="0">
                <a:latin typeface="Times New Roman" pitchFamily="18" charset="0"/>
                <a:cs typeface="Times New Roman" pitchFamily="18" charset="0"/>
              </a:rPr>
              <a:t>are almost 50% positive, 37</a:t>
            </a:r>
            <a:r>
              <a:rPr lang="en-IN" sz="1600" dirty="0" smtClean="0">
                <a:latin typeface="Times New Roman" pitchFamily="18" charset="0"/>
                <a:cs typeface="Times New Roman" pitchFamily="18" charset="0"/>
              </a:rPr>
              <a:t>% neutral </a:t>
            </a:r>
            <a:r>
              <a:rPr lang="en-IN" sz="1600" dirty="0">
                <a:latin typeface="Times New Roman" pitchFamily="18" charset="0"/>
                <a:cs typeface="Times New Roman" pitchFamily="18" charset="0"/>
              </a:rPr>
              <a:t>and 13%negative comments in review dataset.</a:t>
            </a:r>
          </a:p>
        </p:txBody>
      </p:sp>
      <p:sp>
        <p:nvSpPr>
          <p:cNvPr id="5" name="Rectangle 4"/>
          <p:cNvSpPr/>
          <p:nvPr/>
        </p:nvSpPr>
        <p:spPr>
          <a:xfrm>
            <a:off x="604082" y="-82612"/>
            <a:ext cx="10510384" cy="1446999"/>
          </a:xfrm>
          <a:prstGeom prst="rect">
            <a:avLst/>
          </a:prstGeom>
        </p:spPr>
        <p:txBody>
          <a:bodyPr wrap="square">
            <a:spAutoFit/>
          </a:bodyPr>
          <a:lstStyle/>
          <a:p>
            <a:pPr algn="ctr">
              <a:lnSpc>
                <a:spcPct val="300000"/>
              </a:lnSpc>
            </a:pPr>
            <a:r>
              <a:rPr lang="en-US" sz="3600" b="1" u="sng" dirty="0">
                <a:solidFill>
                  <a:srgbClr val="FF0000"/>
                </a:solidFill>
                <a:latin typeface="Times New Roman" pitchFamily="18" charset="0"/>
                <a:cs typeface="Times New Roman" pitchFamily="18" charset="0"/>
              </a:rPr>
              <a:t>Conclusion</a:t>
            </a:r>
          </a:p>
        </p:txBody>
      </p:sp>
    </p:spTree>
    <p:extLst>
      <p:ext uri="{BB962C8B-B14F-4D97-AF65-F5344CB8AC3E}">
        <p14:creationId xmlns:p14="http://schemas.microsoft.com/office/powerpoint/2010/main" val="33571626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83886"/>
            <a:ext cx="10515600" cy="1733917"/>
          </a:xfrm>
        </p:spPr>
        <p:txBody>
          <a:bodyPr>
            <a:normAutofit/>
          </a:bodyPr>
          <a:lstStyle/>
          <a:p>
            <a:pPr marL="0" indent="0" algn="ctr">
              <a:buNone/>
            </a:pPr>
            <a:r>
              <a:rPr lang="en-IN" sz="8000" b="1" dirty="0" smtClean="0">
                <a:solidFill>
                  <a:srgbClr val="FF0000"/>
                </a:solidFill>
                <a:latin typeface="Times New Roman" pitchFamily="18" charset="0"/>
                <a:cs typeface="Times New Roman" pitchFamily="18" charset="0"/>
              </a:rPr>
              <a:t>Thank You</a:t>
            </a:r>
            <a:endParaRPr lang="en-IN" sz="80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5094302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D23B29-1C19-88D5-B58C-575BA12F3716}"/>
              </a:ext>
            </a:extLst>
          </p:cNvPr>
          <p:cNvSpPr>
            <a:spLocks noGrp="1"/>
          </p:cNvSpPr>
          <p:nvPr>
            <p:ph type="title"/>
          </p:nvPr>
        </p:nvSpPr>
        <p:spPr/>
        <p:txBody>
          <a:bodyPr>
            <a:normAutofit/>
          </a:bodyPr>
          <a:lstStyle/>
          <a:p>
            <a:r>
              <a:rPr lang="en-US" sz="3200" b="1" u="sng" dirty="0">
                <a:solidFill>
                  <a:srgbClr val="FF0000"/>
                </a:solidFill>
                <a:latin typeface="Times New Roman" pitchFamily="18" charset="0"/>
                <a:cs typeface="Times New Roman" pitchFamily="18" charset="0"/>
              </a:rPr>
              <a:t>Contents</a:t>
            </a:r>
            <a:endParaRPr lang="en-IN" sz="3200"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8630F4C8-B262-A1A9-5CD8-2896AE48CD32}"/>
              </a:ext>
            </a:extLst>
          </p:cNvPr>
          <p:cNvSpPr>
            <a:spLocks noGrp="1"/>
          </p:cNvSpPr>
          <p:nvPr>
            <p:ph idx="1"/>
          </p:nvPr>
        </p:nvSpPr>
        <p:spPr>
          <a:xfrm>
            <a:off x="604934" y="1633269"/>
            <a:ext cx="10515600" cy="4603406"/>
          </a:xfrm>
        </p:spPr>
        <p:txBody>
          <a:bodyPr>
            <a:normAutofit fontScale="85000" lnSpcReduction="20000"/>
          </a:bodyPr>
          <a:lstStyle/>
          <a:p>
            <a:pPr>
              <a:lnSpc>
                <a:spcPct val="200000"/>
              </a:lnSpc>
            </a:pPr>
            <a:r>
              <a:rPr lang="en-US" sz="1900" dirty="0">
                <a:latin typeface="Arial" pitchFamily="34" charset="0"/>
                <a:cs typeface="Arial" pitchFamily="34" charset="0"/>
              </a:rPr>
              <a:t>Introduction</a:t>
            </a:r>
          </a:p>
          <a:p>
            <a:pPr>
              <a:lnSpc>
                <a:spcPct val="200000"/>
              </a:lnSpc>
            </a:pPr>
            <a:r>
              <a:rPr lang="en-US" sz="1900" dirty="0">
                <a:latin typeface="Arial" pitchFamily="34" charset="0"/>
                <a:cs typeface="Arial" pitchFamily="34" charset="0"/>
              </a:rPr>
              <a:t>What is Airbnb</a:t>
            </a:r>
          </a:p>
          <a:p>
            <a:pPr>
              <a:lnSpc>
                <a:spcPct val="200000"/>
              </a:lnSpc>
            </a:pPr>
            <a:r>
              <a:rPr lang="en-US" sz="1900" dirty="0">
                <a:latin typeface="Arial" pitchFamily="34" charset="0"/>
                <a:cs typeface="Arial" pitchFamily="34" charset="0"/>
              </a:rPr>
              <a:t>Work Overflow</a:t>
            </a:r>
          </a:p>
          <a:p>
            <a:pPr>
              <a:lnSpc>
                <a:spcPct val="200000"/>
              </a:lnSpc>
            </a:pPr>
            <a:r>
              <a:rPr lang="en-US" sz="1900" dirty="0">
                <a:latin typeface="Arial" pitchFamily="34" charset="0"/>
                <a:cs typeface="Arial" pitchFamily="34" charset="0"/>
              </a:rPr>
              <a:t>Data understanding</a:t>
            </a:r>
          </a:p>
          <a:p>
            <a:pPr>
              <a:lnSpc>
                <a:spcPct val="200000"/>
              </a:lnSpc>
            </a:pPr>
            <a:r>
              <a:rPr lang="en-US" sz="1900" dirty="0">
                <a:latin typeface="Arial" pitchFamily="34" charset="0"/>
                <a:cs typeface="Arial" pitchFamily="34" charset="0"/>
              </a:rPr>
              <a:t>Analyzing the listings based on room types</a:t>
            </a:r>
          </a:p>
          <a:p>
            <a:pPr>
              <a:lnSpc>
                <a:spcPct val="200000"/>
              </a:lnSpc>
            </a:pPr>
            <a:r>
              <a:rPr lang="en-US" sz="1900" dirty="0">
                <a:latin typeface="Arial" pitchFamily="34" charset="0"/>
                <a:cs typeface="Arial" pitchFamily="34" charset="0"/>
              </a:rPr>
              <a:t>Practical Theory</a:t>
            </a:r>
          </a:p>
          <a:p>
            <a:pPr>
              <a:lnSpc>
                <a:spcPct val="200000"/>
              </a:lnSpc>
            </a:pPr>
            <a:r>
              <a:rPr lang="en-US" sz="1900" dirty="0">
                <a:latin typeface="Arial" pitchFamily="34" charset="0"/>
                <a:cs typeface="Arial" pitchFamily="34" charset="0"/>
              </a:rPr>
              <a:t>Agenda</a:t>
            </a:r>
          </a:p>
          <a:p>
            <a:pPr>
              <a:lnSpc>
                <a:spcPct val="200000"/>
              </a:lnSpc>
            </a:pPr>
            <a:r>
              <a:rPr lang="en-US" sz="1900" dirty="0">
                <a:latin typeface="Arial" pitchFamily="34" charset="0"/>
                <a:cs typeface="Arial" pitchFamily="34" charset="0"/>
              </a:rPr>
              <a:t>Conclusion</a:t>
            </a:r>
          </a:p>
          <a:p>
            <a:endParaRPr lang="en-US" dirty="0">
              <a:solidFill>
                <a:srgbClr val="C00000"/>
              </a:solidFill>
              <a:latin typeface="Times New Roman" panose="02020603050405020304" pitchFamily="18" charset="0"/>
              <a:cs typeface="Times New Roman" panose="02020603050405020304" pitchFamily="18" charset="0"/>
            </a:endParaRPr>
          </a:p>
          <a:p>
            <a:pPr>
              <a:buClr>
                <a:schemeClr val="bg1"/>
              </a:buClr>
              <a:buFont typeface="+mj-lt"/>
              <a:buAutoNum type="arabicPeriod"/>
            </a:pPr>
            <a:endParaRPr lang="en-US" dirty="0">
              <a:solidFill>
                <a:srgbClr val="C00000"/>
              </a:solidFill>
              <a:latin typeface="Times New Roman" panose="02020603050405020304" pitchFamily="18" charset="0"/>
              <a:cs typeface="Times New Roman" panose="02020603050405020304" pitchFamily="18" charset="0"/>
            </a:endParaRPr>
          </a:p>
          <a:p>
            <a:pPr>
              <a:buClr>
                <a:schemeClr val="bg1"/>
              </a:buClr>
              <a:buFont typeface="+mj-lt"/>
              <a:buAutoNum type="arabicPeriod"/>
            </a:pPr>
            <a:endParaRPr lang="en-US" dirty="0">
              <a:solidFill>
                <a:srgbClr val="C00000"/>
              </a:solidFill>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810009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4E18F3-529F-D57F-04DA-B4C6A0AEA22A}"/>
              </a:ext>
            </a:extLst>
          </p:cNvPr>
          <p:cNvSpPr>
            <a:spLocks noGrp="1"/>
          </p:cNvSpPr>
          <p:nvPr>
            <p:ph type="title"/>
          </p:nvPr>
        </p:nvSpPr>
        <p:spPr>
          <a:xfrm>
            <a:off x="697524" y="224449"/>
            <a:ext cx="10515600" cy="631337"/>
          </a:xfrm>
        </p:spPr>
        <p:txBody>
          <a:bodyPr>
            <a:normAutofit/>
          </a:bodyPr>
          <a:lstStyle/>
          <a:p>
            <a:r>
              <a:rPr lang="en-US" sz="3200" b="1" u="sng" dirty="0">
                <a:solidFill>
                  <a:srgbClr val="FF0000"/>
                </a:solidFill>
                <a:latin typeface="Times New Roman" pitchFamily="18" charset="0"/>
                <a:cs typeface="Times New Roman" pitchFamily="18" charset="0"/>
              </a:rPr>
              <a:t>INTRODUCTION</a:t>
            </a:r>
            <a:endParaRPr lang="en-IN" sz="3200" b="1" u="sng"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DDAE35EB-D2C7-9BBB-7B7F-0F8A529E1639}"/>
              </a:ext>
            </a:extLst>
          </p:cNvPr>
          <p:cNvSpPr>
            <a:spLocks noGrp="1"/>
          </p:cNvSpPr>
          <p:nvPr>
            <p:ph idx="1"/>
          </p:nvPr>
        </p:nvSpPr>
        <p:spPr>
          <a:xfrm>
            <a:off x="105508" y="1321535"/>
            <a:ext cx="11769969" cy="5384059"/>
          </a:xfrm>
        </p:spPr>
        <p:txBody>
          <a:bodyPr>
            <a:noAutofit/>
          </a:bodyPr>
          <a:lstStyle/>
          <a:p>
            <a:pPr>
              <a:lnSpc>
                <a:spcPct val="200000"/>
              </a:lnSpc>
            </a:pPr>
            <a:r>
              <a:rPr lang="en-US" sz="1600" dirty="0">
                <a:latin typeface="Times New Roman" pitchFamily="18" charset="0"/>
                <a:cs typeface="Times New Roman" pitchFamily="18" charset="0"/>
              </a:rPr>
              <a:t>Introduction Unlike hotels, which have their own pricing system, </a:t>
            </a:r>
            <a:r>
              <a:rPr lang="en-US" sz="1600" dirty="0">
                <a:latin typeface="Times New Roman" pitchFamily="18" charset="0"/>
                <a:cs typeface="Times New Roman" pitchFamily="18" charset="0"/>
              </a:rPr>
              <a:t>Aribnb</a:t>
            </a:r>
            <a:r>
              <a:rPr lang="en-US" sz="1600" dirty="0">
                <a:latin typeface="Times New Roman" pitchFamily="18" charset="0"/>
                <a:cs typeface="Times New Roman" pitchFamily="18" charset="0"/>
              </a:rPr>
              <a:t> prices are usually determined by the hosts empirically. It poses challenges for the new hosts, as well as for existing hosts with new listings, to determine the prices reasonably high yet without losing popularity. On the consumers’ side, though they can compare the price across other similar listings, it is still valuable for them to know whether the current price is worthy and if it is a good time to book the rooms.</a:t>
            </a:r>
          </a:p>
          <a:p>
            <a:pPr>
              <a:lnSpc>
                <a:spcPct val="200000"/>
              </a:lnSpc>
            </a:pPr>
            <a:r>
              <a:rPr lang="en-US" sz="1600" dirty="0">
                <a:latin typeface="Times New Roman" pitchFamily="18" charset="0"/>
                <a:cs typeface="Times New Roman" pitchFamily="18" charset="0"/>
              </a:rPr>
              <a:t> The nightly price for Airbnb renting depends on multiple factors, and we divide the input type into 4 categories, including continuous, categorical, text, and date features. We have extracted more than 60 features from the dataset. Here we only list a few of them that are both representative and important for the task, such as room size {accommodates, bathrooms, bedrooms, beds, ...}, extra fees {security deposite, cleaning fee, extra people, ...}, reviews scores {review scores rating, review scores accuracy, review scores cleanliness, ...}, location {neighbourhood, latitude, longitude, ...}, facilities {transit, amenities, property type, ...}, and booking related {availability, cancellation policy, host verification, ...}. </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4034384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0D40AD6-8B0C-C7CD-ADA9-793253D173B5}"/>
              </a:ext>
            </a:extLst>
          </p:cNvPr>
          <p:cNvSpPr>
            <a:spLocks noGrp="1"/>
          </p:cNvSpPr>
          <p:nvPr>
            <p:ph idx="1"/>
          </p:nvPr>
        </p:nvSpPr>
        <p:spPr>
          <a:xfrm>
            <a:off x="287218" y="1207940"/>
            <a:ext cx="11353800" cy="5919687"/>
          </a:xfrm>
        </p:spPr>
        <p:txBody>
          <a:bodyPr>
            <a:normAutofit fontScale="47500" lnSpcReduction="20000"/>
          </a:bodyPr>
          <a:lstStyle/>
          <a:p>
            <a:pPr>
              <a:lnSpc>
                <a:spcPct val="120000"/>
              </a:lnSpc>
            </a:pPr>
            <a:r>
              <a:rPr lang="en-US" sz="4000" b="0" i="0" dirty="0">
                <a:solidFill>
                  <a:srgbClr val="111111"/>
                </a:solidFill>
                <a:effectLst/>
                <a:latin typeface="Times New Roman" pitchFamily="18" charset="0"/>
                <a:cs typeface="Times New Roman" pitchFamily="18" charset="0"/>
              </a:rPr>
              <a:t>Airbnb wants to analyze the historical data of all the listings on its platform since its initial stages and improve its recommendations to its customers. </a:t>
            </a:r>
            <a:endParaRPr lang="en-US" sz="4000" b="0" i="0" dirty="0" smtClean="0">
              <a:solidFill>
                <a:srgbClr val="111111"/>
              </a:solidFill>
              <a:effectLst/>
              <a:latin typeface="Times New Roman" pitchFamily="18" charset="0"/>
              <a:cs typeface="Times New Roman" pitchFamily="18" charset="0"/>
            </a:endParaRPr>
          </a:p>
          <a:p>
            <a:pPr>
              <a:lnSpc>
                <a:spcPct val="120000"/>
              </a:lnSpc>
            </a:pPr>
            <a:r>
              <a:rPr lang="en-US" sz="4000" b="0" i="0" dirty="0" smtClean="0">
                <a:solidFill>
                  <a:srgbClr val="111111"/>
                </a:solidFill>
                <a:effectLst/>
                <a:latin typeface="Times New Roman" pitchFamily="18" charset="0"/>
                <a:cs typeface="Times New Roman" pitchFamily="18" charset="0"/>
              </a:rPr>
              <a:t>To </a:t>
            </a:r>
            <a:r>
              <a:rPr lang="en-US" sz="4000" b="0" i="0" dirty="0">
                <a:solidFill>
                  <a:srgbClr val="111111"/>
                </a:solidFill>
                <a:effectLst/>
                <a:latin typeface="Times New Roman" pitchFamily="18" charset="0"/>
                <a:cs typeface="Times New Roman" pitchFamily="18" charset="0"/>
              </a:rPr>
              <a:t>do this, they need to gather the average rating, number of ratings, and prices of the Airbnb listings over the years</a:t>
            </a:r>
            <a:r>
              <a:rPr lang="en-US" sz="4000" b="0" i="0" dirty="0" smtClean="0">
                <a:solidFill>
                  <a:srgbClr val="111111"/>
                </a:solidFill>
                <a:effectLst/>
                <a:latin typeface="Times New Roman" pitchFamily="18" charset="0"/>
                <a:cs typeface="Times New Roman" pitchFamily="18" charset="0"/>
              </a:rPr>
              <a:t>.</a:t>
            </a:r>
          </a:p>
          <a:p>
            <a:pPr>
              <a:lnSpc>
                <a:spcPct val="120000"/>
              </a:lnSpc>
            </a:pPr>
            <a:r>
              <a:rPr lang="en-US" sz="4000" b="0" i="0" dirty="0" smtClean="0">
                <a:solidFill>
                  <a:srgbClr val="111111"/>
                </a:solidFill>
                <a:effectLst/>
                <a:latin typeface="Times New Roman" pitchFamily="18" charset="0"/>
                <a:cs typeface="Times New Roman" pitchFamily="18" charset="0"/>
              </a:rPr>
              <a:t> </a:t>
            </a:r>
            <a:r>
              <a:rPr lang="en-US" sz="4000" b="0" i="0" dirty="0">
                <a:solidFill>
                  <a:srgbClr val="111111"/>
                </a:solidFill>
                <a:effectLst/>
                <a:latin typeface="Times New Roman" pitchFamily="18" charset="0"/>
                <a:cs typeface="Times New Roman" pitchFamily="18" charset="0"/>
              </a:rPr>
              <a:t>As a data engineer of the company</a:t>
            </a:r>
            <a:r>
              <a:rPr lang="en-US" sz="4000" dirty="0">
                <a:solidFill>
                  <a:srgbClr val="111111"/>
                </a:solidFill>
                <a:latin typeface="Times New Roman" pitchFamily="18" charset="0"/>
                <a:cs typeface="Times New Roman" pitchFamily="18" charset="0"/>
              </a:rPr>
              <a:t>. We</a:t>
            </a:r>
            <a:r>
              <a:rPr lang="en-US" sz="4000" b="0" i="0" dirty="0">
                <a:solidFill>
                  <a:srgbClr val="111111"/>
                </a:solidFill>
                <a:effectLst/>
                <a:latin typeface="Times New Roman" pitchFamily="18" charset="0"/>
                <a:cs typeface="Times New Roman" pitchFamily="18" charset="0"/>
              </a:rPr>
              <a:t> took up the task of building an ETL pipeline that extracts the relevant data like listings, properties, hosts details, and load it in to a data warehouse that makes querying for the decision-makers and analysts easier</a:t>
            </a:r>
            <a:r>
              <a:rPr lang="en-US" sz="4000" b="0" i="0" dirty="0" smtClean="0">
                <a:solidFill>
                  <a:srgbClr val="111111"/>
                </a:solidFill>
                <a:effectLst/>
                <a:latin typeface="Times New Roman" pitchFamily="18" charset="0"/>
                <a:cs typeface="Times New Roman" pitchFamily="18" charset="0"/>
              </a:rPr>
              <a:t>.</a:t>
            </a:r>
          </a:p>
          <a:p>
            <a:pPr algn="l">
              <a:lnSpc>
                <a:spcPct val="120000"/>
              </a:lnSpc>
            </a:pPr>
            <a:r>
              <a:rPr lang="en-US" sz="4000" i="0" dirty="0" smtClean="0">
                <a:solidFill>
                  <a:srgbClr val="212121"/>
                </a:solidFill>
                <a:effectLst/>
                <a:latin typeface="Times New Roman" pitchFamily="18" charset="0"/>
                <a:cs typeface="Times New Roman" pitchFamily="18" charset="0"/>
              </a:rPr>
              <a:t>This </a:t>
            </a:r>
            <a:r>
              <a:rPr lang="en-US" sz="4000" i="0" dirty="0">
                <a:solidFill>
                  <a:srgbClr val="212121"/>
                </a:solidFill>
                <a:effectLst/>
                <a:latin typeface="Times New Roman" pitchFamily="18" charset="0"/>
                <a:cs typeface="Times New Roman" pitchFamily="18" charset="0"/>
              </a:rPr>
              <a:t>dataset has around 49,000 observations in it with 16 columns and it is a mix between categorical and numeric values</a:t>
            </a:r>
            <a:r>
              <a:rPr lang="en-US" sz="4000" i="0" dirty="0" smtClean="0">
                <a:solidFill>
                  <a:srgbClr val="212121"/>
                </a:solidFill>
                <a:effectLst/>
                <a:latin typeface="Times New Roman" pitchFamily="18" charset="0"/>
                <a:cs typeface="Times New Roman" pitchFamily="18" charset="0"/>
              </a:rPr>
              <a:t>.</a:t>
            </a:r>
          </a:p>
          <a:p>
            <a:pPr marL="228600" lvl="6">
              <a:lnSpc>
                <a:spcPct val="120000"/>
              </a:lnSpc>
              <a:spcBef>
                <a:spcPts val="1000"/>
              </a:spcBef>
            </a:pPr>
            <a:r>
              <a:rPr lang="en-US" sz="4000" dirty="0" smtClean="0">
                <a:solidFill>
                  <a:srgbClr val="212121"/>
                </a:solidFill>
                <a:latin typeface="Times New Roman" pitchFamily="18" charset="0"/>
                <a:cs typeface="Times New Roman" pitchFamily="18" charset="0"/>
              </a:rPr>
              <a:t>Since </a:t>
            </a:r>
            <a:r>
              <a:rPr lang="en-US" sz="4000" dirty="0">
                <a:solidFill>
                  <a:srgbClr val="212121"/>
                </a:solidFill>
                <a:latin typeface="Times New Roman" pitchFamily="18" charset="0"/>
                <a:cs typeface="Times New Roman" pitchFamily="18" charset="0"/>
              </a:rPr>
              <a:t>2008, guests and hosts have used Airbnb to expand on traveling possibilities and present a more unique, personalized way of experiencing the world. Today, Airbnb became one of a kind service that is used and recognized by the whole world. Data analysis on millions of listings provided through Airbnb is a crucial factor for the company. These millions of listings generate a lot of data - data that can be analyzed and used for security, business decisions, understanding of customers' and providers' (hosts) behavior and performance on the platform, guiding marketing initiatives, implementation of innovative additional services and much more.</a:t>
            </a:r>
          </a:p>
          <a:p>
            <a:pPr>
              <a:lnSpc>
                <a:spcPct val="200000"/>
              </a:lnSpc>
            </a:pPr>
            <a:endParaRPr lang="en-IN" sz="1600" dirty="0">
              <a:latin typeface="Arial" pitchFamily="34" charset="0"/>
              <a:cs typeface="Arial" pitchFamily="34" charset="0"/>
            </a:endParaRPr>
          </a:p>
          <a:p>
            <a:pPr marL="228600" lvl="6">
              <a:spcBef>
                <a:spcPts val="1000"/>
              </a:spcBef>
            </a:pPr>
            <a:endParaRPr lang="en-US" sz="1600" dirty="0">
              <a:solidFill>
                <a:srgbClr val="212121"/>
              </a:solidFill>
              <a:latin typeface="Arial" pitchFamily="34" charset="0"/>
              <a:cs typeface="Arial" pitchFamily="34" charset="0"/>
            </a:endParaRPr>
          </a:p>
          <a:p>
            <a:pPr marL="0" indent="0">
              <a:buNone/>
            </a:pPr>
            <a:endParaRPr lang="en-IN" dirty="0"/>
          </a:p>
        </p:txBody>
      </p:sp>
      <p:sp>
        <p:nvSpPr>
          <p:cNvPr id="4" name="TextBox 3">
            <a:extLst>
              <a:ext uri="{FF2B5EF4-FFF2-40B4-BE49-F238E27FC236}">
                <a16:creationId xmlns="" xmlns:a16="http://schemas.microsoft.com/office/drawing/2014/main" id="{EF879BE4-F89F-4006-2A1B-1BF6EFD5C480}"/>
              </a:ext>
            </a:extLst>
          </p:cNvPr>
          <p:cNvSpPr txBox="1"/>
          <p:nvPr/>
        </p:nvSpPr>
        <p:spPr>
          <a:xfrm>
            <a:off x="463064" y="505249"/>
            <a:ext cx="7998041" cy="584775"/>
          </a:xfrm>
          <a:prstGeom prst="rect">
            <a:avLst/>
          </a:prstGeom>
          <a:noFill/>
        </p:spPr>
        <p:txBody>
          <a:bodyPr wrap="square">
            <a:spAutoFit/>
          </a:bodyPr>
          <a:lstStyle/>
          <a:p>
            <a:r>
              <a:rPr lang="en-US" sz="3200" u="sng" dirty="0">
                <a:solidFill>
                  <a:srgbClr val="FF0000"/>
                </a:solidFill>
                <a:latin typeface="Times New Roman" pitchFamily="18" charset="0"/>
                <a:cs typeface="Times New Roman" pitchFamily="18" charset="0"/>
              </a:rPr>
              <a:t>What is </a:t>
            </a:r>
            <a:r>
              <a:rPr lang="en-US" sz="3200" u="sng" dirty="0" smtClean="0">
                <a:solidFill>
                  <a:srgbClr val="FF0000"/>
                </a:solidFill>
                <a:latin typeface="Times New Roman" pitchFamily="18" charset="0"/>
                <a:cs typeface="Times New Roman" pitchFamily="18" charset="0"/>
              </a:rPr>
              <a:t>Airbnb?</a:t>
            </a:r>
            <a:endParaRPr lang="en-US" sz="3200" u="sng"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859002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C6AB45-C904-1AFC-38E1-6978D64092FE}"/>
              </a:ext>
            </a:extLst>
          </p:cNvPr>
          <p:cNvSpPr>
            <a:spLocks noGrp="1"/>
          </p:cNvSpPr>
          <p:nvPr>
            <p:ph type="title"/>
          </p:nvPr>
        </p:nvSpPr>
        <p:spPr>
          <a:xfrm>
            <a:off x="1084383" y="365125"/>
            <a:ext cx="10515600" cy="1325563"/>
          </a:xfrm>
        </p:spPr>
        <p:txBody>
          <a:bodyPr>
            <a:normAutofit/>
          </a:bodyPr>
          <a:lstStyle/>
          <a:p>
            <a:r>
              <a:rPr lang="en-US" sz="3200" u="sng" dirty="0">
                <a:solidFill>
                  <a:srgbClr val="FF0000"/>
                </a:solidFill>
                <a:latin typeface="Times New Roman" pitchFamily="18" charset="0"/>
                <a:cs typeface="Times New Roman" pitchFamily="18" charset="0"/>
              </a:rPr>
              <a:t>Work </a:t>
            </a:r>
            <a:r>
              <a:rPr lang="en-US" sz="3200" u="sng" dirty="0" smtClean="0">
                <a:solidFill>
                  <a:srgbClr val="FF0000"/>
                </a:solidFill>
                <a:latin typeface="Times New Roman" pitchFamily="18" charset="0"/>
                <a:cs typeface="Times New Roman" pitchFamily="18" charset="0"/>
              </a:rPr>
              <a:t>overflow</a:t>
            </a:r>
            <a:endParaRPr lang="en-IN" sz="3200" u="sng" dirty="0">
              <a:solidFill>
                <a:srgbClr val="FF0000"/>
              </a:solidFill>
              <a:latin typeface="Times New Roman" pitchFamily="18" charset="0"/>
              <a:cs typeface="Times New Roman" pitchFamily="18" charset="0"/>
            </a:endParaRPr>
          </a:p>
        </p:txBody>
      </p:sp>
      <p:sp>
        <p:nvSpPr>
          <p:cNvPr id="4" name="TextBox 3">
            <a:extLst>
              <a:ext uri="{FF2B5EF4-FFF2-40B4-BE49-F238E27FC236}">
                <a16:creationId xmlns="" xmlns:a16="http://schemas.microsoft.com/office/drawing/2014/main" id="{C47DE8D4-2541-B14D-67F8-63FA3BAFE3A3}"/>
              </a:ext>
            </a:extLst>
          </p:cNvPr>
          <p:cNvSpPr txBox="1"/>
          <p:nvPr/>
        </p:nvSpPr>
        <p:spPr>
          <a:xfrm>
            <a:off x="994299" y="2394068"/>
            <a:ext cx="8147481" cy="3262432"/>
          </a:xfrm>
          <a:prstGeom prst="rect">
            <a:avLst/>
          </a:prstGeom>
          <a:noFill/>
        </p:spPr>
        <p:txBody>
          <a:bodyPr wrap="square">
            <a:spAutoFit/>
          </a:bodyPr>
          <a:lstStyle/>
          <a:p>
            <a:pPr rtl="0" fontAlgn="base">
              <a:spcBef>
                <a:spcPts val="0"/>
              </a:spcBef>
              <a:spcAft>
                <a:spcPts val="0"/>
              </a:spcAft>
            </a:pPr>
            <a:r>
              <a:rPr lang="en-US" sz="1800" b="0" i="0" u="none" strike="noStrike" dirty="0" smtClean="0">
                <a:effectLst/>
                <a:latin typeface="Times New Roman" panose="02020603050405020304" pitchFamily="18" charset="0"/>
              </a:rPr>
              <a:t>  </a:t>
            </a:r>
            <a:r>
              <a:rPr lang="en-US" sz="1600" b="0" i="0" u="none" strike="noStrike" dirty="0" smtClean="0">
                <a:effectLst/>
                <a:latin typeface="Times New Roman" panose="02020603050405020304" pitchFamily="18" charset="0"/>
              </a:rPr>
              <a:t>Work </a:t>
            </a:r>
            <a:r>
              <a:rPr lang="en-US" sz="1600" b="0" i="0" u="none" strike="noStrike" dirty="0">
                <a:effectLst/>
                <a:latin typeface="Times New Roman" panose="02020603050405020304" pitchFamily="18" charset="0"/>
              </a:rPr>
              <a:t>is divided into three steps</a:t>
            </a:r>
            <a:r>
              <a:rPr lang="en-US" sz="1600" b="0" i="0" u="none" strike="noStrike" dirty="0" smtClean="0">
                <a:effectLst/>
                <a:latin typeface="Times New Roman" panose="02020603050405020304" pitchFamily="18" charset="0"/>
              </a:rPr>
              <a:t>:</a:t>
            </a:r>
          </a:p>
          <a:p>
            <a:pPr rtl="0" fontAlgn="base">
              <a:spcBef>
                <a:spcPts val="0"/>
              </a:spcBef>
              <a:spcAft>
                <a:spcPts val="0"/>
              </a:spcAft>
              <a:buFont typeface="Arial" panose="020B0604020202020204" pitchFamily="34" charset="0"/>
              <a:buChar char="•"/>
            </a:pPr>
            <a:endParaRPr lang="en-US" sz="1600" dirty="0">
              <a:latin typeface="Times New Roman" panose="02020603050405020304" pitchFamily="18" charset="0"/>
            </a:endParaRPr>
          </a:p>
          <a:p>
            <a:pPr rtl="0" fontAlgn="base">
              <a:spcBef>
                <a:spcPts val="0"/>
              </a:spcBef>
              <a:spcAft>
                <a:spcPts val="0"/>
              </a:spcAft>
              <a:buFont typeface="Arial" panose="020B0604020202020204" pitchFamily="34" charset="0"/>
              <a:buChar char="•"/>
            </a:pPr>
            <a:endParaRPr lang="en-US" sz="1600" b="0" i="0" u="none" strike="noStrike" dirty="0">
              <a:effectLst/>
              <a:latin typeface="Noto Sans Symbols"/>
            </a:endParaRPr>
          </a:p>
          <a:p>
            <a:pPr marL="114300" rtl="0">
              <a:spcBef>
                <a:spcPts val="0"/>
              </a:spcBef>
              <a:spcAft>
                <a:spcPts val="0"/>
              </a:spcAft>
            </a:pPr>
            <a:r>
              <a:rPr lang="en-US" sz="1600" b="0" i="0" u="none" strike="noStrike" dirty="0">
                <a:effectLst/>
                <a:latin typeface="Times New Roman" panose="02020603050405020304" pitchFamily="18" charset="0"/>
              </a:rPr>
              <a:t>Step </a:t>
            </a:r>
            <a:r>
              <a:rPr lang="en-US" sz="1600" dirty="0" smtClean="0">
                <a:latin typeface="Times New Roman" panose="02020603050405020304" pitchFamily="18" charset="0"/>
              </a:rPr>
              <a:t>1-</a:t>
            </a:r>
            <a:r>
              <a:rPr lang="en-US" sz="1600" b="0" i="0" u="none" strike="noStrike" dirty="0" smtClean="0">
                <a:effectLst/>
                <a:latin typeface="Times New Roman" panose="02020603050405020304" pitchFamily="18" charset="0"/>
              </a:rPr>
              <a:t> </a:t>
            </a:r>
            <a:r>
              <a:rPr lang="en-US" sz="1600" b="0" i="0" u="none" strike="noStrike" dirty="0">
                <a:effectLst/>
                <a:latin typeface="Times New Roman" panose="02020603050405020304" pitchFamily="18" charset="0"/>
              </a:rPr>
              <a:t>Data Collection and Understanding the </a:t>
            </a:r>
            <a:r>
              <a:rPr lang="en-US" sz="1600" b="0" i="0" u="none" strike="noStrike" dirty="0" smtClean="0">
                <a:effectLst/>
                <a:latin typeface="Times New Roman" panose="02020603050405020304" pitchFamily="18" charset="0"/>
              </a:rPr>
              <a:t>data</a:t>
            </a:r>
          </a:p>
          <a:p>
            <a:pPr marL="114300" rtl="0">
              <a:spcBef>
                <a:spcPts val="0"/>
              </a:spcBef>
              <a:spcAft>
                <a:spcPts val="0"/>
              </a:spcAft>
            </a:pPr>
            <a:endParaRPr lang="en-US" sz="1600" dirty="0">
              <a:latin typeface="Times New Roman" panose="02020603050405020304" pitchFamily="18" charset="0"/>
            </a:endParaRPr>
          </a:p>
          <a:p>
            <a:pPr marL="114300" rtl="0">
              <a:spcBef>
                <a:spcPts val="0"/>
              </a:spcBef>
              <a:spcAft>
                <a:spcPts val="0"/>
              </a:spcAft>
            </a:pPr>
            <a:endParaRPr lang="en-US" sz="1600" b="0" dirty="0">
              <a:effectLst/>
            </a:endParaRPr>
          </a:p>
          <a:p>
            <a:pPr marL="114300" rtl="0">
              <a:spcBef>
                <a:spcPts val="0"/>
              </a:spcBef>
              <a:spcAft>
                <a:spcPts val="0"/>
              </a:spcAft>
            </a:pPr>
            <a:r>
              <a:rPr lang="en-US" sz="1600" b="0" i="0" u="none" strike="noStrike" dirty="0">
                <a:effectLst/>
                <a:latin typeface="Times New Roman" panose="02020603050405020304" pitchFamily="18" charset="0"/>
              </a:rPr>
              <a:t>Step </a:t>
            </a:r>
            <a:r>
              <a:rPr lang="en-US" sz="1600" dirty="0" smtClean="0">
                <a:latin typeface="Times New Roman" panose="02020603050405020304" pitchFamily="18" charset="0"/>
              </a:rPr>
              <a:t>2-</a:t>
            </a:r>
            <a:r>
              <a:rPr lang="en-US" sz="1600" b="0" i="0" u="none" strike="noStrike" dirty="0" smtClean="0">
                <a:effectLst/>
                <a:latin typeface="Times New Roman" panose="02020603050405020304" pitchFamily="18" charset="0"/>
              </a:rPr>
              <a:t> </a:t>
            </a:r>
            <a:r>
              <a:rPr lang="en-US" sz="1600" b="0" i="0" u="none" strike="noStrike" dirty="0">
                <a:effectLst/>
                <a:latin typeface="Times New Roman" panose="02020603050405020304" pitchFamily="18" charset="0"/>
              </a:rPr>
              <a:t>Data cleanup and Handling the missing </a:t>
            </a:r>
            <a:r>
              <a:rPr lang="en-US" sz="1600" b="0" i="0" u="none" strike="noStrike" dirty="0" smtClean="0">
                <a:effectLst/>
                <a:latin typeface="Times New Roman" panose="02020603050405020304" pitchFamily="18" charset="0"/>
              </a:rPr>
              <a:t>values</a:t>
            </a:r>
          </a:p>
          <a:p>
            <a:pPr marL="114300" rtl="0">
              <a:spcBef>
                <a:spcPts val="0"/>
              </a:spcBef>
              <a:spcAft>
                <a:spcPts val="0"/>
              </a:spcAft>
            </a:pPr>
            <a:endParaRPr lang="en-US" sz="1600" dirty="0">
              <a:latin typeface="Times New Roman" panose="02020603050405020304" pitchFamily="18" charset="0"/>
            </a:endParaRPr>
          </a:p>
          <a:p>
            <a:pPr marL="114300" rtl="0">
              <a:spcBef>
                <a:spcPts val="0"/>
              </a:spcBef>
              <a:spcAft>
                <a:spcPts val="0"/>
              </a:spcAft>
            </a:pPr>
            <a:endParaRPr lang="en-US" sz="1600" b="0" dirty="0">
              <a:effectLst/>
            </a:endParaRPr>
          </a:p>
          <a:p>
            <a:pPr marL="114300" rtl="0">
              <a:spcBef>
                <a:spcPts val="0"/>
              </a:spcBef>
              <a:spcAft>
                <a:spcPts val="0"/>
              </a:spcAft>
            </a:pPr>
            <a:r>
              <a:rPr lang="en-US" sz="1600" b="0" i="0" u="none" strike="noStrike" dirty="0">
                <a:effectLst/>
                <a:latin typeface="Times New Roman" panose="02020603050405020304" pitchFamily="18" charset="0"/>
              </a:rPr>
              <a:t>Step </a:t>
            </a:r>
            <a:r>
              <a:rPr lang="en-US" sz="1600" b="0" i="0" u="none" strike="noStrike" dirty="0" smtClean="0">
                <a:effectLst/>
                <a:latin typeface="Times New Roman" panose="02020603050405020304" pitchFamily="18" charset="0"/>
              </a:rPr>
              <a:t>3 </a:t>
            </a:r>
            <a:r>
              <a:rPr lang="en-US" sz="1600" b="0" i="0" u="none" strike="noStrike" dirty="0" smtClean="0">
                <a:effectLst/>
                <a:latin typeface="Times New Roman" panose="02020603050405020304" pitchFamily="18" charset="0"/>
              </a:rPr>
              <a:t>– Performing Agenda with the Visualizations.</a:t>
            </a:r>
            <a:endParaRPr lang="en-US" sz="1600" b="0" dirty="0">
              <a:effectLst/>
            </a:endParaRPr>
          </a:p>
          <a:p>
            <a:r>
              <a:rPr lang="en-US" dirty="0"/>
              <a:t/>
            </a:r>
            <a:br>
              <a:rPr lang="en-US" dirty="0"/>
            </a:br>
            <a:endParaRPr lang="en-IN" dirty="0"/>
          </a:p>
        </p:txBody>
      </p:sp>
    </p:spTree>
    <p:extLst>
      <p:ext uri="{BB962C8B-B14F-4D97-AF65-F5344CB8AC3E}">
        <p14:creationId xmlns:p14="http://schemas.microsoft.com/office/powerpoint/2010/main" val="40303667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9CD233-29A8-6526-3FEA-334D1A571BC7}"/>
              </a:ext>
            </a:extLst>
          </p:cNvPr>
          <p:cNvSpPr>
            <a:spLocks noGrp="1"/>
          </p:cNvSpPr>
          <p:nvPr>
            <p:ph type="title"/>
          </p:nvPr>
        </p:nvSpPr>
        <p:spPr>
          <a:xfrm>
            <a:off x="1861331" y="236172"/>
            <a:ext cx="5152293" cy="654783"/>
          </a:xfrm>
        </p:spPr>
        <p:txBody>
          <a:bodyPr>
            <a:normAutofit/>
          </a:bodyPr>
          <a:lstStyle/>
          <a:p>
            <a:pPr algn="ctr"/>
            <a:r>
              <a:rPr lang="en-US" sz="3200" b="1" u="sng" dirty="0">
                <a:solidFill>
                  <a:srgbClr val="FF0000"/>
                </a:solidFill>
                <a:latin typeface="Times New Roman" pitchFamily="18" charset="0"/>
                <a:cs typeface="Times New Roman" pitchFamily="18" charset="0"/>
              </a:rPr>
              <a:t>DATA UNDERSTANDING</a:t>
            </a:r>
            <a:endParaRPr lang="en-IN" sz="3200" b="1" u="sng" dirty="0">
              <a:solidFill>
                <a:srgbClr val="FF0000"/>
              </a:solidFill>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75445804"/>
              </p:ext>
            </p:extLst>
          </p:nvPr>
        </p:nvGraphicFramePr>
        <p:xfrm>
          <a:off x="2055440" y="876387"/>
          <a:ext cx="8128000" cy="5699760"/>
        </p:xfrm>
        <a:graphic>
          <a:graphicData uri="http://schemas.openxmlformats.org/drawingml/2006/table">
            <a:tbl>
              <a:tblPr firstRow="1" bandRow="1">
                <a:tableStyleId>{5C22544A-7EE6-4342-B048-85BDC9FD1C3A}</a:tableStyleId>
              </a:tblPr>
              <a:tblGrid>
                <a:gridCol w="4064000">
                  <a:extLst>
                    <a:ext uri="{9D8B030D-6E8A-4147-A177-3AD203B41FA5}">
                      <a16:colId xmlns="" xmlns:a16="http://schemas.microsoft.com/office/drawing/2014/main" val="20000"/>
                    </a:ext>
                  </a:extLst>
                </a:gridCol>
                <a:gridCol w="4064000">
                  <a:extLst>
                    <a:ext uri="{9D8B030D-6E8A-4147-A177-3AD203B41FA5}">
                      <a16:colId xmlns="" xmlns:a16="http://schemas.microsoft.com/office/drawing/2014/main" val="20001"/>
                    </a:ext>
                  </a:extLst>
                </a:gridCol>
              </a:tblGrid>
              <a:tr h="280083">
                <a:tc>
                  <a:txBody>
                    <a:bodyPr/>
                    <a:lstStyle/>
                    <a:p>
                      <a:r>
                        <a:rPr lang="en-IN" sz="1600" dirty="0">
                          <a:latin typeface="Times New Roman" pitchFamily="18" charset="0"/>
                          <a:cs typeface="Times New Roman" pitchFamily="18" charset="0"/>
                        </a:rPr>
                        <a:t>Field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IN" sz="1600" dirty="0">
                          <a:latin typeface="Times New Roman" pitchFamily="18" charset="0"/>
                          <a:cs typeface="Times New Roman" pitchFamily="18" charset="0"/>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 xmlns:a16="http://schemas.microsoft.com/office/drawing/2014/main" val="10000"/>
                  </a:ext>
                </a:extLst>
              </a:tr>
              <a:tr h="280083">
                <a:tc>
                  <a:txBody>
                    <a:bodyPr/>
                    <a:lstStyle/>
                    <a:p>
                      <a:r>
                        <a:rPr lang="en-IN" sz="1600" dirty="0">
                          <a:latin typeface="Times New Roman" pitchFamily="18" charset="0"/>
                          <a:cs typeface="Times New Roman" pitchFamily="18"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dirty="0">
                          <a:latin typeface="Times New Roman" pitchFamily="18" charset="0"/>
                          <a:cs typeface="Times New Roman" pitchFamily="18" charset="0"/>
                        </a:rPr>
                        <a:t>Unique id</a:t>
                      </a:r>
                      <a:r>
                        <a:rPr lang="en-IN" sz="1600" baseline="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280083">
                <a:tc>
                  <a:txBody>
                    <a:bodyPr/>
                    <a:lstStyle/>
                    <a:p>
                      <a:r>
                        <a:rPr lang="en-IN" sz="1600" dirty="0">
                          <a:latin typeface="Times New Roman" pitchFamily="18" charset="0"/>
                          <a:cs typeface="Times New Roman" pitchFamily="18" charset="0"/>
                        </a:rPr>
                        <a:t>Name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dirty="0">
                          <a:latin typeface="Times New Roman" pitchFamily="18" charset="0"/>
                          <a:cs typeface="Times New Roman" pitchFamily="18" charset="0"/>
                        </a:rPr>
                        <a:t>Name</a:t>
                      </a:r>
                      <a:r>
                        <a:rPr lang="en-IN" sz="1600" baseline="0" dirty="0">
                          <a:latin typeface="Times New Roman" pitchFamily="18" charset="0"/>
                          <a:cs typeface="Times New Roman" pitchFamily="18" charset="0"/>
                        </a:rPr>
                        <a:t> of the listing </a:t>
                      </a:r>
                      <a:endParaRPr lang="en-IN"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r h="280083">
                <a:tc>
                  <a:txBody>
                    <a:bodyPr/>
                    <a:lstStyle/>
                    <a:p>
                      <a:r>
                        <a:rPr lang="en-IN" sz="1600" dirty="0">
                          <a:latin typeface="Times New Roman" pitchFamily="18" charset="0"/>
                          <a:cs typeface="Times New Roman" pitchFamily="18" charset="0"/>
                        </a:rPr>
                        <a:t>Host_id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dirty="0">
                          <a:latin typeface="Times New Roman" pitchFamily="18" charset="0"/>
                          <a:cs typeface="Times New Roman" pitchFamily="18" charset="0"/>
                        </a:rPr>
                        <a:t>Unique host_id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3"/>
                  </a:ext>
                </a:extLst>
              </a:tr>
              <a:tr h="280083">
                <a:tc>
                  <a:txBody>
                    <a:bodyPr/>
                    <a:lstStyle/>
                    <a:p>
                      <a:r>
                        <a:rPr lang="en-IN" sz="1600" dirty="0">
                          <a:latin typeface="Times New Roman" pitchFamily="18" charset="0"/>
                          <a:cs typeface="Times New Roman" pitchFamily="18" charset="0"/>
                        </a:rPr>
                        <a:t>host_name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dirty="0">
                          <a:latin typeface="Times New Roman" pitchFamily="18" charset="0"/>
                          <a:cs typeface="Times New Roman" pitchFamily="18" charset="0"/>
                        </a:rPr>
                        <a:t>Name</a:t>
                      </a:r>
                      <a:r>
                        <a:rPr lang="en-IN" sz="1600" baseline="0" dirty="0">
                          <a:latin typeface="Times New Roman" pitchFamily="18" charset="0"/>
                          <a:cs typeface="Times New Roman" pitchFamily="18" charset="0"/>
                        </a:rPr>
                        <a:t> of the host</a:t>
                      </a:r>
                      <a:endParaRPr lang="en-IN"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4"/>
                  </a:ext>
                </a:extLst>
              </a:tr>
              <a:tr h="280083">
                <a:tc>
                  <a:txBody>
                    <a:bodyPr/>
                    <a:lstStyle/>
                    <a:p>
                      <a:r>
                        <a:rPr lang="en-IN" sz="1600" dirty="0">
                          <a:latin typeface="Times New Roman" pitchFamily="18" charset="0"/>
                          <a:cs typeface="Times New Roman" pitchFamily="18" charset="0"/>
                        </a:rPr>
                        <a:t>Neighbourhood_group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dirty="0">
                          <a:latin typeface="Times New Roman" pitchFamily="18" charset="0"/>
                          <a:cs typeface="Times New Roman" pitchFamily="18" charset="0"/>
                        </a:rPr>
                        <a:t>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5"/>
                  </a:ext>
                </a:extLst>
              </a:tr>
              <a:tr h="280083">
                <a:tc>
                  <a:txBody>
                    <a:bodyPr/>
                    <a:lstStyle/>
                    <a:p>
                      <a:r>
                        <a:rPr lang="en-IN" sz="1600" dirty="0">
                          <a:latin typeface="Times New Roman" pitchFamily="18" charset="0"/>
                          <a:cs typeface="Times New Roman" pitchFamily="18" charset="0"/>
                        </a:rPr>
                        <a:t>Neighbourhood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dirty="0">
                          <a:latin typeface="Times New Roman" pitchFamily="18" charset="0"/>
                          <a:cs typeface="Times New Roman" pitchFamily="18" charset="0"/>
                        </a:rPr>
                        <a:t>Area</a:t>
                      </a:r>
                      <a:r>
                        <a:rPr lang="en-IN" sz="1600" baseline="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6"/>
                  </a:ext>
                </a:extLst>
              </a:tr>
              <a:tr h="280083">
                <a:tc>
                  <a:txBody>
                    <a:bodyPr/>
                    <a:lstStyle/>
                    <a:p>
                      <a:r>
                        <a:rPr lang="en-IN" sz="1600" dirty="0">
                          <a:latin typeface="Times New Roman" pitchFamily="18" charset="0"/>
                          <a:cs typeface="Times New Roman" pitchFamily="18" charset="0"/>
                        </a:rPr>
                        <a:t>Latitude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dirty="0">
                          <a:latin typeface="Times New Roman" pitchFamily="18" charset="0"/>
                          <a:cs typeface="Times New Roman" pitchFamily="18" charset="0"/>
                        </a:rPr>
                        <a:t>Latitude range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7"/>
                  </a:ext>
                </a:extLst>
              </a:tr>
              <a:tr h="280083">
                <a:tc>
                  <a:txBody>
                    <a:bodyPr/>
                    <a:lstStyle/>
                    <a:p>
                      <a:r>
                        <a:rPr lang="en-IN" sz="1600" dirty="0">
                          <a:latin typeface="Times New Roman" pitchFamily="18" charset="0"/>
                          <a:cs typeface="Times New Roman" pitchFamily="18" charset="0"/>
                        </a:rPr>
                        <a:t>Longitude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dirty="0">
                          <a:latin typeface="Times New Roman" pitchFamily="18" charset="0"/>
                          <a:cs typeface="Times New Roman" pitchFamily="18" charset="0"/>
                        </a:rPr>
                        <a:t>Longitude range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8"/>
                  </a:ext>
                </a:extLst>
              </a:tr>
              <a:tr h="280083">
                <a:tc>
                  <a:txBody>
                    <a:bodyPr/>
                    <a:lstStyle/>
                    <a:p>
                      <a:r>
                        <a:rPr lang="en-IN" sz="1600" dirty="0">
                          <a:latin typeface="Times New Roman" pitchFamily="18" charset="0"/>
                          <a:cs typeface="Times New Roman" pitchFamily="18" charset="0"/>
                        </a:rPr>
                        <a:t>Room_type</a:t>
                      </a:r>
                      <a:r>
                        <a:rPr lang="en-IN" sz="1600" baseline="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dirty="0">
                          <a:latin typeface="Times New Roman" pitchFamily="18" charset="0"/>
                          <a:cs typeface="Times New Roman" pitchFamily="18" charset="0"/>
                        </a:rPr>
                        <a:t>Type of listing</a:t>
                      </a:r>
                      <a:r>
                        <a:rPr lang="en-IN" sz="1600" baseline="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9"/>
                  </a:ext>
                </a:extLst>
              </a:tr>
              <a:tr h="280083">
                <a:tc>
                  <a:txBody>
                    <a:bodyPr/>
                    <a:lstStyle/>
                    <a:p>
                      <a:r>
                        <a:rPr lang="en-IN" sz="1600" dirty="0">
                          <a:latin typeface="Times New Roman" pitchFamily="18" charset="0"/>
                          <a:cs typeface="Times New Roman" pitchFamily="18" charset="0"/>
                        </a:rPr>
                        <a:t>Price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dirty="0">
                          <a:latin typeface="Times New Roman" pitchFamily="18" charset="0"/>
                          <a:cs typeface="Times New Roman" pitchFamily="18" charset="0"/>
                        </a:rPr>
                        <a:t>Price of listing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10"/>
                  </a:ext>
                </a:extLst>
              </a:tr>
              <a:tr h="280083">
                <a:tc>
                  <a:txBody>
                    <a:bodyPr/>
                    <a:lstStyle/>
                    <a:p>
                      <a:r>
                        <a:rPr lang="en-IN" sz="1600" dirty="0">
                          <a:latin typeface="Times New Roman" pitchFamily="18" charset="0"/>
                          <a:cs typeface="Times New Roman" pitchFamily="18" charset="0"/>
                        </a:rPr>
                        <a:t>Minimum</a:t>
                      </a:r>
                      <a:r>
                        <a:rPr lang="en-IN" sz="1600" baseline="0" dirty="0">
                          <a:latin typeface="Times New Roman" pitchFamily="18" charset="0"/>
                          <a:cs typeface="Times New Roman" pitchFamily="18" charset="0"/>
                        </a:rPr>
                        <a:t>_nights</a:t>
                      </a:r>
                      <a:endParaRPr lang="en-IN"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dirty="0">
                          <a:latin typeface="Times New Roman" pitchFamily="18" charset="0"/>
                          <a:cs typeface="Times New Roman" pitchFamily="18" charset="0"/>
                        </a:rPr>
                        <a:t>Minimum night to</a:t>
                      </a:r>
                      <a:r>
                        <a:rPr lang="en-IN" sz="1600" baseline="0" dirty="0">
                          <a:latin typeface="Times New Roman" pitchFamily="18" charset="0"/>
                          <a:cs typeface="Times New Roman" pitchFamily="18" charset="0"/>
                        </a:rPr>
                        <a:t> be paid for </a:t>
                      </a:r>
                      <a:endParaRPr lang="en-IN"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11"/>
                  </a:ext>
                </a:extLst>
              </a:tr>
              <a:tr h="280083">
                <a:tc>
                  <a:txBody>
                    <a:bodyPr/>
                    <a:lstStyle/>
                    <a:p>
                      <a:r>
                        <a:rPr lang="en-IN" sz="1600" dirty="0">
                          <a:latin typeface="Times New Roman" pitchFamily="18" charset="0"/>
                          <a:cs typeface="Times New Roman" pitchFamily="18" charset="0"/>
                        </a:rPr>
                        <a:t>Number_of</a:t>
                      </a:r>
                      <a:r>
                        <a:rPr lang="en-IN" sz="1600" baseline="0" dirty="0">
                          <a:latin typeface="Times New Roman" pitchFamily="18" charset="0"/>
                          <a:cs typeface="Times New Roman" pitchFamily="18" charset="0"/>
                        </a:rPr>
                        <a:t> reviews</a:t>
                      </a:r>
                      <a:endParaRPr lang="en-IN"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dirty="0">
                          <a:latin typeface="Times New Roman" pitchFamily="18" charset="0"/>
                          <a:cs typeface="Times New Roman" pitchFamily="18" charset="0"/>
                        </a:rPr>
                        <a:t>No of reviews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12"/>
                  </a:ext>
                </a:extLst>
              </a:tr>
              <a:tr h="280083">
                <a:tc>
                  <a:txBody>
                    <a:bodyPr/>
                    <a:lstStyle/>
                    <a:p>
                      <a:r>
                        <a:rPr lang="en-IN" sz="1600" dirty="0">
                          <a:latin typeface="Times New Roman" pitchFamily="18" charset="0"/>
                          <a:cs typeface="Times New Roman" pitchFamily="18" charset="0"/>
                        </a:rPr>
                        <a:t>Last_review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dirty="0">
                          <a:latin typeface="Times New Roman" pitchFamily="18" charset="0"/>
                          <a:cs typeface="Times New Roman" pitchFamily="18" charset="0"/>
                        </a:rPr>
                        <a:t>Content of the last review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13"/>
                  </a:ext>
                </a:extLst>
              </a:tr>
              <a:tr h="280083">
                <a:tc>
                  <a:txBody>
                    <a:bodyPr/>
                    <a:lstStyle/>
                    <a:p>
                      <a:r>
                        <a:rPr lang="en-IN" sz="1600" dirty="0">
                          <a:latin typeface="Times New Roman" pitchFamily="18" charset="0"/>
                          <a:cs typeface="Times New Roman" pitchFamily="18" charset="0"/>
                        </a:rPr>
                        <a:t>Reviews_per_month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dirty="0">
                          <a:latin typeface="Times New Roman" pitchFamily="18" charset="0"/>
                          <a:cs typeface="Times New Roman" pitchFamily="18" charset="0"/>
                        </a:rPr>
                        <a:t>No of checks per 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14"/>
                  </a:ext>
                </a:extLst>
              </a:tr>
              <a:tr h="280083">
                <a:tc>
                  <a:txBody>
                    <a:bodyPr/>
                    <a:lstStyle/>
                    <a:p>
                      <a:r>
                        <a:rPr lang="en-IN" sz="1600" dirty="0">
                          <a:latin typeface="Times New Roman" pitchFamily="18" charset="0"/>
                          <a:cs typeface="Times New Roman" pitchFamily="18" charset="0"/>
                        </a:rPr>
                        <a:t>Calculated_host_listing_count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dirty="0">
                          <a:latin typeface="Times New Roman" pitchFamily="18" charset="0"/>
                          <a:cs typeface="Times New Roman" pitchFamily="18" charset="0"/>
                        </a:rPr>
                        <a:t>Total 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15"/>
                  </a:ext>
                </a:extLst>
              </a:tr>
              <a:tr h="280083">
                <a:tc>
                  <a:txBody>
                    <a:bodyPr/>
                    <a:lstStyle/>
                    <a:p>
                      <a:r>
                        <a:rPr lang="en-IN" sz="1600" dirty="0">
                          <a:latin typeface="Times New Roman" pitchFamily="18" charset="0"/>
                          <a:cs typeface="Times New Roman" pitchFamily="18" charset="0"/>
                        </a:rPr>
                        <a:t>Availability</a:t>
                      </a:r>
                      <a:r>
                        <a:rPr lang="en-IN" sz="1600" baseline="0" dirty="0">
                          <a:latin typeface="Times New Roman" pitchFamily="18" charset="0"/>
                          <a:cs typeface="Times New Roman" pitchFamily="18" charset="0"/>
                        </a:rPr>
                        <a:t>_365</a:t>
                      </a:r>
                      <a:endParaRPr lang="en-IN"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dirty="0">
                          <a:latin typeface="Times New Roman" pitchFamily="18" charset="0"/>
                          <a:cs typeface="Times New Roman" pitchFamily="18" charset="0"/>
                        </a:rPr>
                        <a:t>Availability around</a:t>
                      </a:r>
                      <a:r>
                        <a:rPr lang="en-IN" sz="1600" baseline="0" dirty="0">
                          <a:latin typeface="Times New Roman" pitchFamily="18" charset="0"/>
                          <a:cs typeface="Times New Roman" pitchFamily="18" charset="0"/>
                        </a:rPr>
                        <a:t> the year</a:t>
                      </a:r>
                      <a:endParaRPr lang="en-IN"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16"/>
                  </a:ext>
                </a:extLst>
              </a:tr>
            </a:tbl>
          </a:graphicData>
        </a:graphic>
      </p:graphicFrame>
    </p:spTree>
    <p:extLst>
      <p:ext uri="{BB962C8B-B14F-4D97-AF65-F5344CB8AC3E}">
        <p14:creationId xmlns:p14="http://schemas.microsoft.com/office/powerpoint/2010/main" val="1861698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775A469-2ACC-B8CE-269C-0422E43ECA9C}"/>
              </a:ext>
            </a:extLst>
          </p:cNvPr>
          <p:cNvSpPr>
            <a:spLocks noGrp="1"/>
          </p:cNvSpPr>
          <p:nvPr>
            <p:ph idx="1"/>
          </p:nvPr>
        </p:nvSpPr>
        <p:spPr>
          <a:xfrm>
            <a:off x="744416" y="1326875"/>
            <a:ext cx="10515600" cy="4351338"/>
          </a:xfrm>
        </p:spPr>
        <p:txBody>
          <a:bodyPr>
            <a:normAutofit fontScale="70000" lnSpcReduction="20000"/>
          </a:bodyPr>
          <a:lstStyle/>
          <a:p>
            <a:pPr>
              <a:lnSpc>
                <a:spcPct val="200000"/>
              </a:lnSpc>
            </a:pPr>
            <a:r>
              <a:rPr lang="en-US" b="1" i="0" dirty="0">
                <a:solidFill>
                  <a:srgbClr val="545454"/>
                </a:solidFill>
                <a:effectLst/>
                <a:latin typeface="Lato" panose="020F0502020204030203" pitchFamily="34" charset="0"/>
              </a:rPr>
              <a:t> </a:t>
            </a:r>
            <a:r>
              <a:rPr lang="en-US" sz="2100" i="0" dirty="0" smtClean="0">
                <a:effectLst/>
                <a:latin typeface="Times New Roman" pitchFamily="18" charset="0"/>
                <a:cs typeface="Times New Roman" pitchFamily="18" charset="0"/>
              </a:rPr>
              <a:t>The </a:t>
            </a:r>
            <a:r>
              <a:rPr lang="en-US" sz="2100" i="0" dirty="0">
                <a:effectLst/>
                <a:latin typeface="Times New Roman" pitchFamily="18" charset="0"/>
                <a:cs typeface="Times New Roman" pitchFamily="18" charset="0"/>
              </a:rPr>
              <a:t>number of listings for each </a:t>
            </a:r>
            <a:r>
              <a:rPr lang="en-US" sz="2100" i="0" dirty="0" smtClean="0">
                <a:effectLst/>
                <a:latin typeface="Times New Roman" pitchFamily="18" charset="0"/>
                <a:cs typeface="Times New Roman" pitchFamily="18" charset="0"/>
              </a:rPr>
              <a:t>neighborhood </a:t>
            </a:r>
            <a:r>
              <a:rPr lang="en-US" sz="2100" i="0" dirty="0">
                <a:effectLst/>
                <a:latin typeface="Times New Roman" pitchFamily="18" charset="0"/>
                <a:cs typeface="Times New Roman" pitchFamily="18" charset="0"/>
              </a:rPr>
              <a:t>and the median price</a:t>
            </a:r>
          </a:p>
          <a:p>
            <a:pPr>
              <a:lnSpc>
                <a:spcPct val="200000"/>
              </a:lnSpc>
            </a:pPr>
            <a:r>
              <a:rPr lang="en-US" sz="2100" i="0" dirty="0">
                <a:effectLst/>
                <a:latin typeface="Times New Roman" pitchFamily="18" charset="0"/>
                <a:cs typeface="Times New Roman" pitchFamily="18" charset="0"/>
              </a:rPr>
              <a:t>This gives us a good insight into the potential </a:t>
            </a:r>
            <a:r>
              <a:rPr lang="en-US" sz="2100" i="0" dirty="0" smtClean="0">
                <a:effectLst/>
                <a:latin typeface="Times New Roman" pitchFamily="18" charset="0"/>
                <a:cs typeface="Times New Roman" pitchFamily="18" charset="0"/>
              </a:rPr>
              <a:t>neighborhoods </a:t>
            </a:r>
            <a:r>
              <a:rPr lang="en-US" sz="2100" i="0" dirty="0">
                <a:effectLst/>
                <a:latin typeface="Times New Roman" pitchFamily="18" charset="0"/>
                <a:cs typeface="Times New Roman" pitchFamily="18" charset="0"/>
              </a:rPr>
              <a:t>where there are higher number of listings which we can tap into. By analyzing the number of listings and prices for each neighborhood, we can get a clearer understanding of which </a:t>
            </a:r>
            <a:r>
              <a:rPr lang="en-US" sz="2100" i="0" dirty="0" smtClean="0">
                <a:effectLst/>
                <a:latin typeface="Times New Roman" pitchFamily="18" charset="0"/>
                <a:cs typeface="Times New Roman" pitchFamily="18" charset="0"/>
              </a:rPr>
              <a:t>neighborhood </a:t>
            </a:r>
            <a:r>
              <a:rPr lang="en-US" sz="2100" i="0" dirty="0">
                <a:effectLst/>
                <a:latin typeface="Times New Roman" pitchFamily="18" charset="0"/>
                <a:cs typeface="Times New Roman" pitchFamily="18" charset="0"/>
              </a:rPr>
              <a:t>have a lot of expensive listings. Looking at the analysis done so far, we can see that certain </a:t>
            </a:r>
            <a:r>
              <a:rPr lang="en-US" sz="2100" i="0" dirty="0" smtClean="0">
                <a:effectLst/>
                <a:latin typeface="Times New Roman" pitchFamily="18" charset="0"/>
                <a:cs typeface="Times New Roman" pitchFamily="18" charset="0"/>
              </a:rPr>
              <a:t>neighborhood </a:t>
            </a:r>
            <a:r>
              <a:rPr lang="en-US" sz="2100" i="0" dirty="0">
                <a:effectLst/>
                <a:latin typeface="Times New Roman" pitchFamily="18" charset="0"/>
                <a:cs typeface="Times New Roman" pitchFamily="18" charset="0"/>
              </a:rPr>
              <a:t>are indeed more 'expensive' than others</a:t>
            </a:r>
            <a:r>
              <a:rPr lang="en-US" sz="2100" i="0" dirty="0" smtClean="0">
                <a:effectLst/>
                <a:latin typeface="Times New Roman" pitchFamily="18" charset="0"/>
                <a:cs typeface="Times New Roman" pitchFamily="18" charset="0"/>
              </a:rPr>
              <a:t>.</a:t>
            </a:r>
          </a:p>
          <a:p>
            <a:pPr>
              <a:lnSpc>
                <a:spcPct val="200000"/>
              </a:lnSpc>
            </a:pPr>
            <a:r>
              <a:rPr lang="en-US" sz="2100" i="0" dirty="0" smtClean="0">
                <a:effectLst/>
                <a:latin typeface="Times New Roman" pitchFamily="18" charset="0"/>
                <a:cs typeface="Times New Roman" pitchFamily="18" charset="0"/>
              </a:rPr>
              <a:t> </a:t>
            </a:r>
            <a:r>
              <a:rPr lang="en-US" sz="2100" i="0" dirty="0">
                <a:effectLst/>
                <a:latin typeface="Times New Roman" pitchFamily="18" charset="0"/>
                <a:cs typeface="Times New Roman" pitchFamily="18" charset="0"/>
              </a:rPr>
              <a:t>However, some of those </a:t>
            </a:r>
            <a:r>
              <a:rPr lang="en-US" sz="2100" i="0" dirty="0" smtClean="0">
                <a:effectLst/>
                <a:latin typeface="Times New Roman" pitchFamily="18" charset="0"/>
                <a:cs typeface="Times New Roman" pitchFamily="18" charset="0"/>
              </a:rPr>
              <a:t>neighborhood </a:t>
            </a:r>
            <a:r>
              <a:rPr lang="en-US" sz="2100" i="0" dirty="0">
                <a:effectLst/>
                <a:latin typeface="Times New Roman" pitchFamily="18" charset="0"/>
                <a:cs typeface="Times New Roman" pitchFamily="18" charset="0"/>
              </a:rPr>
              <a:t>do not have as many listings as other expensive </a:t>
            </a:r>
            <a:r>
              <a:rPr lang="en-US" sz="2100" i="0" dirty="0" smtClean="0">
                <a:effectLst/>
                <a:latin typeface="Times New Roman" pitchFamily="18" charset="0"/>
                <a:cs typeface="Times New Roman" pitchFamily="18" charset="0"/>
              </a:rPr>
              <a:t>neighborhood. </a:t>
            </a:r>
            <a:r>
              <a:rPr lang="en-US" sz="2100" i="0" dirty="0">
                <a:effectLst/>
                <a:latin typeface="Times New Roman" pitchFamily="18" charset="0"/>
                <a:cs typeface="Times New Roman" pitchFamily="18" charset="0"/>
              </a:rPr>
              <a:t>Since our problem was to identify factors that make a listing more expensive, we can infer that these </a:t>
            </a:r>
            <a:r>
              <a:rPr lang="en-US" sz="2100" i="0" dirty="0" smtClean="0">
                <a:effectLst/>
                <a:latin typeface="Times New Roman" pitchFamily="18" charset="0"/>
                <a:cs typeface="Times New Roman" pitchFamily="18" charset="0"/>
              </a:rPr>
              <a:t>neighborhood </a:t>
            </a:r>
            <a:r>
              <a:rPr lang="en-US" sz="2100" i="0" dirty="0">
                <a:effectLst/>
                <a:latin typeface="Times New Roman" pitchFamily="18" charset="0"/>
                <a:cs typeface="Times New Roman" pitchFamily="18" charset="0"/>
              </a:rPr>
              <a:t>tend to have more expensive listings. However, a more thorough inference would be to identify </a:t>
            </a:r>
            <a:r>
              <a:rPr lang="en-US" sz="2100" i="0" dirty="0" smtClean="0">
                <a:effectLst/>
                <a:latin typeface="Times New Roman" pitchFamily="18" charset="0"/>
                <a:cs typeface="Times New Roman" pitchFamily="18" charset="0"/>
              </a:rPr>
              <a:t>neighborhood </a:t>
            </a:r>
            <a:r>
              <a:rPr lang="en-US" sz="2100" i="0" dirty="0">
                <a:effectLst/>
                <a:latin typeface="Times New Roman" pitchFamily="18" charset="0"/>
                <a:cs typeface="Times New Roman" pitchFamily="18" charset="0"/>
              </a:rPr>
              <a:t>that have both a higher number of listings and higher price as lower number of listings would mean fewer available listing for a customer to choose</a:t>
            </a:r>
            <a:endParaRPr lang="en-IN" sz="2100" dirty="0">
              <a:latin typeface="Times New Roman" pitchFamily="18" charset="0"/>
              <a:cs typeface="Times New Roman" pitchFamily="18" charset="0"/>
            </a:endParaRPr>
          </a:p>
        </p:txBody>
      </p:sp>
      <p:sp>
        <p:nvSpPr>
          <p:cNvPr id="4" name="TextBox 3">
            <a:extLst>
              <a:ext uri="{FF2B5EF4-FFF2-40B4-BE49-F238E27FC236}">
                <a16:creationId xmlns="" xmlns:a16="http://schemas.microsoft.com/office/drawing/2014/main" id="{7522DE6B-D3C9-6A73-7698-B22513555140}"/>
              </a:ext>
            </a:extLst>
          </p:cNvPr>
          <p:cNvSpPr txBox="1"/>
          <p:nvPr/>
        </p:nvSpPr>
        <p:spPr>
          <a:xfrm>
            <a:off x="756820" y="471386"/>
            <a:ext cx="9843117" cy="1015663"/>
          </a:xfrm>
          <a:prstGeom prst="rect">
            <a:avLst/>
          </a:prstGeom>
          <a:noFill/>
        </p:spPr>
        <p:txBody>
          <a:bodyPr wrap="square">
            <a:spAutoFit/>
          </a:bodyPr>
          <a:lstStyle/>
          <a:p>
            <a:r>
              <a:rPr lang="en-US" sz="2800" i="0" dirty="0">
                <a:solidFill>
                  <a:srgbClr val="545454"/>
                </a:solidFill>
                <a:effectLst/>
                <a:latin typeface="Lato" panose="020F0502020204030203" pitchFamily="34" charset="0"/>
              </a:rPr>
              <a:t> </a:t>
            </a:r>
            <a:r>
              <a:rPr lang="en-US" sz="3200" i="0" u="sng" dirty="0">
                <a:solidFill>
                  <a:srgbClr val="FF0000"/>
                </a:solidFill>
                <a:effectLst/>
                <a:latin typeface="Times New Roman" pitchFamily="18" charset="0"/>
                <a:cs typeface="Times New Roman" pitchFamily="18" charset="0"/>
              </a:rPr>
              <a:t>Analyzing the listings based on room types</a:t>
            </a:r>
            <a:endParaRPr lang="en-US" sz="2800" i="0" u="sng" dirty="0">
              <a:solidFill>
                <a:srgbClr val="FF0000"/>
              </a:solidFill>
              <a:effectLst/>
              <a:latin typeface="Times New Roman" pitchFamily="18" charset="0"/>
              <a:cs typeface="Times New Roman" pitchFamily="18" charset="0"/>
            </a:endParaRPr>
          </a:p>
          <a:p>
            <a:endParaRPr lang="en-US" sz="2800" b="1" i="0" dirty="0">
              <a:solidFill>
                <a:srgbClr val="545454"/>
              </a:solidFill>
              <a:effectLst/>
              <a:latin typeface="Lato" panose="020F0502020204030203" pitchFamily="34" charset="0"/>
            </a:endParaRPr>
          </a:p>
        </p:txBody>
      </p:sp>
    </p:spTree>
    <p:extLst>
      <p:ext uri="{BB962C8B-B14F-4D97-AF65-F5344CB8AC3E}">
        <p14:creationId xmlns:p14="http://schemas.microsoft.com/office/powerpoint/2010/main" val="7035938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46613A4-978C-2F64-66AE-8D319EB63B3E}"/>
              </a:ext>
            </a:extLst>
          </p:cNvPr>
          <p:cNvSpPr>
            <a:spLocks noGrp="1"/>
          </p:cNvSpPr>
          <p:nvPr>
            <p:ph idx="1"/>
          </p:nvPr>
        </p:nvSpPr>
        <p:spPr>
          <a:xfrm>
            <a:off x="298940" y="895113"/>
            <a:ext cx="10515600" cy="1433383"/>
          </a:xfrm>
        </p:spPr>
        <p:txBody>
          <a:bodyPr>
            <a:normAutofit/>
          </a:bodyPr>
          <a:lstStyle/>
          <a:p>
            <a:pPr marL="0" indent="0">
              <a:buNone/>
            </a:pPr>
            <a:endParaRPr lang="en-US" b="1" i="0" dirty="0">
              <a:solidFill>
                <a:srgbClr val="545454"/>
              </a:solidFill>
              <a:effectLst/>
              <a:latin typeface="Lato" panose="020F0502020204030203" pitchFamily="34" charset="0"/>
            </a:endParaRPr>
          </a:p>
          <a:p>
            <a:r>
              <a:rPr lang="en-US" sz="1600" dirty="0">
                <a:latin typeface="Times New Roman" pitchFamily="18" charset="0"/>
                <a:cs typeface="Times New Roman" pitchFamily="18" charset="0"/>
              </a:rPr>
              <a:t>T</a:t>
            </a:r>
            <a:r>
              <a:rPr lang="en-US" sz="1600" b="0" i="0" dirty="0" smtClean="0">
                <a:effectLst/>
                <a:latin typeface="Times New Roman" pitchFamily="18" charset="0"/>
                <a:cs typeface="Times New Roman" pitchFamily="18" charset="0"/>
              </a:rPr>
              <a:t>his </a:t>
            </a:r>
            <a:r>
              <a:rPr lang="en-US" sz="1600" b="0" i="0" dirty="0">
                <a:effectLst/>
                <a:latin typeface="Times New Roman" pitchFamily="18" charset="0"/>
                <a:cs typeface="Times New Roman" pitchFamily="18" charset="0"/>
              </a:rPr>
              <a:t>word cloud shows </a:t>
            </a:r>
            <a:r>
              <a:rPr lang="en-US" sz="1600" b="0" i="0" dirty="0">
                <a:effectLst/>
                <a:latin typeface="Times New Roman" pitchFamily="18" charset="0"/>
                <a:cs typeface="Times New Roman" pitchFamily="18" charset="0"/>
              </a:rPr>
              <a:t>shows</a:t>
            </a:r>
            <a:r>
              <a:rPr lang="en-US" sz="1600" b="0" i="0" dirty="0">
                <a:effectLst/>
                <a:latin typeface="Times New Roman" pitchFamily="18" charset="0"/>
                <a:cs typeface="Times New Roman" pitchFamily="18" charset="0"/>
              </a:rPr>
              <a:t> the most frequently used words in the summaries of the top 100 most expensive listings</a:t>
            </a:r>
            <a:r>
              <a:rPr lang="en-US" sz="1600" b="0" i="0" dirty="0" smtClean="0">
                <a:effectLst/>
                <a:latin typeface="Times New Roman" pitchFamily="18" charset="0"/>
                <a:cs typeface="Times New Roman" pitchFamily="18" charset="0"/>
              </a:rPr>
              <a:t>.</a:t>
            </a:r>
          </a:p>
          <a:p>
            <a:r>
              <a:rPr lang="en-US" sz="1600" b="0" i="0" dirty="0" smtClean="0">
                <a:effectLst/>
                <a:latin typeface="Times New Roman" pitchFamily="18" charset="0"/>
                <a:cs typeface="Times New Roman" pitchFamily="18" charset="0"/>
              </a:rPr>
              <a:t> </a:t>
            </a:r>
            <a:r>
              <a:rPr lang="en-US" sz="1600" dirty="0">
                <a:latin typeface="Times New Roman" pitchFamily="18" charset="0"/>
                <a:cs typeface="Times New Roman" pitchFamily="18" charset="0"/>
              </a:rPr>
              <a:t>T</a:t>
            </a:r>
            <a:r>
              <a:rPr lang="en-US" sz="1600" b="0" i="0" dirty="0" smtClean="0">
                <a:effectLst/>
                <a:latin typeface="Times New Roman" pitchFamily="18" charset="0"/>
                <a:cs typeface="Times New Roman" pitchFamily="18" charset="0"/>
              </a:rPr>
              <a:t>hey </a:t>
            </a:r>
            <a:r>
              <a:rPr lang="en-US" sz="1600" b="0" i="0" dirty="0">
                <a:effectLst/>
                <a:latin typeface="Times New Roman" pitchFamily="18" charset="0"/>
                <a:cs typeface="Times New Roman" pitchFamily="18" charset="0"/>
              </a:rPr>
              <a:t>all have particularly 3 words in common: </a:t>
            </a:r>
            <a:r>
              <a:rPr lang="en-US" sz="1600" b="0" i="0" dirty="0">
                <a:effectLst/>
                <a:latin typeface="Times New Roman" pitchFamily="18" charset="0"/>
                <a:cs typeface="Times New Roman" pitchFamily="18" charset="0"/>
              </a:rPr>
              <a:t>seattle</a:t>
            </a:r>
            <a:r>
              <a:rPr lang="en-US" sz="1600" b="0" i="0" dirty="0">
                <a:effectLst/>
                <a:latin typeface="Times New Roman" pitchFamily="18" charset="0"/>
                <a:cs typeface="Times New Roman" pitchFamily="18" charset="0"/>
              </a:rPr>
              <a:t>, home, and view. Other words like : kitchen, bedroom</a:t>
            </a:r>
            <a:r>
              <a:rPr lang="en-US" sz="1600" b="0" i="0" dirty="0" smtClean="0">
                <a:effectLst/>
                <a:latin typeface="Times New Roman" pitchFamily="18" charset="0"/>
                <a:cs typeface="Times New Roman" pitchFamily="18" charset="0"/>
              </a:rPr>
              <a:t>, walk</a:t>
            </a:r>
            <a:r>
              <a:rPr lang="en-US" sz="1600" b="0" i="0" dirty="0">
                <a:effectLst/>
                <a:latin typeface="Times New Roman" pitchFamily="18" charset="0"/>
                <a:cs typeface="Times New Roman" pitchFamily="18" charset="0"/>
              </a:rPr>
              <a:t>, modern.</a:t>
            </a:r>
            <a:endParaRPr lang="en-IN" sz="1600" dirty="0">
              <a:latin typeface="Times New Roman" pitchFamily="18" charset="0"/>
              <a:cs typeface="Times New Roman" pitchFamily="18" charset="0"/>
            </a:endParaRPr>
          </a:p>
        </p:txBody>
      </p:sp>
      <p:sp>
        <p:nvSpPr>
          <p:cNvPr id="4" name="TextBox 3">
            <a:extLst>
              <a:ext uri="{FF2B5EF4-FFF2-40B4-BE49-F238E27FC236}">
                <a16:creationId xmlns="" xmlns:a16="http://schemas.microsoft.com/office/drawing/2014/main" id="{20DBDDDA-7D5D-2134-95FE-51E03D1A9122}"/>
              </a:ext>
            </a:extLst>
          </p:cNvPr>
          <p:cNvSpPr txBox="1"/>
          <p:nvPr/>
        </p:nvSpPr>
        <p:spPr>
          <a:xfrm>
            <a:off x="606702" y="765957"/>
            <a:ext cx="10799856" cy="461665"/>
          </a:xfrm>
          <a:prstGeom prst="rect">
            <a:avLst/>
          </a:prstGeom>
          <a:noFill/>
        </p:spPr>
        <p:txBody>
          <a:bodyPr wrap="square">
            <a:spAutoFit/>
          </a:bodyPr>
          <a:lstStyle/>
          <a:p>
            <a:pPr marL="0" indent="0">
              <a:buNone/>
            </a:pPr>
            <a:r>
              <a:rPr lang="en-US" sz="2400" b="1" dirty="0">
                <a:solidFill>
                  <a:schemeClr val="accent2"/>
                </a:solidFill>
                <a:latin typeface="Times New Roman" pitchFamily="18" charset="0"/>
                <a:cs typeface="Times New Roman" pitchFamily="18" charset="0"/>
              </a:rPr>
              <a:t>C</a:t>
            </a:r>
            <a:r>
              <a:rPr lang="en-US" sz="2400" b="1" i="0" dirty="0" smtClean="0">
                <a:solidFill>
                  <a:schemeClr val="accent2"/>
                </a:solidFill>
                <a:effectLst/>
                <a:latin typeface="Times New Roman" pitchFamily="18" charset="0"/>
                <a:cs typeface="Times New Roman" pitchFamily="18" charset="0"/>
              </a:rPr>
              <a:t>ommon </a:t>
            </a:r>
            <a:r>
              <a:rPr lang="en-US" sz="2400" b="1" i="0" dirty="0">
                <a:solidFill>
                  <a:schemeClr val="accent2"/>
                </a:solidFill>
                <a:effectLst/>
                <a:latin typeface="Times New Roman" pitchFamily="18" charset="0"/>
                <a:cs typeface="Times New Roman" pitchFamily="18" charset="0"/>
              </a:rPr>
              <a:t>words in the summary of expensive listings</a:t>
            </a:r>
          </a:p>
        </p:txBody>
      </p:sp>
      <p:sp>
        <p:nvSpPr>
          <p:cNvPr id="2" name="Rectangle 1"/>
          <p:cNvSpPr/>
          <p:nvPr/>
        </p:nvSpPr>
        <p:spPr>
          <a:xfrm>
            <a:off x="606702" y="2825937"/>
            <a:ext cx="8888990" cy="461665"/>
          </a:xfrm>
          <a:prstGeom prst="rect">
            <a:avLst/>
          </a:prstGeom>
        </p:spPr>
        <p:txBody>
          <a:bodyPr wrap="square">
            <a:spAutoFit/>
          </a:bodyPr>
          <a:lstStyle/>
          <a:p>
            <a:r>
              <a:rPr lang="en-US" sz="2400" b="1" dirty="0">
                <a:solidFill>
                  <a:schemeClr val="accent2"/>
                </a:solidFill>
                <a:latin typeface="Times New Roman" pitchFamily="18" charset="0"/>
                <a:cs typeface="Times New Roman" pitchFamily="18" charset="0"/>
              </a:rPr>
              <a:t>Common words in the summary of the cheapest listings</a:t>
            </a:r>
          </a:p>
        </p:txBody>
      </p:sp>
      <p:sp>
        <p:nvSpPr>
          <p:cNvPr id="5" name="Rectangle 4"/>
          <p:cNvSpPr/>
          <p:nvPr/>
        </p:nvSpPr>
        <p:spPr>
          <a:xfrm>
            <a:off x="298940" y="3151286"/>
            <a:ext cx="11772865" cy="830997"/>
          </a:xfrm>
          <a:prstGeom prst="rect">
            <a:avLst/>
          </a:prstGeom>
        </p:spPr>
        <p:txBody>
          <a:bodyPr wrap="square">
            <a:spAutoFit/>
          </a:bodyPr>
          <a:lstStyle/>
          <a:p>
            <a:pPr marL="285750" indent="-285750">
              <a:buFont typeface="Arial" pitchFamily="34" charset="0"/>
              <a:buChar char="•"/>
            </a:pPr>
            <a:endParaRPr lang="en-US" sz="1600" b="1" dirty="0">
              <a:latin typeface="Times New Roman" pitchFamily="18" charset="0"/>
              <a:cs typeface="Times New Roman" pitchFamily="18" charset="0"/>
            </a:endParaRPr>
          </a:p>
          <a:p>
            <a:pPr marL="285750" indent="-285750">
              <a:buFont typeface="Arial" pitchFamily="34" charset="0"/>
              <a:buChar char="•"/>
            </a:pPr>
            <a:r>
              <a:rPr lang="en-US" sz="1600" dirty="0">
                <a:latin typeface="Times New Roman" pitchFamily="18" charset="0"/>
                <a:cs typeface="Times New Roman" pitchFamily="18" charset="0"/>
              </a:rPr>
              <a:t>The </a:t>
            </a:r>
            <a:r>
              <a:rPr lang="en-US" sz="1600" dirty="0" smtClean="0">
                <a:latin typeface="Times New Roman" pitchFamily="18" charset="0"/>
                <a:cs typeface="Times New Roman" pitchFamily="18" charset="0"/>
              </a:rPr>
              <a:t>word cloud</a:t>
            </a:r>
            <a:r>
              <a:rPr lang="en-US" sz="1600" dirty="0">
                <a:latin typeface="Times New Roman" pitchFamily="18" charset="0"/>
                <a:cs typeface="Times New Roman" pitchFamily="18" charset="0"/>
              </a:rPr>
              <a:t>, indeed there are overlapping words with the most </a:t>
            </a:r>
            <a:r>
              <a:rPr lang="en-IN" sz="1600" dirty="0">
                <a:latin typeface="Times New Roman" pitchFamily="18" charset="0"/>
                <a:cs typeface="Times New Roman" pitchFamily="18" charset="0"/>
              </a:rPr>
              <a:t>expensive listings. Words like</a:t>
            </a:r>
            <a:r>
              <a:rPr lang="en-US" sz="1600" dirty="0">
                <a:latin typeface="Times New Roman" pitchFamily="18" charset="0"/>
                <a:cs typeface="Times New Roman" pitchFamily="18" charset="0"/>
              </a:rPr>
              <a:t> : </a:t>
            </a:r>
            <a:r>
              <a:rPr lang="en-US" sz="1600" dirty="0" smtClean="0">
                <a:latin typeface="Times New Roman" pitchFamily="18" charset="0"/>
                <a:cs typeface="Times New Roman" pitchFamily="18" charset="0"/>
              </a:rPr>
              <a:t>Seattle, </a:t>
            </a:r>
            <a:r>
              <a:rPr lang="en-US" sz="1600" dirty="0">
                <a:latin typeface="Times New Roman" pitchFamily="18" charset="0"/>
                <a:cs typeface="Times New Roman" pitchFamily="18" charset="0"/>
              </a:rPr>
              <a:t>bedroom, home appeared frequently in both .So they do not tell us anything special .   </a:t>
            </a:r>
            <a:endParaRPr lang="en-IN" sz="1600" dirty="0">
              <a:latin typeface="Times New Roman" pitchFamily="18" charset="0"/>
              <a:cs typeface="Times New Roman" pitchFamily="18" charset="0"/>
            </a:endParaRPr>
          </a:p>
        </p:txBody>
      </p:sp>
      <p:sp>
        <p:nvSpPr>
          <p:cNvPr id="6" name="Rectangle 5"/>
          <p:cNvSpPr/>
          <p:nvPr/>
        </p:nvSpPr>
        <p:spPr>
          <a:xfrm>
            <a:off x="606702" y="4288803"/>
            <a:ext cx="10061298" cy="461665"/>
          </a:xfrm>
          <a:prstGeom prst="rect">
            <a:avLst/>
          </a:prstGeom>
        </p:spPr>
        <p:txBody>
          <a:bodyPr wrap="square">
            <a:spAutoFit/>
          </a:bodyPr>
          <a:lstStyle/>
          <a:p>
            <a:r>
              <a:rPr lang="en-US" sz="2400" b="1" dirty="0">
                <a:solidFill>
                  <a:schemeClr val="accent2"/>
                </a:solidFill>
                <a:latin typeface="Times New Roman" pitchFamily="18" charset="0"/>
                <a:cs typeface="Times New Roman" pitchFamily="18" charset="0"/>
              </a:rPr>
              <a:t>Analyzing if any particular </a:t>
            </a:r>
            <a:r>
              <a:rPr lang="en-US" sz="2400" b="1" dirty="0">
                <a:solidFill>
                  <a:schemeClr val="accent2"/>
                </a:solidFill>
                <a:latin typeface="Times New Roman" pitchFamily="18" charset="0"/>
                <a:cs typeface="Times New Roman" pitchFamily="18" charset="0"/>
              </a:rPr>
              <a:t>amenity </a:t>
            </a:r>
            <a:r>
              <a:rPr lang="en-US" sz="2400" b="1" dirty="0">
                <a:solidFill>
                  <a:schemeClr val="accent2"/>
                </a:solidFill>
                <a:latin typeface="Times New Roman" pitchFamily="18" charset="0"/>
                <a:cs typeface="Times New Roman" pitchFamily="18" charset="0"/>
              </a:rPr>
              <a:t>results in higher prices</a:t>
            </a:r>
            <a:r>
              <a:rPr lang="en-US" sz="1600" dirty="0">
                <a:solidFill>
                  <a:schemeClr val="accent2"/>
                </a:solidFill>
                <a:latin typeface="Times New Roman" pitchFamily="18" charset="0"/>
                <a:cs typeface="Times New Roman" pitchFamily="18" charset="0"/>
              </a:rPr>
              <a:t>.</a:t>
            </a:r>
            <a:endParaRPr lang="en-IN" sz="1600" dirty="0">
              <a:solidFill>
                <a:schemeClr val="accent2"/>
              </a:solidFill>
              <a:latin typeface="Times New Roman" pitchFamily="18" charset="0"/>
              <a:cs typeface="Times New Roman" pitchFamily="18" charset="0"/>
            </a:endParaRPr>
          </a:p>
        </p:txBody>
      </p:sp>
      <p:sp>
        <p:nvSpPr>
          <p:cNvPr id="7" name="Content Placeholder 2">
            <a:extLst>
              <a:ext uri="{FF2B5EF4-FFF2-40B4-BE49-F238E27FC236}">
                <a16:creationId xmlns="" xmlns:a16="http://schemas.microsoft.com/office/drawing/2014/main" id="{B2BB2C01-E3DE-0151-A728-BF65ED4A38CC}"/>
              </a:ext>
            </a:extLst>
          </p:cNvPr>
          <p:cNvSpPr txBox="1">
            <a:spLocks/>
          </p:cNvSpPr>
          <p:nvPr/>
        </p:nvSpPr>
        <p:spPr>
          <a:xfrm>
            <a:off x="298940" y="4824537"/>
            <a:ext cx="10515600" cy="15740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smtClean="0">
                <a:latin typeface="Times New Roman" pitchFamily="18" charset="0"/>
                <a:cs typeface="Times New Roman" pitchFamily="18" charset="0"/>
              </a:rPr>
              <a:t>The word cloud above was taken from the top 100 listings in terms of their price. We can see that the listings with the highest prices have amenities such as</a:t>
            </a:r>
            <a:r>
              <a:rPr lang="en-IN" sz="1600" dirty="0" smtClean="0">
                <a:latin typeface="Times New Roman" pitchFamily="18" charset="0"/>
                <a:cs typeface="Times New Roman" pitchFamily="18" charset="0"/>
              </a:rPr>
              <a:t> washer, dryer, heating, wireless internet, smoke detector, free parking, kid friendly</a:t>
            </a:r>
          </a:p>
          <a:p>
            <a:r>
              <a:rPr lang="en-US" sz="1600" dirty="0" smtClean="0">
                <a:latin typeface="Times New Roman" pitchFamily="18" charset="0"/>
                <a:cs typeface="Times New Roman" pitchFamily="18" charset="0"/>
              </a:rPr>
              <a:t>. So, an aspiring Airbnb host should ensure that his property contains these amenities so that he can charge a higher price. Similarly, if a traveller does not require any of these amenities, he can opt for a listing without them to save cost. amenities and their influence into the price will be further explored in depth in the machine learning section of the project.</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32308090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1560</TotalTime>
  <Words>2399</Words>
  <Application>Microsoft Office PowerPoint</Application>
  <PresentationFormat>Custom</PresentationFormat>
  <Paragraphs>236</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Capstone Project 1</vt:lpstr>
      <vt:lpstr>PowerPoint Presentation</vt:lpstr>
      <vt:lpstr>Contents</vt:lpstr>
      <vt:lpstr>INTRODUCTION</vt:lpstr>
      <vt:lpstr>PowerPoint Presentation</vt:lpstr>
      <vt:lpstr>Work overflow</vt:lpstr>
      <vt:lpstr>DATA UNDERSTANDING</vt:lpstr>
      <vt:lpstr>PowerPoint Presentation</vt:lpstr>
      <vt:lpstr>PowerPoint Presentation</vt:lpstr>
      <vt:lpstr>Practical Theory </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the average price preferred for Keeping good number of reviews according to neighbourhood group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adhakhan7081@gmail.com</dc:creator>
  <cp:lastModifiedBy>Rocky</cp:lastModifiedBy>
  <cp:revision>96</cp:revision>
  <dcterms:created xsi:type="dcterms:W3CDTF">2022-12-02T06:55:15Z</dcterms:created>
  <dcterms:modified xsi:type="dcterms:W3CDTF">2022-12-11T17:07:10Z</dcterms:modified>
</cp:coreProperties>
</file>